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3" r:id="rId7"/>
    <p:sldId id="265" r:id="rId8"/>
    <p:sldId id="266"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3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80A1EB-71A4-4A6C-9F6D-7859F2D73033}" type="doc">
      <dgm:prSet loTypeId="urn:microsoft.com/office/officeart/2005/8/layout/process1" loCatId="process" qsTypeId="urn:microsoft.com/office/officeart/2005/8/quickstyle/simple1" qsCatId="simple" csTypeId="urn:microsoft.com/office/officeart/2005/8/colors/accent1_2" csCatId="accent1" phldr="1"/>
      <dgm:spPr/>
    </dgm:pt>
    <dgm:pt modelId="{62BDE51A-F42F-423F-B034-0A9D39325610}">
      <dgm:prSet phldrT="[Text]"/>
      <dgm:spPr>
        <a:solidFill>
          <a:schemeClr val="tx2"/>
        </a:solidFill>
      </dgm:spPr>
      <dgm:t>
        <a:bodyPr/>
        <a:lstStyle/>
        <a:p>
          <a:r>
            <a:rPr lang="en-US" dirty="0" smtClean="0"/>
            <a:t>Department Grant Staff</a:t>
          </a:r>
          <a:endParaRPr lang="en-US" dirty="0"/>
        </a:p>
      </dgm:t>
    </dgm:pt>
    <dgm:pt modelId="{5EF2B600-1F5A-4BDC-8831-2DF16A5D0FB1}" type="parTrans" cxnId="{958FBBCB-402D-4895-8527-EB4CED50DDA2}">
      <dgm:prSet/>
      <dgm:spPr/>
      <dgm:t>
        <a:bodyPr/>
        <a:lstStyle/>
        <a:p>
          <a:endParaRPr lang="en-US"/>
        </a:p>
      </dgm:t>
    </dgm:pt>
    <dgm:pt modelId="{17809B69-4F03-43A0-A5A0-8168043CB787}" type="sibTrans" cxnId="{958FBBCB-402D-4895-8527-EB4CED50DDA2}">
      <dgm:prSet/>
      <dgm:spPr>
        <a:solidFill>
          <a:schemeClr val="accent3"/>
        </a:solidFill>
      </dgm:spPr>
      <dgm:t>
        <a:bodyPr/>
        <a:lstStyle/>
        <a:p>
          <a:endParaRPr lang="en-US"/>
        </a:p>
      </dgm:t>
    </dgm:pt>
    <dgm:pt modelId="{7EA3B034-F52E-4EBF-91A7-2D32B1699C02}">
      <dgm:prSet phldrT="[Text]"/>
      <dgm:spPr>
        <a:solidFill>
          <a:schemeClr val="tx2"/>
        </a:solidFill>
      </dgm:spPr>
      <dgm:t>
        <a:bodyPr/>
        <a:lstStyle/>
        <a:p>
          <a:r>
            <a:rPr lang="en-US" dirty="0" smtClean="0"/>
            <a:t>Project Manager</a:t>
          </a:r>
          <a:endParaRPr lang="en-US" dirty="0"/>
        </a:p>
      </dgm:t>
    </dgm:pt>
    <dgm:pt modelId="{B471A97B-E7C2-42A7-910C-B3ADC4F13185}" type="parTrans" cxnId="{D9502950-B5EE-4967-B77B-026E5B5453E1}">
      <dgm:prSet/>
      <dgm:spPr/>
      <dgm:t>
        <a:bodyPr/>
        <a:lstStyle/>
        <a:p>
          <a:endParaRPr lang="en-US"/>
        </a:p>
      </dgm:t>
    </dgm:pt>
    <dgm:pt modelId="{886679C9-50D1-43FF-86A4-96F6FB4B24A9}" type="sibTrans" cxnId="{D9502950-B5EE-4967-B77B-026E5B5453E1}">
      <dgm:prSet/>
      <dgm:spPr>
        <a:solidFill>
          <a:schemeClr val="accent3"/>
        </a:solidFill>
      </dgm:spPr>
      <dgm:t>
        <a:bodyPr/>
        <a:lstStyle/>
        <a:p>
          <a:endParaRPr lang="en-US"/>
        </a:p>
      </dgm:t>
    </dgm:pt>
    <dgm:pt modelId="{DD05D8A7-062C-47BD-868B-DDDD5E08D55C}">
      <dgm:prSet phldrT="[Text]"/>
      <dgm:spPr>
        <a:solidFill>
          <a:schemeClr val="tx2"/>
        </a:solidFill>
      </dgm:spPr>
      <dgm:t>
        <a:bodyPr/>
        <a:lstStyle/>
        <a:p>
          <a:r>
            <a:rPr lang="en-US" dirty="0" smtClean="0"/>
            <a:t>UFA</a:t>
          </a:r>
          <a:endParaRPr lang="en-US" dirty="0"/>
        </a:p>
      </dgm:t>
    </dgm:pt>
    <dgm:pt modelId="{A5239086-F57B-4AFE-8845-BBCFE7C47635}" type="parTrans" cxnId="{B85D0D84-DB33-4681-AE2A-3D77BA38F0CB}">
      <dgm:prSet/>
      <dgm:spPr/>
      <dgm:t>
        <a:bodyPr/>
        <a:lstStyle/>
        <a:p>
          <a:endParaRPr lang="en-US"/>
        </a:p>
      </dgm:t>
    </dgm:pt>
    <dgm:pt modelId="{54DECB0C-EF01-4782-95E9-2728A6EB8629}" type="sibTrans" cxnId="{B85D0D84-DB33-4681-AE2A-3D77BA38F0CB}">
      <dgm:prSet/>
      <dgm:spPr>
        <a:solidFill>
          <a:schemeClr val="accent3"/>
        </a:solidFill>
      </dgm:spPr>
      <dgm:t>
        <a:bodyPr/>
        <a:lstStyle/>
        <a:p>
          <a:endParaRPr lang="en-US"/>
        </a:p>
      </dgm:t>
    </dgm:pt>
    <dgm:pt modelId="{63F592E1-E41C-45B7-AD8B-0A979DF7885A}">
      <dgm:prSet phldrT="[Text]"/>
      <dgm:spPr>
        <a:solidFill>
          <a:schemeClr val="tx2"/>
        </a:solidFill>
      </dgm:spPr>
      <dgm:t>
        <a:bodyPr/>
        <a:lstStyle/>
        <a:p>
          <a:r>
            <a:rPr lang="en-US" dirty="0" smtClean="0"/>
            <a:t>C&amp;G</a:t>
          </a:r>
          <a:endParaRPr lang="en-US" dirty="0"/>
        </a:p>
      </dgm:t>
    </dgm:pt>
    <dgm:pt modelId="{B0546B66-5DBE-47B6-8A0E-FEF036B360CF}" type="parTrans" cxnId="{6E473811-60F1-4A52-8207-B54456007C97}">
      <dgm:prSet/>
      <dgm:spPr/>
      <dgm:t>
        <a:bodyPr/>
        <a:lstStyle/>
        <a:p>
          <a:endParaRPr lang="en-US"/>
        </a:p>
      </dgm:t>
    </dgm:pt>
    <dgm:pt modelId="{C4BECD91-5F68-4208-BA95-FB7F4E2321F1}" type="sibTrans" cxnId="{6E473811-60F1-4A52-8207-B54456007C97}">
      <dgm:prSet/>
      <dgm:spPr/>
      <dgm:t>
        <a:bodyPr/>
        <a:lstStyle/>
        <a:p>
          <a:endParaRPr lang="en-US"/>
        </a:p>
      </dgm:t>
    </dgm:pt>
    <dgm:pt modelId="{85CF9541-7BC3-4E75-B004-0186B9752FE5}" type="pres">
      <dgm:prSet presAssocID="{EE80A1EB-71A4-4A6C-9F6D-7859F2D73033}" presName="Name0" presStyleCnt="0">
        <dgm:presLayoutVars>
          <dgm:dir/>
          <dgm:resizeHandles val="exact"/>
        </dgm:presLayoutVars>
      </dgm:prSet>
      <dgm:spPr/>
    </dgm:pt>
    <dgm:pt modelId="{167B0C2D-A4D3-4BF3-B0B6-1A8DD1D3E9E6}" type="pres">
      <dgm:prSet presAssocID="{62BDE51A-F42F-423F-B034-0A9D39325610}" presName="node" presStyleLbl="node1" presStyleIdx="0" presStyleCnt="4" custScaleX="52268" custScaleY="119864">
        <dgm:presLayoutVars>
          <dgm:bulletEnabled val="1"/>
        </dgm:presLayoutVars>
      </dgm:prSet>
      <dgm:spPr/>
      <dgm:t>
        <a:bodyPr/>
        <a:lstStyle/>
        <a:p>
          <a:endParaRPr lang="en-US"/>
        </a:p>
      </dgm:t>
    </dgm:pt>
    <dgm:pt modelId="{9C76B6DD-3DEA-480C-8D81-849E8E2DAEDF}" type="pres">
      <dgm:prSet presAssocID="{17809B69-4F03-43A0-A5A0-8168043CB787}" presName="sibTrans" presStyleLbl="sibTrans2D1" presStyleIdx="0" presStyleCnt="3"/>
      <dgm:spPr/>
      <dgm:t>
        <a:bodyPr/>
        <a:lstStyle/>
        <a:p>
          <a:endParaRPr lang="en-US"/>
        </a:p>
      </dgm:t>
    </dgm:pt>
    <dgm:pt modelId="{ECA7C3A1-A3D1-429F-B66F-94D284249B3D}" type="pres">
      <dgm:prSet presAssocID="{17809B69-4F03-43A0-A5A0-8168043CB787}" presName="connectorText" presStyleLbl="sibTrans2D1" presStyleIdx="0" presStyleCnt="3"/>
      <dgm:spPr/>
      <dgm:t>
        <a:bodyPr/>
        <a:lstStyle/>
        <a:p>
          <a:endParaRPr lang="en-US"/>
        </a:p>
      </dgm:t>
    </dgm:pt>
    <dgm:pt modelId="{6AE4AB34-898D-440A-9BEE-D9A3A0FC5D62}" type="pres">
      <dgm:prSet presAssocID="{7EA3B034-F52E-4EBF-91A7-2D32B1699C02}" presName="node" presStyleLbl="node1" presStyleIdx="1" presStyleCnt="4" custScaleX="52268" custScaleY="119864">
        <dgm:presLayoutVars>
          <dgm:bulletEnabled val="1"/>
        </dgm:presLayoutVars>
      </dgm:prSet>
      <dgm:spPr/>
      <dgm:t>
        <a:bodyPr/>
        <a:lstStyle/>
        <a:p>
          <a:endParaRPr lang="en-US"/>
        </a:p>
      </dgm:t>
    </dgm:pt>
    <dgm:pt modelId="{803F3FCC-C748-4D54-9E27-DE60762534A6}" type="pres">
      <dgm:prSet presAssocID="{886679C9-50D1-43FF-86A4-96F6FB4B24A9}" presName="sibTrans" presStyleLbl="sibTrans2D1" presStyleIdx="1" presStyleCnt="3"/>
      <dgm:spPr/>
      <dgm:t>
        <a:bodyPr/>
        <a:lstStyle/>
        <a:p>
          <a:endParaRPr lang="en-US"/>
        </a:p>
      </dgm:t>
    </dgm:pt>
    <dgm:pt modelId="{F4304E99-9947-41F3-AB2F-EFC998FB5617}" type="pres">
      <dgm:prSet presAssocID="{886679C9-50D1-43FF-86A4-96F6FB4B24A9}" presName="connectorText" presStyleLbl="sibTrans2D1" presStyleIdx="1" presStyleCnt="3"/>
      <dgm:spPr/>
      <dgm:t>
        <a:bodyPr/>
        <a:lstStyle/>
        <a:p>
          <a:endParaRPr lang="en-US"/>
        </a:p>
      </dgm:t>
    </dgm:pt>
    <dgm:pt modelId="{D81A0DB3-A6C5-49AC-AD89-5DD7E8ACABBE}" type="pres">
      <dgm:prSet presAssocID="{DD05D8A7-062C-47BD-868B-DDDD5E08D55C}" presName="node" presStyleLbl="node1" presStyleIdx="2" presStyleCnt="4" custScaleX="52268" custScaleY="119864">
        <dgm:presLayoutVars>
          <dgm:bulletEnabled val="1"/>
        </dgm:presLayoutVars>
      </dgm:prSet>
      <dgm:spPr/>
      <dgm:t>
        <a:bodyPr/>
        <a:lstStyle/>
        <a:p>
          <a:endParaRPr lang="en-US"/>
        </a:p>
      </dgm:t>
    </dgm:pt>
    <dgm:pt modelId="{5438FE13-3FB2-4E61-A517-35D6285FE3B6}" type="pres">
      <dgm:prSet presAssocID="{54DECB0C-EF01-4782-95E9-2728A6EB8629}" presName="sibTrans" presStyleLbl="sibTrans2D1" presStyleIdx="2" presStyleCnt="3"/>
      <dgm:spPr/>
      <dgm:t>
        <a:bodyPr/>
        <a:lstStyle/>
        <a:p>
          <a:endParaRPr lang="en-US"/>
        </a:p>
      </dgm:t>
    </dgm:pt>
    <dgm:pt modelId="{1135228E-6F83-4635-B67F-28015F6FA9B4}" type="pres">
      <dgm:prSet presAssocID="{54DECB0C-EF01-4782-95E9-2728A6EB8629}" presName="connectorText" presStyleLbl="sibTrans2D1" presStyleIdx="2" presStyleCnt="3"/>
      <dgm:spPr/>
      <dgm:t>
        <a:bodyPr/>
        <a:lstStyle/>
        <a:p>
          <a:endParaRPr lang="en-US"/>
        </a:p>
      </dgm:t>
    </dgm:pt>
    <dgm:pt modelId="{BBBC2705-CD1F-4E1D-86B4-0817601FC0CC}" type="pres">
      <dgm:prSet presAssocID="{63F592E1-E41C-45B7-AD8B-0A979DF7885A}" presName="node" presStyleLbl="node1" presStyleIdx="3" presStyleCnt="4" custScaleX="52268" custScaleY="119864">
        <dgm:presLayoutVars>
          <dgm:bulletEnabled val="1"/>
        </dgm:presLayoutVars>
      </dgm:prSet>
      <dgm:spPr/>
      <dgm:t>
        <a:bodyPr/>
        <a:lstStyle/>
        <a:p>
          <a:endParaRPr lang="en-US"/>
        </a:p>
      </dgm:t>
    </dgm:pt>
  </dgm:ptLst>
  <dgm:cxnLst>
    <dgm:cxn modelId="{CE9EF2FD-E349-4E2E-99E4-C4F006A4F417}" type="presOf" srcId="{63F592E1-E41C-45B7-AD8B-0A979DF7885A}" destId="{BBBC2705-CD1F-4E1D-86B4-0817601FC0CC}" srcOrd="0" destOrd="0" presId="urn:microsoft.com/office/officeart/2005/8/layout/process1"/>
    <dgm:cxn modelId="{D9502950-B5EE-4967-B77B-026E5B5453E1}" srcId="{EE80A1EB-71A4-4A6C-9F6D-7859F2D73033}" destId="{7EA3B034-F52E-4EBF-91A7-2D32B1699C02}" srcOrd="1" destOrd="0" parTransId="{B471A97B-E7C2-42A7-910C-B3ADC4F13185}" sibTransId="{886679C9-50D1-43FF-86A4-96F6FB4B24A9}"/>
    <dgm:cxn modelId="{A625E9C1-4E29-47AE-9A1B-94F5CA118073}" type="presOf" srcId="{886679C9-50D1-43FF-86A4-96F6FB4B24A9}" destId="{F4304E99-9947-41F3-AB2F-EFC998FB5617}" srcOrd="1" destOrd="0" presId="urn:microsoft.com/office/officeart/2005/8/layout/process1"/>
    <dgm:cxn modelId="{30557622-A49D-4C3A-A58F-0276A2911CD1}" type="presOf" srcId="{62BDE51A-F42F-423F-B034-0A9D39325610}" destId="{167B0C2D-A4D3-4BF3-B0B6-1A8DD1D3E9E6}" srcOrd="0" destOrd="0" presId="urn:microsoft.com/office/officeart/2005/8/layout/process1"/>
    <dgm:cxn modelId="{7F62FFFC-7D7E-4CA1-B379-D821BD86FCC4}" type="presOf" srcId="{7EA3B034-F52E-4EBF-91A7-2D32B1699C02}" destId="{6AE4AB34-898D-440A-9BEE-D9A3A0FC5D62}" srcOrd="0" destOrd="0" presId="urn:microsoft.com/office/officeart/2005/8/layout/process1"/>
    <dgm:cxn modelId="{6BB3FD44-9562-4AAA-9B6F-1C9EA04610E6}" type="presOf" srcId="{17809B69-4F03-43A0-A5A0-8168043CB787}" destId="{9C76B6DD-3DEA-480C-8D81-849E8E2DAEDF}" srcOrd="0" destOrd="0" presId="urn:microsoft.com/office/officeart/2005/8/layout/process1"/>
    <dgm:cxn modelId="{2BFD5454-A9CA-40D3-930D-1F2E5BB4EC76}" type="presOf" srcId="{54DECB0C-EF01-4782-95E9-2728A6EB8629}" destId="{1135228E-6F83-4635-B67F-28015F6FA9B4}" srcOrd="1" destOrd="0" presId="urn:microsoft.com/office/officeart/2005/8/layout/process1"/>
    <dgm:cxn modelId="{958FBBCB-402D-4895-8527-EB4CED50DDA2}" srcId="{EE80A1EB-71A4-4A6C-9F6D-7859F2D73033}" destId="{62BDE51A-F42F-423F-B034-0A9D39325610}" srcOrd="0" destOrd="0" parTransId="{5EF2B600-1F5A-4BDC-8831-2DF16A5D0FB1}" sibTransId="{17809B69-4F03-43A0-A5A0-8168043CB787}"/>
    <dgm:cxn modelId="{EF287047-C884-488B-93E1-EF646AFC9483}" type="presOf" srcId="{17809B69-4F03-43A0-A5A0-8168043CB787}" destId="{ECA7C3A1-A3D1-429F-B66F-94D284249B3D}" srcOrd="1" destOrd="0" presId="urn:microsoft.com/office/officeart/2005/8/layout/process1"/>
    <dgm:cxn modelId="{153731FB-56A6-4DE8-B381-D9F9782FFE2E}" type="presOf" srcId="{DD05D8A7-062C-47BD-868B-DDDD5E08D55C}" destId="{D81A0DB3-A6C5-49AC-AD89-5DD7E8ACABBE}" srcOrd="0" destOrd="0" presId="urn:microsoft.com/office/officeart/2005/8/layout/process1"/>
    <dgm:cxn modelId="{FAC12A11-F29C-4330-BCB8-267F72CBA90B}" type="presOf" srcId="{54DECB0C-EF01-4782-95E9-2728A6EB8629}" destId="{5438FE13-3FB2-4E61-A517-35D6285FE3B6}" srcOrd="0" destOrd="0" presId="urn:microsoft.com/office/officeart/2005/8/layout/process1"/>
    <dgm:cxn modelId="{B85D0D84-DB33-4681-AE2A-3D77BA38F0CB}" srcId="{EE80A1EB-71A4-4A6C-9F6D-7859F2D73033}" destId="{DD05D8A7-062C-47BD-868B-DDDD5E08D55C}" srcOrd="2" destOrd="0" parTransId="{A5239086-F57B-4AFE-8845-BBCFE7C47635}" sibTransId="{54DECB0C-EF01-4782-95E9-2728A6EB8629}"/>
    <dgm:cxn modelId="{5A3B9E6C-C137-412C-B59C-22619BD750AD}" type="presOf" srcId="{886679C9-50D1-43FF-86A4-96F6FB4B24A9}" destId="{803F3FCC-C748-4D54-9E27-DE60762534A6}" srcOrd="0" destOrd="0" presId="urn:microsoft.com/office/officeart/2005/8/layout/process1"/>
    <dgm:cxn modelId="{6E473811-60F1-4A52-8207-B54456007C97}" srcId="{EE80A1EB-71A4-4A6C-9F6D-7859F2D73033}" destId="{63F592E1-E41C-45B7-AD8B-0A979DF7885A}" srcOrd="3" destOrd="0" parTransId="{B0546B66-5DBE-47B6-8A0E-FEF036B360CF}" sibTransId="{C4BECD91-5F68-4208-BA95-FB7F4E2321F1}"/>
    <dgm:cxn modelId="{09F4FEA0-3D0C-417F-8BF9-4970177FDE41}" type="presOf" srcId="{EE80A1EB-71A4-4A6C-9F6D-7859F2D73033}" destId="{85CF9541-7BC3-4E75-B004-0186B9752FE5}" srcOrd="0" destOrd="0" presId="urn:microsoft.com/office/officeart/2005/8/layout/process1"/>
    <dgm:cxn modelId="{B0E301BA-4756-41E5-BAAC-C3EFE87E87DD}" type="presParOf" srcId="{85CF9541-7BC3-4E75-B004-0186B9752FE5}" destId="{167B0C2D-A4D3-4BF3-B0B6-1A8DD1D3E9E6}" srcOrd="0" destOrd="0" presId="urn:microsoft.com/office/officeart/2005/8/layout/process1"/>
    <dgm:cxn modelId="{AC35B4B9-79F4-48D0-AA16-FBFEF1B320DB}" type="presParOf" srcId="{85CF9541-7BC3-4E75-B004-0186B9752FE5}" destId="{9C76B6DD-3DEA-480C-8D81-849E8E2DAEDF}" srcOrd="1" destOrd="0" presId="urn:microsoft.com/office/officeart/2005/8/layout/process1"/>
    <dgm:cxn modelId="{2BE294D3-1091-4100-863C-BD634CDD2429}" type="presParOf" srcId="{9C76B6DD-3DEA-480C-8D81-849E8E2DAEDF}" destId="{ECA7C3A1-A3D1-429F-B66F-94D284249B3D}" srcOrd="0" destOrd="0" presId="urn:microsoft.com/office/officeart/2005/8/layout/process1"/>
    <dgm:cxn modelId="{6EED37A1-56CE-4E72-9435-9E761BBCEB2D}" type="presParOf" srcId="{85CF9541-7BC3-4E75-B004-0186B9752FE5}" destId="{6AE4AB34-898D-440A-9BEE-D9A3A0FC5D62}" srcOrd="2" destOrd="0" presId="urn:microsoft.com/office/officeart/2005/8/layout/process1"/>
    <dgm:cxn modelId="{AC791BC7-544B-434A-9F68-74921F1DBF15}" type="presParOf" srcId="{85CF9541-7BC3-4E75-B004-0186B9752FE5}" destId="{803F3FCC-C748-4D54-9E27-DE60762534A6}" srcOrd="3" destOrd="0" presId="urn:microsoft.com/office/officeart/2005/8/layout/process1"/>
    <dgm:cxn modelId="{7EF62C26-37C2-4F58-854D-25B1A001970D}" type="presParOf" srcId="{803F3FCC-C748-4D54-9E27-DE60762534A6}" destId="{F4304E99-9947-41F3-AB2F-EFC998FB5617}" srcOrd="0" destOrd="0" presId="urn:microsoft.com/office/officeart/2005/8/layout/process1"/>
    <dgm:cxn modelId="{AB5F6D6F-F018-4EB1-9D7E-568BB8F8AF0C}" type="presParOf" srcId="{85CF9541-7BC3-4E75-B004-0186B9752FE5}" destId="{D81A0DB3-A6C5-49AC-AD89-5DD7E8ACABBE}" srcOrd="4" destOrd="0" presId="urn:microsoft.com/office/officeart/2005/8/layout/process1"/>
    <dgm:cxn modelId="{36D64007-E8F4-4774-BD4C-2A6FC0B6C139}" type="presParOf" srcId="{85CF9541-7BC3-4E75-B004-0186B9752FE5}" destId="{5438FE13-3FB2-4E61-A517-35D6285FE3B6}" srcOrd="5" destOrd="0" presId="urn:microsoft.com/office/officeart/2005/8/layout/process1"/>
    <dgm:cxn modelId="{CCFA94D0-69C9-44B1-BF99-F8BDD6508603}" type="presParOf" srcId="{5438FE13-3FB2-4E61-A517-35D6285FE3B6}" destId="{1135228E-6F83-4635-B67F-28015F6FA9B4}" srcOrd="0" destOrd="0" presId="urn:microsoft.com/office/officeart/2005/8/layout/process1"/>
    <dgm:cxn modelId="{9622CB7B-02B7-4CAC-86E6-D9C4713C1AE1}" type="presParOf" srcId="{85CF9541-7BC3-4E75-B004-0186B9752FE5}" destId="{BBBC2705-CD1F-4E1D-86B4-0817601FC0CC}"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7B0C2D-A4D3-4BF3-B0B6-1A8DD1D3E9E6}">
      <dsp:nvSpPr>
        <dsp:cNvPr id="0" name=""/>
        <dsp:cNvSpPr/>
      </dsp:nvSpPr>
      <dsp:spPr>
        <a:xfrm>
          <a:off x="2507" y="751298"/>
          <a:ext cx="1390818" cy="1913703"/>
        </a:xfrm>
        <a:prstGeom prst="roundRect">
          <a:avLst>
            <a:gd name="adj" fmla="val 10000"/>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Department Grant Staff</a:t>
          </a:r>
          <a:endParaRPr lang="en-US" sz="1500" kern="1200" dirty="0"/>
        </a:p>
      </dsp:txBody>
      <dsp:txXfrm>
        <a:off x="43243" y="792034"/>
        <a:ext cx="1309346" cy="1832231"/>
      </dsp:txXfrm>
    </dsp:sp>
    <dsp:sp modelId="{9C76B6DD-3DEA-480C-8D81-849E8E2DAEDF}">
      <dsp:nvSpPr>
        <dsp:cNvPr id="0" name=""/>
        <dsp:cNvSpPr/>
      </dsp:nvSpPr>
      <dsp:spPr>
        <a:xfrm>
          <a:off x="1659419" y="1378193"/>
          <a:ext cx="564118" cy="65991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659419" y="1510175"/>
        <a:ext cx="394883" cy="395948"/>
      </dsp:txXfrm>
    </dsp:sp>
    <dsp:sp modelId="{6AE4AB34-898D-440A-9BEE-D9A3A0FC5D62}">
      <dsp:nvSpPr>
        <dsp:cNvPr id="0" name=""/>
        <dsp:cNvSpPr/>
      </dsp:nvSpPr>
      <dsp:spPr>
        <a:xfrm>
          <a:off x="2457700" y="751298"/>
          <a:ext cx="1390818" cy="1913703"/>
        </a:xfrm>
        <a:prstGeom prst="roundRect">
          <a:avLst>
            <a:gd name="adj" fmla="val 10000"/>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Project Manager</a:t>
          </a:r>
          <a:endParaRPr lang="en-US" sz="1500" kern="1200" dirty="0"/>
        </a:p>
      </dsp:txBody>
      <dsp:txXfrm>
        <a:off x="2498436" y="792034"/>
        <a:ext cx="1309346" cy="1832231"/>
      </dsp:txXfrm>
    </dsp:sp>
    <dsp:sp modelId="{803F3FCC-C748-4D54-9E27-DE60762534A6}">
      <dsp:nvSpPr>
        <dsp:cNvPr id="0" name=""/>
        <dsp:cNvSpPr/>
      </dsp:nvSpPr>
      <dsp:spPr>
        <a:xfrm>
          <a:off x="4114612" y="1378193"/>
          <a:ext cx="564118" cy="65991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114612" y="1510175"/>
        <a:ext cx="394883" cy="395948"/>
      </dsp:txXfrm>
    </dsp:sp>
    <dsp:sp modelId="{D81A0DB3-A6C5-49AC-AD89-5DD7E8ACABBE}">
      <dsp:nvSpPr>
        <dsp:cNvPr id="0" name=""/>
        <dsp:cNvSpPr/>
      </dsp:nvSpPr>
      <dsp:spPr>
        <a:xfrm>
          <a:off x="4912893" y="751298"/>
          <a:ext cx="1390818" cy="1913703"/>
        </a:xfrm>
        <a:prstGeom prst="roundRect">
          <a:avLst>
            <a:gd name="adj" fmla="val 10000"/>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UFA</a:t>
          </a:r>
          <a:endParaRPr lang="en-US" sz="1500" kern="1200" dirty="0"/>
        </a:p>
      </dsp:txBody>
      <dsp:txXfrm>
        <a:off x="4953629" y="792034"/>
        <a:ext cx="1309346" cy="1832231"/>
      </dsp:txXfrm>
    </dsp:sp>
    <dsp:sp modelId="{5438FE13-3FB2-4E61-A517-35D6285FE3B6}">
      <dsp:nvSpPr>
        <dsp:cNvPr id="0" name=""/>
        <dsp:cNvSpPr/>
      </dsp:nvSpPr>
      <dsp:spPr>
        <a:xfrm>
          <a:off x="6569806" y="1378193"/>
          <a:ext cx="564118" cy="659912"/>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6569806" y="1510175"/>
        <a:ext cx="394883" cy="395948"/>
      </dsp:txXfrm>
    </dsp:sp>
    <dsp:sp modelId="{BBBC2705-CD1F-4E1D-86B4-0817601FC0CC}">
      <dsp:nvSpPr>
        <dsp:cNvPr id="0" name=""/>
        <dsp:cNvSpPr/>
      </dsp:nvSpPr>
      <dsp:spPr>
        <a:xfrm>
          <a:off x="7368087" y="751298"/>
          <a:ext cx="1390818" cy="1913703"/>
        </a:xfrm>
        <a:prstGeom prst="roundRect">
          <a:avLst>
            <a:gd name="adj" fmla="val 10000"/>
          </a:avLst>
        </a:prstGeom>
        <a:solidFill>
          <a:schemeClr val="tx2"/>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C&amp;G</a:t>
          </a:r>
          <a:endParaRPr lang="en-US" sz="1500" kern="1200" dirty="0"/>
        </a:p>
      </dsp:txBody>
      <dsp:txXfrm>
        <a:off x="7408823" y="792034"/>
        <a:ext cx="1309346" cy="1832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9/21/2017</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9/21/2017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9/21/2017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9/21/2017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9/21/2017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9/21/2017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9/21/2017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9/21/2017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9/21/2017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9/21/2017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9/21/2017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9/21/2017</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 Exemption Update</a:t>
            </a:r>
            <a:endParaRPr lang="en-US" dirty="0"/>
          </a:p>
        </p:txBody>
      </p:sp>
      <p:sp>
        <p:nvSpPr>
          <p:cNvPr id="3" name="Subtitle 2"/>
          <p:cNvSpPr>
            <a:spLocks noGrp="1"/>
          </p:cNvSpPr>
          <p:nvPr>
            <p:ph type="subTitle" idx="1"/>
          </p:nvPr>
        </p:nvSpPr>
        <p:spPr/>
        <p:txBody>
          <a:bodyPr>
            <a:normAutofit fontScale="77500" lnSpcReduction="20000"/>
          </a:bodyPr>
          <a:lstStyle/>
          <a:p>
            <a:r>
              <a:rPr lang="en-US" b="1" dirty="0"/>
              <a:t>Bill </a:t>
            </a:r>
            <a:r>
              <a:rPr lang="en-US" b="1" dirty="0" err="1"/>
              <a:t>Gair</a:t>
            </a:r>
            <a:endParaRPr lang="en-US" dirty="0"/>
          </a:p>
          <a:p>
            <a:r>
              <a:rPr lang="en-US" dirty="0"/>
              <a:t>Contracts &amp; Grants Accounting Services</a:t>
            </a:r>
          </a:p>
          <a:p>
            <a:r>
              <a:rPr lang="en-US" dirty="0" smtClean="0"/>
              <a:t>(</a:t>
            </a:r>
            <a:r>
              <a:rPr lang="en-US" dirty="0"/>
              <a:t>352) 273-3098   </a:t>
            </a:r>
            <a:r>
              <a:rPr lang="en-US" dirty="0" smtClean="0"/>
              <a:t>wrgair@ufl.edu </a:t>
            </a:r>
            <a:r>
              <a:rPr lang="en-US" dirty="0"/>
              <a:t> </a:t>
            </a:r>
          </a:p>
          <a:p>
            <a:endParaRPr lang="en-US" dirty="0"/>
          </a:p>
        </p:txBody>
      </p:sp>
    </p:spTree>
    <p:extLst>
      <p:ext uri="{BB962C8B-B14F-4D97-AF65-F5344CB8AC3E}">
        <p14:creationId xmlns:p14="http://schemas.microsoft.com/office/powerpoint/2010/main" val="3068971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Application Process</a:t>
            </a:r>
            <a:endParaRPr lang="en-US" dirty="0"/>
          </a:p>
        </p:txBody>
      </p:sp>
      <p:sp>
        <p:nvSpPr>
          <p:cNvPr id="3" name="Content Placeholder 2"/>
          <p:cNvSpPr>
            <a:spLocks noGrp="1"/>
          </p:cNvSpPr>
          <p:nvPr>
            <p:ph idx="1"/>
          </p:nvPr>
        </p:nvSpPr>
        <p:spPr/>
        <p:txBody>
          <a:bodyPr/>
          <a:lstStyle/>
          <a:p>
            <a:pPr lvl="0"/>
            <a:r>
              <a:rPr lang="en-US" dirty="0" smtClean="0"/>
              <a:t>Historically, </a:t>
            </a:r>
            <a:r>
              <a:rPr lang="en-US" dirty="0"/>
              <a:t>CAS </a:t>
            </a:r>
            <a:r>
              <a:rPr lang="en-US" dirty="0" smtClean="0"/>
              <a:t>Exemption applications were physically signed by the </a:t>
            </a:r>
            <a:r>
              <a:rPr lang="en-US" dirty="0"/>
              <a:t>Project Manager, Chair and </a:t>
            </a:r>
            <a:r>
              <a:rPr lang="en-US" dirty="0" smtClean="0"/>
              <a:t>Dean and scanned and emailed to DSP for review and approval.</a:t>
            </a:r>
          </a:p>
          <a:p>
            <a:pPr lvl="0"/>
            <a:r>
              <a:rPr lang="en-US" dirty="0" smtClean="0"/>
              <a:t>As of 14 </a:t>
            </a:r>
            <a:r>
              <a:rPr lang="en-US" dirty="0"/>
              <a:t>August </a:t>
            </a:r>
            <a:r>
              <a:rPr lang="en-US" dirty="0" smtClean="0"/>
              <a:t>2017, CAS Exemptions must </a:t>
            </a:r>
            <a:r>
              <a:rPr lang="en-US" dirty="0"/>
              <a:t>be </a:t>
            </a:r>
            <a:r>
              <a:rPr lang="en-US" dirty="0" smtClean="0"/>
              <a:t>entered via </a:t>
            </a:r>
            <a:r>
              <a:rPr lang="en-US" dirty="0" err="1" smtClean="0"/>
              <a:t>SmartForm</a:t>
            </a:r>
            <a:r>
              <a:rPr lang="en-US" dirty="0" smtClean="0"/>
              <a:t> and approved in UFIRST </a:t>
            </a:r>
            <a:r>
              <a:rPr lang="en-US" dirty="0"/>
              <a:t>by the Project Manager and </a:t>
            </a:r>
            <a:r>
              <a:rPr lang="en-US" dirty="0" smtClean="0"/>
              <a:t>Unit </a:t>
            </a:r>
            <a:r>
              <a:rPr lang="en-US" dirty="0"/>
              <a:t>Fiscal Authority (UFA</a:t>
            </a:r>
            <a:r>
              <a:rPr lang="en-US" dirty="0" smtClean="0"/>
              <a:t>).</a:t>
            </a:r>
            <a:r>
              <a:rPr lang="en-US" dirty="0"/>
              <a:t>  </a:t>
            </a:r>
            <a:endParaRPr lang="en-US" dirty="0" smtClean="0"/>
          </a:p>
          <a:p>
            <a:pPr lvl="0"/>
            <a:r>
              <a:rPr lang="en-US" dirty="0" smtClean="0"/>
              <a:t>Once </a:t>
            </a:r>
            <a:r>
              <a:rPr lang="en-US" dirty="0"/>
              <a:t>approved by the UFA, the exemptions will be routed to C&amp;G leadership for review and approval.</a:t>
            </a:r>
          </a:p>
          <a:p>
            <a:endParaRPr lang="en-US" dirty="0"/>
          </a:p>
        </p:txBody>
      </p:sp>
    </p:spTree>
    <p:extLst>
      <p:ext uri="{BB962C8B-B14F-4D97-AF65-F5344CB8AC3E}">
        <p14:creationId xmlns:p14="http://schemas.microsoft.com/office/powerpoint/2010/main" val="139955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CAS Exemption </a:t>
            </a:r>
            <a:r>
              <a:rPr lang="en-US" dirty="0" err="1"/>
              <a:t>SmartForm</a:t>
            </a:r>
            <a:r>
              <a:rPr lang="en-US" dirty="0"/>
              <a:t> Application</a:t>
            </a:r>
          </a:p>
        </p:txBody>
      </p:sp>
      <p:sp>
        <p:nvSpPr>
          <p:cNvPr id="13" name="Content Placeholder 12"/>
          <p:cNvSpPr>
            <a:spLocks noGrp="1"/>
          </p:cNvSpPr>
          <p:nvPr>
            <p:ph sz="half" idx="1"/>
          </p:nvPr>
        </p:nvSpPr>
        <p:spPr>
          <a:xfrm>
            <a:off x="6175842" y="2736191"/>
            <a:ext cx="4825158" cy="3416301"/>
          </a:xfrm>
        </p:spPr>
        <p:txBody>
          <a:bodyPr>
            <a:normAutofit fontScale="92500" lnSpcReduction="20000"/>
          </a:bodyPr>
          <a:lstStyle/>
          <a:p>
            <a:endParaRPr lang="en-US" dirty="0"/>
          </a:p>
          <a:p>
            <a:r>
              <a:rPr lang="en-US" dirty="0"/>
              <a:t> </a:t>
            </a:r>
            <a:r>
              <a:rPr lang="en-US" b="1" dirty="0"/>
              <a:t>Step </a:t>
            </a:r>
            <a:r>
              <a:rPr lang="en-US" b="1" dirty="0" smtClean="0"/>
              <a:t>1: </a:t>
            </a:r>
            <a:r>
              <a:rPr lang="en-US" dirty="0" smtClean="0"/>
              <a:t>Locate </a:t>
            </a:r>
            <a:r>
              <a:rPr lang="en-US" dirty="0"/>
              <a:t>the Award record that contains the project to which you would like to request a CAS Exemption. </a:t>
            </a:r>
          </a:p>
          <a:p>
            <a:r>
              <a:rPr lang="en-US" b="1" dirty="0"/>
              <a:t>Step 2 </a:t>
            </a:r>
            <a:r>
              <a:rPr lang="en-US" dirty="0" smtClean="0"/>
              <a:t>: From </a:t>
            </a:r>
            <a:r>
              <a:rPr lang="en-US" dirty="0"/>
              <a:t>the Award Workspace click the </a:t>
            </a:r>
            <a:r>
              <a:rPr lang="en-US" b="1" dirty="0"/>
              <a:t>New CAS Exemption </a:t>
            </a:r>
            <a:r>
              <a:rPr lang="en-US" dirty="0"/>
              <a:t>button. </a:t>
            </a:r>
          </a:p>
          <a:p>
            <a:r>
              <a:rPr lang="en-US" b="1" dirty="0"/>
              <a:t>Step </a:t>
            </a:r>
            <a:r>
              <a:rPr lang="en-US" b="1" dirty="0" smtClean="0"/>
              <a:t>3: </a:t>
            </a:r>
            <a:r>
              <a:rPr lang="en-US" dirty="0" smtClean="0"/>
              <a:t>On </a:t>
            </a:r>
            <a:r>
              <a:rPr lang="en-US" dirty="0"/>
              <a:t>the CAS Exemption </a:t>
            </a:r>
            <a:r>
              <a:rPr lang="en-US" dirty="0" err="1"/>
              <a:t>SmartForm</a:t>
            </a:r>
            <a:r>
              <a:rPr lang="en-US" dirty="0"/>
              <a:t> answer questions 1.0 through 4.0. Click </a:t>
            </a:r>
            <a:r>
              <a:rPr lang="en-US" b="1" dirty="0"/>
              <a:t>Continue</a:t>
            </a:r>
            <a:r>
              <a:rPr lang="en-US" dirty="0" smtClean="0"/>
              <a:t>.</a:t>
            </a:r>
          </a:p>
          <a:p>
            <a:r>
              <a:rPr lang="en-US" b="1" dirty="0"/>
              <a:t>Step 4: </a:t>
            </a:r>
            <a:r>
              <a:rPr lang="en-US" dirty="0"/>
              <a:t>If the answer to Page 1.0 Question 3.0 ‘Is this a request to charge administrative and clerical salaries directly?’ was Yes, Page 2.0 appears.</a:t>
            </a:r>
          </a:p>
        </p:txBody>
      </p:sp>
      <p:pic>
        <p:nvPicPr>
          <p:cNvPr id="15" name="Content Placeholder 14"/>
          <p:cNvPicPr>
            <a:picLocks noGrp="1" noChangeAspect="1"/>
          </p:cNvPicPr>
          <p:nvPr>
            <p:ph sz="half" idx="2"/>
          </p:nvPr>
        </p:nvPicPr>
        <p:blipFill>
          <a:blip r:embed="rId2"/>
          <a:stretch>
            <a:fillRect/>
          </a:stretch>
        </p:blipFill>
        <p:spPr>
          <a:xfrm>
            <a:off x="1281434" y="2262056"/>
            <a:ext cx="3290566" cy="4364572"/>
          </a:xfrm>
          <a:prstGeom prst="rect">
            <a:avLst/>
          </a:prstGeom>
        </p:spPr>
      </p:pic>
      <p:sp>
        <p:nvSpPr>
          <p:cNvPr id="16" name="Oval 15"/>
          <p:cNvSpPr/>
          <p:nvPr/>
        </p:nvSpPr>
        <p:spPr>
          <a:xfrm>
            <a:off x="1348573" y="5629102"/>
            <a:ext cx="1578144" cy="2826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919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3" y="973668"/>
            <a:ext cx="8945011" cy="706964"/>
          </a:xfrm>
        </p:spPr>
        <p:txBody>
          <a:bodyPr/>
          <a:lstStyle/>
          <a:p>
            <a:r>
              <a:rPr lang="en-US" dirty="0" smtClean="0"/>
              <a:t>CAS Exemption </a:t>
            </a:r>
            <a:r>
              <a:rPr lang="en-US" dirty="0" err="1" smtClean="0"/>
              <a:t>SmartForm</a:t>
            </a:r>
            <a:r>
              <a:rPr lang="en-US" dirty="0" smtClean="0"/>
              <a:t> Application:</a:t>
            </a:r>
            <a:br>
              <a:rPr lang="en-US" dirty="0" smtClean="0"/>
            </a:br>
            <a:r>
              <a:rPr lang="en-US" dirty="0"/>
              <a:t>A</a:t>
            </a:r>
            <a:r>
              <a:rPr lang="en-US" dirty="0" smtClean="0"/>
              <a:t>dministrative </a:t>
            </a:r>
            <a:r>
              <a:rPr lang="en-US" dirty="0"/>
              <a:t>and </a:t>
            </a:r>
            <a:r>
              <a:rPr lang="en-US" dirty="0" smtClean="0"/>
              <a:t>Clerical </a:t>
            </a:r>
            <a:r>
              <a:rPr lang="en-US" dirty="0"/>
              <a:t>S</a:t>
            </a:r>
            <a:r>
              <a:rPr lang="en-US" dirty="0" smtClean="0"/>
              <a:t>alaries</a:t>
            </a:r>
            <a:endParaRPr lang="en-US" dirty="0"/>
          </a:p>
        </p:txBody>
      </p:sp>
      <p:sp>
        <p:nvSpPr>
          <p:cNvPr id="6" name="Content Placeholder 5"/>
          <p:cNvSpPr>
            <a:spLocks noGrp="1"/>
          </p:cNvSpPr>
          <p:nvPr>
            <p:ph idx="1"/>
          </p:nvPr>
        </p:nvSpPr>
        <p:spPr>
          <a:xfrm>
            <a:off x="1154954" y="2391640"/>
            <a:ext cx="8761412" cy="3416300"/>
          </a:xfrm>
        </p:spPr>
        <p:txBody>
          <a:bodyPr>
            <a:normAutofit/>
          </a:bodyPr>
          <a:lstStyle/>
          <a:p>
            <a:r>
              <a:rPr lang="en-US" dirty="0" smtClean="0"/>
              <a:t>On </a:t>
            </a:r>
            <a:r>
              <a:rPr lang="en-US" dirty="0"/>
              <a:t>Page 2.0 Question 1.0 upload the awarded budget and narrative. If the administrative or clerical costs were not in the approved budget, attach the sponsor grant or contracting officer prior approval</a:t>
            </a:r>
            <a:r>
              <a:rPr lang="en-US" dirty="0" smtClean="0"/>
              <a:t>.</a:t>
            </a:r>
          </a:p>
          <a:p>
            <a:endParaRPr lang="en-US" dirty="0"/>
          </a:p>
          <a:p>
            <a:pPr marL="0" indent="0">
              <a:buNone/>
            </a:pPr>
            <a:endParaRPr lang="en-US" dirty="0"/>
          </a:p>
          <a:p>
            <a:r>
              <a:rPr lang="en-US" dirty="0"/>
              <a:t> </a:t>
            </a:r>
            <a:r>
              <a:rPr lang="en-US" b="1" dirty="0"/>
              <a:t>Step </a:t>
            </a:r>
            <a:r>
              <a:rPr lang="en-US" b="1" dirty="0" smtClean="0"/>
              <a:t>5: </a:t>
            </a:r>
            <a:r>
              <a:rPr lang="en-US" dirty="0" smtClean="0"/>
              <a:t>In </a:t>
            </a:r>
            <a:r>
              <a:rPr lang="en-US" dirty="0"/>
              <a:t>field 2.0 ‘Explain…’ provide a description about how these services are essential to the project</a:t>
            </a:r>
            <a:r>
              <a:rPr lang="en-US" dirty="0" smtClean="0"/>
              <a:t>.</a:t>
            </a:r>
          </a:p>
          <a:p>
            <a:endParaRPr lang="en-US" dirty="0"/>
          </a:p>
          <a:p>
            <a:endParaRPr lang="en-US" dirty="0"/>
          </a:p>
        </p:txBody>
      </p:sp>
      <p:pic>
        <p:nvPicPr>
          <p:cNvPr id="7" name="Picture 6"/>
          <p:cNvPicPr>
            <a:picLocks noChangeAspect="1"/>
          </p:cNvPicPr>
          <p:nvPr/>
        </p:nvPicPr>
        <p:blipFill>
          <a:blip r:embed="rId2"/>
          <a:stretch>
            <a:fillRect/>
          </a:stretch>
        </p:blipFill>
        <p:spPr>
          <a:xfrm>
            <a:off x="880633" y="3311697"/>
            <a:ext cx="10494994" cy="788093"/>
          </a:xfrm>
          <a:prstGeom prst="rect">
            <a:avLst/>
          </a:prstGeom>
        </p:spPr>
      </p:pic>
      <p:pic>
        <p:nvPicPr>
          <p:cNvPr id="8" name="Picture 7"/>
          <p:cNvPicPr>
            <a:picLocks noChangeAspect="1"/>
          </p:cNvPicPr>
          <p:nvPr/>
        </p:nvPicPr>
        <p:blipFill>
          <a:blip r:embed="rId3"/>
          <a:stretch>
            <a:fillRect/>
          </a:stretch>
        </p:blipFill>
        <p:spPr>
          <a:xfrm>
            <a:off x="880633" y="4903622"/>
            <a:ext cx="10445442" cy="1373141"/>
          </a:xfrm>
          <a:prstGeom prst="rect">
            <a:avLst/>
          </a:prstGeom>
        </p:spPr>
      </p:pic>
    </p:spTree>
    <p:extLst>
      <p:ext uri="{BB962C8B-B14F-4D97-AF65-F5344CB8AC3E}">
        <p14:creationId xmlns:p14="http://schemas.microsoft.com/office/powerpoint/2010/main" val="669662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3" y="973668"/>
            <a:ext cx="8911760" cy="706964"/>
          </a:xfrm>
        </p:spPr>
        <p:txBody>
          <a:bodyPr/>
          <a:lstStyle/>
          <a:p>
            <a:r>
              <a:rPr lang="en-US" dirty="0" smtClean="0"/>
              <a:t>CAS Exemption </a:t>
            </a:r>
            <a:r>
              <a:rPr lang="en-US" dirty="0" err="1" smtClean="0"/>
              <a:t>SmartForm</a:t>
            </a:r>
            <a:r>
              <a:rPr lang="en-US" dirty="0" smtClean="0"/>
              <a:t> Application:</a:t>
            </a:r>
            <a:br>
              <a:rPr lang="en-US" dirty="0" smtClean="0"/>
            </a:br>
            <a:r>
              <a:rPr lang="en-US" dirty="0"/>
              <a:t>A</a:t>
            </a:r>
            <a:r>
              <a:rPr lang="en-US" dirty="0" smtClean="0"/>
              <a:t>dministrative </a:t>
            </a:r>
            <a:r>
              <a:rPr lang="en-US" dirty="0"/>
              <a:t>and </a:t>
            </a:r>
            <a:r>
              <a:rPr lang="en-US" dirty="0" smtClean="0"/>
              <a:t>Clerical </a:t>
            </a:r>
            <a:r>
              <a:rPr lang="en-US" dirty="0"/>
              <a:t>S</a:t>
            </a:r>
            <a:r>
              <a:rPr lang="en-US" dirty="0" smtClean="0"/>
              <a:t>alaries</a:t>
            </a:r>
            <a:endParaRPr lang="en-US" dirty="0"/>
          </a:p>
        </p:txBody>
      </p:sp>
      <p:sp>
        <p:nvSpPr>
          <p:cNvPr id="6" name="Content Placeholder 5"/>
          <p:cNvSpPr>
            <a:spLocks noGrp="1"/>
          </p:cNvSpPr>
          <p:nvPr>
            <p:ph sz="half" idx="1"/>
          </p:nvPr>
        </p:nvSpPr>
        <p:spPr>
          <a:xfrm>
            <a:off x="974411" y="3268518"/>
            <a:ext cx="4825158" cy="3416301"/>
          </a:xfrm>
        </p:spPr>
        <p:txBody>
          <a:bodyPr>
            <a:normAutofit/>
          </a:bodyPr>
          <a:lstStyle/>
          <a:p>
            <a:r>
              <a:rPr lang="en-US" b="1" dirty="0"/>
              <a:t>Step </a:t>
            </a:r>
            <a:r>
              <a:rPr lang="en-US" b="1" dirty="0" smtClean="0"/>
              <a:t>6: </a:t>
            </a:r>
            <a:r>
              <a:rPr lang="en-US" dirty="0" smtClean="0"/>
              <a:t>In </a:t>
            </a:r>
            <a:r>
              <a:rPr lang="en-US" dirty="0"/>
              <a:t>field 3.0 select Add to open the pop-up window and enter information regarding the personnel that requires the CAS Exemption</a:t>
            </a:r>
            <a:r>
              <a:rPr lang="en-US" dirty="0" smtClean="0"/>
              <a:t>.</a:t>
            </a:r>
          </a:p>
          <a:p>
            <a:r>
              <a:rPr lang="en-US" dirty="0"/>
              <a:t>Click OK to return to Page 2.0 Administrative and Clerical Salary, upload any supporting documents helpful to the Office of Research review and click </a:t>
            </a:r>
            <a:r>
              <a:rPr lang="en-US" b="1" dirty="0"/>
              <a:t>Continue.</a:t>
            </a:r>
            <a:endParaRPr lang="en-US" dirty="0" smtClean="0"/>
          </a:p>
          <a:p>
            <a:endParaRPr lang="en-US" dirty="0"/>
          </a:p>
          <a:p>
            <a:endParaRPr lang="en-US" dirty="0" smtClean="0"/>
          </a:p>
          <a:p>
            <a:endParaRPr lang="en-US" dirty="0"/>
          </a:p>
          <a:p>
            <a:endParaRPr lang="en-US" dirty="0"/>
          </a:p>
        </p:txBody>
      </p:sp>
      <p:pic>
        <p:nvPicPr>
          <p:cNvPr id="9" name="Content Placeholder 8"/>
          <p:cNvPicPr>
            <a:picLocks noGrp="1" noChangeAspect="1"/>
          </p:cNvPicPr>
          <p:nvPr>
            <p:ph sz="half" idx="2"/>
          </p:nvPr>
        </p:nvPicPr>
        <p:blipFill>
          <a:blip r:embed="rId2"/>
          <a:stretch>
            <a:fillRect/>
          </a:stretch>
        </p:blipFill>
        <p:spPr>
          <a:xfrm>
            <a:off x="6200400" y="3268518"/>
            <a:ext cx="4824412" cy="3273135"/>
          </a:xfrm>
          <a:prstGeom prst="rect">
            <a:avLst/>
          </a:prstGeom>
        </p:spPr>
      </p:pic>
      <p:pic>
        <p:nvPicPr>
          <p:cNvPr id="2" name="Picture 1"/>
          <p:cNvPicPr>
            <a:picLocks noChangeAspect="1"/>
          </p:cNvPicPr>
          <p:nvPr/>
        </p:nvPicPr>
        <p:blipFill>
          <a:blip r:embed="rId3"/>
          <a:stretch>
            <a:fillRect/>
          </a:stretch>
        </p:blipFill>
        <p:spPr>
          <a:xfrm>
            <a:off x="482138" y="2347655"/>
            <a:ext cx="10956985" cy="787857"/>
          </a:xfrm>
          <a:prstGeom prst="rect">
            <a:avLst/>
          </a:prstGeom>
        </p:spPr>
      </p:pic>
    </p:spTree>
    <p:extLst>
      <p:ext uri="{BB962C8B-B14F-4D97-AF65-F5344CB8AC3E}">
        <p14:creationId xmlns:p14="http://schemas.microsoft.com/office/powerpoint/2010/main" val="242949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54953" y="973668"/>
            <a:ext cx="8953323" cy="706964"/>
          </a:xfrm>
        </p:spPr>
        <p:txBody>
          <a:bodyPr/>
          <a:lstStyle/>
          <a:p>
            <a:r>
              <a:rPr lang="en-US" dirty="0" smtClean="0"/>
              <a:t>CAS Exemption </a:t>
            </a:r>
            <a:r>
              <a:rPr lang="en-US" dirty="0" err="1" smtClean="0"/>
              <a:t>SmartForm</a:t>
            </a:r>
            <a:r>
              <a:rPr lang="en-US" dirty="0" smtClean="0"/>
              <a:t> Application:</a:t>
            </a:r>
            <a:br>
              <a:rPr lang="en-US" dirty="0" smtClean="0"/>
            </a:br>
            <a:r>
              <a:rPr lang="en-US" dirty="0" smtClean="0"/>
              <a:t>Non-Salary Items</a:t>
            </a:r>
            <a:endParaRPr lang="en-US" dirty="0"/>
          </a:p>
        </p:txBody>
      </p:sp>
      <p:sp>
        <p:nvSpPr>
          <p:cNvPr id="6" name="Content Placeholder 5"/>
          <p:cNvSpPr>
            <a:spLocks noGrp="1"/>
          </p:cNvSpPr>
          <p:nvPr>
            <p:ph sz="half" idx="1"/>
          </p:nvPr>
        </p:nvSpPr>
        <p:spPr/>
        <p:txBody>
          <a:bodyPr>
            <a:normAutofit fontScale="70000" lnSpcReduction="20000"/>
          </a:bodyPr>
          <a:lstStyle/>
          <a:p>
            <a:r>
              <a:rPr lang="en-US" b="1" dirty="0"/>
              <a:t>Step 7 </a:t>
            </a:r>
            <a:r>
              <a:rPr lang="en-US" dirty="0" smtClean="0"/>
              <a:t>: If </a:t>
            </a:r>
            <a:r>
              <a:rPr lang="en-US" dirty="0"/>
              <a:t>the answer to Page 1.0 Question 4.0 ‘Is this a request to charge normally indirect or normally unallowable </a:t>
            </a:r>
            <a:r>
              <a:rPr lang="en-US" b="1" i="1" dirty="0"/>
              <a:t>non-salary items </a:t>
            </a:r>
            <a:r>
              <a:rPr lang="en-US" dirty="0"/>
              <a:t>directly?’ was Yes, questions on Page 3.0 need answered. </a:t>
            </a:r>
            <a:r>
              <a:rPr lang="en-US" dirty="0" smtClean="0"/>
              <a:t>In </a:t>
            </a:r>
            <a:r>
              <a:rPr lang="en-US" dirty="0"/>
              <a:t>question 1.0 select Add to open the pop-up window and select the non-salary accounts for which you are requesting a CAS Exemption. </a:t>
            </a:r>
            <a:r>
              <a:rPr lang="en-US" dirty="0" smtClean="0"/>
              <a:t>Complete </a:t>
            </a:r>
            <a:r>
              <a:rPr lang="en-US" dirty="0"/>
              <a:t>the rest of the questions in the pop-up box and then select OK to return to page </a:t>
            </a:r>
            <a:r>
              <a:rPr lang="en-US" dirty="0" smtClean="0"/>
              <a:t>3.0</a:t>
            </a:r>
          </a:p>
          <a:p>
            <a:r>
              <a:rPr lang="en-US" dirty="0"/>
              <a:t>If the items on this request are normally F&amp;A, the sponsor must have approved these items by inclusion in the awarded budget or explicitly by other written communication. Upload either the approved budget or sponsor approval containing the items. Also attach any supporting documents helpful to the Office of Research review and click </a:t>
            </a:r>
            <a:r>
              <a:rPr lang="en-US" b="1" dirty="0"/>
              <a:t>Continue. </a:t>
            </a:r>
            <a:endParaRPr lang="en-US" dirty="0"/>
          </a:p>
          <a:p>
            <a:r>
              <a:rPr lang="en-US" dirty="0"/>
              <a:t>Click </a:t>
            </a:r>
            <a:r>
              <a:rPr lang="en-US" b="1" dirty="0"/>
              <a:t>Finish </a:t>
            </a:r>
            <a:r>
              <a:rPr lang="en-US" dirty="0"/>
              <a:t>on Page 4.0</a:t>
            </a:r>
            <a:r>
              <a:rPr lang="en-US" b="1" dirty="0" smtClean="0"/>
              <a:t>.</a:t>
            </a:r>
            <a:endParaRPr lang="en-US" dirty="0"/>
          </a:p>
          <a:p>
            <a:endParaRPr lang="en-US" dirty="0"/>
          </a:p>
        </p:txBody>
      </p:sp>
      <p:pic>
        <p:nvPicPr>
          <p:cNvPr id="7" name="Content Placeholder 6"/>
          <p:cNvPicPr>
            <a:picLocks noGrp="1" noChangeAspect="1"/>
          </p:cNvPicPr>
          <p:nvPr>
            <p:ph sz="half" idx="2"/>
          </p:nvPr>
        </p:nvPicPr>
        <p:blipFill>
          <a:blip r:embed="rId2"/>
          <a:stretch>
            <a:fillRect/>
          </a:stretch>
        </p:blipFill>
        <p:spPr>
          <a:xfrm>
            <a:off x="6208713" y="2759089"/>
            <a:ext cx="4824412" cy="3105122"/>
          </a:xfrm>
          <a:prstGeom prst="rect">
            <a:avLst/>
          </a:prstGeom>
        </p:spPr>
      </p:pic>
    </p:spTree>
    <p:extLst>
      <p:ext uri="{BB962C8B-B14F-4D97-AF65-F5344CB8AC3E}">
        <p14:creationId xmlns:p14="http://schemas.microsoft.com/office/powerpoint/2010/main" val="1435549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 Exemption </a:t>
            </a:r>
            <a:r>
              <a:rPr lang="en-US" dirty="0" err="1"/>
              <a:t>SmartForm</a:t>
            </a:r>
            <a:r>
              <a:rPr lang="en-US" dirty="0"/>
              <a:t> Application</a:t>
            </a:r>
          </a:p>
        </p:txBody>
      </p:sp>
      <p:sp>
        <p:nvSpPr>
          <p:cNvPr id="7" name="Content Placeholder 6"/>
          <p:cNvSpPr>
            <a:spLocks noGrp="1"/>
          </p:cNvSpPr>
          <p:nvPr>
            <p:ph sz="half" idx="1"/>
          </p:nvPr>
        </p:nvSpPr>
        <p:spPr/>
        <p:txBody>
          <a:bodyPr>
            <a:normAutofit lnSpcReduction="10000"/>
          </a:bodyPr>
          <a:lstStyle/>
          <a:p>
            <a:r>
              <a:rPr lang="en-US" b="1" dirty="0"/>
              <a:t>Step </a:t>
            </a:r>
            <a:r>
              <a:rPr lang="en-US" b="1" dirty="0" smtClean="0"/>
              <a:t>8: </a:t>
            </a:r>
            <a:r>
              <a:rPr lang="en-US" dirty="0" smtClean="0"/>
              <a:t>From </a:t>
            </a:r>
            <a:r>
              <a:rPr lang="en-US" dirty="0"/>
              <a:t>the CAS Exemption Workspace execute the Submit for Review activity to route the CAS Exemption for review and approval. The Project Manager, Unit Fiscal Authority and Contracts &amp; Grants Accounting Services will be sequentially routed the exemption before the charges will be allowed to post. </a:t>
            </a:r>
            <a:endParaRPr lang="en-US" dirty="0" smtClean="0"/>
          </a:p>
          <a:p>
            <a:r>
              <a:rPr lang="en-US" dirty="0" smtClean="0"/>
              <a:t>View the status of the application </a:t>
            </a:r>
            <a:r>
              <a:rPr lang="en-US" dirty="0"/>
              <a:t>in UFIRST</a:t>
            </a:r>
            <a:r>
              <a:rPr lang="en-US" dirty="0" smtClean="0"/>
              <a:t> as it is routed for approval.</a:t>
            </a:r>
          </a:p>
          <a:p>
            <a:pPr marL="0" indent="0">
              <a:buNone/>
            </a:pPr>
            <a:endParaRPr lang="en-US" dirty="0"/>
          </a:p>
        </p:txBody>
      </p:sp>
      <p:pic>
        <p:nvPicPr>
          <p:cNvPr id="4" name="Content Placeholder 3"/>
          <p:cNvPicPr>
            <a:picLocks noGrp="1" noChangeAspect="1"/>
          </p:cNvPicPr>
          <p:nvPr>
            <p:ph sz="half" idx="2"/>
          </p:nvPr>
        </p:nvPicPr>
        <p:blipFill>
          <a:blip r:embed="rId2"/>
          <a:stretch>
            <a:fillRect/>
          </a:stretch>
        </p:blipFill>
        <p:spPr>
          <a:xfrm>
            <a:off x="6383963" y="2603500"/>
            <a:ext cx="4540413" cy="3416300"/>
          </a:xfrm>
          <a:prstGeom prst="rect">
            <a:avLst/>
          </a:prstGeom>
        </p:spPr>
      </p:pic>
      <p:sp>
        <p:nvSpPr>
          <p:cNvPr id="9" name="Oval 8"/>
          <p:cNvSpPr/>
          <p:nvPr/>
        </p:nvSpPr>
        <p:spPr>
          <a:xfrm>
            <a:off x="8562109" y="3009208"/>
            <a:ext cx="864523" cy="216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8154784" y="4039985"/>
            <a:ext cx="1571107" cy="2576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426632" y="4530436"/>
            <a:ext cx="489734" cy="14893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7246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 Exemption Update </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If </a:t>
            </a:r>
            <a:r>
              <a:rPr lang="en-US" dirty="0"/>
              <a:t>you have any questions about this update or suggestions for future enhancements, please contact us </a:t>
            </a:r>
            <a:r>
              <a:rPr lang="en-US" dirty="0" smtClean="0"/>
              <a:t>at </a:t>
            </a:r>
            <a:r>
              <a:rPr lang="en-US" u="sng" dirty="0">
                <a:solidFill>
                  <a:schemeClr val="accent3"/>
                </a:solidFill>
              </a:rPr>
              <a:t>ufirst@research.ufl.edu</a:t>
            </a:r>
            <a:r>
              <a:rPr lang="en-US" dirty="0"/>
              <a:t> or </a:t>
            </a:r>
            <a:r>
              <a:rPr lang="en-US" u="sng" dirty="0" smtClean="0">
                <a:solidFill>
                  <a:schemeClr val="accent3"/>
                </a:solidFill>
              </a:rPr>
              <a:t>wrgair@ufl.edu</a:t>
            </a:r>
            <a:r>
              <a:rPr lang="en-US" dirty="0" smtClean="0"/>
              <a:t>.</a:t>
            </a:r>
            <a:endParaRPr lang="en-US" dirty="0"/>
          </a:p>
          <a:p>
            <a:endParaRPr lang="en-US" dirty="0"/>
          </a:p>
        </p:txBody>
      </p:sp>
      <p:graphicFrame>
        <p:nvGraphicFramePr>
          <p:cNvPr id="4" name="Content Placeholder 6"/>
          <p:cNvGraphicFramePr>
            <a:graphicFrameLocks/>
          </p:cNvGraphicFramePr>
          <p:nvPr>
            <p:extLst>
              <p:ext uri="{D42A27DB-BD31-4B8C-83A1-F6EECF244321}">
                <p14:modId xmlns:p14="http://schemas.microsoft.com/office/powerpoint/2010/main" val="601042852"/>
              </p:ext>
            </p:extLst>
          </p:nvPr>
        </p:nvGraphicFramePr>
        <p:xfrm>
          <a:off x="1154953" y="2029767"/>
          <a:ext cx="8761413" cy="341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34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018" y="591588"/>
            <a:ext cx="5795789" cy="5795789"/>
          </a:xfrm>
          <a:prstGeom prst="rect">
            <a:avLst/>
          </a:prstGeom>
        </p:spPr>
      </p:pic>
    </p:spTree>
    <p:extLst>
      <p:ext uri="{BB962C8B-B14F-4D97-AF65-F5344CB8AC3E}">
        <p14:creationId xmlns:p14="http://schemas.microsoft.com/office/powerpoint/2010/main" val="2392024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A3AB87EF-B655-4FFF-8D05-F333AD7F2789}"/>
    </a:ext>
  </a:extLst>
</a:theme>
</file>

<file path=docProps/app.xml><?xml version="1.0" encoding="utf-8"?>
<Properties xmlns="http://schemas.openxmlformats.org/officeDocument/2006/extended-properties" xmlns:vt="http://schemas.openxmlformats.org/officeDocument/2006/docPropsVTypes">
  <Template>Ion Boardroom</Template>
  <TotalTime>65</TotalTime>
  <Words>534</Words>
  <Application>Microsoft Office PowerPoint</Application>
  <PresentationFormat>Custom</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Ion Boardroom</vt:lpstr>
      <vt:lpstr>CAS Exemption Update</vt:lpstr>
      <vt:lpstr>Changes to Application Process</vt:lpstr>
      <vt:lpstr>CAS Exemption SmartForm Application</vt:lpstr>
      <vt:lpstr>CAS Exemption SmartForm Application: Administrative and Clerical Salaries</vt:lpstr>
      <vt:lpstr>CAS Exemption SmartForm Application: Administrative and Clerical Salaries</vt:lpstr>
      <vt:lpstr>CAS Exemption SmartForm Application: Non-Salary Items</vt:lpstr>
      <vt:lpstr>CAS Exemption SmartForm Application</vt:lpstr>
      <vt:lpstr>CAS Exemption Update </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 Exemption Update</dc:title>
  <dc:creator>Wilson,Chelsea A</dc:creator>
  <cp:lastModifiedBy>Forrest,Barry</cp:lastModifiedBy>
  <cp:revision>9</cp:revision>
  <dcterms:created xsi:type="dcterms:W3CDTF">2017-09-19T18:48:57Z</dcterms:created>
  <dcterms:modified xsi:type="dcterms:W3CDTF">2017-09-21T17:08:58Z</dcterms:modified>
</cp:coreProperties>
</file>