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90" d="100"/>
          <a:sy n="90" d="100"/>
        </p:scale>
        <p:origin x="-12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ilsonc7@ufl.edu" TargetMode="External"/><Relationship Id="rId2" Type="http://schemas.openxmlformats.org/officeDocument/2006/relationships/hyperlink" Target="mailto:wrgair@ufl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hr.ufl.edu/instructionguides/commitment_accounting/ca_retro_flowchart-lifecycle-timeline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Contract and Grants: Cost Transfer Approval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927693"/>
            <a:ext cx="4256289" cy="861420"/>
          </a:xfrm>
        </p:spPr>
        <p:txBody>
          <a:bodyPr>
            <a:normAutofit/>
          </a:bodyPr>
          <a:lstStyle/>
          <a:p>
            <a:r>
              <a:rPr lang="en-US" dirty="0" smtClean="0"/>
              <a:t>Bill </a:t>
            </a:r>
            <a:r>
              <a:rPr lang="en-US" dirty="0" err="1" smtClean="0"/>
              <a:t>Gair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2"/>
              </a:rPr>
              <a:t>wrgair@ufl.edu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411244" y="4927693"/>
            <a:ext cx="4256289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Chelsea Wilson</a:t>
            </a:r>
          </a:p>
          <a:p>
            <a:r>
              <a:rPr lang="en-US" dirty="0" smtClean="0">
                <a:hlinkClick r:id="rId3"/>
              </a:rPr>
              <a:t>wilsonc7@ufl.edu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51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IT DEPENDS</a:t>
            </a:r>
          </a:p>
          <a:p>
            <a:pPr lvl="1"/>
            <a:r>
              <a:rPr lang="en-US" dirty="0" smtClean="0"/>
              <a:t>Risk is determined by a combination of factors</a:t>
            </a:r>
          </a:p>
          <a:p>
            <a:pPr lvl="1"/>
            <a:r>
              <a:rPr lang="en-US" dirty="0"/>
              <a:t>We must treat cost transfers consistently, but each request is </a:t>
            </a:r>
            <a:r>
              <a:rPr lang="en-US" dirty="0" smtClean="0"/>
              <a:t>unique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2400" dirty="0" smtClean="0"/>
              <a:t>OUR GOAL IS TO DOCUMENT</a:t>
            </a:r>
            <a:r>
              <a:rPr lang="en-US" sz="2400" dirty="0"/>
              <a:t>, NOT </a:t>
            </a:r>
            <a:r>
              <a:rPr lang="en-US" sz="2400" dirty="0" smtClean="0"/>
              <a:t>DISALLOW</a:t>
            </a:r>
          </a:p>
          <a:p>
            <a:pPr lvl="1"/>
            <a:r>
              <a:rPr lang="en-US" dirty="0" smtClean="0"/>
              <a:t>Fewer than 5% of cost transfers are denied</a:t>
            </a:r>
          </a:p>
          <a:p>
            <a:pPr lvl="2"/>
            <a:r>
              <a:rPr lang="en-US" dirty="0" smtClean="0"/>
              <a:t>Often due to deadlines, encouraged to resubmit with stronger documentation</a:t>
            </a:r>
          </a:p>
          <a:p>
            <a:pPr lvl="1"/>
            <a:r>
              <a:rPr lang="en-US" dirty="0" smtClean="0"/>
              <a:t>It is considerably more work for all involved when a cost transfer is denied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41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Risk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5"/>
          </p:nvPr>
        </p:nvSpPr>
        <p:spPr>
          <a:xfrm>
            <a:off x="1154954" y="3334877"/>
            <a:ext cx="3129168" cy="283349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Timely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Originally charged to non-sponsored funds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Simple </a:t>
            </a:r>
            <a:r>
              <a:rPr lang="en-US" dirty="0" smtClean="0"/>
              <a:t>explanation </a:t>
            </a:r>
            <a:r>
              <a:rPr lang="en-US" dirty="0"/>
              <a:t>for </a:t>
            </a:r>
            <a:r>
              <a:rPr lang="en-US" dirty="0" smtClean="0"/>
              <a:t>delay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Late award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Default </a:t>
            </a:r>
            <a:r>
              <a:rPr lang="en-US" dirty="0" err="1" smtClean="0"/>
              <a:t>chartfield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N</a:t>
            </a:r>
            <a:r>
              <a:rPr lang="en-US" dirty="0" smtClean="0"/>
              <a:t>ew appointment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Medium </a:t>
            </a:r>
            <a:r>
              <a:rPr lang="en-US" dirty="0" smtClean="0"/>
              <a:t>Risk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6"/>
          </p:nvPr>
        </p:nvSpPr>
        <p:spPr>
          <a:xfrm>
            <a:off x="4512721" y="3334877"/>
            <a:ext cx="3145380" cy="283349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Timely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Originally charged to an unrelated sponsored award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Both awards are ongoing with healthy balances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Clerical error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Similar titles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D</a:t>
            </a:r>
            <a:r>
              <a:rPr lang="en-US" dirty="0" smtClean="0"/>
              <a:t>idn’t go according to plan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Fiscal year </a:t>
            </a:r>
            <a:r>
              <a:rPr lang="en-US" dirty="0" smtClean="0"/>
              <a:t>rollover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High </a:t>
            </a:r>
            <a:r>
              <a:rPr lang="en-US" dirty="0" smtClean="0"/>
              <a:t>Risk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886700" y="3334877"/>
            <a:ext cx="3244042" cy="283349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Not timely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Non-Payroll: &gt;90 days (federal)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Payroll: certified effort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Originally charged to an unrelated sponsored award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One or both awards are ending, being spent down, or have a negative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95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>
                <a:solidFill>
                  <a:srgbClr val="EBEBEB"/>
                </a:solidFill>
              </a:rPr>
              <a:t>Adequate Documentation</a:t>
            </a:r>
            <a:r>
              <a:rPr lang="en-US" sz="3300" dirty="0">
                <a:solidFill>
                  <a:srgbClr val="EBEBEB"/>
                </a:solidFill>
              </a:rPr>
              <a:t/>
            </a:r>
            <a:br>
              <a:rPr lang="en-US" sz="3300" dirty="0">
                <a:solidFill>
                  <a:srgbClr val="EBEBEB"/>
                </a:solidFill>
              </a:rPr>
            </a:br>
            <a:r>
              <a:rPr lang="en-US" sz="2000" i="1" dirty="0" smtClean="0">
                <a:solidFill>
                  <a:srgbClr val="92D050"/>
                </a:solidFill>
              </a:rPr>
              <a:t>It depends.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Risk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Cost Transfer Form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Must be signed by Project Manager for non-payroll cost transfers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Cross-college or prior-year </a:t>
            </a:r>
            <a:r>
              <a:rPr lang="en-US" dirty="0" err="1" smtClean="0"/>
              <a:t>retros</a:t>
            </a:r>
            <a:r>
              <a:rPr lang="en-US" dirty="0" smtClean="0"/>
              <a:t> may require additional signatures per the college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Medium </a:t>
            </a:r>
            <a:r>
              <a:rPr lang="en-US" dirty="0" smtClean="0"/>
              <a:t>Risk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Documentation that Project Manager is aware and approves the specifics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PM email requesting change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PM signed PDRR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Confirmation upon request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High </a:t>
            </a:r>
            <a:r>
              <a:rPr lang="en-US" dirty="0" smtClean="0"/>
              <a:t>Risk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Faculty narrative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Attests to the specifics of the cost transfer request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Journals: PM explains why the mistake was not rectified within 90 days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 smtClean="0"/>
              <a:t>Retros</a:t>
            </a:r>
            <a:r>
              <a:rPr lang="en-US" dirty="0" smtClean="0"/>
              <a:t>: Certifying faculty </a:t>
            </a:r>
            <a:r>
              <a:rPr lang="en-US" dirty="0"/>
              <a:t>e</a:t>
            </a:r>
            <a:r>
              <a:rPr lang="en-US" dirty="0" smtClean="0"/>
              <a:t>xplains why he or she certified when the allocation was incorrect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Carefully evaluated on a case-by-case basis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568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Method of Allocation</a:t>
            </a:r>
            <a:br>
              <a:rPr lang="en-US" sz="3300" dirty="0" smtClean="0"/>
            </a:br>
            <a:r>
              <a:rPr lang="en-US" sz="2000" i="1" dirty="0" smtClean="0">
                <a:solidFill>
                  <a:srgbClr val="92D050"/>
                </a:solidFill>
              </a:rPr>
              <a:t>Where did the numbers come from?</a:t>
            </a:r>
            <a:endParaRPr lang="en-US" sz="2400" i="1" dirty="0">
              <a:solidFill>
                <a:srgbClr val="92D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Acceptable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About 40% of the test tubes were used for Project A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Approx</a:t>
            </a:r>
            <a:r>
              <a:rPr lang="en-US" dirty="0" smtClean="0"/>
              <a:t> 2 </a:t>
            </a:r>
            <a:r>
              <a:rPr lang="en-US" dirty="0" err="1" smtClean="0"/>
              <a:t>hrs</a:t>
            </a:r>
            <a:r>
              <a:rPr lang="en-US" dirty="0" smtClean="0"/>
              <a:t>/week in April” is 5.86% when using pay period begin/end dates</a:t>
            </a:r>
          </a:p>
          <a:p>
            <a:r>
              <a:rPr lang="en-US" dirty="0" smtClean="0"/>
              <a:t>Specific allocation based on separate work locations, logged clinic hours, number of samples analyzed, etc.</a:t>
            </a:r>
          </a:p>
          <a:p>
            <a:r>
              <a:rPr lang="en-US" dirty="0" smtClean="0"/>
              <a:t>Individual spent 30% of her time on the project, but there is only enough budget to support 22.25%, so the remaining 7.75% is allocated to overhead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Not Acceptable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 was overspent by $469.29, and that amount is a reasonable portion of this equipment to allocate to an unrelated project</a:t>
            </a:r>
          </a:p>
          <a:p>
            <a:r>
              <a:rPr lang="en-US" dirty="0" smtClean="0"/>
              <a:t>Effort was 10% for fall and spring, but fall effort was certified without this allocation, so 20% salary must be charged in spring</a:t>
            </a:r>
          </a:p>
          <a:p>
            <a:r>
              <a:rPr lang="en-US" dirty="0" smtClean="0"/>
              <a:t>Upon reconciliation, PM decided 12.964% payroll increase </a:t>
            </a:r>
            <a:r>
              <a:rPr lang="en-US" dirty="0"/>
              <a:t>(which spends down project to $</a:t>
            </a:r>
            <a:r>
              <a:rPr lang="en-US" dirty="0" smtClean="0"/>
              <a:t>0.07) is reasonable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>
                <a:solidFill>
                  <a:srgbClr val="EBEBEB"/>
                </a:solidFill>
              </a:rPr>
              <a:t>When will my retro post?</a:t>
            </a:r>
            <a:r>
              <a:rPr lang="en-US" sz="3300" dirty="0">
                <a:solidFill>
                  <a:srgbClr val="EBEBEB"/>
                </a:solidFill>
              </a:rPr>
              <a:t/>
            </a:r>
            <a:br>
              <a:rPr lang="en-US" sz="3300" dirty="0">
                <a:solidFill>
                  <a:srgbClr val="EBEBEB"/>
                </a:solidFill>
              </a:rPr>
            </a:br>
            <a:r>
              <a:rPr lang="en-US" sz="2000" i="1" dirty="0">
                <a:solidFill>
                  <a:srgbClr val="92D050"/>
                </a:solidFill>
              </a:rPr>
              <a:t>It </a:t>
            </a:r>
            <a:r>
              <a:rPr lang="en-US" sz="2000" i="1" dirty="0" smtClean="0">
                <a:solidFill>
                  <a:srgbClr val="92D050"/>
                </a:solidFill>
              </a:rPr>
              <a:t>depends (but not on us!)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219" y="2558052"/>
            <a:ext cx="6359063" cy="39942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99884" y="2286000"/>
            <a:ext cx="134791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Day 1</a:t>
            </a:r>
          </a:p>
        </p:txBody>
      </p:sp>
      <p:sp>
        <p:nvSpPr>
          <p:cNvPr id="9" name="Rectangle 8"/>
          <p:cNvSpPr/>
          <p:nvPr/>
        </p:nvSpPr>
        <p:spPr>
          <a:xfrm>
            <a:off x="6287835" y="3718159"/>
            <a:ext cx="1162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Day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2 - 5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50334" y="5180946"/>
            <a:ext cx="1162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Day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3 - 8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4953" y="5397224"/>
            <a:ext cx="427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training.hr.ufl.edu/instructionguides/commitment_accounting/ca_retro_flowchart-lifecycle-timeline.pdf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69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775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181</TotalTime>
  <Words>437</Words>
  <Application>Microsoft Office PowerPoint</Application>
  <PresentationFormat>Custom</PresentationFormat>
  <Paragraphs>67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Ion Boardroom</vt:lpstr>
      <vt:lpstr>Contract and Grants: Cost Transfer Approval</vt:lpstr>
      <vt:lpstr>Key Principles</vt:lpstr>
      <vt:lpstr>Levels of Review</vt:lpstr>
      <vt:lpstr>Adequate Documentation It depends.</vt:lpstr>
      <vt:lpstr>Method of Allocation Where did the numbers come from?</vt:lpstr>
      <vt:lpstr>When will my retro post? It depends (but not on us!)</vt:lpstr>
      <vt:lpstr>PowerPoint Presentation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 and Grants: Cost Transfer Approval</dc:title>
  <dc:creator>Chelsea Wilson</dc:creator>
  <cp:lastModifiedBy>Forrest,Barry</cp:lastModifiedBy>
  <cp:revision>13</cp:revision>
  <dcterms:created xsi:type="dcterms:W3CDTF">2017-11-14T15:57:33Z</dcterms:created>
  <dcterms:modified xsi:type="dcterms:W3CDTF">2017-11-16T21:24:02Z</dcterms:modified>
</cp:coreProperties>
</file>