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7" r:id="rId2"/>
    <p:sldId id="277" r:id="rId3"/>
    <p:sldId id="258" r:id="rId4"/>
    <p:sldId id="259" r:id="rId5"/>
    <p:sldId id="260" r:id="rId6"/>
    <p:sldId id="261" r:id="rId7"/>
    <p:sldId id="262" r:id="rId8"/>
    <p:sldId id="263" r:id="rId9"/>
    <p:sldId id="278" r:id="rId10"/>
    <p:sldId id="281" r:id="rId11"/>
    <p:sldId id="268" r:id="rId12"/>
    <p:sldId id="267" r:id="rId13"/>
    <p:sldId id="273" r:id="rId14"/>
    <p:sldId id="274" r:id="rId15"/>
    <p:sldId id="282" r:id="rId16"/>
    <p:sldId id="279" r:id="rId17"/>
    <p:sldId id="283" r:id="rId18"/>
    <p:sldId id="284" r:id="rId19"/>
    <p:sldId id="285" r:id="rId20"/>
    <p:sldId id="286" r:id="rId21"/>
    <p:sldId id="276" r:id="rId2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941" autoAdjust="0"/>
  </p:normalViewPr>
  <p:slideViewPr>
    <p:cSldViewPr>
      <p:cViewPr varScale="1">
        <p:scale>
          <a:sx n="70" d="100"/>
          <a:sy n="70" d="100"/>
        </p:scale>
        <p:origin x="-153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17" tIns="46659" rIns="93317" bIns="46659" rtlCol="0"/>
          <a:lstStyle>
            <a:lvl1pPr algn="r">
              <a:defRPr sz="1200"/>
            </a:lvl1pPr>
          </a:lstStyle>
          <a:p>
            <a:fld id="{66652770-10BE-4C5F-ACCB-81813660A119}" type="datetimeFigureOut">
              <a:rPr lang="en-US" smtClean="0"/>
              <a:t>11/16/2017</a:t>
            </a:fld>
            <a:endParaRPr lang="en-US" dirty="0"/>
          </a:p>
        </p:txBody>
      </p:sp>
      <p:sp>
        <p:nvSpPr>
          <p:cNvPr id="4" name="Footer Placeholder 3"/>
          <p:cNvSpPr>
            <a:spLocks noGrp="1"/>
          </p:cNvSpPr>
          <p:nvPr>
            <p:ph type="ftr" sz="quarter" idx="2"/>
          </p:nvPr>
        </p:nvSpPr>
        <p:spPr>
          <a:xfrm>
            <a:off x="0" y="8842030"/>
            <a:ext cx="3043343" cy="465455"/>
          </a:xfrm>
          <a:prstGeom prst="rect">
            <a:avLst/>
          </a:prstGeom>
        </p:spPr>
        <p:txBody>
          <a:bodyPr vert="horz" lIns="93317" tIns="46659" rIns="93317" bIns="4665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30"/>
            <a:ext cx="3043343" cy="465455"/>
          </a:xfrm>
          <a:prstGeom prst="rect">
            <a:avLst/>
          </a:prstGeom>
        </p:spPr>
        <p:txBody>
          <a:bodyPr vert="horz" lIns="93317" tIns="46659" rIns="93317" bIns="46659" rtlCol="0" anchor="b"/>
          <a:lstStyle>
            <a:lvl1pPr algn="r">
              <a:defRPr sz="1200"/>
            </a:lvl1pPr>
          </a:lstStyle>
          <a:p>
            <a:fld id="{2079A3F4-DAD4-4DA5-946B-BDFC6C1ACE44}" type="slidenum">
              <a:rPr lang="en-US" smtClean="0"/>
              <a:t>‹#›</a:t>
            </a:fld>
            <a:endParaRPr lang="en-US" dirty="0"/>
          </a:p>
        </p:txBody>
      </p:sp>
    </p:spTree>
    <p:extLst>
      <p:ext uri="{BB962C8B-B14F-4D97-AF65-F5344CB8AC3E}">
        <p14:creationId xmlns:p14="http://schemas.microsoft.com/office/powerpoint/2010/main" val="25561836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5773"/>
          </a:xfrm>
          <a:prstGeom prst="rect">
            <a:avLst/>
          </a:prstGeom>
        </p:spPr>
        <p:txBody>
          <a:bodyPr vert="horz" lIns="91577" tIns="45789" rIns="91577" bIns="45789" rtlCol="0"/>
          <a:lstStyle>
            <a:lvl1pPr algn="l">
              <a:defRPr sz="1200"/>
            </a:lvl1pPr>
          </a:lstStyle>
          <a:p>
            <a:endParaRPr lang="en-US" dirty="0"/>
          </a:p>
        </p:txBody>
      </p:sp>
      <p:sp>
        <p:nvSpPr>
          <p:cNvPr id="3" name="Date Placeholder 2"/>
          <p:cNvSpPr>
            <a:spLocks noGrp="1"/>
          </p:cNvSpPr>
          <p:nvPr>
            <p:ph type="dt" idx="1"/>
          </p:nvPr>
        </p:nvSpPr>
        <p:spPr>
          <a:xfrm>
            <a:off x="3977531" y="0"/>
            <a:ext cx="3043979" cy="465773"/>
          </a:xfrm>
          <a:prstGeom prst="rect">
            <a:avLst/>
          </a:prstGeom>
        </p:spPr>
        <p:txBody>
          <a:bodyPr vert="horz" lIns="91577" tIns="45789" rIns="91577" bIns="45789" rtlCol="0"/>
          <a:lstStyle>
            <a:lvl1pPr algn="r">
              <a:defRPr sz="1200"/>
            </a:lvl1pPr>
          </a:lstStyle>
          <a:p>
            <a:fld id="{1C54CEFD-AC66-4299-AD27-A5A7E285EB40}" type="datetimeFigureOut">
              <a:rPr lang="en-US" smtClean="0"/>
              <a:t>11/16/2017</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577" tIns="45789" rIns="91577" bIns="45789" rtlCol="0" anchor="ctr"/>
          <a:lstStyle/>
          <a:p>
            <a:endParaRPr lang="en-US" dirty="0"/>
          </a:p>
        </p:txBody>
      </p:sp>
      <p:sp>
        <p:nvSpPr>
          <p:cNvPr id="5" name="Notes Placeholder 4"/>
          <p:cNvSpPr>
            <a:spLocks noGrp="1"/>
          </p:cNvSpPr>
          <p:nvPr>
            <p:ph type="body" sz="quarter" idx="3"/>
          </p:nvPr>
        </p:nvSpPr>
        <p:spPr>
          <a:xfrm>
            <a:off x="702946" y="4422459"/>
            <a:ext cx="5617208" cy="4188778"/>
          </a:xfrm>
          <a:prstGeom prst="rect">
            <a:avLst/>
          </a:prstGeom>
        </p:spPr>
        <p:txBody>
          <a:bodyPr vert="horz" lIns="91577" tIns="45789" rIns="91577" bIns="457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1738"/>
            <a:ext cx="3043979" cy="465773"/>
          </a:xfrm>
          <a:prstGeom prst="rect">
            <a:avLst/>
          </a:prstGeom>
        </p:spPr>
        <p:txBody>
          <a:bodyPr vert="horz" lIns="91577" tIns="45789" rIns="91577" bIns="457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7531" y="8841738"/>
            <a:ext cx="3043979" cy="465773"/>
          </a:xfrm>
          <a:prstGeom prst="rect">
            <a:avLst/>
          </a:prstGeom>
        </p:spPr>
        <p:txBody>
          <a:bodyPr vert="horz" lIns="91577" tIns="45789" rIns="91577" bIns="45789" rtlCol="0" anchor="b"/>
          <a:lstStyle>
            <a:lvl1pPr algn="r">
              <a:defRPr sz="1200"/>
            </a:lvl1pPr>
          </a:lstStyle>
          <a:p>
            <a:fld id="{48E5194F-5556-49EB-A145-AD171D5140CC}" type="slidenum">
              <a:rPr lang="en-US" smtClean="0"/>
              <a:t>‹#›</a:t>
            </a:fld>
            <a:endParaRPr lang="en-US" dirty="0"/>
          </a:p>
        </p:txBody>
      </p:sp>
    </p:spTree>
    <p:extLst>
      <p:ext uri="{BB962C8B-B14F-4D97-AF65-F5344CB8AC3E}">
        <p14:creationId xmlns:p14="http://schemas.microsoft.com/office/powerpoint/2010/main" val="1125695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1</a:t>
            </a:fld>
            <a:endParaRPr lang="en-US" dirty="0"/>
          </a:p>
        </p:txBody>
      </p:sp>
    </p:spTree>
    <p:extLst>
      <p:ext uri="{BB962C8B-B14F-4D97-AF65-F5344CB8AC3E}">
        <p14:creationId xmlns:p14="http://schemas.microsoft.com/office/powerpoint/2010/main" val="34804808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DFARS</a:t>
            </a:r>
            <a:r>
              <a:rPr lang="en-US" baseline="0" dirty="0" smtClean="0"/>
              <a:t> – some boilerplate</a:t>
            </a:r>
          </a:p>
          <a:p>
            <a:endParaRPr lang="en-US" baseline="0" dirty="0" smtClean="0"/>
          </a:p>
          <a:p>
            <a:r>
              <a:rPr lang="en-US" b="1" dirty="0" smtClean="0">
                <a:effectLst/>
              </a:rPr>
              <a:t>DFAR 252.204-7000 Disclosure of Information </a:t>
            </a:r>
            <a:r>
              <a:rPr lang="en-US" dirty="0" smtClean="0">
                <a:effectLst/>
              </a:rPr>
              <a:t>(AUG 2013) .  If FR,</a:t>
            </a:r>
            <a:r>
              <a:rPr lang="en-US" baseline="0" dirty="0" smtClean="0">
                <a:effectLst/>
              </a:rPr>
              <a:t> Free to publish in this clause. </a:t>
            </a:r>
            <a:endParaRPr lang="en-US" b="1" dirty="0" smtClean="0">
              <a:effectLst/>
            </a:endParaRPr>
          </a:p>
          <a:p>
            <a:endParaRPr lang="en-US" b="1" dirty="0" smtClean="0">
              <a:effectLst/>
            </a:endParaRPr>
          </a:p>
          <a:p>
            <a:r>
              <a:rPr lang="en-US" dirty="0" smtClean="0">
                <a:effectLst/>
              </a:rPr>
              <a:t>DFAR 252.204-7008 </a:t>
            </a:r>
            <a:r>
              <a:rPr lang="en-US" b="1" dirty="0" smtClean="0">
                <a:effectLst/>
              </a:rPr>
              <a:t>Requirements for Contracts Involving Export-Controlled Items</a:t>
            </a:r>
          </a:p>
          <a:p>
            <a:r>
              <a:rPr lang="en-US" dirty="0" smtClean="0">
                <a:effectLst/>
              </a:rPr>
              <a:t>DFARS 252.204-7012 – Safeguarding of Unclassified Controlled Technical Information</a:t>
            </a:r>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10</a:t>
            </a:fld>
            <a:endParaRPr lang="en-US" dirty="0"/>
          </a:p>
        </p:txBody>
      </p:sp>
    </p:spTree>
    <p:extLst>
      <p:ext uri="{BB962C8B-B14F-4D97-AF65-F5344CB8AC3E}">
        <p14:creationId xmlns:p14="http://schemas.microsoft.com/office/powerpoint/2010/main" val="1974042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11</a:t>
            </a:fld>
            <a:endParaRPr lang="en-US" dirty="0"/>
          </a:p>
        </p:txBody>
      </p:sp>
    </p:spTree>
    <p:extLst>
      <p:ext uri="{BB962C8B-B14F-4D97-AF65-F5344CB8AC3E}">
        <p14:creationId xmlns:p14="http://schemas.microsoft.com/office/powerpoint/2010/main" val="3340346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707" indent="-171707">
              <a:buFontTx/>
              <a:buChar char="-"/>
            </a:pPr>
            <a:r>
              <a:rPr lang="en-US" dirty="0" smtClean="0"/>
              <a:t>How many in here have RPS access?</a:t>
            </a:r>
            <a:r>
              <a:rPr lang="en-US" baseline="0" dirty="0" smtClean="0"/>
              <a:t> </a:t>
            </a:r>
          </a:p>
          <a:p>
            <a:pPr marL="171707" indent="-171707">
              <a:buFontTx/>
              <a:buChar char="-"/>
            </a:pPr>
            <a:r>
              <a:rPr lang="en-US" baseline="0" dirty="0" smtClean="0"/>
              <a:t>Exemption, many can apply or ask for a license</a:t>
            </a:r>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12</a:t>
            </a:fld>
            <a:endParaRPr lang="en-US" dirty="0"/>
          </a:p>
        </p:txBody>
      </p:sp>
    </p:spTree>
    <p:extLst>
      <p:ext uri="{BB962C8B-B14F-4D97-AF65-F5344CB8AC3E}">
        <p14:creationId xmlns:p14="http://schemas.microsoft.com/office/powerpoint/2010/main" val="20407842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13</a:t>
            </a:fld>
            <a:endParaRPr lang="en-US" dirty="0"/>
          </a:p>
        </p:txBody>
      </p:sp>
    </p:spTree>
    <p:extLst>
      <p:ext uri="{BB962C8B-B14F-4D97-AF65-F5344CB8AC3E}">
        <p14:creationId xmlns:p14="http://schemas.microsoft.com/office/powerpoint/2010/main" val="1839258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TCPs:</a:t>
            </a:r>
          </a:p>
          <a:p>
            <a:endParaRPr lang="en-US" dirty="0" smtClean="0"/>
          </a:p>
          <a:p>
            <a:pPr marL="171707" indent="-171707">
              <a:buFontTx/>
              <a:buChar char="-"/>
            </a:pPr>
            <a:r>
              <a:rPr lang="en-US" dirty="0" smtClean="0"/>
              <a:t>ID the CATD</a:t>
            </a:r>
          </a:p>
          <a:p>
            <a:pPr marL="171707" indent="-171707">
              <a:buFontTx/>
              <a:buChar char="-"/>
            </a:pPr>
            <a:r>
              <a:rPr lang="en-US" dirty="0" smtClean="0"/>
              <a:t>ID</a:t>
            </a:r>
            <a:r>
              <a:rPr lang="en-US" baseline="0" dirty="0" smtClean="0"/>
              <a:t> all parties involved, sign acknowledgement</a:t>
            </a:r>
          </a:p>
          <a:p>
            <a:pPr marL="171707" indent="-171707">
              <a:buFontTx/>
              <a:buChar char="-"/>
            </a:pPr>
            <a:r>
              <a:rPr lang="en-US" baseline="0" dirty="0" smtClean="0"/>
              <a:t>ID Roles and responsibilities</a:t>
            </a:r>
          </a:p>
          <a:p>
            <a:pPr marL="171707" indent="-171707">
              <a:buFontTx/>
              <a:buChar char="-"/>
            </a:pPr>
            <a:r>
              <a:rPr lang="en-US" baseline="0" dirty="0" smtClean="0"/>
              <a:t>ID and implement security protocols</a:t>
            </a:r>
          </a:p>
          <a:p>
            <a:pPr marL="171707" indent="-171707">
              <a:buFontTx/>
              <a:buChar char="-"/>
            </a:pPr>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14</a:t>
            </a:fld>
            <a:endParaRPr lang="en-US" dirty="0"/>
          </a:p>
        </p:txBody>
      </p:sp>
    </p:spTree>
    <p:extLst>
      <p:ext uri="{BB962C8B-B14F-4D97-AF65-F5344CB8AC3E}">
        <p14:creationId xmlns:p14="http://schemas.microsoft.com/office/powerpoint/2010/main" val="6722797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are a big part of the screening process.  I heard 6,000 projects, and we only receive</a:t>
            </a:r>
            <a:r>
              <a:rPr lang="en-US" baseline="0" dirty="0" smtClean="0"/>
              <a:t> ~ 1,500. Excellent job identifying the EC issue and getting us involved.</a:t>
            </a:r>
          </a:p>
          <a:p>
            <a:endParaRPr lang="en-US" baseline="0" dirty="0" smtClean="0"/>
          </a:p>
          <a:p>
            <a:r>
              <a:rPr lang="en-US" baseline="0" dirty="0" smtClean="0"/>
              <a:t>- Conducting ANNUAL REVIEWs currently, meeting with the PIs</a:t>
            </a:r>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15</a:t>
            </a:fld>
            <a:endParaRPr lang="en-US" dirty="0"/>
          </a:p>
        </p:txBody>
      </p:sp>
    </p:spTree>
    <p:extLst>
      <p:ext uri="{BB962C8B-B14F-4D97-AF65-F5344CB8AC3E}">
        <p14:creationId xmlns:p14="http://schemas.microsoft.com/office/powerpoint/2010/main" val="27119809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16</a:t>
            </a:fld>
            <a:endParaRPr lang="en-US" dirty="0"/>
          </a:p>
        </p:txBody>
      </p:sp>
    </p:spTree>
    <p:extLst>
      <p:ext uri="{BB962C8B-B14F-4D97-AF65-F5344CB8AC3E}">
        <p14:creationId xmlns:p14="http://schemas.microsoft.com/office/powerpoint/2010/main" val="6722797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17</a:t>
            </a:fld>
            <a:endParaRPr lang="en-US" dirty="0"/>
          </a:p>
        </p:txBody>
      </p:sp>
    </p:spTree>
    <p:extLst>
      <p:ext uri="{BB962C8B-B14F-4D97-AF65-F5344CB8AC3E}">
        <p14:creationId xmlns:p14="http://schemas.microsoft.com/office/powerpoint/2010/main" val="28962717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assist the PI, some items to look at.</a:t>
            </a:r>
            <a:r>
              <a:rPr lang="en-US" baseline="0" dirty="0" smtClean="0"/>
              <a:t>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18</a:t>
            </a:fld>
            <a:endParaRPr lang="en-US" dirty="0"/>
          </a:p>
        </p:txBody>
      </p:sp>
    </p:spTree>
    <p:extLst>
      <p:ext uri="{BB962C8B-B14F-4D97-AF65-F5344CB8AC3E}">
        <p14:creationId xmlns:p14="http://schemas.microsoft.com/office/powerpoint/2010/main" val="38188176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7000 Clause.</a:t>
            </a:r>
          </a:p>
          <a:p>
            <a:endParaRPr lang="en-US" baseline="0" dirty="0" smtClean="0"/>
          </a:p>
          <a:p>
            <a:r>
              <a:rPr lang="en-US" baseline="0" dirty="0" smtClean="0"/>
              <a:t>Need statement in writing from contracting officer this is FR.</a:t>
            </a:r>
          </a:p>
          <a:p>
            <a:endParaRPr lang="en-US" baseline="0" dirty="0" smtClean="0"/>
          </a:p>
          <a:p>
            <a:r>
              <a:rPr lang="en-US" baseline="0" dirty="0" smtClean="0"/>
              <a:t>Again, 6.1 and 6.2 funding should be FR. Only exceptional cases where it is not, and YOU should push for “HIGH LEVEL COMPONENT MANAGEMENT” approval to say otherwise. NOT the CONTRACTING OFFICER&gt;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19</a:t>
            </a:fld>
            <a:endParaRPr lang="en-US" dirty="0"/>
          </a:p>
        </p:txBody>
      </p:sp>
    </p:spTree>
    <p:extLst>
      <p:ext uri="{BB962C8B-B14F-4D97-AF65-F5344CB8AC3E}">
        <p14:creationId xmlns:p14="http://schemas.microsoft.com/office/powerpoint/2010/main" val="3818817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2</a:t>
            </a:fld>
            <a:endParaRPr lang="en-US" dirty="0"/>
          </a:p>
        </p:txBody>
      </p:sp>
    </p:spTree>
    <p:extLst>
      <p:ext uri="{BB962C8B-B14F-4D97-AF65-F5344CB8AC3E}">
        <p14:creationId xmlns:p14="http://schemas.microsoft.com/office/powerpoint/2010/main" val="38454994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Again, need to push 6.1 and 6.2 funding to the FR statement</a:t>
            </a:r>
            <a:r>
              <a:rPr lang="en-US" baseline="0" dirty="0" smtClean="0"/>
              <a:t> AND if not determined, get statement from “HIGHEST LEVEL COMPONENT MANAGEMENT” as to why this is an “EXCEPTION CASE” when NOT applying the 2010 memo Guidelines.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20</a:t>
            </a:fld>
            <a:endParaRPr lang="en-US" dirty="0"/>
          </a:p>
        </p:txBody>
      </p:sp>
    </p:spTree>
    <p:extLst>
      <p:ext uri="{BB962C8B-B14F-4D97-AF65-F5344CB8AC3E}">
        <p14:creationId xmlns:p14="http://schemas.microsoft.com/office/powerpoint/2010/main" val="38188176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really true, but Prof</a:t>
            </a:r>
            <a:r>
              <a:rPr lang="en-US" baseline="0" dirty="0" smtClean="0"/>
              <a:t> Roth good example </a:t>
            </a:r>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21</a:t>
            </a:fld>
            <a:endParaRPr lang="en-US" dirty="0"/>
          </a:p>
        </p:txBody>
      </p:sp>
    </p:spTree>
    <p:extLst>
      <p:ext uri="{BB962C8B-B14F-4D97-AF65-F5344CB8AC3E}">
        <p14:creationId xmlns:p14="http://schemas.microsoft.com/office/powerpoint/2010/main" val="3212578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History</a:t>
            </a:r>
            <a:r>
              <a:rPr lang="en-US" baseline="0" dirty="0" smtClean="0"/>
              <a:t> major</a:t>
            </a:r>
          </a:p>
          <a:p>
            <a:endParaRPr lang="en-US" baseline="0" dirty="0" smtClean="0"/>
          </a:p>
          <a:p>
            <a:r>
              <a:rPr lang="en-US" baseline="0" dirty="0" smtClean="0"/>
              <a:t>TWEA 1917;</a:t>
            </a:r>
          </a:p>
          <a:p>
            <a:endParaRPr lang="en-US" baseline="0" dirty="0" smtClean="0"/>
          </a:p>
          <a:p>
            <a:r>
              <a:rPr lang="en-US" baseline="0" dirty="0" smtClean="0"/>
              <a:t>Even in KS, Germans hid underground in Ellinwood KS, changed Kaiser Wilhelm Park</a:t>
            </a:r>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3</a:t>
            </a:fld>
            <a:endParaRPr lang="en-US" dirty="0"/>
          </a:p>
        </p:txBody>
      </p:sp>
    </p:spTree>
    <p:extLst>
      <p:ext uri="{BB962C8B-B14F-4D97-AF65-F5344CB8AC3E}">
        <p14:creationId xmlns:p14="http://schemas.microsoft.com/office/powerpoint/2010/main" val="4206390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DoS- Mainly</a:t>
            </a:r>
            <a:r>
              <a:rPr lang="en-US" baseline="0" dirty="0" smtClean="0"/>
              <a:t> Foreign Policy, slow to react Arms Export Control Act 1979</a:t>
            </a:r>
          </a:p>
          <a:p>
            <a:endParaRPr lang="en-US" baseline="0" dirty="0" smtClean="0"/>
          </a:p>
          <a:p>
            <a:r>
              <a:rPr lang="en-US" baseline="0" dirty="0" smtClean="0"/>
              <a:t>Commerce – Export Administration Act 1979- commerce, money, INDUSTRY, BIG push ECR to move items from ITAR to EAR.  Destroyed satellite and chip industry domestically,</a:t>
            </a:r>
          </a:p>
          <a:p>
            <a:endParaRPr lang="en-US" baseline="0" dirty="0" smtClean="0"/>
          </a:p>
          <a:p>
            <a:r>
              <a:rPr lang="en-US" baseline="0" dirty="0" smtClean="0"/>
              <a:t>OFAC – quick reaction to impose sanctions, comprehensive, $</a:t>
            </a:r>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4</a:t>
            </a:fld>
            <a:endParaRPr lang="en-US" dirty="0"/>
          </a:p>
        </p:txBody>
      </p:sp>
    </p:spTree>
    <p:extLst>
      <p:ext uri="{BB962C8B-B14F-4D97-AF65-F5344CB8AC3E}">
        <p14:creationId xmlns:p14="http://schemas.microsoft.com/office/powerpoint/2010/main" val="115327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22 - (Balkans, Belarus, Burma, Burundi, Central African Republic, Cote d’Ivoire, Cuba, Congo, Iran, Iraq, Lebanon, Liberia, Libya, North Korea, Somalia, Sudan, Syria, Crimea Region of Ukraine, Venezuela, Yemen, Zimbabwe) – OFAC</a:t>
            </a:r>
            <a:r>
              <a:rPr lang="en-US" baseline="0" dirty="0" smtClean="0"/>
              <a:t> list</a:t>
            </a:r>
            <a:endParaRPr lang="en-US" dirty="0" smtClean="0"/>
          </a:p>
          <a:p>
            <a:endParaRPr lang="en-US" dirty="0" smtClean="0"/>
          </a:p>
          <a:p>
            <a:r>
              <a:rPr lang="en-US" dirty="0" smtClean="0"/>
              <a:t>Currently</a:t>
            </a:r>
            <a:r>
              <a:rPr lang="en-US" baseline="0" dirty="0" smtClean="0"/>
              <a:t> ONLY Iran, Sudan, and Syria are State Sponsors of Terror (Dept of State).  </a:t>
            </a:r>
          </a:p>
          <a:p>
            <a:endParaRPr lang="en-US" baseline="0" dirty="0" smtClean="0"/>
          </a:p>
          <a:p>
            <a:r>
              <a:rPr lang="en-US" dirty="0" smtClean="0">
                <a:effectLst/>
              </a:rPr>
              <a:t>8 Country: Belarus. Burma. China. Cuba. Iran. North Korea. Syria. Venezuela. Policy</a:t>
            </a:r>
            <a:r>
              <a:rPr lang="en-US" baseline="0" dirty="0" smtClean="0">
                <a:effectLst/>
              </a:rPr>
              <a:t> of Denial for defense articles/services.</a:t>
            </a:r>
          </a:p>
          <a:p>
            <a:endParaRPr lang="en-US" baseline="0" dirty="0" smtClean="0">
              <a:effectLst/>
            </a:endParaRPr>
          </a:p>
          <a:p>
            <a:r>
              <a:rPr lang="en-US" baseline="0" dirty="0" smtClean="0">
                <a:effectLst/>
              </a:rPr>
              <a:t>12 - Afghanistan, CAR, Cyprus, DRC, Eritrea, </a:t>
            </a:r>
            <a:r>
              <a:rPr lang="en-US" b="1" baseline="0" dirty="0" smtClean="0">
                <a:effectLst/>
              </a:rPr>
              <a:t>Haiti, </a:t>
            </a:r>
            <a:r>
              <a:rPr lang="en-US" baseline="0" dirty="0" smtClean="0">
                <a:effectLst/>
              </a:rPr>
              <a:t>Iraq, Lebanon, Libya, Somalia, Sudan, Zimbabwe.  Denial w/ exceptions.</a:t>
            </a:r>
          </a:p>
          <a:p>
            <a:endParaRPr lang="en-US" baseline="0" dirty="0" smtClean="0">
              <a:effectLst/>
            </a:endParaRPr>
          </a:p>
          <a:p>
            <a:r>
              <a:rPr lang="en-US" b="1" baseline="0" dirty="0" smtClean="0">
                <a:effectLst/>
              </a:rPr>
              <a:t>Haiti. </a:t>
            </a:r>
            <a:r>
              <a:rPr lang="en-US" baseline="0" dirty="0" smtClean="0">
                <a:effectLst/>
              </a:rPr>
              <a:t>Good example. DoS approved activities for ITAR (defense articles/services. </a:t>
            </a:r>
            <a:r>
              <a:rPr lang="en-US" dirty="0" smtClean="0"/>
              <a:t>(j) </a:t>
            </a:r>
            <a:r>
              <a:rPr lang="en-US" i="1" dirty="0" smtClean="0">
                <a:effectLst/>
              </a:rPr>
              <a:t>Haiti.</a:t>
            </a:r>
            <a:r>
              <a:rPr lang="en-US" dirty="0" smtClean="0"/>
              <a:t> (1) It is the policy of the United States to deny licenses or other approvals for exports or imports of defense articles and defense services destined for or originating in Haiti, except that a license or other approval may be issued, on a case-by-case basis, for:</a:t>
            </a:r>
          </a:p>
          <a:p>
            <a:r>
              <a:rPr lang="en-US" dirty="0" smtClean="0"/>
              <a:t>(i) Defense articles and defense services intended solely for the support of or use by security units that operate under the command of the Government of Haiti, to include the Coast Guard; UN etc</a:t>
            </a:r>
          </a:p>
          <a:p>
            <a:endParaRPr lang="en-US" baseline="0" dirty="0" smtClean="0">
              <a:effectLst/>
            </a:endParaRPr>
          </a:p>
        </p:txBody>
      </p:sp>
      <p:sp>
        <p:nvSpPr>
          <p:cNvPr id="4" name="Slide Number Placeholder 3"/>
          <p:cNvSpPr>
            <a:spLocks noGrp="1"/>
          </p:cNvSpPr>
          <p:nvPr>
            <p:ph type="sldNum" sz="quarter" idx="10"/>
          </p:nvPr>
        </p:nvSpPr>
        <p:spPr/>
        <p:txBody>
          <a:bodyPr/>
          <a:lstStyle/>
          <a:p>
            <a:fld id="{48E5194F-5556-49EB-A145-AD171D5140CC}" type="slidenum">
              <a:rPr lang="en-US" smtClean="0"/>
              <a:t>5</a:t>
            </a:fld>
            <a:endParaRPr lang="en-US" dirty="0"/>
          </a:p>
        </p:txBody>
      </p:sp>
    </p:spTree>
    <p:extLst>
      <p:ext uri="{BB962C8B-B14F-4D97-AF65-F5344CB8AC3E}">
        <p14:creationId xmlns:p14="http://schemas.microsoft.com/office/powerpoint/2010/main" val="118213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effectLst/>
              </a:rPr>
              <a:t>§120.17   Export.</a:t>
            </a:r>
          </a:p>
          <a:p>
            <a:endParaRPr lang="en-US" b="1" dirty="0" smtClean="0">
              <a:effectLst/>
            </a:endParaRPr>
          </a:p>
          <a:p>
            <a:r>
              <a:rPr lang="en-US" dirty="0" smtClean="0"/>
              <a:t>(1) An actual shipment or transmission out of the United States, including the sending or taking of a defense article out of the United States in any manner;</a:t>
            </a:r>
          </a:p>
          <a:p>
            <a:r>
              <a:rPr lang="en-US" dirty="0" smtClean="0"/>
              <a:t>(2) Releasing or otherwise transferring technical data to a foreign person in the United States (a “deemed export”);</a:t>
            </a:r>
          </a:p>
          <a:p>
            <a:endParaRPr lang="en-US" dirty="0" smtClean="0"/>
          </a:p>
          <a:p>
            <a:r>
              <a:rPr lang="en-US" dirty="0" smtClean="0"/>
              <a:t>(b) Any release in the United States of technical data to a foreign person is deemed to be an export to all countries in which the foreign person has held or holds citizenship or holds permanent residency.</a:t>
            </a:r>
          </a:p>
          <a:p>
            <a:endParaRPr lang="en-US" dirty="0" smtClean="0"/>
          </a:p>
          <a:p>
            <a:r>
              <a:rPr lang="en-US" dirty="0" smtClean="0"/>
              <a:t>Deemed export biggest risk in University.</a:t>
            </a:r>
            <a:r>
              <a:rPr lang="en-US" baseline="0" dirty="0" smtClean="0"/>
              <a:t>  If you transfer article or technology to someone in US, you have exported item to that country.  </a:t>
            </a:r>
          </a:p>
          <a:p>
            <a:endParaRPr lang="en-US" baseline="0" dirty="0" smtClean="0"/>
          </a:p>
          <a:p>
            <a:r>
              <a:rPr lang="en-US" baseline="0" dirty="0" smtClean="0"/>
              <a:t>12 miles = export</a:t>
            </a:r>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6</a:t>
            </a:fld>
            <a:endParaRPr lang="en-US" dirty="0"/>
          </a:p>
        </p:txBody>
      </p:sp>
    </p:spTree>
    <p:extLst>
      <p:ext uri="{BB962C8B-B14F-4D97-AF65-F5344CB8AC3E}">
        <p14:creationId xmlns:p14="http://schemas.microsoft.com/office/powerpoint/2010/main" val="3322885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Macbook</a:t>
            </a:r>
            <a:r>
              <a:rPr lang="en-US" baseline="0" dirty="0" smtClean="0"/>
              <a:t> Pro – 5A992 CCL</a:t>
            </a:r>
          </a:p>
          <a:p>
            <a:r>
              <a:rPr lang="en-US" baseline="0" dirty="0" smtClean="0"/>
              <a:t>UAS  generally 9A112</a:t>
            </a:r>
          </a:p>
          <a:p>
            <a:r>
              <a:rPr lang="en-US" baseline="0" dirty="0" smtClean="0"/>
              <a:t>Can buy ITAR controlled items on Amazon (IR scopes, cameras, etc). Still have to protect.</a:t>
            </a:r>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7</a:t>
            </a:fld>
            <a:endParaRPr lang="en-US" dirty="0"/>
          </a:p>
        </p:txBody>
      </p:sp>
    </p:spTree>
    <p:extLst>
      <p:ext uri="{BB962C8B-B14F-4D97-AF65-F5344CB8AC3E}">
        <p14:creationId xmlns:p14="http://schemas.microsoft.com/office/powerpoint/2010/main" val="37875507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5772">
              <a:defRPr/>
            </a:pPr>
            <a:r>
              <a:rPr lang="en-US" dirty="0"/>
              <a:t>Effort to harmonize the terms, but broadly</a:t>
            </a:r>
          </a:p>
          <a:p>
            <a:pPr defTabSz="915772">
              <a:defRPr/>
            </a:pPr>
            <a:endParaRPr lang="en-US" dirty="0"/>
          </a:p>
          <a:p>
            <a:pPr defTabSz="915772">
              <a:defRPr/>
            </a:pPr>
            <a:r>
              <a:rPr lang="en-US" dirty="0"/>
              <a:t>NSDD 189 signed by Pres Reagan, policy to encourage unrestricted research at universities as much as possible.</a:t>
            </a:r>
          </a:p>
          <a:p>
            <a:pPr defTabSz="915772">
              <a:defRPr/>
            </a:pPr>
            <a:r>
              <a:rPr lang="en-US" dirty="0"/>
              <a:t>DOD memos in 2008 and 2010 reiterated that policy, stating 6.1 and 6.2 funded research should be FR.  Only in “exceptional cases” should research be restricted from foreign persons or publication restrictions. </a:t>
            </a:r>
          </a:p>
          <a:p>
            <a:pPr defTabSz="915772">
              <a:defRPr/>
            </a:pPr>
            <a:r>
              <a:rPr lang="en-US" dirty="0"/>
              <a:t>Also, memo says 6.3 and higher funding can perform research without restrictions.  </a:t>
            </a:r>
          </a:p>
          <a:p>
            <a:pPr defTabSz="915772">
              <a:defRPr/>
            </a:pPr>
            <a:endParaRPr lang="en-US" dirty="0"/>
          </a:p>
          <a:p>
            <a:pPr defTabSz="915772">
              <a:defRPr/>
            </a:pPr>
            <a:r>
              <a:rPr lang="en-US" dirty="0"/>
              <a:t>ITAR is actually called “public domain” exclusion, EAR is called publicly available.</a:t>
            </a:r>
          </a:p>
          <a:p>
            <a:pPr defTabSz="915772">
              <a:defRPr/>
            </a:pPr>
            <a:endParaRPr lang="en-US" dirty="0"/>
          </a:p>
          <a:p>
            <a:pPr defTabSz="915772">
              <a:defRPr/>
            </a:pPr>
            <a:r>
              <a:rPr lang="en-US" dirty="0"/>
              <a:t>EAR : FRE can be outside of US if it would be FR in the US</a:t>
            </a:r>
          </a:p>
          <a:p>
            <a:pPr defTabSz="915772">
              <a:defRPr/>
            </a:pPr>
            <a:endParaRPr lang="en-US" dirty="0"/>
          </a:p>
          <a:p>
            <a:pPr defTabSz="915772">
              <a:defRPr/>
            </a:pPr>
            <a:r>
              <a:rPr lang="en-US" dirty="0"/>
              <a:t>No Foreign person Restrictions for national security reasons.</a:t>
            </a:r>
          </a:p>
          <a:p>
            <a:pPr defTabSz="915772">
              <a:defRPr/>
            </a:pPr>
            <a:r>
              <a:rPr lang="en-US" dirty="0"/>
              <a:t>- 1970s, technology leaking from Universities, updated AECA and EAA, STOP RUSSIA, allow CHINA</a:t>
            </a:r>
          </a:p>
          <a:p>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8</a:t>
            </a:fld>
            <a:endParaRPr lang="en-US" dirty="0"/>
          </a:p>
        </p:txBody>
      </p:sp>
    </p:spTree>
    <p:extLst>
      <p:ext uri="{BB962C8B-B14F-4D97-AF65-F5344CB8AC3E}">
        <p14:creationId xmlns:p14="http://schemas.microsoft.com/office/powerpoint/2010/main" val="6584415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5772">
              <a:defRPr/>
            </a:pPr>
            <a:endParaRPr lang="en-US" dirty="0"/>
          </a:p>
          <a:p>
            <a:r>
              <a:rPr lang="en-US" dirty="0" smtClean="0"/>
              <a:t>not be considered fundamental research if: </a:t>
            </a:r>
          </a:p>
          <a:p>
            <a:r>
              <a:rPr lang="en-US" dirty="0" smtClean="0"/>
              <a:t>(i) The University or its researchers accept other restrictions on publication of scientific and technical information resulting from the project or activity, or </a:t>
            </a:r>
          </a:p>
          <a:p>
            <a:r>
              <a:rPr lang="en-US" dirty="0" smtClean="0"/>
              <a:t>(ii) The research is funded by the U.S. Government and specific access and dissemination controls protecting information resulting from the research are applicable.</a:t>
            </a:r>
          </a:p>
          <a:p>
            <a:endParaRPr lang="en-US" dirty="0" smtClean="0"/>
          </a:p>
          <a:p>
            <a:endParaRPr lang="en-US" dirty="0" smtClean="0"/>
          </a:p>
          <a:p>
            <a:r>
              <a:rPr lang="en-US" dirty="0" smtClean="0"/>
              <a:t>EAR similar language,</a:t>
            </a:r>
            <a:r>
              <a:rPr lang="en-US" baseline="0" dirty="0" smtClean="0"/>
              <a:t> but generally speaking a “review” does not destroy the FRE, only a review and approval.  Review should generally be less than 30 days and insure not inadvertently divulging proprietary information. </a:t>
            </a:r>
          </a:p>
          <a:p>
            <a:endParaRPr lang="en-US" baseline="0" dirty="0" smtClean="0"/>
          </a:p>
          <a:p>
            <a:r>
              <a:rPr lang="en-US" baseline="0" dirty="0" smtClean="0"/>
              <a:t>Cover again later, but want DIST STATEMENT A – unlimited for public release. </a:t>
            </a:r>
          </a:p>
          <a:p>
            <a:endParaRPr lang="en-US" baseline="0" dirty="0" smtClean="0"/>
          </a:p>
          <a:p>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48E5194F-5556-49EB-A145-AD171D5140CC}" type="slidenum">
              <a:rPr lang="en-US" smtClean="0"/>
              <a:t>9</a:t>
            </a:fld>
            <a:endParaRPr lang="en-US" dirty="0"/>
          </a:p>
        </p:txBody>
      </p:sp>
    </p:spTree>
    <p:extLst>
      <p:ext uri="{BB962C8B-B14F-4D97-AF65-F5344CB8AC3E}">
        <p14:creationId xmlns:p14="http://schemas.microsoft.com/office/powerpoint/2010/main" val="3662861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en-US" altLang="zh-CN" smtClean="0"/>
              <a:t>Click to edit Master title style</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a:p>
        </p:txBody>
      </p:sp>
      <p:sp>
        <p:nvSpPr>
          <p:cNvPr id="4" name="日期占位符 3"/>
          <p:cNvSpPr>
            <a:spLocks noGrp="1"/>
          </p:cNvSpPr>
          <p:nvPr>
            <p:ph type="dt" sz="half" idx="10"/>
          </p:nvPr>
        </p:nvSpPr>
        <p:spPr/>
        <p:txBody>
          <a:bodyPr/>
          <a:lstStyle>
            <a:lvl1pPr>
              <a:defRPr/>
            </a:lvl1pPr>
          </a:lstStyle>
          <a:p>
            <a:pPr>
              <a:defRPr/>
            </a:pPr>
            <a:fld id="{FDBE7F4C-4E6A-47B7-8CCA-253ECF180501}"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BD0A91E6-7BA4-4278-B34A-236E92F3B35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526695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mtClean="0"/>
              <a:t>Click to edit Master title style</a:t>
            </a:r>
            <a:endParaRPr lang="zh-CN" altLang="en-US"/>
          </a:p>
        </p:txBody>
      </p:sp>
      <p:sp>
        <p:nvSpPr>
          <p:cNvPr id="3" name="竖排文字占位符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日期占位符 3"/>
          <p:cNvSpPr>
            <a:spLocks noGrp="1"/>
          </p:cNvSpPr>
          <p:nvPr>
            <p:ph type="dt" sz="half" idx="10"/>
          </p:nvPr>
        </p:nvSpPr>
        <p:spPr/>
        <p:txBody>
          <a:bodyPr/>
          <a:lstStyle>
            <a:lvl1pPr>
              <a:defRPr/>
            </a:lvl1pPr>
          </a:lstStyle>
          <a:p>
            <a:pPr>
              <a:defRPr/>
            </a:pPr>
            <a:fld id="{590A081B-B494-4A80-97D1-0D2FCF5E38D6}"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E44D7F1F-72E4-4FF4-87D9-D4C157A2004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751122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en-US" altLang="zh-CN" smtClean="0"/>
              <a:t>Click to edit Master title style</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日期占位符 3"/>
          <p:cNvSpPr>
            <a:spLocks noGrp="1"/>
          </p:cNvSpPr>
          <p:nvPr>
            <p:ph type="dt" sz="half" idx="10"/>
          </p:nvPr>
        </p:nvSpPr>
        <p:spPr/>
        <p:txBody>
          <a:bodyPr/>
          <a:lstStyle>
            <a:lvl1pPr>
              <a:defRPr/>
            </a:lvl1pPr>
          </a:lstStyle>
          <a:p>
            <a:pPr>
              <a:defRPr/>
            </a:pPr>
            <a:fld id="{04E1C6AE-7380-4D19-9499-BE7FF87CD47B}"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89711555-4786-452A-84DB-D2734649C61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379415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mtClean="0"/>
              <a:t>Click to edit Master title style</a:t>
            </a:r>
            <a:endParaRPr lang="zh-CN" altLang="en-US"/>
          </a:p>
        </p:txBody>
      </p:sp>
      <p:sp>
        <p:nvSpPr>
          <p:cNvPr id="3" name="内容占位符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日期占位符 3"/>
          <p:cNvSpPr>
            <a:spLocks noGrp="1"/>
          </p:cNvSpPr>
          <p:nvPr>
            <p:ph type="dt" sz="half" idx="10"/>
          </p:nvPr>
        </p:nvSpPr>
        <p:spPr/>
        <p:txBody>
          <a:bodyPr/>
          <a:lstStyle>
            <a:lvl1pPr>
              <a:defRPr/>
            </a:lvl1pPr>
          </a:lstStyle>
          <a:p>
            <a:pPr>
              <a:defRPr/>
            </a:pPr>
            <a:fld id="{E0105526-A26F-4B05-A096-FCC788D441A1}"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491704DC-3805-40E8-BED0-84ACF2A87263}"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279393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en-US" altLang="zh-CN" smtClean="0"/>
              <a:t>Click to edit Master title style</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日期占位符 3"/>
          <p:cNvSpPr>
            <a:spLocks noGrp="1"/>
          </p:cNvSpPr>
          <p:nvPr>
            <p:ph type="dt" sz="half" idx="10"/>
          </p:nvPr>
        </p:nvSpPr>
        <p:spPr/>
        <p:txBody>
          <a:bodyPr/>
          <a:lstStyle>
            <a:lvl1pPr>
              <a:defRPr/>
            </a:lvl1pPr>
          </a:lstStyle>
          <a:p>
            <a:pPr>
              <a:defRPr/>
            </a:pPr>
            <a:fld id="{6544C4B7-185C-433D-AF8B-7CA26EFE17DE}"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4D11EB38-DB71-45D1-B84C-CA9B9D41AD6C}"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225342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mtClean="0"/>
              <a:t>Click to edit Master title style</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日期占位符 3"/>
          <p:cNvSpPr>
            <a:spLocks noGrp="1"/>
          </p:cNvSpPr>
          <p:nvPr>
            <p:ph type="dt" sz="half" idx="10"/>
          </p:nvPr>
        </p:nvSpPr>
        <p:spPr/>
        <p:txBody>
          <a:bodyPr/>
          <a:lstStyle>
            <a:lvl1pPr>
              <a:defRPr/>
            </a:lvl1pPr>
          </a:lstStyle>
          <a:p>
            <a:pPr>
              <a:defRPr/>
            </a:pPr>
            <a:fld id="{122F5DFC-8D5D-43E4-816C-224294B7605B}"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C1EC4B8A-9D40-4F34-A1AE-5D832FC3DC6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703276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en-US" altLang="zh-CN" smtClean="0"/>
              <a:t>Click to edit Master title style</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7" name="日期占位符 3"/>
          <p:cNvSpPr>
            <a:spLocks noGrp="1"/>
          </p:cNvSpPr>
          <p:nvPr>
            <p:ph type="dt" sz="half" idx="10"/>
          </p:nvPr>
        </p:nvSpPr>
        <p:spPr/>
        <p:txBody>
          <a:bodyPr/>
          <a:lstStyle>
            <a:lvl1pPr>
              <a:defRPr/>
            </a:lvl1pPr>
          </a:lstStyle>
          <a:p>
            <a:pPr>
              <a:defRPr/>
            </a:pPr>
            <a:fld id="{73F3D2AF-0EB4-4FAF-95C4-7B8EE7761AC3}"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A8BD3DC1-B14B-425B-9A91-7A4136123A73}"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393892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mtClean="0"/>
              <a:t>Click to edit Master title style</a:t>
            </a:r>
            <a:endParaRPr lang="zh-CN" altLang="en-US"/>
          </a:p>
        </p:txBody>
      </p:sp>
      <p:sp>
        <p:nvSpPr>
          <p:cNvPr id="3" name="日期占位符 3"/>
          <p:cNvSpPr>
            <a:spLocks noGrp="1"/>
          </p:cNvSpPr>
          <p:nvPr>
            <p:ph type="dt" sz="half" idx="10"/>
          </p:nvPr>
        </p:nvSpPr>
        <p:spPr/>
        <p:txBody>
          <a:bodyPr/>
          <a:lstStyle>
            <a:lvl1pPr>
              <a:defRPr/>
            </a:lvl1pPr>
          </a:lstStyle>
          <a:p>
            <a:pPr>
              <a:defRPr/>
            </a:pPr>
            <a:fld id="{42BE3334-3358-4B14-BA04-1A2018AD6310}"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42FB8101-91D7-46FE-B680-7BC308408191}"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901988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E40965A9-5196-4837-8D76-40DCA90B31CE}"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7D720D75-9BE0-40C9-9A5F-610EA2A50E27}"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574409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en-US" altLang="zh-CN" smtClean="0"/>
              <a:t>Click to edit Master title style</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日期占位符 3"/>
          <p:cNvSpPr>
            <a:spLocks noGrp="1"/>
          </p:cNvSpPr>
          <p:nvPr>
            <p:ph type="dt" sz="half" idx="10"/>
          </p:nvPr>
        </p:nvSpPr>
        <p:spPr/>
        <p:txBody>
          <a:bodyPr/>
          <a:lstStyle>
            <a:lvl1pPr>
              <a:defRPr/>
            </a:lvl1pPr>
          </a:lstStyle>
          <a:p>
            <a:pPr>
              <a:defRPr/>
            </a:pPr>
            <a:fld id="{5778008C-C9A3-4A52-99DA-145CD37ABFB1}"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A5A8BEDD-BF1F-4EFB-A6F2-3CAAC80E45CE}"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967754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en-US" altLang="zh-CN" smtClean="0"/>
              <a:t>Click to edit Master title style</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zh-CN" noProof="0" dirty="0" smtClean="0"/>
              <a:t>Click icon to add picture</a:t>
            </a:r>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日期占位符 3"/>
          <p:cNvSpPr>
            <a:spLocks noGrp="1"/>
          </p:cNvSpPr>
          <p:nvPr>
            <p:ph type="dt" sz="half" idx="10"/>
          </p:nvPr>
        </p:nvSpPr>
        <p:spPr/>
        <p:txBody>
          <a:bodyPr/>
          <a:lstStyle>
            <a:lvl1pPr>
              <a:defRPr/>
            </a:lvl1pPr>
          </a:lstStyle>
          <a:p>
            <a:pPr>
              <a:defRPr/>
            </a:pPr>
            <a:fld id="{CDFDF310-1B85-461A-B149-1A26DF3EBEC2}"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5C15892A-C532-43EF-8C9D-270FADA46DB1}"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468013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000"/>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fld id="{ECD3476F-2310-46C4-8BEB-DA118C965B6C}" type="datetimeFigureOut">
              <a:rPr lang="zh-CN" altLang="en-US">
                <a:solidFill>
                  <a:prstClr val="black">
                    <a:tint val="75000"/>
                  </a:prstClr>
                </a:solidFill>
              </a:rPr>
              <a:pPr>
                <a:defRPr/>
              </a:pPr>
              <a:t>2017/11/16</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7605CEB6-498F-4860-B141-A73C25641151}"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6994185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kern="1200">
          <a:solidFill>
            <a:schemeClr val="tx1"/>
          </a:solidFill>
          <a:latin typeface="+mj-lt"/>
          <a:ea typeface="+mj-ea"/>
          <a:cs typeface="宋体"/>
        </a:defRPr>
      </a:lvl1pPr>
      <a:lvl2pPr algn="ctr" rtl="0" eaLnBrk="1" fontAlgn="base" hangingPunct="1">
        <a:spcBef>
          <a:spcPct val="0"/>
        </a:spcBef>
        <a:spcAft>
          <a:spcPct val="0"/>
        </a:spcAft>
        <a:defRPr sz="4400">
          <a:solidFill>
            <a:schemeClr val="tx1"/>
          </a:solidFill>
          <a:latin typeface="Calibri" pitchFamily="34" charset="0"/>
          <a:ea typeface="宋体"/>
          <a:cs typeface="宋体"/>
        </a:defRPr>
      </a:lvl2pPr>
      <a:lvl3pPr algn="ctr" rtl="0" eaLnBrk="1" fontAlgn="base" hangingPunct="1">
        <a:spcBef>
          <a:spcPct val="0"/>
        </a:spcBef>
        <a:spcAft>
          <a:spcPct val="0"/>
        </a:spcAft>
        <a:defRPr sz="4400">
          <a:solidFill>
            <a:schemeClr val="tx1"/>
          </a:solidFill>
          <a:latin typeface="Calibri" pitchFamily="34" charset="0"/>
          <a:ea typeface="宋体"/>
          <a:cs typeface="宋体"/>
        </a:defRPr>
      </a:lvl3pPr>
      <a:lvl4pPr algn="ctr" rtl="0" eaLnBrk="1" fontAlgn="base" hangingPunct="1">
        <a:spcBef>
          <a:spcPct val="0"/>
        </a:spcBef>
        <a:spcAft>
          <a:spcPct val="0"/>
        </a:spcAft>
        <a:defRPr sz="4400">
          <a:solidFill>
            <a:schemeClr val="tx1"/>
          </a:solidFill>
          <a:latin typeface="Calibri" pitchFamily="34" charset="0"/>
          <a:ea typeface="宋体"/>
          <a:cs typeface="宋体"/>
        </a:defRPr>
      </a:lvl4pPr>
      <a:lvl5pPr algn="ctr" rtl="0" eaLnBrk="1" fontAlgn="base" hangingPunct="1">
        <a:spcBef>
          <a:spcPct val="0"/>
        </a:spcBef>
        <a:spcAft>
          <a:spcPct val="0"/>
        </a:spcAft>
        <a:defRPr sz="4400">
          <a:solidFill>
            <a:schemeClr val="tx1"/>
          </a:solidFill>
          <a:latin typeface="Calibri" pitchFamily="34" charset="0"/>
          <a:ea typeface="宋体"/>
          <a:cs typeface="宋体"/>
        </a:defRPr>
      </a:lvl5pPr>
      <a:lvl6pPr marL="457200" algn="ctr" rtl="0" eaLnBrk="1" fontAlgn="base" hangingPunct="1">
        <a:spcBef>
          <a:spcPct val="0"/>
        </a:spcBef>
        <a:spcAft>
          <a:spcPct val="0"/>
        </a:spcAft>
        <a:defRPr sz="4400">
          <a:solidFill>
            <a:schemeClr val="tx1"/>
          </a:solidFill>
          <a:latin typeface="Calibri" pitchFamily="34" charset="0"/>
          <a:ea typeface="宋体"/>
          <a:cs typeface="宋体"/>
        </a:defRPr>
      </a:lvl6pPr>
      <a:lvl7pPr marL="914400" algn="ctr" rtl="0" eaLnBrk="1" fontAlgn="base" hangingPunct="1">
        <a:spcBef>
          <a:spcPct val="0"/>
        </a:spcBef>
        <a:spcAft>
          <a:spcPct val="0"/>
        </a:spcAft>
        <a:defRPr sz="4400">
          <a:solidFill>
            <a:schemeClr val="tx1"/>
          </a:solidFill>
          <a:latin typeface="Calibri" pitchFamily="34" charset="0"/>
          <a:ea typeface="宋体"/>
          <a:cs typeface="宋体"/>
        </a:defRPr>
      </a:lvl7pPr>
      <a:lvl8pPr marL="1371600" algn="ctr" rtl="0" eaLnBrk="1" fontAlgn="base" hangingPunct="1">
        <a:spcBef>
          <a:spcPct val="0"/>
        </a:spcBef>
        <a:spcAft>
          <a:spcPct val="0"/>
        </a:spcAft>
        <a:defRPr sz="4400">
          <a:solidFill>
            <a:schemeClr val="tx1"/>
          </a:solidFill>
          <a:latin typeface="Calibri" pitchFamily="34" charset="0"/>
          <a:ea typeface="宋体"/>
          <a:cs typeface="宋体"/>
        </a:defRPr>
      </a:lvl8pPr>
      <a:lvl9pPr marL="1828800" algn="ctr" rtl="0" eaLnBrk="1" fontAlgn="base" hangingPunct="1">
        <a:spcBef>
          <a:spcPct val="0"/>
        </a:spcBef>
        <a:spcAft>
          <a:spcPct val="0"/>
        </a:spcAft>
        <a:defRPr sz="4400">
          <a:solidFill>
            <a:schemeClr val="tx1"/>
          </a:solidFill>
          <a:latin typeface="Calibri" pitchFamily="34" charset="0"/>
          <a:ea typeface="宋体"/>
          <a:cs typeface="宋体"/>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宋体"/>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宋体"/>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宋体"/>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宋体"/>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宋体"/>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research.ufl.edu/faculty-and-staff/research-compliance/export-controls.html" TargetMode="Externa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p:cNvSpPr>
          <p:nvPr>
            <p:ph type="title"/>
          </p:nvPr>
        </p:nvSpPr>
        <p:spPr>
          <a:xfrm>
            <a:off x="457200" y="990600"/>
            <a:ext cx="8229600" cy="1143000"/>
          </a:xfrm>
        </p:spPr>
        <p:txBody>
          <a:bodyPr/>
          <a:lstStyle/>
          <a:p>
            <a:pPr eaLnBrk="1" hangingPunct="1"/>
            <a:r>
              <a:rPr lang="en-US" sz="5400" b="1" dirty="0" smtClean="0">
                <a:ea typeface="宋体"/>
              </a:rPr>
              <a:t>Export Controls </a:t>
            </a:r>
            <a:br>
              <a:rPr lang="en-US" sz="5400" b="1" dirty="0" smtClean="0">
                <a:ea typeface="宋体"/>
              </a:rPr>
            </a:br>
            <a:r>
              <a:rPr lang="en-US" sz="5400" b="1" dirty="0" err="1" smtClean="0">
                <a:ea typeface="宋体"/>
              </a:rPr>
              <a:t>BRAiN</a:t>
            </a:r>
            <a:endParaRPr lang="en-US" sz="5400" b="1" dirty="0" smtClean="0">
              <a:ea typeface="宋体"/>
            </a:endParaRPr>
          </a:p>
        </p:txBody>
      </p:sp>
      <p:sp>
        <p:nvSpPr>
          <p:cNvPr id="14338" name="Rectangle 3"/>
          <p:cNvSpPr>
            <a:spLocks noGrp="1"/>
          </p:cNvSpPr>
          <p:nvPr>
            <p:ph type="body" idx="1"/>
          </p:nvPr>
        </p:nvSpPr>
        <p:spPr>
          <a:xfrm>
            <a:off x="457200" y="2743200"/>
            <a:ext cx="8229600" cy="4525963"/>
          </a:xfrm>
        </p:spPr>
        <p:txBody>
          <a:bodyPr/>
          <a:lstStyle/>
          <a:p>
            <a:pPr algn="ctr" eaLnBrk="1" hangingPunct="1">
              <a:buFont typeface="Arial" charset="0"/>
              <a:buNone/>
            </a:pPr>
            <a:r>
              <a:rPr lang="en-US" sz="3600" dirty="0" smtClean="0">
                <a:ea typeface="宋体"/>
              </a:rPr>
              <a:t>Karen Priola, M.S. </a:t>
            </a:r>
          </a:p>
          <a:p>
            <a:pPr algn="ctr" eaLnBrk="1" hangingPunct="1">
              <a:buFont typeface="Arial" charset="0"/>
              <a:buNone/>
            </a:pPr>
            <a:r>
              <a:rPr lang="en-US" sz="2800" dirty="0" smtClean="0">
                <a:ea typeface="宋体"/>
              </a:rPr>
              <a:t>Administrative Support II</a:t>
            </a:r>
          </a:p>
          <a:p>
            <a:pPr algn="ctr" eaLnBrk="1" hangingPunct="1">
              <a:buFont typeface="Arial" charset="0"/>
              <a:buNone/>
            </a:pPr>
            <a:r>
              <a:rPr lang="en-US" sz="2800" dirty="0" smtClean="0">
                <a:ea typeface="宋体"/>
              </a:rPr>
              <a:t>352.392. 9174</a:t>
            </a:r>
          </a:p>
        </p:txBody>
      </p:sp>
    </p:spTree>
    <p:extLst>
      <p:ext uri="{BB962C8B-B14F-4D97-AF65-F5344CB8AC3E}">
        <p14:creationId xmlns:p14="http://schemas.microsoft.com/office/powerpoint/2010/main" val="28691894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Export Control Red Flags</a:t>
            </a:r>
          </a:p>
        </p:txBody>
      </p:sp>
      <p:sp>
        <p:nvSpPr>
          <p:cNvPr id="3" name="Content Placeholder 2"/>
          <p:cNvSpPr>
            <a:spLocks noGrp="1"/>
          </p:cNvSpPr>
          <p:nvPr>
            <p:ph idx="1"/>
          </p:nvPr>
        </p:nvSpPr>
        <p:spPr>
          <a:xfrm>
            <a:off x="457200" y="1219200"/>
            <a:ext cx="8458200" cy="4830763"/>
          </a:xfrm>
        </p:spPr>
        <p:txBody>
          <a:bodyPr/>
          <a:lstStyle/>
          <a:p>
            <a:pPr marL="514350" indent="-514350">
              <a:buAutoNum type="arabicPeriod"/>
            </a:pPr>
            <a:r>
              <a:rPr lang="en-US" dirty="0" smtClean="0"/>
              <a:t>Listed Technologies (USML, EAR, proprietary)</a:t>
            </a:r>
          </a:p>
          <a:p>
            <a:pPr marL="514350" indent="-514350">
              <a:buAutoNum type="arabicPeriod"/>
            </a:pPr>
            <a:r>
              <a:rPr lang="en-US" dirty="0" smtClean="0"/>
              <a:t>Foreign Travel, Collaboration, or Sponsor</a:t>
            </a:r>
          </a:p>
          <a:p>
            <a:pPr marL="514350" indent="-514350">
              <a:buAutoNum type="arabicPeriod"/>
            </a:pPr>
            <a:r>
              <a:rPr lang="en-US" dirty="0" smtClean="0"/>
              <a:t>Physical Exports (What, Where, Who, End Use)</a:t>
            </a:r>
          </a:p>
          <a:p>
            <a:pPr marL="514350" indent="-514350">
              <a:buAutoNum type="arabicPeriod" startAt="4"/>
            </a:pPr>
            <a:r>
              <a:rPr lang="en-US" dirty="0" smtClean="0"/>
              <a:t>Military Research</a:t>
            </a:r>
          </a:p>
          <a:p>
            <a:pPr marL="514350" indent="-514350">
              <a:buAutoNum type="arabicPeriod" startAt="4"/>
            </a:pPr>
            <a:r>
              <a:rPr lang="en-US" dirty="0" smtClean="0"/>
              <a:t>Fundamental Research</a:t>
            </a:r>
          </a:p>
          <a:p>
            <a:pPr marL="514350" indent="-514350">
              <a:buAutoNum type="arabicPeriod" startAt="4"/>
            </a:pPr>
            <a:r>
              <a:rPr lang="en-US" dirty="0" smtClean="0"/>
              <a:t>Contractual Issues (Pub, dissemination, participation restrictions)</a:t>
            </a:r>
          </a:p>
          <a:p>
            <a:pPr marL="514350" indent="-514350">
              <a:buAutoNum type="arabicPeriod" startAt="4"/>
            </a:pPr>
            <a:r>
              <a:rPr lang="en-US" dirty="0" smtClean="0"/>
              <a:t>Clauses (DFARS, Distribution)</a:t>
            </a:r>
          </a:p>
          <a:p>
            <a:pPr marL="514350" indent="-514350">
              <a:buAutoNum type="arabicPeriod" startAt="4"/>
            </a:pPr>
            <a:r>
              <a:rPr lang="en-US" dirty="0" smtClean="0"/>
              <a:t>Agreements (MTA, NDA, PIA, MOU)</a:t>
            </a:r>
          </a:p>
        </p:txBody>
      </p:sp>
    </p:spTree>
    <p:extLst>
      <p:ext uri="{BB962C8B-B14F-4D97-AF65-F5344CB8AC3E}">
        <p14:creationId xmlns:p14="http://schemas.microsoft.com/office/powerpoint/2010/main" val="3957705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Travel &amp; Conferences</a:t>
            </a:r>
            <a:endParaRPr lang="en-US" dirty="0"/>
          </a:p>
        </p:txBody>
      </p:sp>
      <p:sp>
        <p:nvSpPr>
          <p:cNvPr id="3" name="Content Placeholder 2"/>
          <p:cNvSpPr>
            <a:spLocks noGrp="1"/>
          </p:cNvSpPr>
          <p:nvPr>
            <p:ph idx="1"/>
          </p:nvPr>
        </p:nvSpPr>
        <p:spPr>
          <a:xfrm>
            <a:off x="457200" y="1447800"/>
            <a:ext cx="8229600" cy="4648200"/>
          </a:xfrm>
        </p:spPr>
        <p:txBody>
          <a:bodyPr/>
          <a:lstStyle/>
          <a:p>
            <a:r>
              <a:rPr lang="en-US" sz="2800" dirty="0" smtClean="0"/>
              <a:t>In general, travel to most countries and bringing typical/usual items with you will not require a license (e.g., standard laptop, cell phone, personal items)</a:t>
            </a:r>
          </a:p>
          <a:p>
            <a:r>
              <a:rPr lang="en-US" sz="2800" dirty="0" smtClean="0">
                <a:solidFill>
                  <a:srgbClr val="FF0000"/>
                </a:solidFill>
              </a:rPr>
              <a:t>Caution:</a:t>
            </a:r>
            <a:r>
              <a:rPr lang="en-US" sz="2800" dirty="0" smtClean="0"/>
              <a:t> Comprehensively Embargoed Countries (Cuba, Iran, North Korea, Sudan, Syria)</a:t>
            </a:r>
          </a:p>
          <a:p>
            <a:r>
              <a:rPr lang="en-US" sz="2800" dirty="0" smtClean="0">
                <a:solidFill>
                  <a:srgbClr val="FF0000"/>
                </a:solidFill>
              </a:rPr>
              <a:t>Caution:</a:t>
            </a:r>
            <a:r>
              <a:rPr lang="en-US" sz="2800" dirty="0" smtClean="0"/>
              <a:t> Hand-Carry or Shipping Special Equipment (e.g., infrared camera)</a:t>
            </a:r>
          </a:p>
          <a:p>
            <a:r>
              <a:rPr lang="en-US" sz="2800" dirty="0" smtClean="0">
                <a:solidFill>
                  <a:srgbClr val="FF0000"/>
                </a:solidFill>
              </a:rPr>
              <a:t>Caution:</a:t>
            </a:r>
            <a:r>
              <a:rPr lang="en-US" sz="2800" dirty="0" smtClean="0"/>
              <a:t> Do not present or discuss any controlled information, even at domestic conferences</a:t>
            </a:r>
            <a:endParaRPr lang="en-US" sz="2800" dirty="0"/>
          </a:p>
        </p:txBody>
      </p:sp>
    </p:spTree>
    <p:extLst>
      <p:ext uri="{BB962C8B-B14F-4D97-AF65-F5344CB8AC3E}">
        <p14:creationId xmlns:p14="http://schemas.microsoft.com/office/powerpoint/2010/main" val="1960458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914400"/>
          </a:xfrm>
        </p:spPr>
        <p:txBody>
          <a:bodyPr/>
          <a:lstStyle/>
          <a:p>
            <a:r>
              <a:rPr lang="en-US" sz="4000" dirty="0" smtClean="0"/>
              <a:t>Visitors &amp;</a:t>
            </a:r>
            <a:br>
              <a:rPr lang="en-US" sz="4000" dirty="0" smtClean="0"/>
            </a:br>
            <a:r>
              <a:rPr lang="en-US" sz="4000" dirty="0" smtClean="0"/>
              <a:t>International Collaborations </a:t>
            </a:r>
            <a:br>
              <a:rPr lang="en-US" sz="4000" dirty="0" smtClean="0"/>
            </a:br>
            <a:endParaRPr lang="en-US" sz="4000" dirty="0"/>
          </a:p>
        </p:txBody>
      </p:sp>
      <p:sp>
        <p:nvSpPr>
          <p:cNvPr id="3" name="Content Placeholder 2"/>
          <p:cNvSpPr>
            <a:spLocks noGrp="1"/>
          </p:cNvSpPr>
          <p:nvPr>
            <p:ph idx="1"/>
          </p:nvPr>
        </p:nvSpPr>
        <p:spPr>
          <a:xfrm>
            <a:off x="457200" y="1981200"/>
            <a:ext cx="8229600" cy="4449763"/>
          </a:xfrm>
        </p:spPr>
        <p:txBody>
          <a:bodyPr/>
          <a:lstStyle/>
          <a:p>
            <a:r>
              <a:rPr lang="en-US" sz="2800" dirty="0" smtClean="0"/>
              <a:t>Two main concerns: (1) access to ITAR or EAR information and (2) working with denied parties</a:t>
            </a:r>
          </a:p>
          <a:p>
            <a:pPr marL="0" indent="0">
              <a:buNone/>
            </a:pPr>
            <a:endParaRPr lang="en-US" sz="2800" dirty="0" smtClean="0"/>
          </a:p>
          <a:p>
            <a:r>
              <a:rPr lang="en-US" sz="2800" dirty="0" smtClean="0"/>
              <a:t>Foreign partners in U.S. on valid Visa may participate in any work within the scope of the Visa</a:t>
            </a:r>
          </a:p>
          <a:p>
            <a:pPr lvl="1"/>
            <a:r>
              <a:rPr lang="en-US" dirty="0" smtClean="0"/>
              <a:t>But, still cannot access certain controlled equipment and information without a license or exemption</a:t>
            </a:r>
          </a:p>
        </p:txBody>
      </p:sp>
    </p:spTree>
    <p:extLst>
      <p:ext uri="{BB962C8B-B14F-4D97-AF65-F5344CB8AC3E}">
        <p14:creationId xmlns:p14="http://schemas.microsoft.com/office/powerpoint/2010/main" val="40423146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sz="4000" dirty="0"/>
              <a:t>Visitors &amp;</a:t>
            </a:r>
            <a:br>
              <a:rPr lang="en-US" sz="4000" dirty="0"/>
            </a:br>
            <a:r>
              <a:rPr lang="en-US" sz="4000" dirty="0"/>
              <a:t>International Collaborations </a:t>
            </a:r>
          </a:p>
        </p:txBody>
      </p:sp>
      <p:sp>
        <p:nvSpPr>
          <p:cNvPr id="3" name="Content Placeholder 2"/>
          <p:cNvSpPr>
            <a:spLocks noGrp="1"/>
          </p:cNvSpPr>
          <p:nvPr>
            <p:ph idx="1"/>
          </p:nvPr>
        </p:nvSpPr>
        <p:spPr>
          <a:xfrm>
            <a:off x="457200" y="1981200"/>
            <a:ext cx="8229600" cy="3992563"/>
          </a:xfrm>
        </p:spPr>
        <p:txBody>
          <a:bodyPr/>
          <a:lstStyle/>
          <a:p>
            <a:r>
              <a:rPr lang="en-US" dirty="0" smtClean="0"/>
              <a:t>The U.S. government has identified certain persons and entities with whom exports and collaborations are either prohibited or require special approval </a:t>
            </a:r>
            <a:r>
              <a:rPr lang="en-US" dirty="0" smtClean="0">
                <a:sym typeface="Wingdings" panose="05000000000000000000" pitchFamily="2" charset="2"/>
              </a:rPr>
              <a:t> </a:t>
            </a:r>
            <a:r>
              <a:rPr lang="en-US" b="1" dirty="0" smtClean="0">
                <a:sym typeface="Wingdings" panose="05000000000000000000" pitchFamily="2" charset="2"/>
              </a:rPr>
              <a:t>Denied Parties</a:t>
            </a:r>
            <a:endParaRPr lang="en-US" dirty="0" smtClean="0"/>
          </a:p>
          <a:p>
            <a:r>
              <a:rPr lang="en-US" dirty="0" smtClean="0"/>
              <a:t>Before you host an international visitor in your lab or begin an international collaboration, </a:t>
            </a:r>
            <a:r>
              <a:rPr lang="en-US" dirty="0"/>
              <a:t>r</a:t>
            </a:r>
            <a:r>
              <a:rPr lang="en-US" dirty="0" smtClean="0"/>
              <a:t>equest </a:t>
            </a:r>
            <a:r>
              <a:rPr lang="en-US" dirty="0"/>
              <a:t>restricted party screening from Division of Research Compliance </a:t>
            </a:r>
          </a:p>
          <a:p>
            <a:endParaRPr lang="en-US" dirty="0"/>
          </a:p>
        </p:txBody>
      </p:sp>
    </p:spTree>
    <p:extLst>
      <p:ext uri="{BB962C8B-B14F-4D97-AF65-F5344CB8AC3E}">
        <p14:creationId xmlns:p14="http://schemas.microsoft.com/office/powerpoint/2010/main" val="11874587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a:solidFill>
                  <a:prstClr val="black"/>
                </a:solidFill>
              </a:rPr>
              <a:t>Export Control </a:t>
            </a:r>
            <a:r>
              <a:rPr lang="en-US" dirty="0" smtClean="0">
                <a:solidFill>
                  <a:prstClr val="black"/>
                </a:solidFill>
              </a:rPr>
              <a:t>at </a:t>
            </a:r>
            <a:r>
              <a:rPr lang="en-US" dirty="0">
                <a:solidFill>
                  <a:prstClr val="black"/>
                </a:solidFill>
              </a:rPr>
              <a:t>UF</a:t>
            </a:r>
            <a:endParaRPr lang="en-US" dirty="0"/>
          </a:p>
        </p:txBody>
      </p:sp>
      <p:sp>
        <p:nvSpPr>
          <p:cNvPr id="3" name="Content Placeholder 2"/>
          <p:cNvSpPr>
            <a:spLocks noGrp="1"/>
          </p:cNvSpPr>
          <p:nvPr>
            <p:ph idx="1"/>
          </p:nvPr>
        </p:nvSpPr>
        <p:spPr/>
        <p:txBody>
          <a:bodyPr/>
          <a:lstStyle/>
          <a:p>
            <a:r>
              <a:rPr lang="en-US" sz="2400" dirty="0" smtClean="0"/>
              <a:t>DSP &amp; DRC Grants/Contracts Review</a:t>
            </a:r>
          </a:p>
          <a:p>
            <a:pPr lvl="1"/>
            <a:r>
              <a:rPr lang="en-US" sz="2400" dirty="0" smtClean="0"/>
              <a:t>Identify red flags</a:t>
            </a:r>
          </a:p>
          <a:p>
            <a:pPr lvl="1"/>
            <a:r>
              <a:rPr lang="en-US" sz="2400" dirty="0" smtClean="0"/>
              <a:t>If controlled, develop TCP</a:t>
            </a:r>
          </a:p>
          <a:p>
            <a:pPr lvl="1"/>
            <a:r>
              <a:rPr lang="en-US" sz="2400" dirty="0" smtClean="0"/>
              <a:t>Apply for licenses for foreign persons</a:t>
            </a:r>
          </a:p>
          <a:p>
            <a:r>
              <a:rPr lang="en-US" sz="2400" dirty="0" smtClean="0"/>
              <a:t>Review International MTAs, High-Risk OTL Disclosures</a:t>
            </a:r>
          </a:p>
          <a:p>
            <a:r>
              <a:rPr lang="en-US" sz="2400" dirty="0" smtClean="0"/>
              <a:t>Assist with approvals for travel to and hosting visitors from embargoed countries</a:t>
            </a:r>
          </a:p>
          <a:p>
            <a:r>
              <a:rPr lang="en-US" sz="2400" dirty="0" smtClean="0"/>
              <a:t>Obtain licenses or perform exception approval for exports of controlled equipment and technology</a:t>
            </a:r>
          </a:p>
          <a:p>
            <a:r>
              <a:rPr lang="en-US" sz="2400" dirty="0" smtClean="0"/>
              <a:t>Provide export control training </a:t>
            </a:r>
          </a:p>
          <a:p>
            <a:endParaRPr lang="en-US" dirty="0"/>
          </a:p>
        </p:txBody>
      </p:sp>
    </p:spTree>
    <p:extLst>
      <p:ext uri="{BB962C8B-B14F-4D97-AF65-F5344CB8AC3E}">
        <p14:creationId xmlns:p14="http://schemas.microsoft.com/office/powerpoint/2010/main" val="34981840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EC Process for Research Projects</a:t>
            </a: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8843" y="1219200"/>
            <a:ext cx="8001000" cy="490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114800" y="1447800"/>
            <a:ext cx="862737" cy="430887"/>
          </a:xfrm>
          <a:prstGeom prst="rect">
            <a:avLst/>
          </a:prstGeom>
          <a:solidFill>
            <a:schemeClr val="bg1"/>
          </a:solidFill>
        </p:spPr>
        <p:txBody>
          <a:bodyPr wrap="none" rtlCol="0">
            <a:spAutoFit/>
          </a:bodyPr>
          <a:lstStyle/>
          <a:p>
            <a:pPr algn="ctr"/>
            <a:r>
              <a:rPr lang="en-US" sz="1100" dirty="0" smtClean="0"/>
              <a:t>Award</a:t>
            </a:r>
          </a:p>
          <a:p>
            <a:pPr algn="ctr"/>
            <a:r>
              <a:rPr lang="en-US" sz="1100" dirty="0" smtClean="0"/>
              <a:t>Dept, RA, PI</a:t>
            </a:r>
            <a:endParaRPr lang="en-US" sz="1100" dirty="0"/>
          </a:p>
        </p:txBody>
      </p:sp>
    </p:spTree>
    <p:extLst>
      <p:ext uri="{BB962C8B-B14F-4D97-AF65-F5344CB8AC3E}">
        <p14:creationId xmlns:p14="http://schemas.microsoft.com/office/powerpoint/2010/main" val="3448997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solidFill>
                  <a:prstClr val="black"/>
                </a:solidFill>
              </a:rPr>
              <a:t>Your Role in Export Compliance</a:t>
            </a:r>
            <a:endParaRPr lang="en-US" dirty="0"/>
          </a:p>
        </p:txBody>
      </p:sp>
      <p:sp>
        <p:nvSpPr>
          <p:cNvPr id="3" name="Content Placeholder 2"/>
          <p:cNvSpPr>
            <a:spLocks noGrp="1"/>
          </p:cNvSpPr>
          <p:nvPr>
            <p:ph idx="1"/>
          </p:nvPr>
        </p:nvSpPr>
        <p:spPr/>
        <p:txBody>
          <a:bodyPr/>
          <a:lstStyle/>
          <a:p>
            <a:r>
              <a:rPr lang="en-US" sz="2400" dirty="0" smtClean="0"/>
              <a:t>Identify </a:t>
            </a:r>
            <a:r>
              <a:rPr lang="en-US" sz="2400" dirty="0"/>
              <a:t>potential export control issues. </a:t>
            </a:r>
            <a:endParaRPr lang="en-US" sz="2400" dirty="0" smtClean="0"/>
          </a:p>
          <a:p>
            <a:r>
              <a:rPr lang="en-US" sz="2400" dirty="0" smtClean="0"/>
              <a:t>Review </a:t>
            </a:r>
            <a:r>
              <a:rPr lang="en-US" sz="2400" dirty="0"/>
              <a:t>terms of sponsored program agreements, material transfer agreements and other non-monetary agreements to identify restrictions on publication and dissemination of research results and flag </a:t>
            </a:r>
            <a:r>
              <a:rPr lang="en-US" sz="2400" dirty="0" smtClean="0"/>
              <a:t>such restrictions. </a:t>
            </a:r>
            <a:endParaRPr lang="en-US" sz="2400" dirty="0"/>
          </a:p>
          <a:p>
            <a:r>
              <a:rPr lang="en-US" sz="2400" dirty="0" smtClean="0"/>
              <a:t>Identify </a:t>
            </a:r>
            <a:r>
              <a:rPr lang="en-US" sz="2400" dirty="0"/>
              <a:t>international components of sponsored program </a:t>
            </a:r>
            <a:r>
              <a:rPr lang="en-US" sz="2400" dirty="0" smtClean="0"/>
              <a:t>agreements </a:t>
            </a:r>
            <a:r>
              <a:rPr lang="en-US" sz="2400" dirty="0"/>
              <a:t>and </a:t>
            </a:r>
            <a:r>
              <a:rPr lang="en-US" sz="2400" dirty="0" smtClean="0"/>
              <a:t>potential </a:t>
            </a:r>
            <a:r>
              <a:rPr lang="en-US" sz="2400" dirty="0"/>
              <a:t>export control issues in the proposed international </a:t>
            </a:r>
            <a:r>
              <a:rPr lang="en-US" sz="2400" dirty="0" smtClean="0"/>
              <a:t>component. </a:t>
            </a:r>
            <a:endParaRPr lang="en-US" sz="2400" dirty="0"/>
          </a:p>
          <a:p>
            <a:r>
              <a:rPr lang="en-US" sz="2400" dirty="0" smtClean="0"/>
              <a:t>Forward  potential </a:t>
            </a:r>
            <a:r>
              <a:rPr lang="en-US" sz="2400" dirty="0"/>
              <a:t>export control issues </a:t>
            </a:r>
            <a:r>
              <a:rPr lang="en-US" sz="2400" dirty="0" smtClean="0"/>
              <a:t>DRC</a:t>
            </a:r>
            <a:endParaRPr lang="en-US" sz="2400" dirty="0"/>
          </a:p>
          <a:p>
            <a:r>
              <a:rPr lang="en-US" sz="2400" dirty="0"/>
              <a:t>C</a:t>
            </a:r>
            <a:r>
              <a:rPr lang="en-US" sz="2400" dirty="0" smtClean="0"/>
              <a:t>ommunicate </a:t>
            </a:r>
            <a:r>
              <a:rPr lang="en-US" sz="2400" dirty="0"/>
              <a:t>with </a:t>
            </a:r>
            <a:r>
              <a:rPr lang="en-US" sz="2400" dirty="0" smtClean="0"/>
              <a:t>DRC </a:t>
            </a:r>
            <a:r>
              <a:rPr lang="en-US" sz="2400" dirty="0"/>
              <a:t>about any changes in awards that necessitate a re-review of the project for export controls. </a:t>
            </a:r>
          </a:p>
          <a:p>
            <a:endParaRPr lang="en-US" dirty="0"/>
          </a:p>
        </p:txBody>
      </p:sp>
    </p:spTree>
    <p:extLst>
      <p:ext uri="{BB962C8B-B14F-4D97-AF65-F5344CB8AC3E}">
        <p14:creationId xmlns:p14="http://schemas.microsoft.com/office/powerpoint/2010/main" val="33415677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Pre-award</a:t>
            </a:r>
            <a:endParaRPr lang="en-US" dirty="0"/>
          </a:p>
        </p:txBody>
      </p:sp>
      <p:sp>
        <p:nvSpPr>
          <p:cNvPr id="4" name="Content Placeholder 13"/>
          <p:cNvSpPr>
            <a:spLocks noGrp="1"/>
          </p:cNvSpPr>
          <p:nvPr>
            <p:ph idx="1"/>
          </p:nvPr>
        </p:nvSpPr>
        <p:spPr>
          <a:xfrm>
            <a:off x="76200" y="1295400"/>
            <a:ext cx="9067800" cy="4648200"/>
          </a:xfrm>
        </p:spPr>
        <p:txBody>
          <a:bodyPr>
            <a:normAutofit fontScale="77500" lnSpcReduction="20000"/>
          </a:bodyPr>
          <a:lstStyle/>
          <a:p>
            <a:pPr marL="0" indent="0">
              <a:spcAft>
                <a:spcPts val="600"/>
              </a:spcAft>
              <a:buNone/>
            </a:pPr>
            <a:r>
              <a:rPr lang="en-US" dirty="0" smtClean="0"/>
              <a:t>Professor Gator wants your help in applying for a subcontract from industry to work on improved radar techniques for military surveillance and detection systems. The prime </a:t>
            </a:r>
            <a:r>
              <a:rPr lang="en-US" dirty="0"/>
              <a:t>s</a:t>
            </a:r>
            <a:r>
              <a:rPr lang="en-US" dirty="0" smtClean="0"/>
              <a:t>ponsor is the U.S. Army.</a:t>
            </a:r>
          </a:p>
          <a:p>
            <a:pPr marL="0" indent="0">
              <a:spcAft>
                <a:spcPts val="600"/>
              </a:spcAft>
              <a:buNone/>
            </a:pPr>
            <a:r>
              <a:rPr lang="en-US" dirty="0" smtClean="0"/>
              <a:t>In reviewing the STTR solicitation, you find the following language:</a:t>
            </a:r>
          </a:p>
          <a:p>
            <a:pPr marL="0" indent="0" algn="just">
              <a:spcAft>
                <a:spcPts val="600"/>
              </a:spcAft>
              <a:buNone/>
            </a:pPr>
            <a:r>
              <a:rPr lang="en-US" b="1" dirty="0"/>
              <a:t>The technology within this topic is restricted under the International Traffic in Arms </a:t>
            </a:r>
            <a:r>
              <a:rPr lang="en-US" b="1" dirty="0" smtClean="0"/>
              <a:t>Regulation </a:t>
            </a:r>
            <a:r>
              <a:rPr lang="en-US" b="1" dirty="0"/>
              <a:t>(ITAR), which controls the export and import of defense-related material and services. Offerors must disclose any proposed use of foreign nationals, their country of origin, and what tasks each would accomplish in the statement of work in accordance with section 5.4.c.(8) of the solicitation.</a:t>
            </a:r>
            <a:endParaRPr lang="en-US" b="1" dirty="0" smtClean="0"/>
          </a:p>
          <a:p>
            <a:pPr marL="0" indent="0">
              <a:spcAft>
                <a:spcPts val="600"/>
              </a:spcAft>
              <a:buNone/>
            </a:pPr>
            <a:endParaRPr lang="en-US" sz="4000" dirty="0"/>
          </a:p>
        </p:txBody>
      </p:sp>
    </p:spTree>
    <p:extLst>
      <p:ext uri="{BB962C8B-B14F-4D97-AF65-F5344CB8AC3E}">
        <p14:creationId xmlns:p14="http://schemas.microsoft.com/office/powerpoint/2010/main" val="254231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Pre-award</a:t>
            </a:r>
            <a:endParaRPr lang="en-US" dirty="0"/>
          </a:p>
        </p:txBody>
      </p:sp>
      <p:sp>
        <p:nvSpPr>
          <p:cNvPr id="4" name="Content Placeholder 13"/>
          <p:cNvSpPr>
            <a:spLocks noGrp="1"/>
          </p:cNvSpPr>
          <p:nvPr>
            <p:ph idx="1"/>
          </p:nvPr>
        </p:nvSpPr>
        <p:spPr>
          <a:xfrm>
            <a:off x="76200" y="1295400"/>
            <a:ext cx="9067800" cy="4648200"/>
          </a:xfrm>
        </p:spPr>
        <p:txBody>
          <a:bodyPr>
            <a:normAutofit fontScale="85000" lnSpcReduction="20000"/>
          </a:bodyPr>
          <a:lstStyle/>
          <a:p>
            <a:pPr>
              <a:spcAft>
                <a:spcPts val="600"/>
              </a:spcAft>
              <a:buFont typeface="Arial" panose="020B0604020202020204" pitchFamily="34" charset="0"/>
              <a:buChar char="•"/>
            </a:pPr>
            <a:r>
              <a:rPr lang="en-US" sz="4000" dirty="0"/>
              <a:t>What else should you look for in the proposal?</a:t>
            </a:r>
          </a:p>
          <a:p>
            <a:pPr lvl="1">
              <a:spcAft>
                <a:spcPts val="600"/>
              </a:spcAft>
              <a:buFont typeface="Courier New" panose="02070309020205020404" pitchFamily="49" charset="0"/>
              <a:buChar char="o"/>
            </a:pPr>
            <a:r>
              <a:rPr lang="en-US" sz="3600" dirty="0"/>
              <a:t> Foreign persons participating</a:t>
            </a:r>
          </a:p>
          <a:p>
            <a:pPr lvl="1">
              <a:spcAft>
                <a:spcPts val="600"/>
              </a:spcAft>
              <a:buFont typeface="Courier New" panose="02070309020205020404" pitchFamily="49" charset="0"/>
              <a:buChar char="o"/>
            </a:pPr>
            <a:r>
              <a:rPr lang="en-US" sz="3600" dirty="0"/>
              <a:t> Publication restrictions</a:t>
            </a:r>
          </a:p>
          <a:p>
            <a:pPr lvl="1">
              <a:spcAft>
                <a:spcPts val="600"/>
              </a:spcAft>
              <a:buFont typeface="Courier New" panose="02070309020205020404" pitchFamily="49" charset="0"/>
              <a:buChar char="o"/>
            </a:pPr>
            <a:r>
              <a:rPr lang="en-US" sz="3600" dirty="0"/>
              <a:t> International travel</a:t>
            </a:r>
          </a:p>
          <a:p>
            <a:pPr lvl="1">
              <a:spcAft>
                <a:spcPts val="600"/>
              </a:spcAft>
              <a:buFont typeface="Courier New" panose="02070309020205020404" pitchFamily="49" charset="0"/>
              <a:buChar char="o"/>
            </a:pPr>
            <a:r>
              <a:rPr lang="en-US" sz="3600" dirty="0"/>
              <a:t> Equipment purchases or shipments </a:t>
            </a:r>
          </a:p>
          <a:p>
            <a:pPr>
              <a:spcAft>
                <a:spcPts val="600"/>
              </a:spcAft>
              <a:buFont typeface="Arial" panose="020B0604020202020204" pitchFamily="34" charset="0"/>
              <a:buChar char="•"/>
            </a:pPr>
            <a:r>
              <a:rPr lang="en-US" sz="4000" dirty="0"/>
              <a:t> What should you tell the PI?</a:t>
            </a:r>
          </a:p>
          <a:p>
            <a:pPr lvl="1">
              <a:spcAft>
                <a:spcPts val="600"/>
              </a:spcAft>
              <a:buFont typeface="Courier New" panose="02070309020205020404" pitchFamily="49" charset="0"/>
              <a:buChar char="o"/>
            </a:pPr>
            <a:r>
              <a:rPr lang="en-US" sz="3600" dirty="0"/>
              <a:t> Budget for additional IT security needs</a:t>
            </a:r>
          </a:p>
          <a:p>
            <a:pPr lvl="1">
              <a:spcAft>
                <a:spcPts val="600"/>
              </a:spcAft>
              <a:buFont typeface="Courier New" panose="02070309020205020404" pitchFamily="49" charset="0"/>
              <a:buChar char="o"/>
            </a:pPr>
            <a:r>
              <a:rPr lang="en-US" sz="3600" dirty="0"/>
              <a:t> Consult with Research Compliance</a:t>
            </a:r>
          </a:p>
          <a:p>
            <a:pPr marL="0" indent="0">
              <a:spcAft>
                <a:spcPts val="600"/>
              </a:spcAft>
              <a:buNone/>
            </a:pPr>
            <a:endParaRPr lang="en-US" sz="4000" dirty="0"/>
          </a:p>
        </p:txBody>
      </p:sp>
    </p:spTree>
    <p:extLst>
      <p:ext uri="{BB962C8B-B14F-4D97-AF65-F5344CB8AC3E}">
        <p14:creationId xmlns:p14="http://schemas.microsoft.com/office/powerpoint/2010/main" val="1047417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Contracting</a:t>
            </a:r>
            <a:endParaRPr lang="en-US" dirty="0"/>
          </a:p>
        </p:txBody>
      </p:sp>
      <p:sp>
        <p:nvSpPr>
          <p:cNvPr id="4" name="Content Placeholder 13"/>
          <p:cNvSpPr>
            <a:spLocks noGrp="1"/>
          </p:cNvSpPr>
          <p:nvPr>
            <p:ph idx="1"/>
          </p:nvPr>
        </p:nvSpPr>
        <p:spPr>
          <a:xfrm>
            <a:off x="76200" y="1295400"/>
            <a:ext cx="9067800" cy="4648200"/>
          </a:xfrm>
        </p:spPr>
        <p:txBody>
          <a:bodyPr>
            <a:normAutofit fontScale="55000" lnSpcReduction="20000"/>
          </a:bodyPr>
          <a:lstStyle/>
          <a:p>
            <a:pPr marL="0" indent="0">
              <a:spcAft>
                <a:spcPts val="600"/>
              </a:spcAft>
              <a:buNone/>
            </a:pPr>
            <a:r>
              <a:rPr lang="en-US" sz="6000" dirty="0"/>
              <a:t>Great news: Prof. Gator </a:t>
            </a:r>
            <a:r>
              <a:rPr lang="en-US" sz="6000" dirty="0" smtClean="0"/>
              <a:t>was awarded the contract</a:t>
            </a:r>
            <a:r>
              <a:rPr lang="en-US" sz="6000" dirty="0"/>
              <a:t>! You’re negotiating the </a:t>
            </a:r>
            <a:r>
              <a:rPr lang="en-US" sz="6000" dirty="0" smtClean="0"/>
              <a:t>contract, </a:t>
            </a:r>
            <a:r>
              <a:rPr lang="en-US" sz="6000" dirty="0"/>
              <a:t>and you find the following terms:</a:t>
            </a:r>
          </a:p>
          <a:p>
            <a:pPr marL="0" indent="0">
              <a:spcAft>
                <a:spcPts val="600"/>
              </a:spcAft>
              <a:buNone/>
            </a:pPr>
            <a:r>
              <a:rPr lang="en-US" sz="4000" b="1" dirty="0"/>
              <a:t>DFARS 252.204-7000 (Oct. 2016) – Disclosure of Information </a:t>
            </a:r>
          </a:p>
          <a:p>
            <a:pPr marL="0" indent="0">
              <a:spcBef>
                <a:spcPts val="0"/>
              </a:spcBef>
              <a:spcAft>
                <a:spcPts val="600"/>
              </a:spcAft>
              <a:buNone/>
            </a:pPr>
            <a:r>
              <a:rPr lang="en-US" sz="4000" b="1" dirty="0"/>
              <a:t>	UF cannot release any project information unless “the information results 	from or arises during the performance of a project that involves no covered </a:t>
            </a:r>
            <a:r>
              <a:rPr lang="en-US" sz="4000" b="1" dirty="0" smtClean="0"/>
              <a:t>defense </a:t>
            </a:r>
            <a:r>
              <a:rPr lang="en-US" sz="4000" b="1" dirty="0"/>
              <a:t>information…and determined in writing by the contracting officer to </a:t>
            </a:r>
            <a:r>
              <a:rPr lang="en-US" sz="4000" b="1" dirty="0" smtClean="0"/>
              <a:t>be </a:t>
            </a:r>
            <a:r>
              <a:rPr lang="en-US" sz="4000" b="1" dirty="0"/>
              <a:t>fundamental research….”</a:t>
            </a:r>
          </a:p>
          <a:p>
            <a:pPr marL="0" indent="0">
              <a:spcAft>
                <a:spcPts val="600"/>
              </a:spcAft>
              <a:buNone/>
            </a:pPr>
            <a:r>
              <a:rPr lang="en-US" sz="4000" b="1" dirty="0"/>
              <a:t>Distribution Statement D – Distribution Authorized to the DoD and DoD Contractors Only</a:t>
            </a:r>
          </a:p>
          <a:p>
            <a:pPr marL="0" indent="0">
              <a:spcAft>
                <a:spcPts val="600"/>
              </a:spcAft>
              <a:buNone/>
            </a:pPr>
            <a:r>
              <a:rPr lang="en-US" sz="4000" b="1" dirty="0"/>
              <a:t>“No foreign nationals may participate in this project without prior approval from the assigned U.S. Army contracting officer.”</a:t>
            </a:r>
          </a:p>
          <a:p>
            <a:pPr marL="0" indent="0">
              <a:spcAft>
                <a:spcPts val="600"/>
              </a:spcAft>
              <a:buNone/>
            </a:pPr>
            <a:endParaRPr lang="en-US" sz="4000" dirty="0"/>
          </a:p>
        </p:txBody>
      </p:sp>
    </p:spTree>
    <p:extLst>
      <p:ext uri="{BB962C8B-B14F-4D97-AF65-F5344CB8AC3E}">
        <p14:creationId xmlns:p14="http://schemas.microsoft.com/office/powerpoint/2010/main" val="3957451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57200" y="1600200"/>
            <a:ext cx="8229600" cy="4525963"/>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宋体"/>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宋体"/>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宋体"/>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宋体"/>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宋体"/>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Export Control Regulations &amp; Key Definitions</a:t>
            </a:r>
          </a:p>
          <a:p>
            <a:r>
              <a:rPr lang="en-US" dirty="0" smtClean="0"/>
              <a:t>Discuss Fundamental Research</a:t>
            </a:r>
          </a:p>
          <a:p>
            <a:r>
              <a:rPr lang="en-US" dirty="0" smtClean="0"/>
              <a:t>Identifying Red Flags</a:t>
            </a:r>
          </a:p>
          <a:p>
            <a:r>
              <a:rPr lang="en-US" dirty="0" smtClean="0"/>
              <a:t>Export Compliance at UF</a:t>
            </a:r>
          </a:p>
          <a:p>
            <a:r>
              <a:rPr lang="en-US" dirty="0" smtClean="0"/>
              <a:t>Case Studies</a:t>
            </a:r>
          </a:p>
          <a:p>
            <a:r>
              <a:rPr lang="en-US" dirty="0" smtClean="0"/>
              <a:t>Observations</a:t>
            </a:r>
          </a:p>
          <a:p>
            <a:r>
              <a:rPr lang="en-US" dirty="0" smtClean="0"/>
              <a:t>Questions</a:t>
            </a:r>
          </a:p>
          <a:p>
            <a:pPr marL="0" indent="0">
              <a:buFont typeface="Arial" charset="0"/>
              <a:buNone/>
            </a:pPr>
            <a:endParaRPr lang="en-US" dirty="0"/>
          </a:p>
        </p:txBody>
      </p:sp>
      <p:sp>
        <p:nvSpPr>
          <p:cNvPr id="3" name="Title 1"/>
          <p:cNvSpPr txBox="1">
            <a:spLocks/>
          </p:cNvSpPr>
          <p:nvPr/>
        </p:nvSpPr>
        <p:spPr>
          <a:xfrm>
            <a:off x="457200" y="533400"/>
            <a:ext cx="8229600" cy="1143000"/>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mj-ea"/>
                <a:cs typeface="宋体"/>
              </a:defRPr>
            </a:lvl1pPr>
            <a:lvl2pPr algn="ctr" rtl="0" eaLnBrk="1" fontAlgn="base" hangingPunct="1">
              <a:spcBef>
                <a:spcPct val="0"/>
              </a:spcBef>
              <a:spcAft>
                <a:spcPct val="0"/>
              </a:spcAft>
              <a:defRPr sz="4400">
                <a:solidFill>
                  <a:schemeClr val="tx1"/>
                </a:solidFill>
                <a:latin typeface="Calibri" pitchFamily="34" charset="0"/>
                <a:ea typeface="宋体"/>
                <a:cs typeface="宋体"/>
              </a:defRPr>
            </a:lvl2pPr>
            <a:lvl3pPr algn="ctr" rtl="0" eaLnBrk="1" fontAlgn="base" hangingPunct="1">
              <a:spcBef>
                <a:spcPct val="0"/>
              </a:spcBef>
              <a:spcAft>
                <a:spcPct val="0"/>
              </a:spcAft>
              <a:defRPr sz="4400">
                <a:solidFill>
                  <a:schemeClr val="tx1"/>
                </a:solidFill>
                <a:latin typeface="Calibri" pitchFamily="34" charset="0"/>
                <a:ea typeface="宋体"/>
                <a:cs typeface="宋体"/>
              </a:defRPr>
            </a:lvl3pPr>
            <a:lvl4pPr algn="ctr" rtl="0" eaLnBrk="1" fontAlgn="base" hangingPunct="1">
              <a:spcBef>
                <a:spcPct val="0"/>
              </a:spcBef>
              <a:spcAft>
                <a:spcPct val="0"/>
              </a:spcAft>
              <a:defRPr sz="4400">
                <a:solidFill>
                  <a:schemeClr val="tx1"/>
                </a:solidFill>
                <a:latin typeface="Calibri" pitchFamily="34" charset="0"/>
                <a:ea typeface="宋体"/>
                <a:cs typeface="宋体"/>
              </a:defRPr>
            </a:lvl4pPr>
            <a:lvl5pPr algn="ctr" rtl="0" eaLnBrk="1" fontAlgn="base" hangingPunct="1">
              <a:spcBef>
                <a:spcPct val="0"/>
              </a:spcBef>
              <a:spcAft>
                <a:spcPct val="0"/>
              </a:spcAft>
              <a:defRPr sz="4400">
                <a:solidFill>
                  <a:schemeClr val="tx1"/>
                </a:solidFill>
                <a:latin typeface="Calibri" pitchFamily="34" charset="0"/>
                <a:ea typeface="宋体"/>
                <a:cs typeface="宋体"/>
              </a:defRPr>
            </a:lvl5pPr>
            <a:lvl6pPr marL="457200" algn="ctr" rtl="0" eaLnBrk="1" fontAlgn="base" hangingPunct="1">
              <a:spcBef>
                <a:spcPct val="0"/>
              </a:spcBef>
              <a:spcAft>
                <a:spcPct val="0"/>
              </a:spcAft>
              <a:defRPr sz="4400">
                <a:solidFill>
                  <a:schemeClr val="tx1"/>
                </a:solidFill>
                <a:latin typeface="Calibri" pitchFamily="34" charset="0"/>
                <a:ea typeface="宋体"/>
                <a:cs typeface="宋体"/>
              </a:defRPr>
            </a:lvl6pPr>
            <a:lvl7pPr marL="914400" algn="ctr" rtl="0" eaLnBrk="1" fontAlgn="base" hangingPunct="1">
              <a:spcBef>
                <a:spcPct val="0"/>
              </a:spcBef>
              <a:spcAft>
                <a:spcPct val="0"/>
              </a:spcAft>
              <a:defRPr sz="4400">
                <a:solidFill>
                  <a:schemeClr val="tx1"/>
                </a:solidFill>
                <a:latin typeface="Calibri" pitchFamily="34" charset="0"/>
                <a:ea typeface="宋体"/>
                <a:cs typeface="宋体"/>
              </a:defRPr>
            </a:lvl7pPr>
            <a:lvl8pPr marL="1371600" algn="ctr" rtl="0" eaLnBrk="1" fontAlgn="base" hangingPunct="1">
              <a:spcBef>
                <a:spcPct val="0"/>
              </a:spcBef>
              <a:spcAft>
                <a:spcPct val="0"/>
              </a:spcAft>
              <a:defRPr sz="4400">
                <a:solidFill>
                  <a:schemeClr val="tx1"/>
                </a:solidFill>
                <a:latin typeface="Calibri" pitchFamily="34" charset="0"/>
                <a:ea typeface="宋体"/>
                <a:cs typeface="宋体"/>
              </a:defRPr>
            </a:lvl8pPr>
            <a:lvl9pPr marL="1828800" algn="ctr" rtl="0" eaLnBrk="1" fontAlgn="base" hangingPunct="1">
              <a:spcBef>
                <a:spcPct val="0"/>
              </a:spcBef>
              <a:spcAft>
                <a:spcPct val="0"/>
              </a:spcAft>
              <a:defRPr sz="4400">
                <a:solidFill>
                  <a:schemeClr val="tx1"/>
                </a:solidFill>
                <a:latin typeface="Calibri" pitchFamily="34" charset="0"/>
                <a:ea typeface="宋体"/>
                <a:cs typeface="宋体"/>
              </a:defRPr>
            </a:lvl9pPr>
          </a:lstStyle>
          <a:p>
            <a:r>
              <a:rPr lang="en-US" dirty="0" smtClean="0"/>
              <a:t>What We’ll Cover Today</a:t>
            </a:r>
            <a:endParaRPr lang="en-US" dirty="0"/>
          </a:p>
        </p:txBody>
      </p:sp>
    </p:spTree>
    <p:extLst>
      <p:ext uri="{BB962C8B-B14F-4D97-AF65-F5344CB8AC3E}">
        <p14:creationId xmlns:p14="http://schemas.microsoft.com/office/powerpoint/2010/main" val="825486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EC Analysis</a:t>
            </a:r>
            <a:endParaRPr lang="en-US" dirty="0"/>
          </a:p>
        </p:txBody>
      </p:sp>
      <p:sp>
        <p:nvSpPr>
          <p:cNvPr id="4" name="Content Placeholder 13"/>
          <p:cNvSpPr>
            <a:spLocks noGrp="1"/>
          </p:cNvSpPr>
          <p:nvPr>
            <p:ph idx="1"/>
          </p:nvPr>
        </p:nvSpPr>
        <p:spPr>
          <a:xfrm>
            <a:off x="76200" y="1295400"/>
            <a:ext cx="9067800" cy="4648200"/>
          </a:xfrm>
        </p:spPr>
        <p:txBody>
          <a:bodyPr>
            <a:normAutofit fontScale="77500" lnSpcReduction="20000"/>
          </a:bodyPr>
          <a:lstStyle/>
          <a:p>
            <a:pPr marL="0" indent="0">
              <a:spcAft>
                <a:spcPts val="600"/>
              </a:spcAft>
              <a:buNone/>
            </a:pPr>
            <a:r>
              <a:rPr lang="en-US" dirty="0"/>
              <a:t>DRC reviewed the SOW and determined that the project is likely controlled by Category XI of the ITAR. But, Prof. Gator says that his work can’t be export controlled because “I’m only testing various algorithms that could have both military </a:t>
            </a:r>
            <a:r>
              <a:rPr lang="en-US" i="1" dirty="0"/>
              <a:t>and </a:t>
            </a:r>
            <a:r>
              <a:rPr lang="en-US" dirty="0"/>
              <a:t>non-military applications. This is an educational institution, </a:t>
            </a:r>
            <a:r>
              <a:rPr lang="en-US" dirty="0" smtClean="0"/>
              <a:t>what about academic freedom? </a:t>
            </a:r>
            <a:r>
              <a:rPr lang="en-US" dirty="0"/>
              <a:t>It’s basic science!”</a:t>
            </a:r>
          </a:p>
          <a:p>
            <a:pPr marL="0" indent="0">
              <a:spcBef>
                <a:spcPts val="600"/>
              </a:spcBef>
              <a:spcAft>
                <a:spcPts val="600"/>
              </a:spcAft>
              <a:buNone/>
            </a:pPr>
            <a:endParaRPr lang="en-US" sz="800" dirty="0"/>
          </a:p>
          <a:p>
            <a:pPr marL="0" indent="0">
              <a:spcBef>
                <a:spcPts val="600"/>
              </a:spcBef>
              <a:spcAft>
                <a:spcPts val="600"/>
              </a:spcAft>
              <a:buNone/>
            </a:pPr>
            <a:r>
              <a:rPr lang="en-US" b="1" dirty="0"/>
              <a:t>Can we rely on the fundamental research exclusion in this case?</a:t>
            </a:r>
          </a:p>
          <a:p>
            <a:pPr lvl="1">
              <a:spcAft>
                <a:spcPts val="600"/>
              </a:spcAft>
              <a:buFont typeface="Arial" panose="020B0604020202020204" pitchFamily="34" charset="0"/>
              <a:buChar char="•"/>
            </a:pPr>
            <a:r>
              <a:rPr lang="en-US" dirty="0" smtClean="0"/>
              <a:t>It Depends</a:t>
            </a:r>
          </a:p>
          <a:p>
            <a:pPr lvl="1">
              <a:spcAft>
                <a:spcPts val="600"/>
              </a:spcAft>
              <a:buFont typeface="Arial" panose="020B0604020202020204" pitchFamily="34" charset="0"/>
              <a:buChar char="•"/>
            </a:pPr>
            <a:r>
              <a:rPr lang="en-US" dirty="0" smtClean="0"/>
              <a:t>Yes, if contracting officer provides statement this is fundamental research.</a:t>
            </a:r>
          </a:p>
          <a:p>
            <a:pPr lvl="1">
              <a:spcAft>
                <a:spcPts val="600"/>
              </a:spcAft>
              <a:buFont typeface="Arial" panose="020B0604020202020204" pitchFamily="34" charset="0"/>
              <a:buChar char="•"/>
            </a:pPr>
            <a:r>
              <a:rPr lang="en-US" dirty="0" smtClean="0"/>
              <a:t>No, the publication and foreign person restrictions prevent us from classifying Prof. Gator’s work as “fundamental research.”</a:t>
            </a:r>
            <a:endParaRPr lang="en-US" dirty="0"/>
          </a:p>
          <a:p>
            <a:pPr marL="0" indent="0">
              <a:spcAft>
                <a:spcPts val="600"/>
              </a:spcAft>
              <a:buNone/>
            </a:pPr>
            <a:endParaRPr lang="en-US" sz="4000" dirty="0"/>
          </a:p>
        </p:txBody>
      </p:sp>
    </p:spTree>
    <p:extLst>
      <p:ext uri="{BB962C8B-B14F-4D97-AF65-F5344CB8AC3E}">
        <p14:creationId xmlns:p14="http://schemas.microsoft.com/office/powerpoint/2010/main" val="3558063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85962" y="3657600"/>
            <a:ext cx="7010400" cy="1815882"/>
          </a:xfrm>
          <a:prstGeom prst="rect">
            <a:avLst/>
          </a:prstGeom>
        </p:spPr>
        <p:txBody>
          <a:bodyPr wrap="square">
            <a:spAutoFit/>
          </a:bodyPr>
          <a:lstStyle/>
          <a:p>
            <a:pPr lvl="0" fontAlgn="base">
              <a:spcBef>
                <a:spcPct val="20000"/>
              </a:spcBef>
              <a:spcAft>
                <a:spcPct val="0"/>
              </a:spcAft>
            </a:pPr>
            <a:r>
              <a:rPr lang="en-US" sz="2000" b="1" dirty="0" smtClean="0">
                <a:solidFill>
                  <a:prstClr val="black"/>
                </a:solidFill>
              </a:rPr>
              <a:t>Contact Information</a:t>
            </a:r>
          </a:p>
          <a:p>
            <a:pPr marL="342900" lvl="0" indent="-342900" fontAlgn="base">
              <a:spcBef>
                <a:spcPct val="20000"/>
              </a:spcBef>
              <a:spcAft>
                <a:spcPct val="0"/>
              </a:spcAft>
              <a:buFont typeface="Arial" charset="0"/>
              <a:buChar char="•"/>
            </a:pPr>
            <a:r>
              <a:rPr lang="en-US" sz="2000" dirty="0" smtClean="0">
                <a:solidFill>
                  <a:prstClr val="black"/>
                </a:solidFill>
              </a:rPr>
              <a:t>Division </a:t>
            </a:r>
            <a:r>
              <a:rPr lang="en-US" sz="2000" dirty="0">
                <a:solidFill>
                  <a:prstClr val="black"/>
                </a:solidFill>
              </a:rPr>
              <a:t>of Research Compliance </a:t>
            </a:r>
          </a:p>
          <a:p>
            <a:pPr lvl="0" fontAlgn="base">
              <a:spcBef>
                <a:spcPct val="20000"/>
              </a:spcBef>
              <a:spcAft>
                <a:spcPct val="0"/>
              </a:spcAft>
            </a:pPr>
            <a:r>
              <a:rPr lang="en-US" sz="2000" dirty="0">
                <a:solidFill>
                  <a:prstClr val="black"/>
                </a:solidFill>
              </a:rPr>
              <a:t>	</a:t>
            </a:r>
            <a:r>
              <a:rPr lang="en-US" sz="2000" dirty="0" smtClean="0">
                <a:solidFill>
                  <a:prstClr val="black"/>
                </a:solidFill>
              </a:rPr>
              <a:t>352-392-9174 </a:t>
            </a:r>
            <a:r>
              <a:rPr lang="en-US" sz="2000" dirty="0">
                <a:solidFill>
                  <a:prstClr val="black"/>
                </a:solidFill>
              </a:rPr>
              <a:t>or 	compliance@research.ufl.edu </a:t>
            </a:r>
          </a:p>
          <a:p>
            <a:pPr marL="342900" lvl="0" indent="-342900" fontAlgn="base">
              <a:spcBef>
                <a:spcPct val="20000"/>
              </a:spcBef>
              <a:spcAft>
                <a:spcPct val="0"/>
              </a:spcAft>
              <a:buFont typeface="Arial" charset="0"/>
              <a:buChar char="•"/>
            </a:pPr>
            <a:r>
              <a:rPr lang="en-US" sz="2000" dirty="0">
                <a:solidFill>
                  <a:prstClr val="black"/>
                </a:solidFill>
                <a:hlinkClick r:id="rId3"/>
              </a:rPr>
              <a:t>http://research.ufl.edu/faculty-and-staff/research-compliance/export-controls.html</a:t>
            </a:r>
            <a:r>
              <a:rPr lang="en-US" sz="2000" dirty="0">
                <a:solidFill>
                  <a:prstClr val="black"/>
                </a:solidFill>
              </a:rPr>
              <a:t> </a:t>
            </a:r>
          </a:p>
        </p:txBody>
      </p:sp>
      <p:sp>
        <p:nvSpPr>
          <p:cNvPr id="4" name="TextBox 3"/>
          <p:cNvSpPr txBox="1"/>
          <p:nvPr/>
        </p:nvSpPr>
        <p:spPr>
          <a:xfrm>
            <a:off x="2891020" y="1735722"/>
            <a:ext cx="3204980" cy="923330"/>
          </a:xfrm>
          <a:prstGeom prst="rect">
            <a:avLst/>
          </a:prstGeom>
          <a:noFill/>
        </p:spPr>
        <p:txBody>
          <a:bodyPr wrap="none" rtlCol="0">
            <a:spAutoFit/>
          </a:bodyPr>
          <a:lstStyle/>
          <a:p>
            <a:r>
              <a:rPr lang="en-US" sz="5400" dirty="0" smtClean="0"/>
              <a:t>Questions</a:t>
            </a:r>
            <a:r>
              <a:rPr lang="en-US" sz="3200" dirty="0" smtClean="0"/>
              <a:t>?</a:t>
            </a:r>
            <a:endParaRPr lang="en-US" sz="3200" dirty="0"/>
          </a:p>
        </p:txBody>
      </p:sp>
    </p:spTree>
    <p:extLst>
      <p:ext uri="{BB962C8B-B14F-4D97-AF65-F5344CB8AC3E}">
        <p14:creationId xmlns:p14="http://schemas.microsoft.com/office/powerpoint/2010/main" val="2246852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What are Export Controls?</a:t>
            </a:r>
            <a:endParaRPr lang="en-US" dirty="0"/>
          </a:p>
        </p:txBody>
      </p:sp>
      <p:sp>
        <p:nvSpPr>
          <p:cNvPr id="3" name="Content Placeholder 2"/>
          <p:cNvSpPr>
            <a:spLocks noGrp="1"/>
          </p:cNvSpPr>
          <p:nvPr>
            <p:ph idx="1"/>
          </p:nvPr>
        </p:nvSpPr>
        <p:spPr>
          <a:xfrm>
            <a:off x="457200" y="1295400"/>
            <a:ext cx="8229600" cy="4525963"/>
          </a:xfrm>
        </p:spPr>
        <p:txBody>
          <a:bodyPr/>
          <a:lstStyle/>
          <a:p>
            <a:r>
              <a:rPr lang="en-US" dirty="0"/>
              <a:t>Laws that control and restrict the release of </a:t>
            </a:r>
            <a:r>
              <a:rPr lang="en-US" dirty="0" smtClean="0"/>
              <a:t>articles, </a:t>
            </a:r>
            <a:r>
              <a:rPr lang="en-US" dirty="0"/>
              <a:t>chemical and biological materials, information, technical data, software, source code, and services to foreign persons or countries.</a:t>
            </a:r>
          </a:p>
          <a:p>
            <a:pPr marL="0" indent="0">
              <a:buNone/>
            </a:pPr>
            <a:endParaRPr lang="en-US" sz="1000" dirty="0"/>
          </a:p>
          <a:p>
            <a:r>
              <a:rPr lang="en-US" dirty="0"/>
              <a:t>Purpose of restrictions is to protect U.S. national </a:t>
            </a:r>
            <a:r>
              <a:rPr lang="en-US" dirty="0" smtClean="0"/>
              <a:t>security and promote U.S. </a:t>
            </a:r>
            <a:r>
              <a:rPr lang="en-US" dirty="0"/>
              <a:t>foreign policy, </a:t>
            </a:r>
            <a:r>
              <a:rPr lang="en-US" dirty="0" smtClean="0"/>
              <a:t>manage short supply, anti-terrorism</a:t>
            </a:r>
            <a:r>
              <a:rPr lang="en-US" dirty="0"/>
              <a:t>, and non-proliferation interests.</a:t>
            </a:r>
          </a:p>
          <a:p>
            <a:endParaRPr lang="en-US" dirty="0"/>
          </a:p>
        </p:txBody>
      </p:sp>
    </p:spTree>
    <p:extLst>
      <p:ext uri="{BB962C8B-B14F-4D97-AF65-F5344CB8AC3E}">
        <p14:creationId xmlns:p14="http://schemas.microsoft.com/office/powerpoint/2010/main" val="14540066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143000"/>
          </a:xfrm>
        </p:spPr>
        <p:txBody>
          <a:bodyPr/>
          <a:lstStyle/>
          <a:p>
            <a:r>
              <a:rPr lang="en-US" dirty="0" smtClean="0"/>
              <a:t>Applicable Regulations</a:t>
            </a:r>
            <a:endParaRPr lang="en-US" dirty="0"/>
          </a:p>
        </p:txBody>
      </p:sp>
      <p:sp>
        <p:nvSpPr>
          <p:cNvPr id="5" name="Content Placeholder 2"/>
          <p:cNvSpPr>
            <a:spLocks noGrp="1"/>
          </p:cNvSpPr>
          <p:nvPr>
            <p:ph sz="half" idx="1"/>
          </p:nvPr>
        </p:nvSpPr>
        <p:spPr>
          <a:xfrm>
            <a:off x="457200" y="1295400"/>
            <a:ext cx="4038600" cy="4830763"/>
          </a:xfrm>
        </p:spPr>
        <p:txBody>
          <a:bodyPr/>
          <a:lstStyle/>
          <a:p>
            <a:pPr marL="0" indent="0">
              <a:buNone/>
            </a:pPr>
            <a:r>
              <a:rPr lang="en-US" sz="2000" dirty="0" smtClean="0">
                <a:solidFill>
                  <a:schemeClr val="accent6">
                    <a:lumMod val="75000"/>
                  </a:schemeClr>
                </a:solidFill>
              </a:rPr>
              <a:t>International Traffic in Arms Regulations (ITAR)</a:t>
            </a:r>
          </a:p>
          <a:p>
            <a:pPr lvl="1">
              <a:buFont typeface="Wingdings" panose="05000000000000000000" pitchFamily="2" charset="2"/>
              <a:buChar char="§"/>
            </a:pPr>
            <a:r>
              <a:rPr lang="en-US" sz="2000" dirty="0"/>
              <a:t>Administered by the Department of State</a:t>
            </a:r>
          </a:p>
          <a:p>
            <a:pPr lvl="1">
              <a:buFont typeface="Wingdings" panose="05000000000000000000" pitchFamily="2" charset="2"/>
              <a:buChar char="§"/>
            </a:pPr>
            <a:r>
              <a:rPr lang="en-US" sz="2000" dirty="0"/>
              <a:t>Control technologies with military and space </a:t>
            </a:r>
            <a:r>
              <a:rPr lang="en-US" sz="2000" dirty="0" smtClean="0"/>
              <a:t>applications</a:t>
            </a:r>
          </a:p>
          <a:p>
            <a:pPr marL="0" indent="0">
              <a:buNone/>
            </a:pPr>
            <a:r>
              <a:rPr lang="en-US" sz="2000" dirty="0" smtClean="0">
                <a:solidFill>
                  <a:schemeClr val="accent6">
                    <a:lumMod val="75000"/>
                  </a:schemeClr>
                </a:solidFill>
              </a:rPr>
              <a:t>Export Administration Regulations (EAR)</a:t>
            </a:r>
          </a:p>
          <a:p>
            <a:pPr lvl="1">
              <a:buFont typeface="Wingdings" panose="05000000000000000000" pitchFamily="2" charset="2"/>
              <a:buChar char="§"/>
            </a:pPr>
            <a:r>
              <a:rPr lang="en-US" sz="2000" dirty="0"/>
              <a:t>Administered by the Department of </a:t>
            </a:r>
            <a:r>
              <a:rPr lang="en-US" sz="2000" dirty="0" smtClean="0"/>
              <a:t>Commerce</a:t>
            </a:r>
          </a:p>
          <a:p>
            <a:pPr lvl="1">
              <a:buFont typeface="Wingdings" panose="05000000000000000000" pitchFamily="2" charset="2"/>
              <a:buChar char="§"/>
            </a:pPr>
            <a:r>
              <a:rPr lang="en-US" sz="2000" dirty="0"/>
              <a:t>Control civil and dual-use (both military and civilian applications) </a:t>
            </a:r>
            <a:r>
              <a:rPr lang="en-US" sz="2000" dirty="0" smtClean="0"/>
              <a:t>technologies</a:t>
            </a:r>
          </a:p>
          <a:p>
            <a:pPr lvl="1">
              <a:buFont typeface="Wingdings" panose="05000000000000000000" pitchFamily="2" charset="2"/>
              <a:buChar char="§"/>
            </a:pPr>
            <a:endParaRPr lang="en-US" sz="1000" dirty="0"/>
          </a:p>
          <a:p>
            <a:pPr lvl="1">
              <a:buFont typeface="Wingdings" panose="05000000000000000000" pitchFamily="2" charset="2"/>
              <a:buChar char="§"/>
            </a:pPr>
            <a:endParaRPr lang="en-US" dirty="0" smtClean="0"/>
          </a:p>
        </p:txBody>
      </p:sp>
      <p:sp>
        <p:nvSpPr>
          <p:cNvPr id="6" name="Content Placeholder 3"/>
          <p:cNvSpPr txBox="1">
            <a:spLocks/>
          </p:cNvSpPr>
          <p:nvPr/>
        </p:nvSpPr>
        <p:spPr>
          <a:xfrm>
            <a:off x="4648200" y="1295400"/>
            <a:ext cx="4038600" cy="4830763"/>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宋体"/>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宋体"/>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宋体"/>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宋体"/>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宋体"/>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sz="2000" dirty="0" smtClean="0">
                <a:solidFill>
                  <a:schemeClr val="accent6">
                    <a:lumMod val="75000"/>
                  </a:schemeClr>
                </a:solidFill>
              </a:rPr>
              <a:t>Assistance to Foreign Atomic Energy Activities (DOE Regulations)</a:t>
            </a:r>
          </a:p>
          <a:p>
            <a:pPr lvl="1">
              <a:buFont typeface="Wingdings" panose="05000000000000000000" pitchFamily="2" charset="2"/>
              <a:buChar char="§"/>
            </a:pPr>
            <a:r>
              <a:rPr lang="en-US" sz="2000" dirty="0" smtClean="0"/>
              <a:t>Administered by the Department of Energy</a:t>
            </a:r>
          </a:p>
          <a:p>
            <a:pPr lvl="1">
              <a:buFont typeface="Wingdings" panose="05000000000000000000" pitchFamily="2" charset="2"/>
              <a:buChar char="§"/>
            </a:pPr>
            <a:r>
              <a:rPr lang="en-US" sz="2000" dirty="0" smtClean="0"/>
              <a:t>Control activities related to special nuclear material</a:t>
            </a:r>
          </a:p>
          <a:p>
            <a:pPr marL="0" indent="0">
              <a:buFont typeface="Arial" charset="0"/>
              <a:buNone/>
            </a:pPr>
            <a:endParaRPr lang="en-US" sz="1400" dirty="0" smtClean="0">
              <a:solidFill>
                <a:schemeClr val="accent6">
                  <a:lumMod val="75000"/>
                </a:schemeClr>
              </a:solidFill>
            </a:endParaRPr>
          </a:p>
          <a:p>
            <a:pPr marL="0" indent="0">
              <a:buFont typeface="Arial" charset="0"/>
              <a:buNone/>
            </a:pPr>
            <a:r>
              <a:rPr lang="en-US" sz="2000" dirty="0" smtClean="0">
                <a:solidFill>
                  <a:schemeClr val="accent6">
                    <a:lumMod val="75000"/>
                  </a:schemeClr>
                </a:solidFill>
              </a:rPr>
              <a:t>Office of Foreign Assets Control (OFAC)</a:t>
            </a:r>
          </a:p>
          <a:p>
            <a:pPr lvl="1">
              <a:buFont typeface="Wingdings" panose="05000000000000000000" pitchFamily="2" charset="2"/>
              <a:buChar char="§"/>
            </a:pPr>
            <a:r>
              <a:rPr lang="en-US" sz="2000" dirty="0" smtClean="0"/>
              <a:t>Administered by the Department of Treasury</a:t>
            </a:r>
          </a:p>
          <a:p>
            <a:pPr lvl="1">
              <a:buFont typeface="Wingdings" panose="05000000000000000000" pitchFamily="2" charset="2"/>
              <a:buChar char="§"/>
            </a:pPr>
            <a:r>
              <a:rPr lang="en-US" sz="2000" dirty="0" smtClean="0"/>
              <a:t>Control fiscal and trade transactions, travel, and other activities with sanctioned countries and entities</a:t>
            </a:r>
          </a:p>
          <a:p>
            <a:pPr lvl="1">
              <a:buFont typeface="Wingdings" panose="05000000000000000000" pitchFamily="2" charset="2"/>
              <a:buChar char="§"/>
            </a:pPr>
            <a:endParaRPr lang="en-US" sz="2000" dirty="0" smtClean="0"/>
          </a:p>
          <a:p>
            <a:pPr lvl="1">
              <a:buFont typeface="Wingdings" panose="05000000000000000000" pitchFamily="2" charset="2"/>
              <a:buChar char="§"/>
            </a:pPr>
            <a:endParaRPr lang="en-US" sz="600" dirty="0"/>
          </a:p>
        </p:txBody>
      </p:sp>
    </p:spTree>
    <p:extLst>
      <p:ext uri="{BB962C8B-B14F-4D97-AF65-F5344CB8AC3E}">
        <p14:creationId xmlns:p14="http://schemas.microsoft.com/office/powerpoint/2010/main" val="34167743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Prohibited Activities</a:t>
            </a:r>
            <a:endParaRPr lang="en-US" dirty="0"/>
          </a:p>
        </p:txBody>
      </p:sp>
      <p:sp>
        <p:nvSpPr>
          <p:cNvPr id="3" name="Content Placeholder 2"/>
          <p:cNvSpPr>
            <a:spLocks noGrp="1"/>
          </p:cNvSpPr>
          <p:nvPr>
            <p:ph idx="1"/>
          </p:nvPr>
        </p:nvSpPr>
        <p:spPr>
          <a:xfrm>
            <a:off x="457200" y="1447800"/>
            <a:ext cx="8229600" cy="4678363"/>
          </a:xfrm>
        </p:spPr>
        <p:txBody>
          <a:bodyPr/>
          <a:lstStyle/>
          <a:p>
            <a:r>
              <a:rPr lang="en-US" sz="2800" u="sng" dirty="0"/>
              <a:t>Export</a:t>
            </a:r>
            <a:r>
              <a:rPr lang="en-US" sz="2800" dirty="0"/>
              <a:t> of </a:t>
            </a:r>
            <a:r>
              <a:rPr lang="en-US" sz="2800" u="sng" dirty="0"/>
              <a:t>controlled</a:t>
            </a:r>
            <a:r>
              <a:rPr lang="en-US" sz="2800" dirty="0"/>
              <a:t> goods, technology, or software/source code without a license or other authorization to </a:t>
            </a:r>
            <a:r>
              <a:rPr lang="en-US" sz="2800" u="sng" dirty="0"/>
              <a:t>prohibited destinations, end-users, or </a:t>
            </a:r>
            <a:r>
              <a:rPr lang="en-US" sz="2800" u="sng" dirty="0" smtClean="0"/>
              <a:t>end-uses</a:t>
            </a:r>
          </a:p>
          <a:p>
            <a:pPr marL="0" indent="0">
              <a:buNone/>
            </a:pPr>
            <a:endParaRPr lang="en-US" sz="1200" u="sng" dirty="0"/>
          </a:p>
          <a:p>
            <a:r>
              <a:rPr lang="en-US" sz="2800" dirty="0"/>
              <a:t>C</a:t>
            </a:r>
            <a:r>
              <a:rPr lang="en-US" sz="2800" dirty="0" smtClean="0"/>
              <a:t>ertain </a:t>
            </a:r>
            <a:r>
              <a:rPr lang="en-US" sz="2800" dirty="0"/>
              <a:t>activities with, </a:t>
            </a:r>
            <a:r>
              <a:rPr lang="en-US" sz="2800" dirty="0" smtClean="0"/>
              <a:t>or some travel to, U.S</a:t>
            </a:r>
            <a:r>
              <a:rPr lang="en-US" sz="2800" dirty="0"/>
              <a:t>. sanctioned </a:t>
            </a:r>
            <a:r>
              <a:rPr lang="en-US" sz="2800" dirty="0" smtClean="0"/>
              <a:t>countries</a:t>
            </a:r>
          </a:p>
          <a:p>
            <a:pPr marL="457200" lvl="1" indent="0">
              <a:buNone/>
            </a:pPr>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872865561"/>
              </p:ext>
            </p:extLst>
          </p:nvPr>
        </p:nvGraphicFramePr>
        <p:xfrm>
          <a:off x="1295400" y="4495800"/>
          <a:ext cx="6096000" cy="155448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marL="285750" indent="-285750">
                        <a:buFont typeface="Wingdings" panose="05000000000000000000" pitchFamily="2" charset="2"/>
                        <a:buChar char="Ø"/>
                      </a:pPr>
                      <a:r>
                        <a:rPr lang="en-US" sz="2800" dirty="0" smtClean="0">
                          <a:solidFill>
                            <a:sysClr val="windowText" lastClr="000000"/>
                          </a:solidFill>
                        </a:rPr>
                        <a:t>Iran</a:t>
                      </a:r>
                      <a:endParaRPr lang="en-US" sz="2800" dirty="0">
                        <a:solidFill>
                          <a:sysClr val="windowText" lastClr="000000"/>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285750" indent="-285750">
                        <a:buFont typeface="Wingdings" panose="05000000000000000000" pitchFamily="2" charset="2"/>
                        <a:buChar char="Ø"/>
                      </a:pPr>
                      <a:r>
                        <a:rPr lang="en-US" sz="2800" b="0" dirty="0" smtClean="0">
                          <a:solidFill>
                            <a:sysClr val="windowText" lastClr="000000"/>
                          </a:solidFill>
                        </a:rPr>
                        <a:t>Cuba</a:t>
                      </a:r>
                      <a:endParaRPr lang="en-US" sz="2800" b="0" dirty="0">
                        <a:solidFill>
                          <a:sysClr val="windowText" lastClr="000000"/>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r>
              <a:tr h="370840">
                <a:tc>
                  <a:txBody>
                    <a:bodyPr/>
                    <a:lstStyle/>
                    <a:p>
                      <a:pPr marL="285750" indent="-285750">
                        <a:buFont typeface="Wingdings" panose="05000000000000000000" pitchFamily="2" charset="2"/>
                        <a:buChar char="Ø"/>
                      </a:pPr>
                      <a:r>
                        <a:rPr lang="en-US" sz="2800" b="1" dirty="0" smtClean="0"/>
                        <a:t>Sudan</a:t>
                      </a:r>
                      <a:endParaRPr lang="en-US" sz="2800" b="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Wingdings" panose="05000000000000000000" pitchFamily="2" charset="2"/>
                        <a:buChar char="Ø"/>
                      </a:pPr>
                      <a:r>
                        <a:rPr lang="en-US" sz="2800" dirty="0" smtClean="0"/>
                        <a:t>North Korea</a:t>
                      </a:r>
                      <a:endParaRPr lang="en-US" sz="28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pPr marL="285750" indent="-285750">
                        <a:buFont typeface="Wingdings" panose="05000000000000000000" pitchFamily="2" charset="2"/>
                        <a:buChar char="Ø"/>
                      </a:pPr>
                      <a:r>
                        <a:rPr lang="en-US" sz="2800" b="1" dirty="0" smtClean="0"/>
                        <a:t>Syria</a:t>
                      </a:r>
                      <a:endParaRPr lang="en-US" sz="28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1600" dirty="0" smtClean="0"/>
                        <a:t>*And others with</a:t>
                      </a:r>
                      <a:r>
                        <a:rPr lang="en-US" sz="1600" baseline="0" dirty="0" smtClean="0"/>
                        <a:t> fewer sanctions</a:t>
                      </a:r>
                      <a:endParaRPr lang="en-US"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2717748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an Export?</a:t>
            </a:r>
            <a:endParaRPr lang="en-US" dirty="0"/>
          </a:p>
        </p:txBody>
      </p:sp>
      <p:sp>
        <p:nvSpPr>
          <p:cNvPr id="3" name="Content Placeholder 2"/>
          <p:cNvSpPr>
            <a:spLocks noGrp="1"/>
          </p:cNvSpPr>
          <p:nvPr>
            <p:ph sz="half" idx="1"/>
          </p:nvPr>
        </p:nvSpPr>
        <p:spPr/>
        <p:txBody>
          <a:bodyPr/>
          <a:lstStyle/>
          <a:p>
            <a:r>
              <a:rPr lang="en-US" dirty="0"/>
              <a:t>The transfer of controlled goods, technology, software/source code, or assistance to a foreign person </a:t>
            </a:r>
            <a:r>
              <a:rPr lang="en-US" u="sng" dirty="0"/>
              <a:t>either outside or inside</a:t>
            </a:r>
            <a:r>
              <a:rPr lang="en-US" dirty="0"/>
              <a:t> the United States</a:t>
            </a:r>
          </a:p>
          <a:p>
            <a:endParaRPr lang="en-US" dirty="0"/>
          </a:p>
        </p:txBody>
      </p:sp>
      <p:sp>
        <p:nvSpPr>
          <p:cNvPr id="4" name="Content Placeholder 3"/>
          <p:cNvSpPr>
            <a:spLocks noGrp="1"/>
          </p:cNvSpPr>
          <p:nvPr>
            <p:ph sz="half" idx="2"/>
          </p:nvPr>
        </p:nvSpPr>
        <p:spPr/>
        <p:txBody>
          <a:bodyPr/>
          <a:lstStyle/>
          <a:p>
            <a:r>
              <a:rPr lang="en-US" dirty="0"/>
              <a:t>Exports can occur through:</a:t>
            </a:r>
          </a:p>
          <a:p>
            <a:pPr lvl="1"/>
            <a:r>
              <a:rPr lang="en-US" sz="1800" dirty="0"/>
              <a:t>Shipping items to other countries</a:t>
            </a:r>
          </a:p>
          <a:p>
            <a:pPr lvl="1"/>
            <a:r>
              <a:rPr lang="en-US" sz="1800" dirty="0"/>
              <a:t>Visual inspection of ITAR-controlled equipment or data</a:t>
            </a:r>
          </a:p>
          <a:p>
            <a:pPr lvl="1"/>
            <a:r>
              <a:rPr lang="en-US" sz="1800" dirty="0"/>
              <a:t>Emails</a:t>
            </a:r>
          </a:p>
          <a:p>
            <a:pPr lvl="1"/>
            <a:r>
              <a:rPr lang="en-US" sz="1800" dirty="0"/>
              <a:t>Phone calls or in-person conversations</a:t>
            </a:r>
          </a:p>
          <a:p>
            <a:pPr lvl="1"/>
            <a:r>
              <a:rPr lang="en-US" sz="1800" dirty="0"/>
              <a:t>Presenting controlled information at conferences</a:t>
            </a:r>
          </a:p>
          <a:p>
            <a:pPr lvl="1"/>
            <a:r>
              <a:rPr lang="en-US" sz="1800" dirty="0"/>
              <a:t>Hand-carrying controlled items during international travel</a:t>
            </a:r>
          </a:p>
          <a:p>
            <a:endParaRPr lang="en-US" dirty="0"/>
          </a:p>
        </p:txBody>
      </p:sp>
    </p:spTree>
    <p:extLst>
      <p:ext uri="{BB962C8B-B14F-4D97-AF65-F5344CB8AC3E}">
        <p14:creationId xmlns:p14="http://schemas.microsoft.com/office/powerpoint/2010/main" val="10553270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Which Technologies are Controlled?</a:t>
            </a:r>
            <a:endParaRPr lang="en-US" sz="4000" dirty="0"/>
          </a:p>
        </p:txBody>
      </p:sp>
      <p:sp>
        <p:nvSpPr>
          <p:cNvPr id="3" name="Content Placeholder 2"/>
          <p:cNvSpPr>
            <a:spLocks noGrp="1"/>
          </p:cNvSpPr>
          <p:nvPr>
            <p:ph idx="1"/>
          </p:nvPr>
        </p:nvSpPr>
        <p:spPr/>
        <p:txBody>
          <a:bodyPr/>
          <a:lstStyle/>
          <a:p>
            <a:r>
              <a:rPr lang="en-US" sz="2000" dirty="0"/>
              <a:t>Items and information specifically listed on the United States Munitions List (USML) or the Commerce Control List (CCL)</a:t>
            </a:r>
          </a:p>
          <a:p>
            <a:r>
              <a:rPr lang="en-US" sz="2000" dirty="0"/>
              <a:t>In general, items, information, and software related to the following areas may be controlled: (*Not All-Inclusive List*)</a:t>
            </a:r>
          </a:p>
          <a:p>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048000"/>
            <a:ext cx="7696200" cy="2971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8128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Fundamental Research Exclusion</a:t>
            </a:r>
            <a:endParaRPr lang="en-US" dirty="0"/>
          </a:p>
        </p:txBody>
      </p:sp>
      <p:sp>
        <p:nvSpPr>
          <p:cNvPr id="3" name="Content Placeholder 2"/>
          <p:cNvSpPr>
            <a:spLocks noGrp="1"/>
          </p:cNvSpPr>
          <p:nvPr>
            <p:ph idx="1"/>
          </p:nvPr>
        </p:nvSpPr>
        <p:spPr>
          <a:xfrm>
            <a:off x="457200" y="1295400"/>
            <a:ext cx="8229600" cy="4525963"/>
          </a:xfrm>
        </p:spPr>
        <p:txBody>
          <a:bodyPr/>
          <a:lstStyle/>
          <a:p>
            <a:r>
              <a:rPr lang="en-US" sz="2800" dirty="0" smtClean="0"/>
              <a:t>Basic and applied research, AND </a:t>
            </a:r>
          </a:p>
          <a:p>
            <a:r>
              <a:rPr lang="en-US" sz="2800" dirty="0" smtClean="0"/>
              <a:t>At an accredited institution of higher learning in the U.S., AND</a:t>
            </a:r>
          </a:p>
          <a:p>
            <a:r>
              <a:rPr lang="en-US" sz="2800" dirty="0" smtClean="0"/>
              <a:t>Research results are ordinarily </a:t>
            </a:r>
            <a:r>
              <a:rPr lang="en-US" sz="2800" b="1" dirty="0" smtClean="0"/>
              <a:t>published</a:t>
            </a:r>
            <a:r>
              <a:rPr lang="en-US" sz="2800" dirty="0" smtClean="0"/>
              <a:t> and </a:t>
            </a:r>
            <a:r>
              <a:rPr lang="en-US" sz="2800" b="1" dirty="0" smtClean="0"/>
              <a:t>shared broadly</a:t>
            </a:r>
            <a:r>
              <a:rPr lang="en-US" sz="2800" dirty="0" smtClean="0"/>
              <a:t> within the scientific community</a:t>
            </a:r>
          </a:p>
          <a:p>
            <a:pPr marL="0" indent="0">
              <a:buNone/>
            </a:pPr>
            <a:endParaRPr lang="en-US" sz="2000" dirty="0" smtClean="0"/>
          </a:p>
          <a:p>
            <a:pPr marL="0" indent="0">
              <a:buNone/>
            </a:pPr>
            <a:r>
              <a:rPr lang="en-US" sz="2800" dirty="0" smtClean="0"/>
              <a:t>As long as these conditions are met, the </a:t>
            </a:r>
            <a:r>
              <a:rPr lang="en-US" sz="2800" b="1" dirty="0" smtClean="0"/>
              <a:t>results of the research</a:t>
            </a:r>
            <a:r>
              <a:rPr lang="en-US" sz="2800" dirty="0" smtClean="0"/>
              <a:t> </a:t>
            </a:r>
            <a:r>
              <a:rPr lang="en-US" sz="2800" b="1" dirty="0"/>
              <a:t>(information or software arising during or resulting from the research)</a:t>
            </a:r>
            <a:r>
              <a:rPr lang="en-US" sz="2800" dirty="0"/>
              <a:t> are </a:t>
            </a:r>
            <a:r>
              <a:rPr lang="en-US" sz="2800" dirty="0" smtClean="0"/>
              <a:t>not subject to the ITAR or EAR even if the research’s subject area appears on the USML or CCL</a:t>
            </a:r>
          </a:p>
        </p:txBody>
      </p:sp>
    </p:spTree>
    <p:extLst>
      <p:ext uri="{BB962C8B-B14F-4D97-AF65-F5344CB8AC3E}">
        <p14:creationId xmlns:p14="http://schemas.microsoft.com/office/powerpoint/2010/main" val="40240367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US" dirty="0" smtClean="0"/>
              <a:t>FRE </a:t>
            </a:r>
            <a:r>
              <a:rPr lang="en-US" dirty="0"/>
              <a:t>I</a:t>
            </a:r>
            <a:r>
              <a:rPr lang="en-US" dirty="0" smtClean="0"/>
              <a:t>s Destroyed If:</a:t>
            </a:r>
            <a:endParaRPr lang="en-US" dirty="0"/>
          </a:p>
        </p:txBody>
      </p:sp>
      <p:sp>
        <p:nvSpPr>
          <p:cNvPr id="5" name="Content Placeholder 2"/>
          <p:cNvSpPr>
            <a:spLocks noGrp="1"/>
          </p:cNvSpPr>
          <p:nvPr>
            <p:ph idx="1"/>
          </p:nvPr>
        </p:nvSpPr>
        <p:spPr>
          <a:xfrm>
            <a:off x="457200" y="1600200"/>
            <a:ext cx="8229600" cy="4525963"/>
          </a:xfrm>
        </p:spPr>
        <p:txBody>
          <a:bodyPr/>
          <a:lstStyle/>
          <a:p>
            <a:r>
              <a:rPr lang="en-US" dirty="0" smtClean="0"/>
              <a:t>UF or the researcher accepts any restrictions on publication of information resulting from the research; or</a:t>
            </a:r>
          </a:p>
          <a:p>
            <a:pPr marL="0" indent="0">
              <a:buNone/>
            </a:pPr>
            <a:endParaRPr lang="en-US" dirty="0" smtClean="0"/>
          </a:p>
          <a:p>
            <a:r>
              <a:rPr lang="en-US" dirty="0" smtClean="0"/>
              <a:t>UF or the researcher accepts a prohibition on foreign persons participating in the research</a:t>
            </a:r>
          </a:p>
        </p:txBody>
      </p:sp>
    </p:spTree>
    <p:extLst>
      <p:ext uri="{BB962C8B-B14F-4D97-AF65-F5344CB8AC3E}">
        <p14:creationId xmlns:p14="http://schemas.microsoft.com/office/powerpoint/2010/main" val="434818054"/>
      </p:ext>
    </p:extLst>
  </p:cSld>
  <p:clrMapOvr>
    <a:masterClrMapping/>
  </p:clrMapOvr>
</p:sld>
</file>

<file path=ppt/theme/theme1.xml><?xml version="1.0" encoding="utf-8"?>
<a:theme xmlns:a="http://schemas.openxmlformats.org/drawingml/2006/main" name="International Council_4.4.20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International Council_4.4.2016</Template>
  <TotalTime>4507</TotalTime>
  <Words>2067</Words>
  <Application>Microsoft Office PowerPoint</Application>
  <PresentationFormat>On-screen Show (4:3)</PresentationFormat>
  <Paragraphs>235</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International Council_4.4.2016</vt:lpstr>
      <vt:lpstr>Export Controls  BRAiN</vt:lpstr>
      <vt:lpstr>PowerPoint Presentation</vt:lpstr>
      <vt:lpstr>What are Export Controls?</vt:lpstr>
      <vt:lpstr>Applicable Regulations</vt:lpstr>
      <vt:lpstr>Prohibited Activities</vt:lpstr>
      <vt:lpstr>What’s an Export?</vt:lpstr>
      <vt:lpstr>Which Technologies are Controlled?</vt:lpstr>
      <vt:lpstr>Fundamental Research Exclusion</vt:lpstr>
      <vt:lpstr>FRE Is Destroyed If:</vt:lpstr>
      <vt:lpstr>Export Control Red Flags</vt:lpstr>
      <vt:lpstr>Travel &amp; Conferences</vt:lpstr>
      <vt:lpstr>Visitors &amp; International Collaborations  </vt:lpstr>
      <vt:lpstr>Visitors &amp; International Collaborations </vt:lpstr>
      <vt:lpstr>Export Control at UF</vt:lpstr>
      <vt:lpstr>EC Process for Research Projects</vt:lpstr>
      <vt:lpstr>Your Role in Export Compliance</vt:lpstr>
      <vt:lpstr>Case Study: Pre-award</vt:lpstr>
      <vt:lpstr>Case Study: Pre-award</vt:lpstr>
      <vt:lpstr>Case Study: Contracting</vt:lpstr>
      <vt:lpstr>Case Study: EC Analysis</vt:lpstr>
      <vt:lpstr>PowerPoint Presentation</vt:lpstr>
    </vt:vector>
  </TitlesOfParts>
  <Company>University of Florida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Export Controls Compliance</dc:title>
  <dc:creator>Terra DuBois</dc:creator>
  <cp:lastModifiedBy>Forrest,Barry</cp:lastModifiedBy>
  <cp:revision>53</cp:revision>
  <cp:lastPrinted>2017-05-18T11:30:35Z</cp:lastPrinted>
  <dcterms:created xsi:type="dcterms:W3CDTF">2016-06-13T15:03:10Z</dcterms:created>
  <dcterms:modified xsi:type="dcterms:W3CDTF">2017-11-16T21:06:16Z</dcterms:modified>
</cp:coreProperties>
</file>