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79" r:id="rId3"/>
    <p:sldId id="328" r:id="rId4"/>
    <p:sldId id="293" r:id="rId5"/>
    <p:sldId id="277" r:id="rId6"/>
    <p:sldId id="294" r:id="rId7"/>
    <p:sldId id="309" r:id="rId8"/>
    <p:sldId id="311" r:id="rId9"/>
    <p:sldId id="312" r:id="rId10"/>
    <p:sldId id="303" r:id="rId11"/>
    <p:sldId id="304" r:id="rId12"/>
    <p:sldId id="296" r:id="rId13"/>
    <p:sldId id="305" r:id="rId14"/>
    <p:sldId id="306" r:id="rId15"/>
    <p:sldId id="330" r:id="rId16"/>
    <p:sldId id="331" r:id="rId17"/>
    <p:sldId id="334" r:id="rId18"/>
    <p:sldId id="332" r:id="rId19"/>
    <p:sldId id="335" r:id="rId20"/>
    <p:sldId id="333" r:id="rId21"/>
    <p:sldId id="336" r:id="rId22"/>
    <p:sldId id="319" r:id="rId23"/>
    <p:sldId id="320" r:id="rId24"/>
    <p:sldId id="321" r:id="rId25"/>
    <p:sldId id="322" r:id="rId26"/>
    <p:sldId id="323" r:id="rId27"/>
    <p:sldId id="324" r:id="rId28"/>
    <p:sldId id="325" r:id="rId29"/>
    <p:sldId id="326" r:id="rId30"/>
    <p:sldId id="292" r:id="rId31"/>
    <p:sldId id="301" r:id="rId32"/>
    <p:sldId id="32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D3E3DD-9E70-428B-91B4-04FAEA028B7C}">
          <p14:sldIdLst>
            <p14:sldId id="256"/>
            <p14:sldId id="279"/>
            <p14:sldId id="328"/>
            <p14:sldId id="293"/>
            <p14:sldId id="277"/>
            <p14:sldId id="294"/>
            <p14:sldId id="309"/>
            <p14:sldId id="311"/>
            <p14:sldId id="312"/>
            <p14:sldId id="303"/>
            <p14:sldId id="304"/>
            <p14:sldId id="296"/>
            <p14:sldId id="305"/>
            <p14:sldId id="306"/>
            <p14:sldId id="330"/>
            <p14:sldId id="331"/>
            <p14:sldId id="334"/>
            <p14:sldId id="332"/>
            <p14:sldId id="335"/>
            <p14:sldId id="333"/>
            <p14:sldId id="336"/>
            <p14:sldId id="319"/>
            <p14:sldId id="320"/>
            <p14:sldId id="321"/>
            <p14:sldId id="322"/>
            <p14:sldId id="323"/>
            <p14:sldId id="324"/>
            <p14:sldId id="325"/>
            <p14:sldId id="326"/>
            <p14:sldId id="292"/>
            <p14:sldId id="301"/>
            <p14:sldId id="3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6A2CE"/>
    <a:srgbClr val="517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3953" autoAdjust="0"/>
  </p:normalViewPr>
  <p:slideViewPr>
    <p:cSldViewPr snapToGrid="0" snapToObjects="1" showGuides="1">
      <p:cViewPr varScale="1">
        <p:scale>
          <a:sx n="93" d="100"/>
          <a:sy n="93" d="100"/>
        </p:scale>
        <p:origin x="1146"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2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DF87D-78D0-F54B-BF98-8C6445761970}"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E0E29-74B4-2D4E-A2E4-2D2CCD76D823}" type="slidenum">
              <a:rPr lang="en-US" smtClean="0"/>
              <a:t>‹#›</a:t>
            </a:fld>
            <a:endParaRPr lang="en-US"/>
          </a:p>
        </p:txBody>
      </p:sp>
    </p:spTree>
    <p:extLst>
      <p:ext uri="{BB962C8B-B14F-4D97-AF65-F5344CB8AC3E}">
        <p14:creationId xmlns:p14="http://schemas.microsoft.com/office/powerpoint/2010/main" val="83839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1</a:t>
            </a:fld>
            <a:endParaRPr lang="en-US"/>
          </a:p>
        </p:txBody>
      </p:sp>
    </p:spTree>
    <p:extLst>
      <p:ext uri="{BB962C8B-B14F-4D97-AF65-F5344CB8AC3E}">
        <p14:creationId xmlns:p14="http://schemas.microsoft.com/office/powerpoint/2010/main" val="210164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 Which of the following is not a necessary piece </a:t>
            </a:r>
            <a:r>
              <a:rPr lang="en-US" baseline="0" dirty="0" smtClean="0"/>
              <a:t>of information that UF RISC requires when reviewing an MTA? </a:t>
            </a:r>
            <a:r>
              <a:rPr lang="en-US" b="0" baseline="0" dirty="0" smtClean="0"/>
              <a:t>(a)</a:t>
            </a:r>
            <a:r>
              <a:rPr lang="en-US" baseline="0" dirty="0" smtClean="0"/>
              <a:t> Who is receiving the materials </a:t>
            </a:r>
            <a:r>
              <a:rPr lang="en-US" b="0" baseline="0" dirty="0" smtClean="0"/>
              <a:t>(b)</a:t>
            </a:r>
            <a:r>
              <a:rPr lang="en-US" baseline="0" dirty="0" smtClean="0"/>
              <a:t> Where the material is going </a:t>
            </a:r>
            <a:r>
              <a:rPr lang="en-US" b="1" baseline="0" dirty="0" smtClean="0"/>
              <a:t>(c) The amount of publications the recipient has submitted</a:t>
            </a:r>
            <a:r>
              <a:rPr lang="en-US" baseline="0" dirty="0" smtClean="0"/>
              <a:t> </a:t>
            </a:r>
            <a:r>
              <a:rPr lang="en-US" b="0" baseline="0" dirty="0" smtClean="0"/>
              <a:t>(d) </a:t>
            </a:r>
            <a:r>
              <a:rPr lang="en-US" baseline="0" dirty="0" smtClean="0"/>
              <a:t>What the material is that is being sent </a:t>
            </a:r>
            <a:r>
              <a:rPr lang="en-US" b="0" baseline="0" dirty="0" smtClean="0"/>
              <a:t>(e)</a:t>
            </a:r>
            <a:r>
              <a:rPr lang="en-US" b="1" baseline="0" dirty="0" smtClean="0"/>
              <a:t> </a:t>
            </a:r>
            <a:r>
              <a:rPr lang="en-US" baseline="0" dirty="0" smtClean="0"/>
              <a:t>What the recipient will be doing with the materials they are receiving.</a:t>
            </a:r>
          </a:p>
          <a:p>
            <a:endParaRPr lang="en-US" baseline="0" dirty="0" smtClean="0"/>
          </a:p>
          <a:p>
            <a:r>
              <a:rPr lang="en-US" baseline="0" dirty="0" smtClean="0"/>
              <a:t>True or False: A description of the material is only necessary when it is not included in a publication. </a:t>
            </a:r>
            <a:r>
              <a:rPr lang="en-US" b="1" baseline="0" dirty="0" smtClean="0"/>
              <a:t>FALSE</a:t>
            </a:r>
            <a:endParaRPr lang="en-US" b="1" dirty="0"/>
          </a:p>
        </p:txBody>
      </p:sp>
      <p:sp>
        <p:nvSpPr>
          <p:cNvPr id="4" name="Slide Number Placeholder 3"/>
          <p:cNvSpPr>
            <a:spLocks noGrp="1"/>
          </p:cNvSpPr>
          <p:nvPr>
            <p:ph type="sldNum" sz="quarter" idx="10"/>
          </p:nvPr>
        </p:nvSpPr>
        <p:spPr/>
        <p:txBody>
          <a:bodyPr/>
          <a:lstStyle/>
          <a:p>
            <a:fld id="{833E0E29-74B4-2D4E-A2E4-2D2CCD76D823}" type="slidenum">
              <a:rPr lang="en-US" smtClean="0"/>
              <a:t>25</a:t>
            </a:fld>
            <a:endParaRPr lang="en-US"/>
          </a:p>
        </p:txBody>
      </p:sp>
    </p:spTree>
    <p:extLst>
      <p:ext uri="{BB962C8B-B14F-4D97-AF65-F5344CB8AC3E}">
        <p14:creationId xmlns:p14="http://schemas.microsoft.com/office/powerpoint/2010/main" val="295143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 Would </a:t>
            </a:r>
            <a:r>
              <a:rPr lang="en-US" baseline="0" dirty="0" smtClean="0"/>
              <a:t>Vesicular Stomatitis Virus (controlled on the CCL) expressing SARS-CoV-2 spike protein (not controlled on the CCL) still be controlled on the CCL? </a:t>
            </a:r>
            <a:r>
              <a:rPr lang="en-US" b="1" baseline="0" dirty="0" smtClean="0"/>
              <a:t>(a) Yes</a:t>
            </a:r>
            <a:r>
              <a:rPr lang="en-US" b="0" baseline="0" dirty="0" smtClean="0"/>
              <a:t>, (b) No, (c) What is the CCL. </a:t>
            </a:r>
            <a:endParaRPr lang="en-US" b="1" baseline="0" dirty="0" smtClean="0"/>
          </a:p>
        </p:txBody>
      </p:sp>
      <p:sp>
        <p:nvSpPr>
          <p:cNvPr id="4" name="Slide Number Placeholder 3"/>
          <p:cNvSpPr>
            <a:spLocks noGrp="1"/>
          </p:cNvSpPr>
          <p:nvPr>
            <p:ph type="sldNum" sz="quarter" idx="10"/>
          </p:nvPr>
        </p:nvSpPr>
        <p:spPr/>
        <p:txBody>
          <a:bodyPr/>
          <a:lstStyle/>
          <a:p>
            <a:fld id="{833E0E29-74B4-2D4E-A2E4-2D2CCD76D823}" type="slidenum">
              <a:rPr lang="en-US" smtClean="0"/>
              <a:t>26</a:t>
            </a:fld>
            <a:endParaRPr lang="en-US"/>
          </a:p>
        </p:txBody>
      </p:sp>
    </p:spTree>
    <p:extLst>
      <p:ext uri="{BB962C8B-B14F-4D97-AF65-F5344CB8AC3E}">
        <p14:creationId xmlns:p14="http://schemas.microsoft.com/office/powerpoint/2010/main" val="152044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27</a:t>
            </a:fld>
            <a:endParaRPr lang="en-US"/>
          </a:p>
        </p:txBody>
      </p:sp>
    </p:spTree>
    <p:extLst>
      <p:ext uri="{BB962C8B-B14F-4D97-AF65-F5344CB8AC3E}">
        <p14:creationId xmlns:p14="http://schemas.microsoft.com/office/powerpoint/2010/main" val="123848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to highlight where the presentation topic fits within the research enterprise at UF. (Note: the answer may be everywhere!)</a:t>
            </a:r>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3</a:t>
            </a:fld>
            <a:endParaRPr lang="en-US"/>
          </a:p>
        </p:txBody>
      </p:sp>
    </p:spTree>
    <p:extLst>
      <p:ext uri="{BB962C8B-B14F-4D97-AF65-F5344CB8AC3E}">
        <p14:creationId xmlns:p14="http://schemas.microsoft.com/office/powerpoint/2010/main" val="415995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3E0E29-74B4-2D4E-A2E4-2D2CCD76D823}" type="slidenum">
              <a:rPr lang="en-US" smtClean="0"/>
              <a:t>5</a:t>
            </a:fld>
            <a:endParaRPr lang="en-US"/>
          </a:p>
        </p:txBody>
      </p:sp>
    </p:spTree>
    <p:extLst>
      <p:ext uri="{BB962C8B-B14F-4D97-AF65-F5344CB8AC3E}">
        <p14:creationId xmlns:p14="http://schemas.microsoft.com/office/powerpoint/2010/main" val="129135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Poll after finishing this slide: During your time at UF, have you shipped an item or</a:t>
            </a:r>
            <a:r>
              <a:rPr lang="en-US" baseline="0" dirty="0" smtClean="0"/>
              <a:t> helped someone in your unit ship an item internationally, or have to travel internationally or helped someone travel internationally on UF business? A. I have shipped or help ship an item internationally, B. I have travelled or helped someone travel internationally, C. Both A &amp; B, D. Neither A nor B</a:t>
            </a:r>
            <a:endParaRPr lang="en-US" dirty="0" smtClean="0"/>
          </a:p>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6</a:t>
            </a:fld>
            <a:endParaRPr lang="en-US"/>
          </a:p>
        </p:txBody>
      </p:sp>
    </p:spTree>
    <p:extLst>
      <p:ext uri="{BB962C8B-B14F-4D97-AF65-F5344CB8AC3E}">
        <p14:creationId xmlns:p14="http://schemas.microsoft.com/office/powerpoint/2010/main" val="380437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7</a:t>
            </a:fld>
            <a:endParaRPr lang="en-US"/>
          </a:p>
        </p:txBody>
      </p:sp>
    </p:spTree>
    <p:extLst>
      <p:ext uri="{BB962C8B-B14F-4D97-AF65-F5344CB8AC3E}">
        <p14:creationId xmlns:p14="http://schemas.microsoft.com/office/powerpoint/2010/main" val="220464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a:t>
            </a:r>
            <a:r>
              <a:rPr lang="en-US" baseline="0" dirty="0" smtClean="0"/>
              <a:t> these countries require reporting on items being shipped</a:t>
            </a:r>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8</a:t>
            </a:fld>
            <a:endParaRPr lang="en-US"/>
          </a:p>
        </p:txBody>
      </p:sp>
    </p:spTree>
    <p:extLst>
      <p:ext uri="{BB962C8B-B14F-4D97-AF65-F5344CB8AC3E}">
        <p14:creationId xmlns:p14="http://schemas.microsoft.com/office/powerpoint/2010/main" val="84279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9</a:t>
            </a:fld>
            <a:endParaRPr lang="en-US"/>
          </a:p>
        </p:txBody>
      </p:sp>
    </p:spTree>
    <p:extLst>
      <p:ext uri="{BB962C8B-B14F-4D97-AF65-F5344CB8AC3E}">
        <p14:creationId xmlns:p14="http://schemas.microsoft.com/office/powerpoint/2010/main" val="298714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require</a:t>
            </a:r>
            <a:r>
              <a:rPr lang="en-US" baseline="0" dirty="0" smtClean="0"/>
              <a:t> interaction with the US government. </a:t>
            </a:r>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11</a:t>
            </a:fld>
            <a:endParaRPr lang="en-US"/>
          </a:p>
        </p:txBody>
      </p:sp>
    </p:spTree>
    <p:extLst>
      <p:ext uri="{BB962C8B-B14F-4D97-AF65-F5344CB8AC3E}">
        <p14:creationId xmlns:p14="http://schemas.microsoft.com/office/powerpoint/2010/main" val="379528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this slide to Penny – May have MTAs that flow through UFIRST</a:t>
            </a:r>
            <a:endParaRPr lang="en-US" dirty="0"/>
          </a:p>
        </p:txBody>
      </p:sp>
      <p:sp>
        <p:nvSpPr>
          <p:cNvPr id="4" name="Slide Number Placeholder 3"/>
          <p:cNvSpPr>
            <a:spLocks noGrp="1"/>
          </p:cNvSpPr>
          <p:nvPr>
            <p:ph type="sldNum" sz="quarter" idx="10"/>
          </p:nvPr>
        </p:nvSpPr>
        <p:spPr/>
        <p:txBody>
          <a:bodyPr/>
          <a:lstStyle/>
          <a:p>
            <a:fld id="{833E0E29-74B4-2D4E-A2E4-2D2CCD76D823}" type="slidenum">
              <a:rPr lang="en-US" smtClean="0"/>
              <a:t>22</a:t>
            </a:fld>
            <a:endParaRPr lang="en-US"/>
          </a:p>
        </p:txBody>
      </p:sp>
    </p:spTree>
    <p:extLst>
      <p:ext uri="{BB962C8B-B14F-4D97-AF65-F5344CB8AC3E}">
        <p14:creationId xmlns:p14="http://schemas.microsoft.com/office/powerpoint/2010/main" val="83324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6934C4-9F5A-4C4A-B271-36F4670026A1}" type="datetime1">
              <a:rPr lang="en-US" smtClean="0"/>
              <a:t>5/26/2021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84899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B728F9-E063-4EB0-AE21-8F29B9C8CEE1}" type="datetime1">
              <a:rPr lang="en-US" smtClean="0"/>
              <a:t>5/26/2021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236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599FF4-D11B-497C-B697-76C83356A3B6}" type="datetime1">
              <a:rPr lang="en-US" smtClean="0"/>
              <a:t>5/26/2021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77216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EA402F-358E-4531-9EFC-594D9B28B975}" type="datetime1">
              <a:rPr lang="en-US" smtClean="0"/>
              <a:t>5/26/2021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02535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72D41D-BD5F-4F9F-8DCF-48A0A406F1B7}" type="datetime1">
              <a:rPr lang="en-US" smtClean="0"/>
              <a:t>5/26/2021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9611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A3CD4B-1298-42C0-A1BE-03A1AAD9A2F9}" type="datetime1">
              <a:rPr lang="en-US" smtClean="0"/>
              <a:t>5/26/2021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01821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7D244E-C1F0-4215-851F-9422F6ED09CF}" type="datetime1">
              <a:rPr lang="en-US" smtClean="0"/>
              <a:t>5/26/2021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205713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689C630-BA3F-4873-9074-1CAB8039776A}" type="datetime1">
              <a:rPr lang="en-US" smtClean="0"/>
              <a:t>5/26/2021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9210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9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B0F478C-211E-4502-B6D1-CD078FE6D955}" type="datetime1">
              <a:rPr lang="en-US" smtClean="0"/>
              <a:t>5/26/2021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92097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CAFDB1-8A6C-4E78-89F0-A0439018424E}" type="datetime1">
              <a:rPr lang="en-US" smtClean="0"/>
              <a:t>5/26/2021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A719E0-387C-5046-BA46-94297A2954A5}" type="slidenum">
              <a:rPr lang="en-US" smtClean="0"/>
              <a:t>‹#›</a:t>
            </a:fld>
            <a:endParaRPr lang="en-US"/>
          </a:p>
        </p:txBody>
      </p:sp>
    </p:spTree>
    <p:extLst>
      <p:ext uri="{BB962C8B-B14F-4D97-AF65-F5344CB8AC3E}">
        <p14:creationId xmlns:p14="http://schemas.microsoft.com/office/powerpoint/2010/main" val="194816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0DDA20A-9DF5-B544-8724-0802580B5FA9}"/>
              </a:ext>
            </a:extLst>
          </p:cNvPr>
          <p:cNvPicPr>
            <a:picLocks noChangeAspect="1"/>
          </p:cNvPicPr>
          <p:nvPr userDrawn="1"/>
        </p:nvPicPr>
        <p:blipFill>
          <a:blip r:embed="rId14"/>
          <a:stretch>
            <a:fillRect/>
          </a:stretch>
        </p:blipFill>
        <p:spPr>
          <a:xfrm>
            <a:off x="9262040" y="6036879"/>
            <a:ext cx="2449125" cy="502098"/>
          </a:xfrm>
          <a:prstGeom prst="rect">
            <a:avLst/>
          </a:prstGeom>
          <a:ln>
            <a:noFill/>
          </a:ln>
        </p:spPr>
      </p:pic>
      <p:grpSp>
        <p:nvGrpSpPr>
          <p:cNvPr id="6" name="Group 5"/>
          <p:cNvGrpSpPr/>
          <p:nvPr userDrawn="1"/>
        </p:nvGrpSpPr>
        <p:grpSpPr>
          <a:xfrm>
            <a:off x="565122" y="5642905"/>
            <a:ext cx="1031327" cy="1068115"/>
            <a:chOff x="672662" y="945930"/>
            <a:chExt cx="1807779" cy="1713187"/>
          </a:xfrm>
        </p:grpSpPr>
        <p:sp>
          <p:nvSpPr>
            <p:cNvPr id="8" name="Oval 7"/>
            <p:cNvSpPr/>
            <p:nvPr/>
          </p:nvSpPr>
          <p:spPr>
            <a:xfrm>
              <a:off x="672662" y="945930"/>
              <a:ext cx="1807779" cy="171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1470" y="1293874"/>
              <a:ext cx="1119353" cy="1040524"/>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69624" y="1591002"/>
              <a:ext cx="423043" cy="423042"/>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0450" y="1184330"/>
              <a:ext cx="1171903" cy="12492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9296" y="1294691"/>
              <a:ext cx="1534511" cy="962624"/>
            </a:xfrm>
            <a:prstGeom prst="rect">
              <a:avLst/>
            </a:prstGeom>
            <a:noFill/>
          </p:spPr>
          <p:txBody>
            <a:bodyPr wrap="square" rtlCol="0">
              <a:spAutoFit/>
            </a:bodyPr>
            <a:lstStyle/>
            <a:p>
              <a:pPr algn="ctr"/>
              <a:r>
                <a:rPr lang="en-US" sz="1100" dirty="0" smtClean="0">
                  <a:solidFill>
                    <a:schemeClr val="accent2">
                      <a:lumMod val="75000"/>
                    </a:schemeClr>
                  </a:solidFill>
                  <a:latin typeface="Baskerville Old Face" panose="02020602080505020303" pitchFamily="18" charset="0"/>
                </a:rPr>
                <a:t>RCR</a:t>
              </a:r>
            </a:p>
            <a:p>
              <a:pPr algn="ctr"/>
              <a:r>
                <a:rPr lang="en-US" sz="1100" dirty="0" smtClean="0">
                  <a:solidFill>
                    <a:schemeClr val="accent2">
                      <a:lumMod val="75000"/>
                    </a:schemeClr>
                  </a:solidFill>
                  <a:latin typeface="Baskerville Old Face" panose="02020602080505020303" pitchFamily="18" charset="0"/>
                </a:rPr>
                <a:t>On</a:t>
              </a:r>
            </a:p>
            <a:p>
              <a:pPr algn="ctr"/>
              <a:r>
                <a:rPr lang="en-US" sz="1100" dirty="0" smtClean="0">
                  <a:solidFill>
                    <a:schemeClr val="accent2">
                      <a:lumMod val="75000"/>
                    </a:schemeClr>
                  </a:solidFill>
                  <a:latin typeface="Baskerville Old Face" panose="02020602080505020303" pitchFamily="18" charset="0"/>
                </a:rPr>
                <a:t>Campus</a:t>
              </a:r>
              <a:endParaRPr lang="en-US" sz="1100" dirty="0">
                <a:solidFill>
                  <a:schemeClr val="accent2">
                    <a:lumMod val="75000"/>
                  </a:schemeClr>
                </a:solidFill>
                <a:latin typeface="Baskerville Old Face" panose="02020602080505020303" pitchFamily="18" charset="0"/>
              </a:endParaRPr>
            </a:p>
          </p:txBody>
        </p:sp>
      </p:grpSp>
    </p:spTree>
    <p:extLst>
      <p:ext uri="{BB962C8B-B14F-4D97-AF65-F5344CB8AC3E}">
        <p14:creationId xmlns:p14="http://schemas.microsoft.com/office/powerpoint/2010/main" val="59106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y.ufl.edu" TargetMode="External"/><Relationship Id="rId2" Type="http://schemas.openxmlformats.org/officeDocument/2006/relationships/hyperlink" Target="mailto:exportcontrol@research.ufl.edu" TargetMode="External"/><Relationship Id="rId1" Type="http://schemas.openxmlformats.org/officeDocument/2006/relationships/slideLayout" Target="../slideLayouts/slideLayout2.xml"/><Relationship Id="rId5" Type="http://schemas.openxmlformats.org/officeDocument/2006/relationships/hyperlink" Target="https://myassets.fa.ufl.edu/ext/#/fta" TargetMode="External"/><Relationship Id="rId4" Type="http://schemas.openxmlformats.org/officeDocument/2006/relationships/hyperlink" Target="https://internationalcenter.ufl.edu/travel/online-travel-registr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enelopegianelli@ufl.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ehs.ufl.edu/programs/bio/shipping/export_control/" TargetMode="External"/><Relationship Id="rId4" Type="http://schemas.openxmlformats.org/officeDocument/2006/relationships/hyperlink" Target="https://www.ehs.ufl.edu/programs/bi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foia.bis.doc.gov/index.php/documents/export-violations/export-violations-2021/1287-e2642/file" TargetMode="External"/><Relationship Id="rId5" Type="http://schemas.openxmlformats.org/officeDocument/2006/relationships/hyperlink" Target="https://www.wiggin.com/wp-content/uploads/2021/02/WD21-Advisory-Biologics-Researchers-and-Suppliers-Beware_v1.pdf" TargetMode="External"/><Relationship Id="rId4" Type="http://schemas.openxmlformats.org/officeDocument/2006/relationships/hyperlink" Target="https://www.ehs.ufl.edu/programs/bi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bso@ehs.ufl.edu" TargetMode="External"/><Relationship Id="rId1" Type="http://schemas.openxmlformats.org/officeDocument/2006/relationships/slideLayout" Target="../slideLayouts/slideLayout2.xml"/><Relationship Id="rId5" Type="http://schemas.openxmlformats.org/officeDocument/2006/relationships/hyperlink" Target="https://www.iata.org/contentassets/b08040a138dc4442a4f066e6fb99fe2a/dgr-62-en-3.6.2.pdf" TargetMode="External"/><Relationship Id="rId4" Type="http://schemas.openxmlformats.org/officeDocument/2006/relationships/hyperlink" Target="https://www.ehs.ufl.edu/programs/bi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CS-ImportExport@acs.ufl.edu" TargetMode="External"/><Relationship Id="rId1" Type="http://schemas.openxmlformats.org/officeDocument/2006/relationships/slideLayout" Target="../slideLayouts/slideLayout2.xml"/><Relationship Id="rId4" Type="http://schemas.openxmlformats.org/officeDocument/2006/relationships/hyperlink" Target="https://www.ehs.ufl.edu/programs/bi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internationalcenter.ufl.edu/travel/" TargetMode="External"/><Relationship Id="rId2" Type="http://schemas.openxmlformats.org/officeDocument/2006/relationships/hyperlink" Target="https://research.ufl.edu/compliance.html" TargetMode="External"/><Relationship Id="rId1" Type="http://schemas.openxmlformats.org/officeDocument/2006/relationships/slideLayout" Target="../slideLayouts/slideLayout2.xml"/><Relationship Id="rId6" Type="http://schemas.openxmlformats.org/officeDocument/2006/relationships/hyperlink" Target="https://www.ehs.ufl.edu/programs/bio/shipping/" TargetMode="External"/><Relationship Id="rId5" Type="http://schemas.openxmlformats.org/officeDocument/2006/relationships/hyperlink" Target="https://innovate.research.ufl.edu/tech-licensing/innovators/mta/" TargetMode="External"/><Relationship Id="rId4" Type="http://schemas.openxmlformats.org/officeDocument/2006/relationships/hyperlink" Target="https://www.fa.ufl.edu/directive-categories/foreign-travel-requests-and-off-site-certificatio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ufl.qualtrics.com/jfe/form/SV_1WVLQUcrykr7Y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xportcontrol@research.ufl.ed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200275"/>
            <a:ext cx="6858000" cy="927302"/>
          </a:xfrm>
        </p:spPr>
        <p:txBody>
          <a:bodyPr>
            <a:normAutofit/>
          </a:bodyPr>
          <a:lstStyle/>
          <a:p>
            <a:r>
              <a:rPr lang="en-US" sz="4000" b="1" dirty="0" smtClean="0">
                <a:solidFill>
                  <a:schemeClr val="accent1">
                    <a:lumMod val="75000"/>
                  </a:schemeClr>
                </a:solidFill>
                <a:latin typeface="Calibri" panose="020F0502020204030204" pitchFamily="34" charset="0"/>
                <a:cs typeface="Calibri" panose="020F0502020204030204" pitchFamily="34" charset="0"/>
              </a:rPr>
              <a:t>RCR Summer Seminar Series</a:t>
            </a:r>
            <a:endParaRPr lang="en-US" sz="40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699557" y="3371728"/>
            <a:ext cx="6792884" cy="1272843"/>
          </a:xfrm>
        </p:spPr>
        <p:txBody>
          <a:bodyPr>
            <a:normAutofit lnSpcReduction="10000"/>
          </a:bodyPr>
          <a:lstStyle/>
          <a:p>
            <a:r>
              <a:rPr lang="en-US" dirty="0" smtClean="0">
                <a:solidFill>
                  <a:schemeClr val="accent1">
                    <a:lumMod val="75000"/>
                  </a:schemeClr>
                </a:solidFill>
              </a:rPr>
              <a:t>Special Topic: </a:t>
            </a:r>
          </a:p>
          <a:p>
            <a:r>
              <a:rPr lang="en-US" dirty="0" smtClean="0">
                <a:solidFill>
                  <a:schemeClr val="accent1">
                    <a:lumMod val="75000"/>
                  </a:schemeClr>
                </a:solidFill>
              </a:rPr>
              <a:t>Material </a:t>
            </a:r>
            <a:r>
              <a:rPr lang="en-US" dirty="0">
                <a:solidFill>
                  <a:schemeClr val="accent1">
                    <a:lumMod val="75000"/>
                  </a:schemeClr>
                </a:solidFill>
              </a:rPr>
              <a:t>Transfer Agreements </a:t>
            </a:r>
            <a:r>
              <a:rPr lang="en-US" dirty="0" smtClean="0">
                <a:solidFill>
                  <a:schemeClr val="accent1">
                    <a:lumMod val="75000"/>
                  </a:schemeClr>
                </a:solidFill>
              </a:rPr>
              <a:t>&amp; </a:t>
            </a:r>
          </a:p>
          <a:p>
            <a:r>
              <a:rPr lang="en-US" dirty="0" smtClean="0">
                <a:solidFill>
                  <a:schemeClr val="accent1">
                    <a:lumMod val="75000"/>
                  </a:schemeClr>
                </a:solidFill>
              </a:rPr>
              <a:t>International </a:t>
            </a:r>
            <a:r>
              <a:rPr lang="en-US" dirty="0">
                <a:solidFill>
                  <a:schemeClr val="accent1">
                    <a:lumMod val="75000"/>
                  </a:schemeClr>
                </a:solidFill>
              </a:rPr>
              <a:t>Shipping</a:t>
            </a:r>
          </a:p>
        </p:txBody>
      </p:sp>
      <p:sp>
        <p:nvSpPr>
          <p:cNvPr id="4" name="Rectangle 3">
            <a:extLst>
              <a:ext uri="{FF2B5EF4-FFF2-40B4-BE49-F238E27FC236}">
                <a16:creationId xmlns:a16="http://schemas.microsoft.com/office/drawing/2014/main" id="{B8BC0EB1-50ED-5047-A49E-9C207D779030}"/>
              </a:ext>
            </a:extLst>
          </p:cNvPr>
          <p:cNvSpPr/>
          <p:nvPr/>
        </p:nvSpPr>
        <p:spPr>
          <a:xfrm>
            <a:off x="2667000" y="2200275"/>
            <a:ext cx="6858000" cy="2444296"/>
          </a:xfrm>
          <a:prstGeom prst="rect">
            <a:avLst/>
          </a:prstGeom>
          <a:noFill/>
          <a:ln w="38100">
            <a:gradFill flip="none" rotWithShape="1">
              <a:gsLst>
                <a:gs pos="0">
                  <a:schemeClr val="accent2">
                    <a:lumMod val="67000"/>
                  </a:schemeClr>
                </a:gs>
                <a:gs pos="0">
                  <a:schemeClr val="accent2">
                    <a:lumMod val="97000"/>
                    <a:lumOff val="3000"/>
                  </a:schemeClr>
                </a:gs>
                <a:gs pos="100000">
                  <a:schemeClr val="accent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172960B-5F49-684C-8EF1-1CD3E3DF5277}"/>
              </a:ext>
            </a:extLst>
          </p:cNvPr>
          <p:cNvCxnSpPr/>
          <p:nvPr/>
        </p:nvCxnSpPr>
        <p:spPr>
          <a:xfrm flipH="1">
            <a:off x="3171372" y="3252191"/>
            <a:ext cx="584925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06247" y="4965203"/>
            <a:ext cx="5779507" cy="830997"/>
          </a:xfrm>
          <a:prstGeom prst="rect">
            <a:avLst/>
          </a:prstGeom>
          <a:noFill/>
        </p:spPr>
        <p:txBody>
          <a:bodyPr wrap="square" rtlCol="0">
            <a:spAutoFit/>
          </a:bodyPr>
          <a:lstStyle/>
          <a:p>
            <a:pPr algn="ctr"/>
            <a:r>
              <a:rPr lang="en-US" sz="2400" dirty="0" smtClean="0"/>
              <a:t>Carter Post &amp; William Bucha</a:t>
            </a:r>
          </a:p>
          <a:p>
            <a:pPr algn="ctr"/>
            <a:r>
              <a:rPr lang="en-US" sz="2400" dirty="0" smtClean="0"/>
              <a:t>UF Research Integrity, Security &amp; Compliance</a:t>
            </a:r>
            <a:endParaRPr lang="en-US" sz="2400" dirty="0"/>
          </a:p>
        </p:txBody>
      </p:sp>
    </p:spTree>
    <p:extLst>
      <p:ext uri="{BB962C8B-B14F-4D97-AF65-F5344CB8AC3E}">
        <p14:creationId xmlns:p14="http://schemas.microsoft.com/office/powerpoint/2010/main" val="468433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High Risk Physical Items and Technologies</a:t>
            </a:r>
          </a:p>
        </p:txBody>
      </p:sp>
      <p:sp>
        <p:nvSpPr>
          <p:cNvPr id="3" name="Content Placeholder 2"/>
          <p:cNvSpPr>
            <a:spLocks noGrp="1"/>
          </p:cNvSpPr>
          <p:nvPr>
            <p:ph idx="1"/>
          </p:nvPr>
        </p:nvSpPr>
        <p:spPr>
          <a:xfrm>
            <a:off x="1864743" y="1976237"/>
            <a:ext cx="2948796" cy="4351338"/>
          </a:xfrm>
        </p:spPr>
        <p:txBody>
          <a:bodyPr/>
          <a:lstStyle/>
          <a:p>
            <a:pPr>
              <a:spcAft>
                <a:spcPts val="1800"/>
              </a:spcAft>
            </a:pPr>
            <a:r>
              <a:rPr lang="en-US" dirty="0"/>
              <a:t>Electronics</a:t>
            </a:r>
          </a:p>
          <a:p>
            <a:pPr>
              <a:spcAft>
                <a:spcPts val="1800"/>
              </a:spcAft>
            </a:pPr>
            <a:r>
              <a:rPr lang="en-US" dirty="0"/>
              <a:t>Computers</a:t>
            </a:r>
          </a:p>
          <a:p>
            <a:pPr>
              <a:spcAft>
                <a:spcPts val="1800"/>
              </a:spcAft>
            </a:pPr>
            <a:r>
              <a:rPr lang="en-US" dirty="0"/>
              <a:t>UAVs</a:t>
            </a:r>
          </a:p>
          <a:p>
            <a:pPr>
              <a:spcAft>
                <a:spcPts val="1800"/>
              </a:spcAft>
            </a:pPr>
            <a:r>
              <a:rPr lang="en-US" dirty="0"/>
              <a:t>Energy Systems</a:t>
            </a:r>
          </a:p>
          <a:p>
            <a:pPr>
              <a:spcAft>
                <a:spcPts val="1800"/>
              </a:spcAft>
            </a:pPr>
            <a:r>
              <a:rPr lang="en-US" dirty="0"/>
              <a:t>Software</a:t>
            </a:r>
          </a:p>
          <a:p>
            <a:endParaRPr lang="en-US" dirty="0">
              <a:solidFill>
                <a:srgbClr val="517495"/>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4" y="1819275"/>
            <a:ext cx="628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4" y="2640330"/>
            <a:ext cx="628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4" y="3461385"/>
            <a:ext cx="628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053" y="4282441"/>
            <a:ext cx="447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189" y="4884420"/>
            <a:ext cx="5334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7521" y="4938713"/>
            <a:ext cx="5715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7521" y="1762125"/>
            <a:ext cx="628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7226" y="3376614"/>
            <a:ext cx="628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1335" y="4200526"/>
            <a:ext cx="5810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Opštinsko takmičenje iz hemije 2012. god. (za osnovce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7522" y="2620783"/>
            <a:ext cx="628650" cy="542829"/>
          </a:xfrm>
          <a:prstGeom prst="rect">
            <a:avLst/>
          </a:prstGeom>
        </p:spPr>
      </p:pic>
      <p:sp>
        <p:nvSpPr>
          <p:cNvPr id="15" name="Rectangle 14"/>
          <p:cNvSpPr/>
          <p:nvPr/>
        </p:nvSpPr>
        <p:spPr>
          <a:xfrm>
            <a:off x="7128294" y="1834839"/>
            <a:ext cx="3689231" cy="3600986"/>
          </a:xfrm>
          <a:prstGeom prst="rect">
            <a:avLst/>
          </a:prstGeom>
        </p:spPr>
        <p:txBody>
          <a:bodyPr wrap="square">
            <a:spAutoFit/>
          </a:bodyPr>
          <a:lstStyle/>
          <a:p>
            <a:pPr marL="457200" indent="-457200">
              <a:spcAft>
                <a:spcPts val="1800"/>
              </a:spcAft>
              <a:buFont typeface="Arial" panose="020B0604020202020204" pitchFamily="34" charset="0"/>
              <a:buChar char="•"/>
            </a:pPr>
            <a:r>
              <a:rPr lang="en-US" sz="2800" dirty="0"/>
              <a:t>Optics</a:t>
            </a:r>
          </a:p>
          <a:p>
            <a:pPr marL="457200" indent="-457200">
              <a:spcAft>
                <a:spcPts val="1800"/>
              </a:spcAft>
              <a:buFont typeface="Arial" panose="020B0604020202020204" pitchFamily="34" charset="0"/>
              <a:buChar char="•"/>
            </a:pPr>
            <a:r>
              <a:rPr lang="en-US" sz="2800" dirty="0"/>
              <a:t>Controlled Biologicals</a:t>
            </a:r>
          </a:p>
          <a:p>
            <a:pPr marL="457200" indent="-457200">
              <a:spcAft>
                <a:spcPts val="1800"/>
              </a:spcAft>
              <a:buFont typeface="Arial" panose="020B0604020202020204" pitchFamily="34" charset="0"/>
              <a:buChar char="•"/>
            </a:pPr>
            <a:r>
              <a:rPr lang="en-US" sz="2800" dirty="0"/>
              <a:t>Marine</a:t>
            </a:r>
          </a:p>
          <a:p>
            <a:pPr marL="457200" indent="-457200">
              <a:spcAft>
                <a:spcPts val="1800"/>
              </a:spcAft>
              <a:buFont typeface="Arial" panose="020B0604020202020204" pitchFamily="34" charset="0"/>
              <a:buChar char="•"/>
            </a:pPr>
            <a:r>
              <a:rPr lang="en-US" sz="2800" dirty="0"/>
              <a:t>Materials</a:t>
            </a:r>
          </a:p>
          <a:p>
            <a:pPr marL="457200" indent="-457200">
              <a:spcAft>
                <a:spcPts val="1800"/>
              </a:spcAft>
              <a:buFont typeface="Arial" panose="020B0604020202020204" pitchFamily="34" charset="0"/>
              <a:buChar char="•"/>
            </a:pPr>
            <a:r>
              <a:rPr lang="en-US" sz="2800" dirty="0"/>
              <a:t>Radar</a:t>
            </a:r>
          </a:p>
        </p:txBody>
      </p:sp>
    </p:spTree>
    <p:extLst>
      <p:ext uri="{BB962C8B-B14F-4D97-AF65-F5344CB8AC3E}">
        <p14:creationId xmlns:p14="http://schemas.microsoft.com/office/powerpoint/2010/main" val="3614250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Restricted Party Screening</a:t>
            </a:r>
            <a:endParaRPr lang="en-US" dirty="0">
              <a:solidFill>
                <a:schemeClr val="accent1">
                  <a:lumMod val="75000"/>
                </a:schemeClr>
              </a:solidFill>
            </a:endParaRPr>
          </a:p>
        </p:txBody>
      </p:sp>
      <p:sp>
        <p:nvSpPr>
          <p:cNvPr id="3" name="Content Placeholder 2"/>
          <p:cNvSpPr>
            <a:spLocks noGrp="1"/>
          </p:cNvSpPr>
          <p:nvPr>
            <p:ph idx="1"/>
          </p:nvPr>
        </p:nvSpPr>
        <p:spPr>
          <a:xfrm>
            <a:off x="743310" y="1592711"/>
            <a:ext cx="10515600" cy="4351338"/>
          </a:xfrm>
        </p:spPr>
        <p:txBody>
          <a:bodyPr>
            <a:normAutofit fontScale="92500" lnSpcReduction="20000"/>
          </a:bodyPr>
          <a:lstStyle/>
          <a:p>
            <a:pPr marL="342900" indent="-342900">
              <a:buFont typeface="Arial" panose="020B0604020202020204" pitchFamily="34" charset="0"/>
              <a:buChar char="•"/>
            </a:pPr>
            <a:r>
              <a:rPr lang="en-US" b="1" dirty="0"/>
              <a:t>Restricted Party Lists</a:t>
            </a:r>
          </a:p>
          <a:p>
            <a:pPr marL="800100" lvl="1" indent="-342900">
              <a:buFont typeface="Arial" panose="020B0604020202020204" pitchFamily="34" charset="0"/>
              <a:buChar char="•"/>
            </a:pPr>
            <a:r>
              <a:rPr lang="en-US" dirty="0"/>
              <a:t>Entity List (BIS, Dept. of Commerce)</a:t>
            </a:r>
          </a:p>
          <a:p>
            <a:pPr marL="800100" lvl="1" indent="-342900">
              <a:buFont typeface="Arial" panose="020B0604020202020204" pitchFamily="34" charset="0"/>
              <a:buChar char="•"/>
            </a:pPr>
            <a:r>
              <a:rPr lang="en-US" dirty="0"/>
              <a:t>Unverified List (BIS, Dept. of Commerce)</a:t>
            </a:r>
          </a:p>
          <a:p>
            <a:pPr marL="800100" lvl="1" indent="-342900">
              <a:buFont typeface="Arial" panose="020B0604020202020204" pitchFamily="34" charset="0"/>
              <a:buChar char="•"/>
            </a:pPr>
            <a:r>
              <a:rPr lang="en-US" dirty="0"/>
              <a:t>Arms Embargoes List (Dept. of State)</a:t>
            </a:r>
          </a:p>
          <a:p>
            <a:pPr marL="800100" lvl="1" indent="-342900">
              <a:buFont typeface="Arial" panose="020B0604020202020204" pitchFamily="34" charset="0"/>
              <a:buChar char="•"/>
            </a:pPr>
            <a:r>
              <a:rPr lang="en-US" dirty="0"/>
              <a:t>Specially Designated Nationals List (OFAC, Dept. of Treasury)</a:t>
            </a:r>
          </a:p>
          <a:p>
            <a:pPr marL="342900" indent="-342900">
              <a:buFont typeface="Arial" panose="020B0604020202020204" pitchFamily="34" charset="0"/>
              <a:buChar char="•"/>
            </a:pPr>
            <a:r>
              <a:rPr lang="en-US" b="1" dirty="0"/>
              <a:t>Visual Compliance Screening</a:t>
            </a:r>
          </a:p>
          <a:p>
            <a:pPr marL="800100" lvl="1" indent="-342900">
              <a:buFont typeface="Arial" panose="020B0604020202020204" pitchFamily="34" charset="0"/>
              <a:buChar char="•"/>
            </a:pPr>
            <a:r>
              <a:rPr lang="en-US" dirty="0"/>
              <a:t>Restricted Party Screening</a:t>
            </a:r>
          </a:p>
          <a:p>
            <a:pPr marL="800100" lvl="1" indent="-342900">
              <a:buFont typeface="Arial" panose="020B0604020202020204" pitchFamily="34" charset="0"/>
              <a:buChar char="•"/>
            </a:pPr>
            <a:r>
              <a:rPr lang="en-US" dirty="0"/>
              <a:t>All U.S. Restricted Lists</a:t>
            </a:r>
          </a:p>
          <a:p>
            <a:pPr marL="800100" lvl="1" indent="-342900">
              <a:buFont typeface="Arial" panose="020B0604020202020204" pitchFamily="34" charset="0"/>
              <a:buChar char="•"/>
            </a:pPr>
            <a:r>
              <a:rPr lang="en-US" dirty="0"/>
              <a:t>International Authorities Consulted</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i="1" dirty="0"/>
              <a:t>With few exceptions, the University of Florida will not host visitors, enter into contracts or other agreements, do business, or engage in any activity with entities listed on a U.S. government restricted party lists.</a:t>
            </a:r>
            <a:endParaRPr lang="en-US" sz="2400" b="1" i="1" dirty="0"/>
          </a:p>
          <a:p>
            <a:endParaRPr lang="en-US" dirty="0"/>
          </a:p>
        </p:txBody>
      </p:sp>
    </p:spTree>
    <p:extLst>
      <p:ext uri="{BB962C8B-B14F-4D97-AF65-F5344CB8AC3E}">
        <p14:creationId xmlns:p14="http://schemas.microsoft.com/office/powerpoint/2010/main" val="271478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Other Shipping Considerations</a:t>
            </a:r>
            <a:r>
              <a:rPr lang="en-US" b="1" dirty="0">
                <a:solidFill>
                  <a:schemeClr val="accent1">
                    <a:lumMod val="75000"/>
                  </a:schemeClr>
                </a:solidFill>
                <a:latin typeface="Calibri" panose="020F0502020204030204" pitchFamily="34" charset="0"/>
                <a:cs typeface="Calibri" panose="020F0502020204030204" pitchFamily="34" charset="0"/>
              </a:rPr>
              <a:t>	</a:t>
            </a:r>
            <a:endParaRPr lang="en-US" dirty="0"/>
          </a:p>
        </p:txBody>
      </p:sp>
      <p:sp>
        <p:nvSpPr>
          <p:cNvPr id="3" name="Content Placeholder 2"/>
          <p:cNvSpPr>
            <a:spLocks noGrp="1"/>
          </p:cNvSpPr>
          <p:nvPr>
            <p:ph idx="1"/>
          </p:nvPr>
        </p:nvSpPr>
        <p:spPr>
          <a:xfrm>
            <a:off x="838200" y="1566833"/>
            <a:ext cx="10515600" cy="4351338"/>
          </a:xfrm>
        </p:spPr>
        <p:txBody>
          <a:bodyPr>
            <a:normAutofit fontScale="85000" lnSpcReduction="20000"/>
          </a:bodyPr>
          <a:lstStyle/>
          <a:p>
            <a:pPr marL="457200" indent="-457200">
              <a:buFont typeface="Arial" panose="020B0604020202020204" pitchFamily="34" charset="0"/>
              <a:buChar char="•"/>
            </a:pPr>
            <a:r>
              <a:rPr lang="en-US" b="1" dirty="0"/>
              <a:t>Electronic Export Information (EEI) Filing</a:t>
            </a:r>
          </a:p>
          <a:p>
            <a:pPr marL="914400" lvl="1" indent="-457200">
              <a:buFont typeface="Arial" panose="020B0604020202020204" pitchFamily="34" charset="0"/>
              <a:buChar char="•"/>
            </a:pPr>
            <a:r>
              <a:rPr lang="en-US" dirty="0"/>
              <a:t>Automated Export System (AES)</a:t>
            </a:r>
          </a:p>
          <a:p>
            <a:pPr marL="914400" lvl="1" indent="-457200">
              <a:buFont typeface="Arial" panose="020B0604020202020204" pitchFamily="34" charset="0"/>
              <a:buChar char="•"/>
            </a:pPr>
            <a:r>
              <a:rPr lang="en-US" dirty="0"/>
              <a:t>Census Bureau</a:t>
            </a:r>
          </a:p>
          <a:p>
            <a:pPr marL="914400" lvl="1" indent="-457200">
              <a:buFont typeface="Arial" panose="020B0604020202020204" pitchFamily="34" charset="0"/>
              <a:buChar char="•"/>
            </a:pPr>
            <a:r>
              <a:rPr lang="en-US" dirty="0"/>
              <a:t>Greater than 364 days</a:t>
            </a:r>
          </a:p>
          <a:p>
            <a:pPr marL="914400" lvl="1" indent="-457200">
              <a:buFont typeface="Arial" panose="020B0604020202020204" pitchFamily="34" charset="0"/>
              <a:buChar char="•"/>
            </a:pPr>
            <a:r>
              <a:rPr lang="en-US" dirty="0"/>
              <a:t>License Required/Received</a:t>
            </a:r>
          </a:p>
          <a:p>
            <a:pPr marL="914400" lvl="1" indent="-457200">
              <a:buFont typeface="Arial" panose="020B0604020202020204" pitchFamily="34" charset="0"/>
              <a:buChar char="•"/>
            </a:pPr>
            <a:r>
              <a:rPr lang="en-US" dirty="0"/>
              <a:t>Value over $</a:t>
            </a:r>
            <a:r>
              <a:rPr lang="en-US" dirty="0" smtClean="0"/>
              <a:t>2,500</a:t>
            </a:r>
          </a:p>
          <a:p>
            <a:pPr marL="914400" lvl="1" indent="-457200">
              <a:buFont typeface="Arial" panose="020B0604020202020204" pitchFamily="34" charset="0"/>
              <a:buChar char="•"/>
            </a:pPr>
            <a:r>
              <a:rPr lang="en-US" dirty="0" smtClean="0"/>
              <a:t>Countries of concern </a:t>
            </a:r>
            <a:endParaRPr lang="en-US" dirty="0"/>
          </a:p>
          <a:p>
            <a:pPr marL="914400" lvl="1" indent="-457200">
              <a:buFont typeface="Arial" panose="020B0604020202020204" pitchFamily="34" charset="0"/>
              <a:buChar char="•"/>
            </a:pPr>
            <a:r>
              <a:rPr lang="en-US" dirty="0"/>
              <a:t>Facilitated by </a:t>
            </a:r>
            <a:r>
              <a:rPr lang="en-US" dirty="0" smtClean="0"/>
              <a:t>UF RISC </a:t>
            </a:r>
            <a:r>
              <a:rPr lang="en-US" dirty="0"/>
              <a:t>or Designated Shipping Company</a:t>
            </a:r>
          </a:p>
          <a:p>
            <a:pPr marL="457200" indent="-457200">
              <a:buFont typeface="Arial" panose="020B0604020202020204" pitchFamily="34" charset="0"/>
              <a:buChar char="•"/>
            </a:pPr>
            <a:r>
              <a:rPr lang="en-US" b="1" dirty="0"/>
              <a:t>International Import Regulations</a:t>
            </a:r>
          </a:p>
          <a:p>
            <a:pPr marL="914400" lvl="1" indent="-457200">
              <a:buFont typeface="Arial" panose="020B0604020202020204" pitchFamily="34" charset="0"/>
              <a:buChar char="•"/>
            </a:pPr>
            <a:r>
              <a:rPr lang="en-US" dirty="0"/>
              <a:t>ATA Carnet</a:t>
            </a:r>
          </a:p>
          <a:p>
            <a:pPr marL="1371600" lvl="2" indent="-457200">
              <a:buFont typeface="Arial" panose="020B0604020202020204" pitchFamily="34" charset="0"/>
              <a:buChar char="•"/>
            </a:pPr>
            <a:r>
              <a:rPr lang="en-US" sz="2400" dirty="0"/>
              <a:t>Carnets facilitate temporary imports into foreign countries and re-importation into the U.S. By presenting an ATA Carnet document to foreign customs, you pass duty free and import tax free into a carnet country for up to one year. ATA Carnets also serve as the U.S. Certificate of Registration of goods (CBP 4455) upon re-importation</a:t>
            </a:r>
            <a:r>
              <a:rPr lang="en-US" sz="2400" dirty="0" smtClean="0"/>
              <a:t>.</a:t>
            </a:r>
          </a:p>
          <a:p>
            <a:pPr marL="1371600" lvl="2" indent="-457200">
              <a:buFont typeface="Arial" panose="020B0604020202020204" pitchFamily="34" charset="0"/>
              <a:buChar char="•"/>
            </a:pPr>
            <a:r>
              <a:rPr lang="en-US" sz="2400" dirty="0" smtClean="0"/>
              <a:t>College/Department Responsibility</a:t>
            </a:r>
          </a:p>
        </p:txBody>
      </p:sp>
    </p:spTree>
    <p:extLst>
      <p:ext uri="{BB962C8B-B14F-4D97-AF65-F5344CB8AC3E}">
        <p14:creationId xmlns:p14="http://schemas.microsoft.com/office/powerpoint/2010/main" val="235475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Shipping/Hand-Carry </a:t>
            </a:r>
            <a:r>
              <a:rPr lang="en-US" b="1" dirty="0">
                <a:solidFill>
                  <a:schemeClr val="accent1">
                    <a:lumMod val="75000"/>
                  </a:schemeClr>
                </a:solidFill>
              </a:rPr>
              <a:t>Best Practices</a:t>
            </a:r>
            <a:endParaRPr lang="en-US" dirty="0">
              <a:solidFill>
                <a:schemeClr val="accent1">
                  <a:lumMod val="75000"/>
                </a:schemeClr>
              </a:solidFill>
            </a:endParaRPr>
          </a:p>
        </p:txBody>
      </p:sp>
      <p:grpSp>
        <p:nvGrpSpPr>
          <p:cNvPr id="4" name="Group 3"/>
          <p:cNvGrpSpPr/>
          <p:nvPr/>
        </p:nvGrpSpPr>
        <p:grpSpPr>
          <a:xfrm>
            <a:off x="1751623" y="1596080"/>
            <a:ext cx="9049865" cy="134286"/>
            <a:chOff x="2629605" y="1398224"/>
            <a:chExt cx="7392525" cy="162907"/>
          </a:xfrm>
        </p:grpSpPr>
        <p:sp>
          <p:nvSpPr>
            <p:cNvPr id="5" name="object 24"/>
            <p:cNvSpPr/>
            <p:nvPr/>
          </p:nvSpPr>
          <p:spPr>
            <a:xfrm>
              <a:off x="2908860" y="1398224"/>
              <a:ext cx="6817995" cy="0"/>
            </a:xfrm>
            <a:custGeom>
              <a:avLst/>
              <a:gdLst/>
              <a:ahLst/>
              <a:cxnLst/>
              <a:rect l="l" t="t" r="r" b="b"/>
              <a:pathLst>
                <a:path w="6817995">
                  <a:moveTo>
                    <a:pt x="0" y="0"/>
                  </a:moveTo>
                  <a:lnTo>
                    <a:pt x="6817753" y="0"/>
                  </a:lnTo>
                </a:path>
              </a:pathLst>
            </a:custGeom>
            <a:ln w="33794">
              <a:solidFill>
                <a:srgbClr val="BBBDC0"/>
              </a:solidFill>
            </a:ln>
          </p:spPr>
          <p:txBody>
            <a:bodyPr wrap="square" lIns="0" tIns="0" rIns="0" bIns="0" rtlCol="0"/>
            <a:lstStyle/>
            <a:p>
              <a:pPr>
                <a:defRPr/>
              </a:pPr>
              <a:endParaRPr kern="0">
                <a:solidFill>
                  <a:prstClr val="black"/>
                </a:solidFill>
              </a:endParaRPr>
            </a:p>
          </p:txBody>
        </p:sp>
        <p:sp>
          <p:nvSpPr>
            <p:cNvPr id="6" name="object 25"/>
            <p:cNvSpPr/>
            <p:nvPr/>
          </p:nvSpPr>
          <p:spPr>
            <a:xfrm>
              <a:off x="9726855" y="1398571"/>
              <a:ext cx="295275" cy="162560"/>
            </a:xfrm>
            <a:custGeom>
              <a:avLst/>
              <a:gdLst/>
              <a:ahLst/>
              <a:cxnLst/>
              <a:rect l="l" t="t" r="r" b="b"/>
              <a:pathLst>
                <a:path w="295275" h="162560">
                  <a:moveTo>
                    <a:pt x="295008" y="0"/>
                  </a:moveTo>
                  <a:lnTo>
                    <a:pt x="0" y="0"/>
                  </a:lnTo>
                  <a:lnTo>
                    <a:pt x="0" y="162293"/>
                  </a:lnTo>
                  <a:lnTo>
                    <a:pt x="295008" y="0"/>
                  </a:lnTo>
                  <a:close/>
                </a:path>
              </a:pathLst>
            </a:custGeom>
            <a:solidFill>
              <a:srgbClr val="FFBE33"/>
            </a:solidFill>
          </p:spPr>
          <p:txBody>
            <a:bodyPr wrap="square" lIns="0" tIns="0" rIns="0" bIns="0" rtlCol="0"/>
            <a:lstStyle/>
            <a:p>
              <a:pPr>
                <a:defRPr/>
              </a:pPr>
              <a:endParaRPr kern="0">
                <a:solidFill>
                  <a:prstClr val="black"/>
                </a:solidFill>
              </a:endParaRPr>
            </a:p>
          </p:txBody>
        </p:sp>
        <p:sp>
          <p:nvSpPr>
            <p:cNvPr id="7" name="object 26"/>
            <p:cNvSpPr/>
            <p:nvPr/>
          </p:nvSpPr>
          <p:spPr>
            <a:xfrm>
              <a:off x="2629605" y="1398224"/>
              <a:ext cx="293370" cy="162560"/>
            </a:xfrm>
            <a:custGeom>
              <a:avLst/>
              <a:gdLst/>
              <a:ahLst/>
              <a:cxnLst/>
              <a:rect l="l" t="t" r="r" b="b"/>
              <a:pathLst>
                <a:path w="293370" h="162560">
                  <a:moveTo>
                    <a:pt x="292963" y="0"/>
                  </a:moveTo>
                  <a:lnTo>
                    <a:pt x="0" y="0"/>
                  </a:lnTo>
                  <a:lnTo>
                    <a:pt x="292963" y="162293"/>
                  </a:lnTo>
                  <a:lnTo>
                    <a:pt x="292963" y="0"/>
                  </a:lnTo>
                  <a:close/>
                </a:path>
              </a:pathLst>
            </a:custGeom>
            <a:solidFill>
              <a:srgbClr val="FFBE33"/>
            </a:solidFill>
          </p:spPr>
          <p:txBody>
            <a:bodyPr wrap="square" lIns="0" tIns="0" rIns="0" bIns="0" rtlCol="0"/>
            <a:lstStyle/>
            <a:p>
              <a:pPr>
                <a:defRPr/>
              </a:pPr>
              <a:endParaRPr kern="0">
                <a:solidFill>
                  <a:prstClr val="black"/>
                </a:solidFill>
              </a:endParaRPr>
            </a:p>
          </p:txBody>
        </p:sp>
      </p:grpSp>
      <p:graphicFrame>
        <p:nvGraphicFramePr>
          <p:cNvPr id="9" name="Table 8"/>
          <p:cNvGraphicFramePr>
            <a:graphicFrameLocks noGrp="1"/>
          </p:cNvGraphicFramePr>
          <p:nvPr>
            <p:extLst>
              <p:ext uri="{D42A27DB-BD31-4B8C-83A1-F6EECF244321}">
                <p14:modId xmlns:p14="http://schemas.microsoft.com/office/powerpoint/2010/main" val="3787379987"/>
              </p:ext>
            </p:extLst>
          </p:nvPr>
        </p:nvGraphicFramePr>
        <p:xfrm>
          <a:off x="972455" y="1814513"/>
          <a:ext cx="11037842" cy="3944510"/>
        </p:xfrm>
        <a:graphic>
          <a:graphicData uri="http://schemas.openxmlformats.org/drawingml/2006/table">
            <a:tbl>
              <a:tblPr firstRow="1" bandRow="1">
                <a:tableStyleId>{5C22544A-7EE6-4342-B048-85BDC9FD1C3A}</a:tableStyleId>
              </a:tblPr>
              <a:tblGrid>
                <a:gridCol w="5050972">
                  <a:extLst>
                    <a:ext uri="{9D8B030D-6E8A-4147-A177-3AD203B41FA5}">
                      <a16:colId xmlns:a16="http://schemas.microsoft.com/office/drawing/2014/main" val="885827089"/>
                    </a:ext>
                  </a:extLst>
                </a:gridCol>
                <a:gridCol w="5986870">
                  <a:extLst>
                    <a:ext uri="{9D8B030D-6E8A-4147-A177-3AD203B41FA5}">
                      <a16:colId xmlns:a16="http://schemas.microsoft.com/office/drawing/2014/main" val="1936675414"/>
                    </a:ext>
                  </a:extLst>
                </a:gridCol>
              </a:tblGrid>
              <a:tr h="1094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85" dirty="0" smtClean="0">
                          <a:solidFill>
                            <a:schemeClr val="tx1"/>
                          </a:solidFill>
                          <a:latin typeface="+mn-lt"/>
                          <a:cs typeface="Palatino Linotype"/>
                        </a:rPr>
                        <a:t>          Ask </a:t>
                      </a:r>
                      <a:r>
                        <a:rPr lang="en-US" sz="2000" spc="-55" dirty="0" smtClean="0">
                          <a:solidFill>
                            <a:schemeClr val="tx1"/>
                          </a:solidFill>
                          <a:latin typeface="+mn-lt"/>
                          <a:cs typeface="Palatino Linotype"/>
                        </a:rPr>
                        <a:t>questions before </a:t>
                      </a:r>
                      <a:r>
                        <a:rPr lang="en-US" sz="2000" spc="-85" dirty="0" smtClean="0">
                          <a:solidFill>
                            <a:schemeClr val="tx1"/>
                          </a:solidFill>
                          <a:latin typeface="+mn-lt"/>
                          <a:cs typeface="Palatino Linotype"/>
                        </a:rPr>
                        <a:t>you</a:t>
                      </a:r>
                      <a:r>
                        <a:rPr lang="en-US" sz="2000" spc="50" dirty="0" smtClean="0">
                          <a:solidFill>
                            <a:schemeClr val="tx1"/>
                          </a:solidFill>
                          <a:latin typeface="+mn-lt"/>
                          <a:cs typeface="Palatino Linotype"/>
                        </a:rPr>
                        <a:t> </a:t>
                      </a:r>
                      <a:r>
                        <a:rPr lang="en-US" sz="2000" spc="-65" dirty="0" smtClean="0">
                          <a:solidFill>
                            <a:schemeClr val="tx1"/>
                          </a:solidFill>
                          <a:latin typeface="+mn-lt"/>
                          <a:cs typeface="Palatino Linotype"/>
                        </a:rPr>
                        <a:t>ship</a:t>
                      </a:r>
                      <a:endParaRPr lang="en-US" sz="2000" dirty="0" smtClean="0">
                        <a:solidFill>
                          <a:schemeClr val="tx1"/>
                        </a:solidFill>
                        <a:latin typeface="+mn-lt"/>
                        <a:cs typeface="Palatino Linotype"/>
                      </a:endParaRPr>
                    </a:p>
                  </a:txBody>
                  <a:tcPr anchor="ctr">
                    <a:lnL w="12700" cmpd="sng">
                      <a:noFill/>
                    </a:lnL>
                    <a:lnR w="19050" cap="flat" cmpd="sng" algn="ctr">
                      <a:solidFill>
                        <a:schemeClr val="bg1">
                          <a:lumMod val="95000"/>
                        </a:schemeClr>
                      </a:solidFill>
                      <a:prstDash val="solid"/>
                      <a:round/>
                      <a:headEnd type="none" w="med" len="med"/>
                      <a:tailEnd type="none" w="med" len="med"/>
                    </a:lnR>
                    <a:lnT w="12700" cmpd="sng">
                      <a:noFill/>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65" dirty="0" smtClean="0">
                          <a:solidFill>
                            <a:schemeClr val="tx1"/>
                          </a:solidFill>
                          <a:latin typeface="+mn-lt"/>
                          <a:cs typeface="Palatino Linotype"/>
                        </a:rPr>
                        <a:t>Remember </a:t>
                      </a:r>
                      <a:r>
                        <a:rPr lang="en-US" sz="2000" b="1" spc="-50" dirty="0" smtClean="0">
                          <a:solidFill>
                            <a:schemeClr val="tx1"/>
                          </a:solidFill>
                          <a:latin typeface="+mn-lt"/>
                          <a:cs typeface="Palatino Linotype"/>
                        </a:rPr>
                        <a:t>that </a:t>
                      </a:r>
                      <a:r>
                        <a:rPr lang="en-US" sz="2000" b="1" spc="-80" dirty="0" smtClean="0">
                          <a:solidFill>
                            <a:schemeClr val="tx1"/>
                          </a:solidFill>
                          <a:latin typeface="+mn-lt"/>
                          <a:cs typeface="Palatino Linotype"/>
                        </a:rPr>
                        <a:t>every </a:t>
                      </a:r>
                      <a:r>
                        <a:rPr lang="en-US" sz="2000" b="1" spc="-55" dirty="0" smtClean="0">
                          <a:solidFill>
                            <a:schemeClr val="tx1"/>
                          </a:solidFill>
                          <a:latin typeface="+mn-lt"/>
                          <a:cs typeface="Palatino Linotype"/>
                        </a:rPr>
                        <a:t>export </a:t>
                      </a:r>
                      <a:r>
                        <a:rPr lang="en-US" sz="2000" b="1" spc="-50" dirty="0" smtClean="0">
                          <a:solidFill>
                            <a:schemeClr val="tx1"/>
                          </a:solidFill>
                          <a:latin typeface="+mn-lt"/>
                          <a:cs typeface="Palatino Linotype"/>
                        </a:rPr>
                        <a:t>is </a:t>
                      </a:r>
                      <a:r>
                        <a:rPr lang="en-US" sz="2000" b="1" spc="-60" dirty="0" smtClean="0">
                          <a:solidFill>
                            <a:schemeClr val="tx1"/>
                          </a:solidFill>
                          <a:latin typeface="+mn-lt"/>
                          <a:cs typeface="Palatino Linotype"/>
                        </a:rPr>
                        <a:t>also an </a:t>
                      </a:r>
                      <a:r>
                        <a:rPr lang="en-US" sz="2000" b="1" spc="-50" dirty="0" smtClean="0">
                          <a:solidFill>
                            <a:schemeClr val="tx1"/>
                          </a:solidFill>
                          <a:latin typeface="+mn-lt"/>
                          <a:cs typeface="Palatino Linotype"/>
                        </a:rPr>
                        <a:t>import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50" dirty="0" smtClean="0">
                          <a:solidFill>
                            <a:schemeClr val="tx1"/>
                          </a:solidFill>
                          <a:latin typeface="+mn-lt"/>
                          <a:cs typeface="Palatino Linotype"/>
                        </a:rPr>
                        <a:t>at the </a:t>
                      </a:r>
                      <a:r>
                        <a:rPr lang="en-US" sz="2000" b="1" spc="-45" dirty="0" smtClean="0">
                          <a:solidFill>
                            <a:schemeClr val="tx1"/>
                          </a:solidFill>
                          <a:latin typeface="+mn-lt"/>
                          <a:cs typeface="Palatino Linotype"/>
                        </a:rPr>
                        <a:t>international</a:t>
                      </a:r>
                      <a:r>
                        <a:rPr lang="en-US" sz="2000" b="1" spc="-40" dirty="0" smtClean="0">
                          <a:solidFill>
                            <a:schemeClr val="tx1"/>
                          </a:solidFill>
                          <a:latin typeface="+mn-lt"/>
                          <a:cs typeface="Palatino Linotype"/>
                        </a:rPr>
                        <a:t> </a:t>
                      </a:r>
                      <a:r>
                        <a:rPr lang="en-US" sz="2000" b="1" spc="-50" dirty="0" smtClean="0">
                          <a:solidFill>
                            <a:schemeClr val="tx1"/>
                          </a:solidFill>
                          <a:latin typeface="+mn-lt"/>
                          <a:cs typeface="Palatino Linotype"/>
                        </a:rPr>
                        <a:t>destination</a:t>
                      </a:r>
                      <a:endParaRPr lang="en-US" sz="2000" b="1" dirty="0" smtClean="0">
                        <a:solidFill>
                          <a:schemeClr val="tx1"/>
                        </a:solidFill>
                        <a:latin typeface="+mn-lt"/>
                        <a:cs typeface="Palatino Linotype"/>
                      </a:endParaRPr>
                    </a:p>
                  </a:txBody>
                  <a:tcPr anchor="ctr">
                    <a:lnL w="19050" cap="flat" cmpd="sng" algn="ctr">
                      <a:solidFill>
                        <a:schemeClr val="bg1">
                          <a:lumMod val="95000"/>
                        </a:schemeClr>
                      </a:solidFill>
                      <a:prstDash val="solid"/>
                      <a:round/>
                      <a:headEnd type="none" w="med" len="med"/>
                      <a:tailEnd type="none" w="med" len="med"/>
                    </a:lnL>
                    <a:lnR w="12700" cmpd="sng">
                      <a:noFill/>
                    </a:lnR>
                    <a:lnT w="12700" cmpd="sng">
                      <a:noFill/>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20865"/>
                  </a:ext>
                </a:extLst>
              </a:tr>
              <a:tr h="1423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50" dirty="0" smtClean="0">
                          <a:solidFill>
                            <a:schemeClr val="tx1"/>
                          </a:solidFill>
                          <a:latin typeface="+mn-lt"/>
                          <a:cs typeface="Palatino Linotype"/>
                        </a:rPr>
                        <a:t>         Retain </a:t>
                      </a:r>
                      <a:r>
                        <a:rPr lang="en-US" sz="2000" b="1" spc="-55" dirty="0" smtClean="0">
                          <a:solidFill>
                            <a:schemeClr val="tx1"/>
                          </a:solidFill>
                          <a:latin typeface="+mn-lt"/>
                          <a:cs typeface="Palatino Linotype"/>
                        </a:rPr>
                        <a:t>records </a:t>
                      </a:r>
                      <a:r>
                        <a:rPr lang="en-US" sz="2000" b="1" spc="-45" dirty="0" smtClean="0">
                          <a:solidFill>
                            <a:schemeClr val="tx1"/>
                          </a:solidFill>
                          <a:latin typeface="+mn-lt"/>
                          <a:cs typeface="Palatino Linotype"/>
                        </a:rPr>
                        <a:t>of </a:t>
                      </a:r>
                      <a:r>
                        <a:rPr lang="en-US" sz="2000" b="1" spc="-50" dirty="0" smtClean="0">
                          <a:solidFill>
                            <a:schemeClr val="tx1"/>
                          </a:solidFill>
                          <a:latin typeface="+mn-lt"/>
                          <a:cs typeface="Palatino Linotype"/>
                        </a:rPr>
                        <a:t>rationale </a:t>
                      </a:r>
                      <a:r>
                        <a:rPr lang="en-US" sz="2000" b="1" spc="-40" dirty="0" smtClean="0">
                          <a:solidFill>
                            <a:schemeClr val="tx1"/>
                          </a:solidFill>
                          <a:latin typeface="+mn-lt"/>
                          <a:cs typeface="Palatino Linotype"/>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40" dirty="0" smtClean="0">
                          <a:solidFill>
                            <a:schemeClr val="tx1"/>
                          </a:solidFill>
                          <a:latin typeface="+mn-lt"/>
                          <a:cs typeface="Palatino Linotype"/>
                        </a:rPr>
                        <a:t>         </a:t>
                      </a:r>
                      <a:r>
                        <a:rPr lang="en-US" sz="2000" b="1" spc="-65" dirty="0" smtClean="0">
                          <a:solidFill>
                            <a:schemeClr val="tx1"/>
                          </a:solidFill>
                          <a:latin typeface="+mn-lt"/>
                          <a:cs typeface="Palatino Linotype"/>
                        </a:rPr>
                        <a:t>shipping </a:t>
                      </a:r>
                      <a:r>
                        <a:rPr lang="en-US" sz="2000" b="1" spc="-55" dirty="0" smtClean="0">
                          <a:solidFill>
                            <a:schemeClr val="tx1"/>
                          </a:solidFill>
                          <a:latin typeface="+mn-lt"/>
                          <a:cs typeface="Palatino Linotype"/>
                        </a:rPr>
                        <a:t>decisions</a:t>
                      </a:r>
                      <a:endParaRPr lang="en-US" sz="2000" b="1" dirty="0" smtClean="0">
                        <a:solidFill>
                          <a:schemeClr val="tx1"/>
                        </a:solidFill>
                        <a:latin typeface="+mn-lt"/>
                        <a:cs typeface="Palatino Linotype"/>
                      </a:endParaRPr>
                    </a:p>
                  </a:txBody>
                  <a:tcPr anchor="ctr">
                    <a:lnL w="12700" cmpd="sng">
                      <a:noFill/>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a:spcBef>
                          <a:spcPts val="100"/>
                        </a:spcBef>
                      </a:pPr>
                      <a:r>
                        <a:rPr lang="en-US" sz="2000" b="1" spc="-50" dirty="0" smtClean="0">
                          <a:solidFill>
                            <a:schemeClr val="tx1"/>
                          </a:solidFill>
                          <a:latin typeface="+mn-lt"/>
                          <a:cs typeface="Palatino Linotype"/>
                        </a:rPr>
                        <a:t>Be </a:t>
                      </a:r>
                      <a:r>
                        <a:rPr lang="en-US" sz="2000" b="1" spc="-85" dirty="0" smtClean="0">
                          <a:solidFill>
                            <a:schemeClr val="tx1"/>
                          </a:solidFill>
                          <a:latin typeface="+mn-lt"/>
                          <a:cs typeface="Palatino Linotype"/>
                        </a:rPr>
                        <a:t>aware </a:t>
                      </a:r>
                      <a:r>
                        <a:rPr lang="en-US" sz="2000" b="1" spc="-45" dirty="0" smtClean="0">
                          <a:solidFill>
                            <a:schemeClr val="tx1"/>
                          </a:solidFill>
                          <a:latin typeface="+mn-lt"/>
                          <a:cs typeface="Palatino Linotype"/>
                        </a:rPr>
                        <a:t>of </a:t>
                      </a:r>
                      <a:r>
                        <a:rPr lang="en-US" sz="2000" b="1" spc="-65" dirty="0" smtClean="0">
                          <a:solidFill>
                            <a:schemeClr val="tx1"/>
                          </a:solidFill>
                          <a:latin typeface="+mn-lt"/>
                          <a:cs typeface="Palatino Linotype"/>
                        </a:rPr>
                        <a:t>red flags, </a:t>
                      </a:r>
                      <a:r>
                        <a:rPr lang="en-US" sz="2000" b="1" spc="-60" dirty="0" smtClean="0">
                          <a:solidFill>
                            <a:schemeClr val="tx1"/>
                          </a:solidFill>
                          <a:latin typeface="+mn-lt"/>
                          <a:cs typeface="Palatino Linotype"/>
                        </a:rPr>
                        <a:t>such </a:t>
                      </a:r>
                      <a:r>
                        <a:rPr lang="en-US" sz="2000" b="1" spc="-75" dirty="0" smtClean="0">
                          <a:solidFill>
                            <a:schemeClr val="tx1"/>
                          </a:solidFill>
                          <a:latin typeface="+mn-lt"/>
                          <a:cs typeface="Palatino Linotype"/>
                        </a:rPr>
                        <a:t>as </a:t>
                      </a:r>
                      <a:r>
                        <a:rPr lang="en-US" sz="2000" b="1" spc="-65" dirty="0" smtClean="0">
                          <a:solidFill>
                            <a:schemeClr val="tx1"/>
                          </a:solidFill>
                          <a:latin typeface="+mn-lt"/>
                          <a:cs typeface="Palatino Linotype"/>
                        </a:rPr>
                        <a:t>shipping </a:t>
                      </a:r>
                      <a:r>
                        <a:rPr lang="en-US" sz="2000" b="1" spc="-55" dirty="0" smtClean="0">
                          <a:solidFill>
                            <a:schemeClr val="tx1"/>
                          </a:solidFill>
                          <a:latin typeface="+mn-lt"/>
                          <a:cs typeface="Palatino Linotype"/>
                        </a:rPr>
                        <a:t>items</a:t>
                      </a:r>
                    </a:p>
                    <a:p>
                      <a:pPr marL="12700" marR="5080" algn="l" defTabSz="914400">
                        <a:spcBef>
                          <a:spcPts val="100"/>
                        </a:spcBef>
                      </a:pPr>
                      <a:r>
                        <a:rPr lang="en-US" sz="2000" b="1" spc="-35" dirty="0" smtClean="0">
                          <a:solidFill>
                            <a:schemeClr val="tx1"/>
                          </a:solidFill>
                          <a:latin typeface="+mn-lt"/>
                          <a:cs typeface="Palatino Linotype"/>
                        </a:rPr>
                        <a:t>to </a:t>
                      </a:r>
                      <a:r>
                        <a:rPr lang="en-US" sz="2000" b="1" spc="-75" dirty="0" smtClean="0">
                          <a:solidFill>
                            <a:schemeClr val="tx1"/>
                          </a:solidFill>
                          <a:latin typeface="+mn-lt"/>
                          <a:cs typeface="Palatino Linotype"/>
                        </a:rPr>
                        <a:t>unknown </a:t>
                      </a:r>
                      <a:r>
                        <a:rPr lang="en-US" sz="2000" b="1" spc="-60" dirty="0" smtClean="0">
                          <a:solidFill>
                            <a:schemeClr val="tx1"/>
                          </a:solidFill>
                          <a:latin typeface="+mn-lt"/>
                          <a:cs typeface="Palatino Linotype"/>
                        </a:rPr>
                        <a:t>persons </a:t>
                      </a:r>
                      <a:r>
                        <a:rPr lang="en-US" sz="2000" b="1" spc="-50" dirty="0" smtClean="0">
                          <a:solidFill>
                            <a:schemeClr val="tx1"/>
                          </a:solidFill>
                          <a:latin typeface="+mn-lt"/>
                          <a:cs typeface="Palatino Linotype"/>
                        </a:rPr>
                        <a:t>that </a:t>
                      </a:r>
                      <a:r>
                        <a:rPr lang="en-US" sz="2000" b="1" spc="-55" dirty="0" smtClean="0">
                          <a:solidFill>
                            <a:schemeClr val="tx1"/>
                          </a:solidFill>
                          <a:latin typeface="+mn-lt"/>
                          <a:cs typeface="Palatino Linotype"/>
                        </a:rPr>
                        <a:t>don't </a:t>
                      </a:r>
                      <a:r>
                        <a:rPr lang="en-US" sz="2000" b="1" spc="-80" dirty="0" smtClean="0">
                          <a:solidFill>
                            <a:schemeClr val="tx1"/>
                          </a:solidFill>
                          <a:latin typeface="+mn-lt"/>
                          <a:cs typeface="Palatino Linotype"/>
                        </a:rPr>
                        <a:t>have </a:t>
                      </a:r>
                      <a:r>
                        <a:rPr lang="en-US" sz="2000" b="1" spc="-75" dirty="0" smtClean="0">
                          <a:solidFill>
                            <a:schemeClr val="tx1"/>
                          </a:solidFill>
                          <a:latin typeface="+mn-lt"/>
                          <a:cs typeface="Palatino Linotype"/>
                        </a:rPr>
                        <a:t>a </a:t>
                      </a:r>
                      <a:r>
                        <a:rPr lang="en-US" sz="2000" b="1" spc="-70" dirty="0" smtClean="0">
                          <a:solidFill>
                            <a:schemeClr val="tx1"/>
                          </a:solidFill>
                          <a:latin typeface="+mn-lt"/>
                          <a:cs typeface="Palatino Linotype"/>
                        </a:rPr>
                        <a:t>need</a:t>
                      </a:r>
                    </a:p>
                    <a:p>
                      <a:pPr marL="12700" marR="5080" algn="l" defTabSz="914400">
                        <a:spcBef>
                          <a:spcPts val="100"/>
                        </a:spcBef>
                      </a:pPr>
                      <a:r>
                        <a:rPr lang="en-US" sz="2000" b="1" spc="-40" dirty="0" smtClean="0">
                          <a:solidFill>
                            <a:schemeClr val="tx1"/>
                          </a:solidFill>
                          <a:latin typeface="+mn-lt"/>
                          <a:cs typeface="Palatino Linotype"/>
                        </a:rPr>
                        <a:t>for </a:t>
                      </a:r>
                      <a:r>
                        <a:rPr lang="en-US" sz="2000" b="1" spc="-50" dirty="0" smtClean="0">
                          <a:solidFill>
                            <a:schemeClr val="tx1"/>
                          </a:solidFill>
                          <a:latin typeface="+mn-lt"/>
                          <a:cs typeface="Palatino Linotype"/>
                        </a:rPr>
                        <a:t>that</a:t>
                      </a:r>
                      <a:r>
                        <a:rPr lang="en-US" sz="2000" b="1" spc="-25" dirty="0" smtClean="0">
                          <a:solidFill>
                            <a:schemeClr val="tx1"/>
                          </a:solidFill>
                          <a:latin typeface="+mn-lt"/>
                          <a:cs typeface="Palatino Linotype"/>
                        </a:rPr>
                        <a:t> </a:t>
                      </a:r>
                      <a:r>
                        <a:rPr lang="en-US" sz="2000" b="1" spc="-50" dirty="0" smtClean="0">
                          <a:solidFill>
                            <a:schemeClr val="tx1"/>
                          </a:solidFill>
                          <a:latin typeface="+mn-lt"/>
                          <a:cs typeface="Palatino Linotype"/>
                        </a:rPr>
                        <a:t>item</a:t>
                      </a:r>
                      <a:endParaRPr lang="en-US" sz="2000" b="1" dirty="0">
                        <a:solidFill>
                          <a:schemeClr val="tx1"/>
                        </a:solidFill>
                        <a:latin typeface="+mn-lt"/>
                        <a:cs typeface="Palatino Linotype"/>
                      </a:endParaRPr>
                    </a:p>
                  </a:txBody>
                  <a:tcPr anchor="ctr">
                    <a:lnL w="19050" cap="flat" cmpd="sng" algn="ctr">
                      <a:solidFill>
                        <a:schemeClr val="bg1">
                          <a:lumMod val="95000"/>
                        </a:schemeClr>
                      </a:solidFill>
                      <a:prstDash val="solid"/>
                      <a:round/>
                      <a:headEnd type="none" w="med" len="med"/>
                      <a:tailEnd type="none" w="med" len="med"/>
                    </a:lnL>
                    <a:lnR w="12700" cmpd="sng">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709457"/>
                  </a:ext>
                </a:extLst>
              </a:tr>
              <a:tr h="1426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65" dirty="0" smtClean="0">
                          <a:solidFill>
                            <a:schemeClr val="tx1"/>
                          </a:solidFill>
                          <a:latin typeface="+mn-lt"/>
                          <a:cs typeface="Palatino Linotype"/>
                        </a:rPr>
                        <a:t>          Use </a:t>
                      </a:r>
                      <a:r>
                        <a:rPr lang="en-US" sz="2000" b="1" spc="-45" dirty="0" smtClean="0">
                          <a:solidFill>
                            <a:schemeClr val="tx1"/>
                          </a:solidFill>
                          <a:latin typeface="+mn-lt"/>
                          <a:cs typeface="Palatino Linotype"/>
                        </a:rPr>
                        <a:t>online </a:t>
                      </a:r>
                      <a:r>
                        <a:rPr lang="en-US" sz="2000" b="1" spc="-55" dirty="0" smtClean="0">
                          <a:solidFill>
                            <a:schemeClr val="tx1"/>
                          </a:solidFill>
                          <a:latin typeface="+mn-lt"/>
                          <a:cs typeface="Palatino Linotype"/>
                        </a:rPr>
                        <a:t>screening </a:t>
                      </a:r>
                      <a:r>
                        <a:rPr lang="en-US" sz="2000" b="1" spc="-50" dirty="0" smtClean="0">
                          <a:solidFill>
                            <a:schemeClr val="tx1"/>
                          </a:solidFill>
                          <a:latin typeface="+mn-lt"/>
                          <a:cs typeface="Palatino Linotype"/>
                        </a:rPr>
                        <a:t>tools: UF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50" dirty="0" smtClean="0">
                          <a:solidFill>
                            <a:schemeClr val="tx1"/>
                          </a:solidFill>
                          <a:latin typeface="+mn-lt"/>
                          <a:cs typeface="Palatino Linotype"/>
                        </a:rPr>
                        <a:t>          subscribes</a:t>
                      </a:r>
                      <a:r>
                        <a:rPr lang="en-US" sz="2000" b="1" spc="-50" baseline="0" dirty="0" smtClean="0">
                          <a:solidFill>
                            <a:schemeClr val="tx1"/>
                          </a:solidFill>
                          <a:latin typeface="+mn-lt"/>
                          <a:cs typeface="Palatino Linotype"/>
                        </a:rPr>
                        <a:t> to</a:t>
                      </a:r>
                      <a:r>
                        <a:rPr lang="en-US" sz="2000" b="1" spc="-55" dirty="0" smtClean="0">
                          <a:solidFill>
                            <a:schemeClr val="tx1"/>
                          </a:solidFill>
                          <a:latin typeface="+mn-lt"/>
                          <a:cs typeface="Palatino Linotype"/>
                        </a:rPr>
                        <a:t> </a:t>
                      </a:r>
                      <a:r>
                        <a:rPr lang="en-US" sz="2000" b="1" spc="-75" dirty="0" smtClean="0">
                          <a:solidFill>
                            <a:schemeClr val="tx1"/>
                          </a:solidFill>
                          <a:latin typeface="+mn-lt"/>
                          <a:cs typeface="Palatino Linotype"/>
                        </a:rPr>
                        <a:t>Visual</a:t>
                      </a:r>
                      <a:r>
                        <a:rPr lang="en-US" sz="2000" b="1" spc="-75" baseline="0" dirty="0" smtClean="0">
                          <a:solidFill>
                            <a:schemeClr val="tx1"/>
                          </a:solidFill>
                          <a:latin typeface="+mn-lt"/>
                          <a:cs typeface="Palatino Linotype"/>
                        </a:rPr>
                        <a:t> </a:t>
                      </a:r>
                      <a:r>
                        <a:rPr lang="en-US" sz="2000" b="1" spc="-75" dirty="0" smtClean="0">
                          <a:solidFill>
                            <a:schemeClr val="tx1"/>
                          </a:solidFill>
                          <a:latin typeface="+mn-lt"/>
                          <a:cs typeface="Palatino Linotype"/>
                        </a:rPr>
                        <a:t>Co</a:t>
                      </a:r>
                      <a:r>
                        <a:rPr lang="en-US" sz="2000" b="1" spc="-55" dirty="0" smtClean="0">
                          <a:solidFill>
                            <a:schemeClr val="tx1"/>
                          </a:solidFill>
                          <a:latin typeface="+mn-lt"/>
                          <a:cs typeface="Palatino Linotype"/>
                        </a:rPr>
                        <a:t>mpliance</a:t>
                      </a:r>
                      <a:endParaRPr lang="en-US" sz="2000" b="1" dirty="0" smtClean="0">
                        <a:solidFill>
                          <a:schemeClr val="tx1"/>
                        </a:solidFill>
                        <a:latin typeface="+mn-lt"/>
                        <a:cs typeface="Palatino Linotype"/>
                      </a:endParaRPr>
                    </a:p>
                  </a:txBody>
                  <a:tcPr anchor="ctr">
                    <a:lnL w="12700" cmpd="sng">
                      <a:noFill/>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45" dirty="0" smtClean="0">
                          <a:solidFill>
                            <a:schemeClr val="tx1"/>
                          </a:solidFill>
                          <a:latin typeface="+mn-lt"/>
                          <a:cs typeface="Palatino Linotype"/>
                        </a:rPr>
                        <a:t>Be </a:t>
                      </a:r>
                      <a:r>
                        <a:rPr lang="en-US" sz="2000" b="1" spc="-85" dirty="0" smtClean="0">
                          <a:solidFill>
                            <a:schemeClr val="tx1"/>
                          </a:solidFill>
                          <a:latin typeface="+mn-lt"/>
                          <a:cs typeface="Palatino Linotype"/>
                        </a:rPr>
                        <a:t>aware </a:t>
                      </a:r>
                      <a:r>
                        <a:rPr lang="en-US" sz="2000" b="1" spc="-45" dirty="0" smtClean="0">
                          <a:solidFill>
                            <a:schemeClr val="tx1"/>
                          </a:solidFill>
                          <a:latin typeface="+mn-lt"/>
                          <a:cs typeface="Palatino Linotype"/>
                        </a:rPr>
                        <a:t>that </a:t>
                      </a:r>
                      <a:r>
                        <a:rPr lang="en-US" sz="2000" b="1" spc="-50" dirty="0" smtClean="0">
                          <a:solidFill>
                            <a:schemeClr val="tx1"/>
                          </a:solidFill>
                          <a:latin typeface="+mn-lt"/>
                          <a:cs typeface="Palatino Linotype"/>
                        </a:rPr>
                        <a:t>compliance </a:t>
                      </a:r>
                      <a:r>
                        <a:rPr lang="en-US" sz="2000" b="1" spc="-60" dirty="0" smtClean="0">
                          <a:solidFill>
                            <a:schemeClr val="tx1"/>
                          </a:solidFill>
                          <a:latin typeface="+mn-lt"/>
                          <a:cs typeface="Palatino Linotype"/>
                        </a:rPr>
                        <a:t>related </a:t>
                      </a:r>
                      <a:r>
                        <a:rPr lang="en-US" sz="2000" b="1" spc="-35" dirty="0" smtClean="0">
                          <a:solidFill>
                            <a:schemeClr val="tx1"/>
                          </a:solidFill>
                          <a:latin typeface="+mn-lt"/>
                          <a:cs typeface="Palatino Linotype"/>
                        </a:rPr>
                        <a:t>to </a:t>
                      </a:r>
                      <a:r>
                        <a:rPr lang="en-US" sz="2000" b="1" spc="-65" dirty="0" smtClean="0">
                          <a:solidFill>
                            <a:schemeClr val="tx1"/>
                          </a:solidFill>
                          <a:latin typeface="+mn-lt"/>
                          <a:cs typeface="Palatino Linotype"/>
                        </a:rPr>
                        <a:t>shipping </a:t>
                      </a:r>
                      <a:r>
                        <a:rPr lang="en-US" sz="2000" b="1" spc="-70" dirty="0" smtClean="0">
                          <a:solidFill>
                            <a:schemeClr val="tx1"/>
                          </a:solidFill>
                          <a:latin typeface="+mn-lt"/>
                          <a:cs typeface="Palatino Linotype"/>
                        </a:rPr>
                        <a:t>hazardous </a:t>
                      </a:r>
                      <a:r>
                        <a:rPr lang="en-US" sz="2000" b="1" spc="-55" dirty="0" smtClean="0">
                          <a:solidFill>
                            <a:schemeClr val="tx1"/>
                          </a:solidFill>
                          <a:latin typeface="+mn-lt"/>
                          <a:cs typeface="Palatino Linotype"/>
                        </a:rPr>
                        <a:t>materials </a:t>
                      </a:r>
                      <a:r>
                        <a:rPr lang="en-US" sz="2000" b="1" spc="-80" dirty="0" smtClean="0">
                          <a:solidFill>
                            <a:schemeClr val="tx1"/>
                          </a:solidFill>
                          <a:latin typeface="+mn-lt"/>
                          <a:cs typeface="Palatino Linotype"/>
                        </a:rPr>
                        <a:t>&amp; </a:t>
                      </a:r>
                      <a:r>
                        <a:rPr lang="en-US" sz="2000" b="1" spc="-70" dirty="0" smtClean="0">
                          <a:solidFill>
                            <a:schemeClr val="tx1"/>
                          </a:solidFill>
                          <a:latin typeface="+mn-lt"/>
                          <a:cs typeface="Palatino Linotype"/>
                        </a:rPr>
                        <a:t>dangerous goods </a:t>
                      </a:r>
                      <a:r>
                        <a:rPr lang="en-US" sz="2000" b="1" spc="-50" dirty="0" smtClean="0">
                          <a:solidFill>
                            <a:schemeClr val="tx1"/>
                          </a:solidFill>
                          <a:latin typeface="+mn-lt"/>
                          <a:cs typeface="Palatino Linotype"/>
                        </a:rPr>
                        <a: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60" dirty="0" smtClean="0">
                          <a:solidFill>
                            <a:schemeClr val="tx1"/>
                          </a:solidFill>
                          <a:latin typeface="+mn-lt"/>
                          <a:cs typeface="Palatino Linotype"/>
                        </a:rPr>
                        <a:t>separate </a:t>
                      </a:r>
                      <a:r>
                        <a:rPr lang="en-US" sz="2000" b="1" spc="-50" dirty="0" smtClean="0">
                          <a:solidFill>
                            <a:schemeClr val="tx1"/>
                          </a:solidFill>
                          <a:latin typeface="+mn-lt"/>
                          <a:cs typeface="Palatino Linotype"/>
                        </a:rPr>
                        <a:t>from </a:t>
                      </a:r>
                      <a:r>
                        <a:rPr lang="en-US" sz="2000" b="1" spc="-65" dirty="0" smtClean="0">
                          <a:solidFill>
                            <a:schemeClr val="tx1"/>
                          </a:solidFill>
                          <a:latin typeface="+mn-lt"/>
                          <a:cs typeface="Palatino Linotype"/>
                        </a:rPr>
                        <a:t>issues </a:t>
                      </a:r>
                      <a:r>
                        <a:rPr lang="en-US" sz="2000" b="1" spc="-60" dirty="0" smtClean="0">
                          <a:solidFill>
                            <a:schemeClr val="tx1"/>
                          </a:solidFill>
                          <a:latin typeface="+mn-lt"/>
                          <a:cs typeface="Palatino Linotype"/>
                        </a:rPr>
                        <a:t>related </a:t>
                      </a:r>
                      <a:r>
                        <a:rPr lang="en-US" sz="2000" b="1" spc="-35" dirty="0" smtClean="0">
                          <a:solidFill>
                            <a:schemeClr val="tx1"/>
                          </a:solidFill>
                          <a:latin typeface="+mn-lt"/>
                          <a:cs typeface="Palatino Linotype"/>
                        </a:rPr>
                        <a:t>to </a:t>
                      </a:r>
                      <a:r>
                        <a:rPr lang="en-US" sz="2000" b="1" spc="-50" dirty="0" smtClean="0">
                          <a:solidFill>
                            <a:schemeClr val="tx1"/>
                          </a:solidFill>
                          <a:latin typeface="+mn-lt"/>
                          <a:cs typeface="Palatino Linotype"/>
                        </a:rPr>
                        <a:t>export</a:t>
                      </a:r>
                      <a:r>
                        <a:rPr lang="en-US" sz="2000" b="1" spc="25" dirty="0" smtClean="0">
                          <a:solidFill>
                            <a:schemeClr val="tx1"/>
                          </a:solidFill>
                          <a:latin typeface="+mn-lt"/>
                          <a:cs typeface="Palatino Linotype"/>
                        </a:rPr>
                        <a:t> </a:t>
                      </a:r>
                      <a:r>
                        <a:rPr lang="en-US" sz="2000" b="1" spc="-40" dirty="0" smtClean="0">
                          <a:solidFill>
                            <a:schemeClr val="tx1"/>
                          </a:solidFill>
                          <a:latin typeface="+mn-lt"/>
                          <a:cs typeface="Palatino Linotype"/>
                        </a:rPr>
                        <a:t>controls</a:t>
                      </a:r>
                      <a:endParaRPr lang="en-US" sz="2000" b="1" dirty="0" smtClean="0">
                        <a:solidFill>
                          <a:schemeClr val="tx1"/>
                        </a:solidFill>
                        <a:latin typeface="+mn-lt"/>
                        <a:cs typeface="Palatino Linotype"/>
                      </a:endParaRPr>
                    </a:p>
                  </a:txBody>
                  <a:tcPr anchor="ctr">
                    <a:lnL w="19050" cap="flat" cmpd="sng" algn="ctr">
                      <a:solidFill>
                        <a:schemeClr val="bg1">
                          <a:lumMod val="95000"/>
                        </a:schemeClr>
                      </a:solidFill>
                      <a:prstDash val="solid"/>
                      <a:round/>
                      <a:headEnd type="none" w="med" len="med"/>
                      <a:tailEnd type="none" w="med" len="med"/>
                    </a:lnL>
                    <a:lnR w="12700" cmpd="sng">
                      <a:noFill/>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478365"/>
                  </a:ext>
                </a:extLst>
              </a:tr>
            </a:tbl>
          </a:graphicData>
        </a:graphic>
      </p:graphicFrame>
      <p:pic>
        <p:nvPicPr>
          <p:cNvPr id="10" name="Picture 9"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55" y="2170934"/>
            <a:ext cx="495933" cy="495933"/>
          </a:xfrm>
          <a:prstGeom prst="rect">
            <a:avLst/>
          </a:prstGeom>
        </p:spPr>
      </p:pic>
      <p:pic>
        <p:nvPicPr>
          <p:cNvPr id="11" name="Picture 10"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55" y="3418591"/>
            <a:ext cx="495933" cy="495933"/>
          </a:xfrm>
          <a:prstGeom prst="rect">
            <a:avLst/>
          </a:prstGeom>
        </p:spPr>
      </p:pic>
      <p:pic>
        <p:nvPicPr>
          <p:cNvPr id="12" name="Picture 11"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54" y="4738730"/>
            <a:ext cx="495933" cy="495933"/>
          </a:xfrm>
          <a:prstGeom prst="rect">
            <a:avLst/>
          </a:prstGeom>
        </p:spPr>
      </p:pic>
      <p:pic>
        <p:nvPicPr>
          <p:cNvPr id="13" name="Picture 12"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7761" y="2170934"/>
            <a:ext cx="495933" cy="495933"/>
          </a:xfrm>
          <a:prstGeom prst="rect">
            <a:avLst/>
          </a:prstGeom>
        </p:spPr>
      </p:pic>
      <p:pic>
        <p:nvPicPr>
          <p:cNvPr id="14" name="Picture 13"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7760" y="3423198"/>
            <a:ext cx="495933" cy="495933"/>
          </a:xfrm>
          <a:prstGeom prst="rect">
            <a:avLst/>
          </a:prstGeom>
        </p:spPr>
      </p:pic>
      <p:pic>
        <p:nvPicPr>
          <p:cNvPr id="15" name="Picture 14" descr="Checkmark Check Orang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7759" y="4862020"/>
            <a:ext cx="495933" cy="495933"/>
          </a:xfrm>
          <a:prstGeom prst="rect">
            <a:avLst/>
          </a:prstGeom>
        </p:spPr>
      </p:pic>
    </p:spTree>
    <p:extLst>
      <p:ext uri="{BB962C8B-B14F-4D97-AF65-F5344CB8AC3E}">
        <p14:creationId xmlns:p14="http://schemas.microsoft.com/office/powerpoint/2010/main" val="3449469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UF Shipping/Hand-Carry Reminders</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r>
              <a:rPr lang="en-US" dirty="0"/>
              <a:t>C</a:t>
            </a:r>
            <a:r>
              <a:rPr lang="en-US" dirty="0" smtClean="0"/>
              <a:t>ontact UF RISC (</a:t>
            </a:r>
            <a:r>
              <a:rPr lang="en-US" dirty="0" smtClean="0">
                <a:hlinkClick r:id="rId2"/>
              </a:rPr>
              <a:t>exportcontrol@research.ufl.edu</a:t>
            </a:r>
            <a:r>
              <a:rPr lang="en-US" dirty="0" smtClean="0"/>
              <a:t>) prior to any international shipment. Please provide sufficient time and as much information as possible for an export control review.</a:t>
            </a:r>
            <a:endParaRPr lang="en-US" dirty="0"/>
          </a:p>
          <a:p>
            <a:r>
              <a:rPr lang="en-US" dirty="0" smtClean="0"/>
              <a:t>Travel Authorizations for UF travelers</a:t>
            </a:r>
            <a:endParaRPr lang="en-US" dirty="0"/>
          </a:p>
          <a:p>
            <a:pPr lvl="1"/>
            <a:r>
              <a:rPr lang="en-US" dirty="0">
                <a:hlinkClick r:id="rId3" action="ppaction://hlinkfile"/>
              </a:rPr>
              <a:t>m</a:t>
            </a:r>
            <a:r>
              <a:rPr lang="en-US" dirty="0" smtClean="0">
                <a:hlinkClick r:id="rId3" action="ppaction://hlinkfile"/>
              </a:rPr>
              <a:t>y.UFL.edu</a:t>
            </a:r>
            <a:endParaRPr lang="en-US" dirty="0"/>
          </a:p>
          <a:p>
            <a:r>
              <a:rPr lang="en-US" dirty="0"/>
              <a:t>UFIC </a:t>
            </a:r>
            <a:r>
              <a:rPr lang="en-US" dirty="0" smtClean="0"/>
              <a:t>Registration for all UF persons traveling abroad on UF business </a:t>
            </a:r>
            <a:endParaRPr lang="en-US" dirty="0"/>
          </a:p>
          <a:p>
            <a:pPr lvl="1"/>
            <a:r>
              <a:rPr lang="en-US" dirty="0">
                <a:hlinkClick r:id="rId4"/>
              </a:rPr>
              <a:t>https://internationalcenter.ufl.edu/travel/online-travel-registration </a:t>
            </a:r>
            <a:endParaRPr lang="en-US" dirty="0"/>
          </a:p>
          <a:p>
            <a:r>
              <a:rPr lang="en-US" dirty="0"/>
              <a:t>Asset Management </a:t>
            </a:r>
            <a:r>
              <a:rPr lang="en-US" dirty="0" smtClean="0"/>
              <a:t>Registration for foreign travel and shipping UF-owned items</a:t>
            </a:r>
            <a:endParaRPr lang="en-US" dirty="0"/>
          </a:p>
          <a:p>
            <a:pPr lvl="1"/>
            <a:r>
              <a:rPr lang="en-US" dirty="0">
                <a:hlinkClick r:id="rId5"/>
              </a:rPr>
              <a:t>https://myassets.fa.ufl.edu/ext/#/</a:t>
            </a:r>
            <a:r>
              <a:rPr lang="en-US" dirty="0" smtClean="0">
                <a:hlinkClick r:id="rId5"/>
              </a:rPr>
              <a:t>fta</a:t>
            </a:r>
            <a:endParaRPr lang="en-US" dirty="0"/>
          </a:p>
          <a:p>
            <a:endParaRPr lang="en-US" b="1" dirty="0" smtClean="0">
              <a:solidFill>
                <a:schemeClr val="accent1">
                  <a:lumMod val="75000"/>
                </a:schemeClr>
              </a:solidFill>
            </a:endParaRPr>
          </a:p>
          <a:p>
            <a:endParaRPr lang="en-US" b="1" dirty="0" smtClean="0">
              <a:solidFill>
                <a:schemeClr val="accent1">
                  <a:lumMod val="75000"/>
                </a:schemeClr>
              </a:solidFill>
            </a:endParaRPr>
          </a:p>
        </p:txBody>
      </p:sp>
    </p:spTree>
    <p:extLst>
      <p:ext uri="{BB962C8B-B14F-4D97-AF65-F5344CB8AC3E}">
        <p14:creationId xmlns:p14="http://schemas.microsoft.com/office/powerpoint/2010/main" val="332336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Breakout Room Scenarios</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r>
              <a:rPr lang="en-US" sz="3200" dirty="0" smtClean="0"/>
              <a:t>For each shipping scenario, please discuss: </a:t>
            </a:r>
          </a:p>
          <a:p>
            <a:pPr lvl="1"/>
            <a:r>
              <a:rPr lang="en-US" sz="2800" dirty="0" smtClean="0"/>
              <a:t>What necessary information is present?</a:t>
            </a:r>
          </a:p>
          <a:p>
            <a:pPr lvl="1"/>
            <a:r>
              <a:rPr lang="en-US" sz="2800" dirty="0" smtClean="0"/>
              <a:t>What additional information is needed?</a:t>
            </a:r>
          </a:p>
          <a:p>
            <a:pPr lvl="1"/>
            <a:r>
              <a:rPr lang="en-US" sz="2800" dirty="0" smtClean="0"/>
              <a:t>What are the next steps needed prior to shipping?</a:t>
            </a:r>
          </a:p>
          <a:p>
            <a:pPr lvl="2"/>
            <a:r>
              <a:rPr lang="en-US" sz="2400" dirty="0" smtClean="0"/>
              <a:t>What UF authorizations and registrations need to be completed?</a:t>
            </a:r>
          </a:p>
          <a:p>
            <a:pPr lvl="2"/>
            <a:r>
              <a:rPr lang="en-US" sz="2400" dirty="0" smtClean="0"/>
              <a:t>Which foreign entities need to be screened?</a:t>
            </a:r>
          </a:p>
          <a:p>
            <a:pPr lvl="2"/>
            <a:r>
              <a:rPr lang="en-US" sz="2400" dirty="0" smtClean="0"/>
              <a:t>What needs to be supplied to UF RISC for an export control review?</a:t>
            </a:r>
          </a:p>
          <a:p>
            <a:pPr marL="914400" lvl="2" indent="0">
              <a:buNone/>
            </a:pPr>
            <a:r>
              <a:rPr lang="en-US" dirty="0" smtClean="0">
                <a:solidFill>
                  <a:schemeClr val="accent1">
                    <a:lumMod val="75000"/>
                  </a:schemeClr>
                </a:solidFill>
              </a:rPr>
              <a:t>    </a:t>
            </a:r>
          </a:p>
        </p:txBody>
      </p:sp>
    </p:spTree>
    <p:extLst>
      <p:ext uri="{BB962C8B-B14F-4D97-AF65-F5344CB8AC3E}">
        <p14:creationId xmlns:p14="http://schemas.microsoft.com/office/powerpoint/2010/main" val="69796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#1</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pPr marL="0" indent="0">
              <a:buNone/>
            </a:pPr>
            <a:r>
              <a:rPr lang="en-US" dirty="0" smtClean="0"/>
              <a:t>UF Professor, </a:t>
            </a:r>
            <a:r>
              <a:rPr lang="en-US" dirty="0"/>
              <a:t>Dr. </a:t>
            </a:r>
            <a:r>
              <a:rPr lang="en-US" dirty="0" err="1" smtClean="0"/>
              <a:t>Tebow</a:t>
            </a:r>
            <a:r>
              <a:rPr lang="en-US" dirty="0" smtClean="0"/>
              <a:t>, </a:t>
            </a:r>
            <a:r>
              <a:rPr lang="en-US" dirty="0"/>
              <a:t>is planning traveling to London for one week to conduct research with his collaborator, Dr. Leak, at the University of London. Dr. </a:t>
            </a:r>
            <a:r>
              <a:rPr lang="en-US" dirty="0" err="1"/>
              <a:t>Tebow</a:t>
            </a:r>
            <a:r>
              <a:rPr lang="en-US" dirty="0"/>
              <a:t> is bringing his UF-owned laptop (UF </a:t>
            </a:r>
            <a:r>
              <a:rPr lang="en-US" dirty="0" smtClean="0"/>
              <a:t>Decal </a:t>
            </a:r>
            <a:r>
              <a:rPr lang="en-US" dirty="0"/>
              <a:t>#000000154114) on the trip, which has a value of $1,000 and will remain in his “effective control” at all times. </a:t>
            </a:r>
            <a:endParaRPr lang="en-US" dirty="0" smtClean="0"/>
          </a:p>
          <a:p>
            <a:pPr marL="0" indent="0">
              <a:buNone/>
            </a:pPr>
            <a:endParaRPr lang="en-US" dirty="0"/>
          </a:p>
          <a:p>
            <a:pPr marL="0" indent="0">
              <a:buNone/>
            </a:pPr>
            <a:endParaRPr lang="en-US" dirty="0" smtClean="0">
              <a:solidFill>
                <a:schemeClr val="accent1">
                  <a:lumMod val="75000"/>
                </a:schemeClr>
              </a:solidFill>
            </a:endParaRPr>
          </a:p>
        </p:txBody>
      </p:sp>
    </p:spTree>
    <p:extLst>
      <p:ext uri="{BB962C8B-B14F-4D97-AF65-F5344CB8AC3E}">
        <p14:creationId xmlns:p14="http://schemas.microsoft.com/office/powerpoint/2010/main" val="62356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#1</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pPr marL="0" indent="0">
              <a:buNone/>
            </a:pPr>
            <a:r>
              <a:rPr lang="en-US" dirty="0" smtClean="0"/>
              <a:t>UF Professor, </a:t>
            </a:r>
            <a:r>
              <a:rPr lang="en-US" dirty="0"/>
              <a:t>Dr. </a:t>
            </a:r>
            <a:r>
              <a:rPr lang="en-US" dirty="0" err="1" smtClean="0"/>
              <a:t>Tebow</a:t>
            </a:r>
            <a:r>
              <a:rPr lang="en-US" dirty="0" smtClean="0"/>
              <a:t>, </a:t>
            </a:r>
            <a:r>
              <a:rPr lang="en-US" dirty="0"/>
              <a:t>is planning traveling to London for one week to conduct research with his collaborator, Dr. Leak, at the University of London. Dr. </a:t>
            </a:r>
            <a:r>
              <a:rPr lang="en-US" dirty="0" err="1"/>
              <a:t>Tebow</a:t>
            </a:r>
            <a:r>
              <a:rPr lang="en-US" dirty="0"/>
              <a:t> is bringing his UF-owned laptop (UF </a:t>
            </a:r>
            <a:r>
              <a:rPr lang="en-US" dirty="0" smtClean="0"/>
              <a:t>Decal </a:t>
            </a:r>
            <a:r>
              <a:rPr lang="en-US" dirty="0"/>
              <a:t>#000000154114) on the trip, which has a value of $1,000 and will remain in his “effective control” at all times. </a:t>
            </a:r>
            <a:endParaRPr lang="en-US" dirty="0" smtClean="0"/>
          </a:p>
          <a:p>
            <a:pPr marL="0" indent="0">
              <a:buNone/>
            </a:pPr>
            <a:endParaRPr lang="en-US" dirty="0"/>
          </a:p>
          <a:p>
            <a:pPr marL="0" indent="0">
              <a:buNone/>
            </a:pPr>
            <a:r>
              <a:rPr lang="en-US" i="1" dirty="0" smtClean="0"/>
              <a:t>Travel Authorization, UFIC Registration, Foreign Travel Request in </a:t>
            </a:r>
            <a:r>
              <a:rPr lang="en-US" i="1" dirty="0" err="1" smtClean="0"/>
              <a:t>myAssets</a:t>
            </a:r>
            <a:r>
              <a:rPr lang="en-US" i="1" dirty="0" smtClean="0"/>
              <a:t> Portal, conduct Restricted </a:t>
            </a:r>
            <a:r>
              <a:rPr lang="en-US" i="1" dirty="0"/>
              <a:t>P</a:t>
            </a:r>
            <a:r>
              <a:rPr lang="en-US" i="1" dirty="0" smtClean="0"/>
              <a:t>arty </a:t>
            </a:r>
            <a:r>
              <a:rPr lang="en-US" i="1" dirty="0"/>
              <a:t>S</a:t>
            </a:r>
            <a:r>
              <a:rPr lang="en-US" i="1" dirty="0" smtClean="0"/>
              <a:t>creening of Dr. Leak and University of London. UF RISC will review FTR in </a:t>
            </a:r>
            <a:r>
              <a:rPr lang="en-US" i="1" dirty="0" err="1" smtClean="0"/>
              <a:t>myAssets</a:t>
            </a:r>
            <a:r>
              <a:rPr lang="en-US" i="1" dirty="0" smtClean="0"/>
              <a:t> Portal.</a:t>
            </a:r>
            <a:endParaRPr lang="en-US" i="1" dirty="0"/>
          </a:p>
          <a:p>
            <a:pPr marL="0" indent="0">
              <a:buNone/>
            </a:pPr>
            <a:endParaRPr lang="en-US" dirty="0" smtClean="0">
              <a:solidFill>
                <a:schemeClr val="accent1">
                  <a:lumMod val="75000"/>
                </a:schemeClr>
              </a:solidFill>
            </a:endParaRPr>
          </a:p>
        </p:txBody>
      </p:sp>
    </p:spTree>
    <p:extLst>
      <p:ext uri="{BB962C8B-B14F-4D97-AF65-F5344CB8AC3E}">
        <p14:creationId xmlns:p14="http://schemas.microsoft.com/office/powerpoint/2010/main" val="382548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#2</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pPr marL="0" indent="0">
              <a:buNone/>
            </a:pPr>
            <a:r>
              <a:rPr lang="en-US" dirty="0"/>
              <a:t>UF </a:t>
            </a:r>
            <a:r>
              <a:rPr lang="en-US" dirty="0" smtClean="0"/>
              <a:t>Professor, </a:t>
            </a:r>
            <a:r>
              <a:rPr lang="en-US" dirty="0"/>
              <a:t>Dr. </a:t>
            </a:r>
            <a:r>
              <a:rPr lang="en-US" dirty="0" smtClean="0"/>
              <a:t>Wambach, </a:t>
            </a:r>
            <a:r>
              <a:rPr lang="en-US" dirty="0"/>
              <a:t>is planning to ship lab supplies to her collaborator Dr. Barnhill, who is running a research lab at the University of Sao Paulo in Brazil. Dr. Wambach purchased $5,000 worth of laboratory supplies and is currently boxing them up in her office in </a:t>
            </a:r>
            <a:r>
              <a:rPr lang="en-US" dirty="0" err="1"/>
              <a:t>Turlington</a:t>
            </a:r>
            <a:r>
              <a:rPr lang="en-US" dirty="0"/>
              <a:t>. To help in the shipping process, Dr. Wambach created a spreadsheet detailing each lab supply’s manufacturer, part number, brief description, price and quantity</a:t>
            </a:r>
            <a:r>
              <a:rPr lang="en-US" dirty="0" smtClean="0"/>
              <a:t>.</a:t>
            </a:r>
          </a:p>
          <a:p>
            <a:pPr marL="0" indent="0">
              <a:buNone/>
            </a:pPr>
            <a:endParaRPr lang="en-US" dirty="0"/>
          </a:p>
          <a:p>
            <a:pPr marL="0" indent="0">
              <a:buNone/>
            </a:pPr>
            <a:endParaRPr lang="en-US" dirty="0" smtClean="0">
              <a:solidFill>
                <a:schemeClr val="accent1">
                  <a:lumMod val="75000"/>
                </a:schemeClr>
              </a:solidFill>
            </a:endParaRPr>
          </a:p>
          <a:p>
            <a:pPr marL="0" indent="0">
              <a:buNone/>
            </a:pPr>
            <a:endParaRPr lang="en-US" dirty="0" smtClean="0">
              <a:solidFill>
                <a:schemeClr val="accent1">
                  <a:lumMod val="75000"/>
                </a:schemeClr>
              </a:solidFill>
            </a:endParaRPr>
          </a:p>
        </p:txBody>
      </p:sp>
    </p:spTree>
    <p:extLst>
      <p:ext uri="{BB962C8B-B14F-4D97-AF65-F5344CB8AC3E}">
        <p14:creationId xmlns:p14="http://schemas.microsoft.com/office/powerpoint/2010/main" val="3894965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#2</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fontScale="92500"/>
          </a:bodyPr>
          <a:lstStyle/>
          <a:p>
            <a:pPr marL="0" indent="0">
              <a:buNone/>
            </a:pPr>
            <a:r>
              <a:rPr lang="en-US" dirty="0"/>
              <a:t>UF </a:t>
            </a:r>
            <a:r>
              <a:rPr lang="en-US" dirty="0" smtClean="0"/>
              <a:t>Professor, </a:t>
            </a:r>
            <a:r>
              <a:rPr lang="en-US" dirty="0"/>
              <a:t>Dr. </a:t>
            </a:r>
            <a:r>
              <a:rPr lang="en-US" dirty="0" smtClean="0"/>
              <a:t>Wambach, </a:t>
            </a:r>
            <a:r>
              <a:rPr lang="en-US" dirty="0"/>
              <a:t>is planning to ship lab supplies to her collaborator Dr. Barnhill, who is running a research lab at the University of Sao Paulo in Brazil. Dr. Wambach purchased $5,000 worth of laboratory supplies and is currently boxing them up in her office in </a:t>
            </a:r>
            <a:r>
              <a:rPr lang="en-US" dirty="0" err="1"/>
              <a:t>Turlington</a:t>
            </a:r>
            <a:r>
              <a:rPr lang="en-US" dirty="0"/>
              <a:t>. To help in the shipping process, Dr. Wambach created a spreadsheet detailing each lab supply’s manufacturer, part number, brief description, price and quantity</a:t>
            </a:r>
            <a:r>
              <a:rPr lang="en-US" dirty="0" smtClean="0"/>
              <a:t>.</a:t>
            </a:r>
          </a:p>
          <a:p>
            <a:pPr marL="0" indent="0">
              <a:buNone/>
            </a:pPr>
            <a:endParaRPr lang="en-US" dirty="0"/>
          </a:p>
          <a:p>
            <a:pPr marL="0" indent="0">
              <a:buNone/>
            </a:pPr>
            <a:r>
              <a:rPr lang="en-US" i="1" dirty="0" smtClean="0"/>
              <a:t>Restricted Party Screening of Dr. Barnhill and University of Sao Paulo, send spreadsheet of lab supply to UF RISC, ASAP. UF RISC will conduct export control review, determine if a license or an EEI filing is necessary, and communicate results for review to Dr. Wambach and staff.</a:t>
            </a:r>
          </a:p>
          <a:p>
            <a:pPr marL="0" indent="0">
              <a:buNone/>
            </a:pPr>
            <a:endParaRPr lang="en-US" dirty="0" smtClean="0">
              <a:solidFill>
                <a:schemeClr val="accent1">
                  <a:lumMod val="75000"/>
                </a:schemeClr>
              </a:solidFill>
            </a:endParaRPr>
          </a:p>
          <a:p>
            <a:pPr marL="0" indent="0">
              <a:buNone/>
            </a:pPr>
            <a:endParaRPr lang="en-US" dirty="0" smtClean="0">
              <a:solidFill>
                <a:schemeClr val="accent1">
                  <a:lumMod val="75000"/>
                </a:schemeClr>
              </a:solidFill>
            </a:endParaRPr>
          </a:p>
        </p:txBody>
      </p:sp>
    </p:spTree>
    <p:extLst>
      <p:ext uri="{BB962C8B-B14F-4D97-AF65-F5344CB8AC3E}">
        <p14:creationId xmlns:p14="http://schemas.microsoft.com/office/powerpoint/2010/main" val="59758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You must log in with UFL email in order to receive certificate credit</a:t>
            </a:r>
          </a:p>
          <a:p>
            <a:r>
              <a:rPr lang="en-US" dirty="0" smtClean="0"/>
              <a:t>Please take the survey after the class—we value your feedback</a:t>
            </a:r>
          </a:p>
          <a:p>
            <a:r>
              <a:rPr lang="en-US" dirty="0" smtClean="0"/>
              <a:t>In order to allow for free flow of ideas and questions, we will </a:t>
            </a:r>
            <a:r>
              <a:rPr lang="en-US" b="1" u="sng" dirty="0" smtClean="0"/>
              <a:t>not</a:t>
            </a:r>
            <a:r>
              <a:rPr lang="en-US" dirty="0" smtClean="0"/>
              <a:t> record the session</a:t>
            </a:r>
          </a:p>
          <a:p>
            <a:r>
              <a:rPr lang="en-US" dirty="0" smtClean="0"/>
              <a:t>Slides and other materials will be sent to attendees after the class</a:t>
            </a:r>
            <a:endParaRPr lang="en-US" dirty="0"/>
          </a:p>
        </p:txBody>
      </p:sp>
    </p:spTree>
    <p:extLst>
      <p:ext uri="{BB962C8B-B14F-4D97-AF65-F5344CB8AC3E}">
        <p14:creationId xmlns:p14="http://schemas.microsoft.com/office/powerpoint/2010/main" val="251774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#3</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a:bodyPr>
          <a:lstStyle/>
          <a:p>
            <a:pPr marL="0" indent="0">
              <a:buNone/>
            </a:pPr>
            <a:r>
              <a:rPr lang="en-US" dirty="0"/>
              <a:t>UF </a:t>
            </a:r>
            <a:r>
              <a:rPr lang="en-US" dirty="0" smtClean="0"/>
              <a:t>Professor, </a:t>
            </a:r>
            <a:r>
              <a:rPr lang="en-US" dirty="0"/>
              <a:t>Dr. </a:t>
            </a:r>
            <a:r>
              <a:rPr lang="en-US" dirty="0" err="1" smtClean="0"/>
              <a:t>McMurtry</a:t>
            </a:r>
            <a:r>
              <a:rPr lang="en-US" dirty="0" smtClean="0"/>
              <a:t>, </a:t>
            </a:r>
            <a:r>
              <a:rPr lang="en-US" dirty="0"/>
              <a:t>is planning to take her custom-built Unmanned Ariel Vehicle (UAV) on an extended trip to Russia to perform a field research with collaborators at the University of Moscow. The UAV contains components that require a license to export to Russia. </a:t>
            </a:r>
          </a:p>
          <a:p>
            <a:pPr marL="0" indent="0">
              <a:buNone/>
            </a:pPr>
            <a:endParaRPr lang="en-US" dirty="0" smtClean="0">
              <a:solidFill>
                <a:schemeClr val="accent1">
                  <a:lumMod val="75000"/>
                </a:schemeClr>
              </a:solidFill>
            </a:endParaRPr>
          </a:p>
          <a:p>
            <a:pPr marL="0" indent="0">
              <a:buNone/>
            </a:pPr>
            <a:endParaRPr lang="en-US" dirty="0" smtClean="0">
              <a:solidFill>
                <a:schemeClr val="accent1">
                  <a:lumMod val="75000"/>
                </a:schemeClr>
              </a:solidFill>
            </a:endParaRPr>
          </a:p>
        </p:txBody>
      </p:sp>
    </p:spTree>
    <p:extLst>
      <p:ext uri="{BB962C8B-B14F-4D97-AF65-F5344CB8AC3E}">
        <p14:creationId xmlns:p14="http://schemas.microsoft.com/office/powerpoint/2010/main" val="1265178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Scenario #3</a:t>
            </a:r>
            <a:endParaRPr lang="en-US" dirty="0">
              <a:solidFill>
                <a:schemeClr val="accent1">
                  <a:lumMod val="75000"/>
                </a:schemeClr>
              </a:solidFill>
            </a:endParaRPr>
          </a:p>
        </p:txBody>
      </p:sp>
      <p:sp>
        <p:nvSpPr>
          <p:cNvPr id="3" name="Content Placeholder 2"/>
          <p:cNvSpPr>
            <a:spLocks noGrp="1"/>
          </p:cNvSpPr>
          <p:nvPr>
            <p:ph idx="1"/>
          </p:nvPr>
        </p:nvSpPr>
        <p:spPr>
          <a:xfrm>
            <a:off x="708803" y="1480489"/>
            <a:ext cx="10515600" cy="4351338"/>
          </a:xfrm>
        </p:spPr>
        <p:txBody>
          <a:bodyPr>
            <a:normAutofit lnSpcReduction="10000"/>
          </a:bodyPr>
          <a:lstStyle/>
          <a:p>
            <a:pPr marL="0" indent="0">
              <a:buNone/>
            </a:pPr>
            <a:r>
              <a:rPr lang="en-US" dirty="0"/>
              <a:t>UF </a:t>
            </a:r>
            <a:r>
              <a:rPr lang="en-US" dirty="0" smtClean="0"/>
              <a:t>Professor, </a:t>
            </a:r>
            <a:r>
              <a:rPr lang="en-US" dirty="0"/>
              <a:t>Dr. </a:t>
            </a:r>
            <a:r>
              <a:rPr lang="en-US" dirty="0" err="1" smtClean="0"/>
              <a:t>McMurtry</a:t>
            </a:r>
            <a:r>
              <a:rPr lang="en-US" dirty="0" smtClean="0"/>
              <a:t>, </a:t>
            </a:r>
            <a:r>
              <a:rPr lang="en-US" dirty="0"/>
              <a:t>is planning to take her custom-built Unmanned Ariel Vehicle (UAV) on an extended trip to Russia to perform a field research with collaborators at the University of Moscow. The UAV contains components that require a license to export to Russia. </a:t>
            </a:r>
          </a:p>
          <a:p>
            <a:pPr marL="0" indent="0">
              <a:buNone/>
            </a:pPr>
            <a:endParaRPr lang="en-US" dirty="0" smtClean="0">
              <a:solidFill>
                <a:schemeClr val="accent1">
                  <a:lumMod val="75000"/>
                </a:schemeClr>
              </a:solidFill>
            </a:endParaRPr>
          </a:p>
          <a:p>
            <a:pPr marL="0" indent="0">
              <a:buNone/>
            </a:pPr>
            <a:endParaRPr lang="en-US" dirty="0" smtClean="0">
              <a:solidFill>
                <a:schemeClr val="accent1">
                  <a:lumMod val="75000"/>
                </a:schemeClr>
              </a:solidFill>
            </a:endParaRPr>
          </a:p>
          <a:p>
            <a:pPr marL="0" indent="0">
              <a:buNone/>
            </a:pPr>
            <a:r>
              <a:rPr lang="en-US" i="1" dirty="0" smtClean="0"/>
              <a:t>Travel Authorization, UFIC registration, Restricted Party Screening of collaborators and University of Moscow. Contact UF RISC ASAP for export control review. Since Russia is a Country of Concern and the UAV is a high risk, custom-built item, the review may take an extended period of time.</a:t>
            </a:r>
            <a:endParaRPr lang="en-US" i="1" dirty="0" smtClean="0"/>
          </a:p>
        </p:txBody>
      </p:sp>
    </p:spTree>
    <p:extLst>
      <p:ext uri="{BB962C8B-B14F-4D97-AF65-F5344CB8AC3E}">
        <p14:creationId xmlns:p14="http://schemas.microsoft.com/office/powerpoint/2010/main" val="311270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31" y="281998"/>
            <a:ext cx="9303327" cy="998162"/>
          </a:xfrm>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Material Transfer Agreements (MTAs)</a:t>
            </a:r>
            <a:endParaRPr lang="en-US" dirty="0"/>
          </a:p>
        </p:txBody>
      </p:sp>
      <p:sp>
        <p:nvSpPr>
          <p:cNvPr id="3" name="Content Placeholder 2"/>
          <p:cNvSpPr>
            <a:spLocks noGrp="1"/>
          </p:cNvSpPr>
          <p:nvPr>
            <p:ph idx="1"/>
          </p:nvPr>
        </p:nvSpPr>
        <p:spPr>
          <a:xfrm>
            <a:off x="597131" y="1363288"/>
            <a:ext cx="10515600" cy="4351338"/>
          </a:xfrm>
        </p:spPr>
        <p:txBody>
          <a:bodyPr/>
          <a:lstStyle/>
          <a:p>
            <a:r>
              <a:rPr lang="en-US" sz="2200" dirty="0" smtClean="0"/>
              <a:t>MTAs </a:t>
            </a:r>
            <a:r>
              <a:rPr lang="en-US" sz="2200" dirty="0"/>
              <a:t>document the transfer of material between the university and third parties and specify the rights, obligations, and </a:t>
            </a:r>
            <a:r>
              <a:rPr lang="en-US" sz="2200" dirty="0" smtClean="0"/>
              <a:t>restrictions concerning: </a:t>
            </a:r>
          </a:p>
          <a:p>
            <a:pPr lvl="1"/>
            <a:r>
              <a:rPr lang="en-US" sz="2200" dirty="0" smtClean="0"/>
              <a:t>Ownership and Intellectual Property </a:t>
            </a:r>
          </a:p>
          <a:p>
            <a:pPr lvl="1"/>
            <a:r>
              <a:rPr lang="en-US" sz="2200" dirty="0" smtClean="0"/>
              <a:t>Publication </a:t>
            </a:r>
          </a:p>
          <a:p>
            <a:pPr lvl="1"/>
            <a:r>
              <a:rPr lang="en-US" sz="2200" dirty="0" smtClean="0"/>
              <a:t>Distribution and Commercialization </a:t>
            </a:r>
          </a:p>
          <a:p>
            <a:pPr lvl="1"/>
            <a:r>
              <a:rPr lang="en-US" sz="2200" dirty="0"/>
              <a:t>P</a:t>
            </a:r>
            <a:r>
              <a:rPr lang="en-US" sz="2200" dirty="0" smtClean="0"/>
              <a:t>ermitted Uses</a:t>
            </a:r>
          </a:p>
          <a:p>
            <a:pPr lvl="1"/>
            <a:r>
              <a:rPr lang="en-US" sz="2200" dirty="0" smtClean="0"/>
              <a:t>Liability, and</a:t>
            </a:r>
          </a:p>
          <a:p>
            <a:pPr lvl="1"/>
            <a:r>
              <a:rPr lang="en-US" sz="2200" dirty="0" smtClean="0"/>
              <a:t>Regulatory Compliance/Commitments</a:t>
            </a:r>
          </a:p>
          <a:p>
            <a:pPr lvl="1"/>
            <a:endParaRPr lang="en-US" sz="2200" b="1" dirty="0"/>
          </a:p>
          <a:p>
            <a:r>
              <a:rPr lang="en-US" sz="2200" b="1" dirty="0" smtClean="0"/>
              <a:t>Contact</a:t>
            </a:r>
            <a:r>
              <a:rPr lang="en-US" sz="2200" dirty="0"/>
              <a:t>: </a:t>
            </a:r>
            <a:r>
              <a:rPr lang="en-US" sz="2200" b="1" dirty="0"/>
              <a:t>Penelope M. </a:t>
            </a:r>
            <a:r>
              <a:rPr lang="en-US" sz="2200" b="1" dirty="0" err="1"/>
              <a:t>Gianelli</a:t>
            </a:r>
            <a:r>
              <a:rPr lang="en-US" sz="2200" b="1" dirty="0"/>
              <a:t>, J.D.</a:t>
            </a:r>
            <a:r>
              <a:rPr lang="en-US" sz="2200" dirty="0"/>
              <a:t>, </a:t>
            </a:r>
            <a:r>
              <a:rPr lang="en-US" sz="2200" dirty="0" smtClean="0"/>
              <a:t>MTA Coordinator, UF Innovate</a:t>
            </a:r>
          </a:p>
          <a:p>
            <a:pPr lvl="1"/>
            <a:r>
              <a:rPr lang="en-US" sz="1800" b="1" dirty="0" smtClean="0"/>
              <a:t>Email:</a:t>
            </a:r>
            <a:r>
              <a:rPr lang="en-US" sz="1800" dirty="0" smtClean="0"/>
              <a:t> </a:t>
            </a:r>
            <a:r>
              <a:rPr lang="en-US" sz="1800" dirty="0" smtClean="0">
                <a:hlinkClick r:id="rId3"/>
              </a:rPr>
              <a:t>penelopegianelli@ufl.edu</a:t>
            </a:r>
            <a:r>
              <a:rPr lang="en-US" sz="1800" dirty="0" smtClean="0"/>
              <a:t>  </a:t>
            </a:r>
          </a:p>
          <a:p>
            <a:pPr lvl="1"/>
            <a:r>
              <a:rPr lang="en-US" sz="1800" b="1" dirty="0" smtClean="0"/>
              <a:t>Phone: </a:t>
            </a:r>
            <a:r>
              <a:rPr lang="en-US" sz="1800" dirty="0" smtClean="0"/>
              <a:t>352-294-0990</a:t>
            </a:r>
          </a:p>
          <a:p>
            <a:endParaRPr lang="en-US" dirty="0"/>
          </a:p>
        </p:txBody>
      </p:sp>
    </p:spTree>
    <p:extLst>
      <p:ext uri="{BB962C8B-B14F-4D97-AF65-F5344CB8AC3E}">
        <p14:creationId xmlns:p14="http://schemas.microsoft.com/office/powerpoint/2010/main" val="2134659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97087" cy="1325563"/>
          </a:xfrm>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Do I Need An MTA?</a:t>
            </a:r>
            <a:endParaRPr lang="en-US" dirty="0"/>
          </a:p>
        </p:txBody>
      </p:sp>
      <p:sp>
        <p:nvSpPr>
          <p:cNvPr id="6" name="Content Placeholder 2"/>
          <p:cNvSpPr>
            <a:spLocks noGrp="1"/>
          </p:cNvSpPr>
          <p:nvPr>
            <p:ph idx="1"/>
          </p:nvPr>
        </p:nvSpPr>
        <p:spPr>
          <a:xfrm>
            <a:off x="838200" y="1995054"/>
            <a:ext cx="10341033" cy="3183776"/>
          </a:xfrm>
        </p:spPr>
        <p:txBody>
          <a:bodyPr>
            <a:normAutofit/>
          </a:bodyPr>
          <a:lstStyle/>
          <a:p>
            <a:pPr marL="0" indent="0">
              <a:buNone/>
            </a:pPr>
            <a:r>
              <a:rPr lang="en-US" sz="3200" dirty="0" smtClean="0"/>
              <a:t>You </a:t>
            </a:r>
            <a:r>
              <a:rPr lang="en-US" sz="3200" dirty="0"/>
              <a:t>are</a:t>
            </a:r>
            <a:r>
              <a:rPr lang="en-US" sz="3200" b="1" dirty="0"/>
              <a:t> required</a:t>
            </a:r>
            <a:r>
              <a:rPr lang="en-US" sz="3200" dirty="0"/>
              <a:t> </a:t>
            </a:r>
            <a:r>
              <a:rPr lang="en-US" sz="3200" b="1" dirty="0"/>
              <a:t>to use a Material Transfer Agreement (MTA) </a:t>
            </a:r>
            <a:r>
              <a:rPr lang="en-US" sz="3200" dirty="0"/>
              <a:t>that meets the legal and policy requirements of UF </a:t>
            </a:r>
            <a:r>
              <a:rPr lang="en-US" sz="3200" dirty="0" smtClean="0"/>
              <a:t>if: </a:t>
            </a:r>
            <a:endParaRPr lang="en-US" sz="3200" dirty="0"/>
          </a:p>
          <a:p>
            <a:pPr>
              <a:lnSpc>
                <a:spcPct val="150000"/>
              </a:lnSpc>
            </a:pPr>
            <a:r>
              <a:rPr lang="en-US" sz="3200" dirty="0" smtClean="0"/>
              <a:t>You are </a:t>
            </a:r>
            <a:r>
              <a:rPr lang="en-US" sz="3200" i="1" dirty="0" smtClean="0"/>
              <a:t>sending or receiving </a:t>
            </a:r>
            <a:r>
              <a:rPr lang="en-US" sz="3200" dirty="0" smtClean="0"/>
              <a:t>materials, </a:t>
            </a:r>
            <a:r>
              <a:rPr lang="en-US" sz="3200" b="1" dirty="0" smtClean="0"/>
              <a:t>and</a:t>
            </a:r>
            <a:r>
              <a:rPr lang="en-US" sz="3200" dirty="0" smtClean="0"/>
              <a:t> </a:t>
            </a:r>
            <a:endParaRPr lang="en-US" sz="3200" dirty="0"/>
          </a:p>
          <a:p>
            <a:r>
              <a:rPr lang="en-US" sz="3200" dirty="0" smtClean="0"/>
              <a:t>These materials are </a:t>
            </a:r>
            <a:r>
              <a:rPr lang="en-US" sz="3200" i="1" dirty="0" smtClean="0"/>
              <a:t>not</a:t>
            </a:r>
            <a:r>
              <a:rPr lang="en-US" sz="3200" dirty="0" smtClean="0"/>
              <a:t> already covered by another agreement.</a:t>
            </a:r>
            <a:endParaRPr lang="en-US" sz="3200" dirty="0"/>
          </a:p>
        </p:txBody>
      </p:sp>
    </p:spTree>
    <p:extLst>
      <p:ext uri="{BB962C8B-B14F-4D97-AF65-F5344CB8AC3E}">
        <p14:creationId xmlns:p14="http://schemas.microsoft.com/office/powerpoint/2010/main" val="128084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97087" cy="1325563"/>
          </a:xfrm>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Do I Need An MTA?</a:t>
            </a:r>
            <a:endParaRPr lang="en-US" dirty="0"/>
          </a:p>
        </p:txBody>
      </p:sp>
      <p:sp>
        <p:nvSpPr>
          <p:cNvPr id="6" name="Content Placeholder 2"/>
          <p:cNvSpPr>
            <a:spLocks noGrp="1"/>
          </p:cNvSpPr>
          <p:nvPr>
            <p:ph idx="1"/>
          </p:nvPr>
        </p:nvSpPr>
        <p:spPr>
          <a:xfrm>
            <a:off x="838200" y="1825625"/>
            <a:ext cx="10515600" cy="4351338"/>
          </a:xfrm>
        </p:spPr>
        <p:txBody>
          <a:bodyPr/>
          <a:lstStyle/>
          <a:p>
            <a:pPr marL="0" indent="0">
              <a:buNone/>
            </a:pPr>
            <a:r>
              <a:rPr lang="en-US" b="1" dirty="0" smtClean="0"/>
              <a:t>Not required </a:t>
            </a:r>
            <a:r>
              <a:rPr lang="en-US" b="1" dirty="0"/>
              <a:t>for sending out de-identified </a:t>
            </a:r>
            <a:r>
              <a:rPr lang="en-US" b="1" dirty="0" smtClean="0"/>
              <a:t>human sample(s</a:t>
            </a:r>
            <a:r>
              <a:rPr lang="en-US" b="1" dirty="0"/>
              <a:t>) for </a:t>
            </a:r>
            <a:r>
              <a:rPr lang="en-US" b="1" dirty="0" smtClean="0"/>
              <a:t>research, if:</a:t>
            </a:r>
            <a:endParaRPr lang="en-US" b="1" dirty="0"/>
          </a:p>
          <a:p>
            <a:pPr marL="514350" indent="-514350">
              <a:buFont typeface="+mj-lt"/>
              <a:buAutoNum type="arabicPeriod"/>
            </a:pPr>
            <a:r>
              <a:rPr lang="en-US" dirty="0" smtClean="0"/>
              <a:t>Sample(s) is not apart </a:t>
            </a:r>
            <a:r>
              <a:rPr lang="en-US" dirty="0"/>
              <a:t>of an existing or planned invention disclosure to UF </a:t>
            </a:r>
            <a:r>
              <a:rPr lang="en-US" dirty="0" smtClean="0"/>
              <a:t>Innovate; </a:t>
            </a:r>
            <a:r>
              <a:rPr lang="en-US" b="1" dirty="0" smtClean="0"/>
              <a:t>OR</a:t>
            </a:r>
            <a:endParaRPr lang="en-US" dirty="0" smtClean="0"/>
          </a:p>
          <a:p>
            <a:pPr marL="514350" indent="-514350">
              <a:buFont typeface="+mj-lt"/>
              <a:buAutoNum type="arabicPeriod"/>
            </a:pPr>
            <a:r>
              <a:rPr lang="en-US" dirty="0"/>
              <a:t>Sample(s) is</a:t>
            </a:r>
            <a:r>
              <a:rPr lang="en-US" dirty="0" smtClean="0"/>
              <a:t> not protected </a:t>
            </a:r>
            <a:r>
              <a:rPr lang="en-US" dirty="0"/>
              <a:t>under an issued or pending patent </a:t>
            </a:r>
            <a:r>
              <a:rPr lang="en-US" dirty="0" smtClean="0"/>
              <a:t>application; </a:t>
            </a:r>
            <a:r>
              <a:rPr lang="en-US" b="1" dirty="0" smtClean="0"/>
              <a:t>OR</a:t>
            </a:r>
            <a:endParaRPr lang="en-US" dirty="0"/>
          </a:p>
          <a:p>
            <a:pPr marL="514350" indent="-514350">
              <a:buFont typeface="+mj-lt"/>
              <a:buAutoNum type="arabicPeriod"/>
            </a:pPr>
            <a:r>
              <a:rPr lang="en-US" dirty="0"/>
              <a:t>Sample(s) </a:t>
            </a:r>
            <a:r>
              <a:rPr lang="en-US" dirty="0" smtClean="0"/>
              <a:t>has not been </a:t>
            </a:r>
            <a:r>
              <a:rPr lang="en-US" dirty="0"/>
              <a:t>licensed to an entity outside </a:t>
            </a:r>
            <a:r>
              <a:rPr lang="en-US" dirty="0" smtClean="0"/>
              <a:t>UF; </a:t>
            </a:r>
            <a:r>
              <a:rPr lang="en-US" b="1" dirty="0" smtClean="0"/>
              <a:t>OR</a:t>
            </a:r>
            <a:endParaRPr lang="en-US" b="1" dirty="0"/>
          </a:p>
          <a:p>
            <a:pPr marL="514350" indent="-514350">
              <a:buFont typeface="+mj-lt"/>
              <a:buAutoNum type="arabicPeriod"/>
            </a:pPr>
            <a:r>
              <a:rPr lang="en-US" dirty="0"/>
              <a:t>Sample(s) is </a:t>
            </a:r>
            <a:r>
              <a:rPr lang="en-US" dirty="0" smtClean="0"/>
              <a:t>not part of a contract with distribution restrictions.</a:t>
            </a:r>
            <a:endParaRPr lang="en-US" dirty="0"/>
          </a:p>
        </p:txBody>
      </p:sp>
    </p:spTree>
    <p:extLst>
      <p:ext uri="{BB962C8B-B14F-4D97-AF65-F5344CB8AC3E}">
        <p14:creationId xmlns:p14="http://schemas.microsoft.com/office/powerpoint/2010/main" val="3966871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4" y="406400"/>
            <a:ext cx="7216833" cy="665653"/>
          </a:xfrm>
        </p:spPr>
        <p:txBody>
          <a:bodyPr>
            <a:normAutofit fontScale="90000"/>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MTA Export Review</a:t>
            </a:r>
            <a:endParaRPr lang="en-US" dirty="0"/>
          </a:p>
        </p:txBody>
      </p:sp>
      <p:sp>
        <p:nvSpPr>
          <p:cNvPr id="6" name="Content Placeholder 2"/>
          <p:cNvSpPr>
            <a:spLocks noGrp="1"/>
          </p:cNvSpPr>
          <p:nvPr>
            <p:ph idx="1"/>
          </p:nvPr>
        </p:nvSpPr>
        <p:spPr>
          <a:xfrm>
            <a:off x="838199" y="1526193"/>
            <a:ext cx="10515600" cy="4556107"/>
          </a:xfrm>
        </p:spPr>
        <p:txBody>
          <a:bodyPr>
            <a:normAutofit fontScale="77500" lnSpcReduction="20000"/>
          </a:bodyPr>
          <a:lstStyle/>
          <a:p>
            <a:pPr eaLnBrk="0" fontAlgn="base" hangingPunct="0">
              <a:lnSpc>
                <a:spcPct val="100000"/>
              </a:lnSpc>
              <a:spcBef>
                <a:spcPct val="0"/>
              </a:spcBef>
              <a:spcAft>
                <a:spcPct val="0"/>
              </a:spcAft>
            </a:pPr>
            <a:r>
              <a:rPr lang="en-US" altLang="en-US" sz="2600" b="1" dirty="0" smtClean="0"/>
              <a:t>Recipient/Sender Information</a:t>
            </a:r>
          </a:p>
          <a:p>
            <a:pPr lvl="1" eaLnBrk="0" fontAlgn="base" hangingPunct="0">
              <a:lnSpc>
                <a:spcPct val="100000"/>
              </a:lnSpc>
              <a:spcBef>
                <a:spcPct val="0"/>
              </a:spcBef>
              <a:spcAft>
                <a:spcPct val="0"/>
              </a:spcAft>
            </a:pPr>
            <a:r>
              <a:rPr lang="en-US" altLang="en-US" sz="2100" dirty="0" smtClean="0"/>
              <a:t>Entity Legal Name (e.g. “Kings College London,” “Keio University,” “Love A Child,” etc.).</a:t>
            </a:r>
          </a:p>
          <a:p>
            <a:pPr lvl="1" eaLnBrk="0" fontAlgn="base" hangingPunct="0">
              <a:lnSpc>
                <a:spcPct val="100000"/>
              </a:lnSpc>
              <a:spcBef>
                <a:spcPct val="0"/>
              </a:spcBef>
              <a:spcAft>
                <a:spcPct val="0"/>
              </a:spcAft>
            </a:pPr>
            <a:r>
              <a:rPr lang="en-US" altLang="en-US" sz="2100" dirty="0" smtClean="0"/>
              <a:t>Address </a:t>
            </a:r>
            <a:r>
              <a:rPr lang="en-US" altLang="en-US" sz="2100" dirty="0"/>
              <a:t>&amp; </a:t>
            </a:r>
            <a:r>
              <a:rPr lang="en-US" altLang="en-US" sz="2100" dirty="0" smtClean="0"/>
              <a:t>Location.</a:t>
            </a:r>
          </a:p>
          <a:p>
            <a:pPr lvl="1" eaLnBrk="0" fontAlgn="base" hangingPunct="0">
              <a:lnSpc>
                <a:spcPct val="100000"/>
              </a:lnSpc>
              <a:spcBef>
                <a:spcPct val="0"/>
              </a:spcBef>
              <a:spcAft>
                <a:spcPct val="0"/>
              </a:spcAft>
            </a:pPr>
            <a:r>
              <a:rPr lang="en-US" altLang="en-US" sz="2100" dirty="0" smtClean="0"/>
              <a:t>Authorized </a:t>
            </a:r>
            <a:r>
              <a:rPr lang="en-US" altLang="en-US" sz="2100" dirty="0"/>
              <a:t>Signatory </a:t>
            </a:r>
            <a:r>
              <a:rPr lang="en-US" altLang="en-US" sz="2100" dirty="0" smtClean="0"/>
              <a:t>Official.</a:t>
            </a:r>
          </a:p>
          <a:p>
            <a:pPr lvl="1" eaLnBrk="0" fontAlgn="base" hangingPunct="0">
              <a:lnSpc>
                <a:spcPct val="100000"/>
              </a:lnSpc>
              <a:spcBef>
                <a:spcPct val="0"/>
              </a:spcBef>
              <a:spcAft>
                <a:spcPct val="0"/>
              </a:spcAft>
            </a:pPr>
            <a:r>
              <a:rPr lang="en-US" altLang="en-US" sz="2100" dirty="0" smtClean="0"/>
              <a:t>Recipient </a:t>
            </a:r>
            <a:r>
              <a:rPr lang="en-US" altLang="en-US" sz="2100" dirty="0"/>
              <a:t>Principal </a:t>
            </a:r>
            <a:r>
              <a:rPr lang="en-US" altLang="en-US" sz="2100" dirty="0" smtClean="0"/>
              <a:t>Investigator.</a:t>
            </a:r>
          </a:p>
          <a:p>
            <a:pPr lvl="1" eaLnBrk="0" fontAlgn="base" hangingPunct="0">
              <a:lnSpc>
                <a:spcPct val="100000"/>
              </a:lnSpc>
              <a:spcBef>
                <a:spcPct val="0"/>
              </a:spcBef>
              <a:spcAft>
                <a:spcPct val="0"/>
              </a:spcAft>
            </a:pPr>
            <a:r>
              <a:rPr lang="en-US" altLang="en-US" sz="2100" dirty="0" smtClean="0"/>
              <a:t>Contact Person, if different than PI.</a:t>
            </a:r>
            <a:endParaRPr lang="en-US" altLang="en-US" sz="3600" dirty="0" smtClean="0"/>
          </a:p>
          <a:p>
            <a:pPr lvl="1" eaLnBrk="0" fontAlgn="base" hangingPunct="0">
              <a:lnSpc>
                <a:spcPct val="100000"/>
              </a:lnSpc>
              <a:spcBef>
                <a:spcPct val="0"/>
              </a:spcBef>
              <a:spcAft>
                <a:spcPct val="0"/>
              </a:spcAft>
            </a:pPr>
            <a:endParaRPr lang="en-US" altLang="en-US" sz="2100" dirty="0"/>
          </a:p>
          <a:p>
            <a:pPr lvl="0" eaLnBrk="0" fontAlgn="base" hangingPunct="0">
              <a:lnSpc>
                <a:spcPct val="100000"/>
              </a:lnSpc>
              <a:spcBef>
                <a:spcPct val="0"/>
              </a:spcBef>
              <a:spcAft>
                <a:spcPct val="0"/>
              </a:spcAft>
            </a:pPr>
            <a:r>
              <a:rPr lang="en-US" altLang="en-US" sz="2600" b="1" dirty="0" smtClean="0"/>
              <a:t>Material Description</a:t>
            </a:r>
            <a:endParaRPr lang="en-US" altLang="en-US" sz="2600" b="1" dirty="0"/>
          </a:p>
          <a:p>
            <a:pPr lvl="1" eaLnBrk="0" fontAlgn="base" hangingPunct="0">
              <a:lnSpc>
                <a:spcPct val="100000"/>
              </a:lnSpc>
              <a:spcBef>
                <a:spcPct val="0"/>
              </a:spcBef>
              <a:spcAft>
                <a:spcPct val="0"/>
              </a:spcAft>
            </a:pPr>
            <a:r>
              <a:rPr lang="en-US" altLang="en-US" sz="2100" dirty="0" smtClean="0"/>
              <a:t>Should include a brief description, or specific title of what is being sent:</a:t>
            </a:r>
          </a:p>
          <a:p>
            <a:pPr lvl="2" eaLnBrk="0" fontAlgn="base" hangingPunct="0">
              <a:lnSpc>
                <a:spcPct val="100000"/>
              </a:lnSpc>
              <a:spcBef>
                <a:spcPct val="0"/>
              </a:spcBef>
              <a:spcAft>
                <a:spcPct val="0"/>
              </a:spcAft>
            </a:pPr>
            <a:r>
              <a:rPr lang="en-US" altLang="en-US" sz="2100" dirty="0"/>
              <a:t>e</a:t>
            </a:r>
            <a:r>
              <a:rPr lang="en-US" altLang="en-US" sz="2100" dirty="0" smtClean="0"/>
              <a:t>.g. </a:t>
            </a:r>
            <a:r>
              <a:rPr lang="en-US" altLang="en-US" sz="2100" i="1" dirty="0" smtClean="0"/>
              <a:t>Modified AAV </a:t>
            </a:r>
            <a:r>
              <a:rPr lang="en-US" altLang="en-US" sz="2100" i="1" dirty="0"/>
              <a:t>plasmids </a:t>
            </a:r>
            <a:r>
              <a:rPr lang="en-US" altLang="en-US" sz="2100" i="1" dirty="0" smtClean="0"/>
              <a:t>for the purpose of treating Parkinson’s.</a:t>
            </a:r>
          </a:p>
          <a:p>
            <a:pPr lvl="1" eaLnBrk="0" fontAlgn="base" hangingPunct="0">
              <a:lnSpc>
                <a:spcPct val="100000"/>
              </a:lnSpc>
              <a:spcBef>
                <a:spcPct val="0"/>
              </a:spcBef>
              <a:spcAft>
                <a:spcPct val="0"/>
              </a:spcAft>
            </a:pPr>
            <a:r>
              <a:rPr lang="en-US" altLang="en-US" sz="2100" dirty="0" smtClean="0"/>
              <a:t>Should also include a specific citation for any material that is contained in a research publication. </a:t>
            </a:r>
          </a:p>
          <a:p>
            <a:pPr lvl="1" eaLnBrk="0" fontAlgn="base" hangingPunct="0">
              <a:lnSpc>
                <a:spcPct val="100000"/>
              </a:lnSpc>
              <a:spcBef>
                <a:spcPct val="0"/>
              </a:spcBef>
              <a:spcAft>
                <a:spcPct val="0"/>
              </a:spcAft>
            </a:pPr>
            <a:r>
              <a:rPr lang="en-US" altLang="en-US" sz="2100" b="1" dirty="0" smtClean="0"/>
              <a:t>NOTE: </a:t>
            </a:r>
            <a:r>
              <a:rPr lang="en-US" altLang="en-US" sz="2100" b="1" u="sng" dirty="0" smtClean="0"/>
              <a:t>If the material includes any pathogen or infectious disease</a:t>
            </a:r>
            <a:r>
              <a:rPr lang="en-US" altLang="en-US" sz="2100" b="1" dirty="0" smtClean="0"/>
              <a:t>, this should be indicated in the material description.</a:t>
            </a:r>
          </a:p>
          <a:p>
            <a:pPr lvl="1" eaLnBrk="0" fontAlgn="base" hangingPunct="0">
              <a:lnSpc>
                <a:spcPct val="100000"/>
              </a:lnSpc>
              <a:spcBef>
                <a:spcPct val="0"/>
              </a:spcBef>
              <a:spcAft>
                <a:spcPct val="0"/>
              </a:spcAft>
            </a:pPr>
            <a:endParaRPr lang="en-US" altLang="en-US" sz="2100" dirty="0" smtClean="0"/>
          </a:p>
          <a:p>
            <a:pPr lvl="0" eaLnBrk="0" fontAlgn="base" hangingPunct="0">
              <a:lnSpc>
                <a:spcPct val="100000"/>
              </a:lnSpc>
              <a:spcBef>
                <a:spcPct val="0"/>
              </a:spcBef>
              <a:spcAft>
                <a:spcPct val="0"/>
              </a:spcAft>
            </a:pPr>
            <a:r>
              <a:rPr lang="en-US" altLang="en-US" sz="2600" b="1" dirty="0" smtClean="0"/>
              <a:t>Recipient’s Intended Use Of Material</a:t>
            </a:r>
          </a:p>
          <a:p>
            <a:pPr lvl="1" eaLnBrk="0" fontAlgn="base" hangingPunct="0">
              <a:lnSpc>
                <a:spcPct val="100000"/>
              </a:lnSpc>
              <a:spcBef>
                <a:spcPct val="0"/>
              </a:spcBef>
              <a:spcAft>
                <a:spcPct val="0"/>
              </a:spcAft>
            </a:pPr>
            <a:r>
              <a:rPr lang="en-US" altLang="en-US" sz="2100" dirty="0" smtClean="0"/>
              <a:t>The purpose of the material should indicate the following:</a:t>
            </a:r>
          </a:p>
          <a:p>
            <a:pPr lvl="2" eaLnBrk="0" fontAlgn="base" hangingPunct="0">
              <a:lnSpc>
                <a:spcPct val="100000"/>
              </a:lnSpc>
              <a:spcBef>
                <a:spcPct val="0"/>
              </a:spcBef>
              <a:spcAft>
                <a:spcPct val="0"/>
              </a:spcAft>
            </a:pPr>
            <a:r>
              <a:rPr lang="en-US" altLang="en-US" sz="2100" dirty="0" smtClean="0"/>
              <a:t>The intended use or research involving the material – this can be an abstract or similar content. </a:t>
            </a:r>
          </a:p>
          <a:p>
            <a:pPr lvl="2" eaLnBrk="0" fontAlgn="base" hangingPunct="0">
              <a:lnSpc>
                <a:spcPct val="100000"/>
              </a:lnSpc>
              <a:spcBef>
                <a:spcPct val="0"/>
              </a:spcBef>
              <a:spcAft>
                <a:spcPct val="0"/>
              </a:spcAft>
            </a:pPr>
            <a:r>
              <a:rPr lang="en-US" altLang="en-US" sz="2100" dirty="0" smtClean="0"/>
              <a:t>Indication on application in human studies.</a:t>
            </a:r>
          </a:p>
          <a:p>
            <a:pPr lvl="2" eaLnBrk="0" fontAlgn="base" hangingPunct="0">
              <a:lnSpc>
                <a:spcPct val="100000"/>
              </a:lnSpc>
              <a:spcBef>
                <a:spcPct val="0"/>
              </a:spcBef>
              <a:spcAft>
                <a:spcPct val="0"/>
              </a:spcAft>
            </a:pPr>
            <a:r>
              <a:rPr lang="en-US" altLang="en-US" sz="2100" dirty="0" smtClean="0"/>
              <a:t>Indication on use in commercially funded research.</a:t>
            </a:r>
          </a:p>
          <a:p>
            <a:pPr lvl="2" eaLnBrk="0" fontAlgn="base" hangingPunct="0">
              <a:lnSpc>
                <a:spcPct val="100000"/>
              </a:lnSpc>
              <a:spcBef>
                <a:spcPct val="0"/>
              </a:spcBef>
              <a:spcAft>
                <a:spcPct val="0"/>
              </a:spcAft>
            </a:pPr>
            <a:r>
              <a:rPr lang="en-US" altLang="en-US" sz="2100" dirty="0" smtClean="0"/>
              <a:t>Duration of use for the material.</a:t>
            </a:r>
            <a:endParaRPr lang="en-US" altLang="en-US" sz="2100" dirty="0"/>
          </a:p>
          <a:p>
            <a:pPr eaLnBrk="0" fontAlgn="base" hangingPunct="0">
              <a:lnSpc>
                <a:spcPct val="100000"/>
              </a:lnSpc>
              <a:spcBef>
                <a:spcPct val="0"/>
              </a:spcBef>
              <a:spcAft>
                <a:spcPct val="0"/>
              </a:spcAft>
            </a:pPr>
            <a:endParaRPr lang="en-US" altLang="en-US" sz="1800"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10736996" y="3094761"/>
            <a:ext cx="1102204" cy="1143026"/>
          </a:xfrm>
          <a:prstGeom prst="rect">
            <a:avLst/>
          </a:prstGeom>
        </p:spPr>
      </p:pic>
      <p:grpSp>
        <p:nvGrpSpPr>
          <p:cNvPr id="8" name="Group 7"/>
          <p:cNvGrpSpPr/>
          <p:nvPr/>
        </p:nvGrpSpPr>
        <p:grpSpPr>
          <a:xfrm>
            <a:off x="10793949" y="467952"/>
            <a:ext cx="975445" cy="1007570"/>
            <a:chOff x="4405079" y="1965832"/>
            <a:chExt cx="981541" cy="975445"/>
          </a:xfrm>
        </p:grpSpPr>
        <p:pic>
          <p:nvPicPr>
            <p:cNvPr id="5" name="Picture 4"/>
            <p:cNvPicPr>
              <a:picLocks noChangeAspect="1"/>
            </p:cNvPicPr>
            <p:nvPr/>
          </p:nvPicPr>
          <p:blipFill>
            <a:blip r:embed="rId4"/>
            <a:stretch>
              <a:fillRect/>
            </a:stretch>
          </p:blipFill>
          <p:spPr>
            <a:xfrm>
              <a:off x="4405079" y="1965832"/>
              <a:ext cx="981541" cy="975445"/>
            </a:xfrm>
            <a:prstGeom prst="rect">
              <a:avLst/>
            </a:prstGeom>
          </p:spPr>
        </p:pic>
        <p:pic>
          <p:nvPicPr>
            <p:cNvPr id="7" name="Picture 6"/>
            <p:cNvPicPr>
              <a:picLocks noChangeAspect="1"/>
            </p:cNvPicPr>
            <p:nvPr/>
          </p:nvPicPr>
          <p:blipFill>
            <a:blip r:embed="rId5"/>
            <a:stretch>
              <a:fillRect/>
            </a:stretch>
          </p:blipFill>
          <p:spPr>
            <a:xfrm>
              <a:off x="4636746" y="2191403"/>
              <a:ext cx="518205" cy="524301"/>
            </a:xfrm>
            <a:prstGeom prst="rect">
              <a:avLst/>
            </a:prstGeom>
          </p:spPr>
        </p:pic>
      </p:grpSp>
      <p:pic>
        <p:nvPicPr>
          <p:cNvPr id="9" name="Picture 8"/>
          <p:cNvPicPr>
            <a:picLocks noChangeAspect="1"/>
          </p:cNvPicPr>
          <p:nvPr/>
        </p:nvPicPr>
        <p:blipFill>
          <a:blip r:embed="rId6"/>
          <a:stretch>
            <a:fillRect/>
          </a:stretch>
        </p:blipFill>
        <p:spPr>
          <a:xfrm>
            <a:off x="10802697" y="1806212"/>
            <a:ext cx="970803" cy="970803"/>
          </a:xfrm>
          <a:prstGeom prst="rect">
            <a:avLst/>
          </a:prstGeom>
        </p:spPr>
      </p:pic>
      <p:grpSp>
        <p:nvGrpSpPr>
          <p:cNvPr id="16" name="Group 15"/>
          <p:cNvGrpSpPr/>
          <p:nvPr/>
        </p:nvGrpSpPr>
        <p:grpSpPr>
          <a:xfrm>
            <a:off x="10793950" y="4555533"/>
            <a:ext cx="975445" cy="975445"/>
            <a:chOff x="10793950" y="4555533"/>
            <a:chExt cx="975445" cy="975445"/>
          </a:xfrm>
        </p:grpSpPr>
        <p:grpSp>
          <p:nvGrpSpPr>
            <p:cNvPr id="12" name="Group 11"/>
            <p:cNvGrpSpPr/>
            <p:nvPr/>
          </p:nvGrpSpPr>
          <p:grpSpPr>
            <a:xfrm>
              <a:off x="10793950" y="4555533"/>
              <a:ext cx="975445" cy="975445"/>
              <a:chOff x="9712047" y="4235745"/>
              <a:chExt cx="975445" cy="975445"/>
            </a:xfrm>
          </p:grpSpPr>
          <p:pic>
            <p:nvPicPr>
              <p:cNvPr id="10" name="Picture 9"/>
              <p:cNvPicPr>
                <a:picLocks noChangeAspect="1"/>
              </p:cNvPicPr>
              <p:nvPr/>
            </p:nvPicPr>
            <p:blipFill>
              <a:blip r:embed="rId7"/>
              <a:stretch>
                <a:fillRect/>
              </a:stretch>
            </p:blipFill>
            <p:spPr>
              <a:xfrm>
                <a:off x="9712047" y="4235745"/>
                <a:ext cx="975445" cy="975445"/>
              </a:xfrm>
              <a:prstGeom prst="rect">
                <a:avLst/>
              </a:prstGeom>
            </p:spPr>
          </p:pic>
          <p:pic>
            <p:nvPicPr>
              <p:cNvPr id="11" name="Picture 10"/>
              <p:cNvPicPr>
                <a:picLocks noChangeAspect="1"/>
              </p:cNvPicPr>
              <p:nvPr/>
            </p:nvPicPr>
            <p:blipFill>
              <a:blip r:embed="rId8"/>
              <a:stretch>
                <a:fillRect/>
              </a:stretch>
            </p:blipFill>
            <p:spPr>
              <a:xfrm>
                <a:off x="9989439" y="4516185"/>
                <a:ext cx="420660" cy="414564"/>
              </a:xfrm>
              <a:prstGeom prst="rect">
                <a:avLst/>
              </a:prstGeom>
            </p:spPr>
          </p:pic>
        </p:grpSp>
        <p:pic>
          <p:nvPicPr>
            <p:cNvPr id="15" name="Picture 14"/>
            <p:cNvPicPr>
              <a:picLocks noChangeAspect="1"/>
            </p:cNvPicPr>
            <p:nvPr/>
          </p:nvPicPr>
          <p:blipFill>
            <a:blip r:embed="rId9"/>
            <a:stretch>
              <a:fillRect/>
            </a:stretch>
          </p:blipFill>
          <p:spPr>
            <a:xfrm>
              <a:off x="11404994" y="4785301"/>
              <a:ext cx="256054" cy="243861"/>
            </a:xfrm>
            <a:prstGeom prst="rect">
              <a:avLst/>
            </a:prstGeom>
          </p:spPr>
        </p:pic>
      </p:grpSp>
    </p:spTree>
    <p:extLst>
      <p:ext uri="{BB962C8B-B14F-4D97-AF65-F5344CB8AC3E}">
        <p14:creationId xmlns:p14="http://schemas.microsoft.com/office/powerpoint/2010/main" val="1518485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438150"/>
            <a:ext cx="6153150" cy="825500"/>
          </a:xfrm>
        </p:spPr>
        <p:txBody>
          <a:bodyPr>
            <a:normAutofit fontScale="90000"/>
          </a:bodyPr>
          <a:lstStyle/>
          <a:p>
            <a:r>
              <a:rPr lang="en-US" sz="3600" b="1" dirty="0">
                <a:solidFill>
                  <a:schemeClr val="accent1">
                    <a:lumMod val="75000"/>
                  </a:schemeClr>
                </a:solidFill>
                <a:latin typeface="Calibri" panose="020F0502020204030204" pitchFamily="34" charset="0"/>
                <a:cs typeface="Calibri" panose="020F0502020204030204" pitchFamily="34" charset="0"/>
              </a:rPr>
              <a:t>Shipping Biological Material – </a:t>
            </a:r>
            <a:r>
              <a:rPr lang="en-US" sz="3600" b="1" dirty="0" smtClean="0">
                <a:solidFill>
                  <a:schemeClr val="accent1">
                    <a:lumMod val="75000"/>
                  </a:schemeClr>
                </a:solidFill>
                <a:latin typeface="Calibri" panose="020F0502020204030204" pitchFamily="34" charset="0"/>
                <a:cs typeface="Calibri" panose="020F0502020204030204" pitchFamily="34" charset="0"/>
              </a:rPr>
              <a:t>Export Control Concerns</a:t>
            </a:r>
            <a:endParaRPr lang="en-US"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66750" y="1606550"/>
            <a:ext cx="10515600" cy="4351338"/>
          </a:xfrm>
        </p:spPr>
        <p:txBody>
          <a:bodyPr>
            <a:noAutofit/>
          </a:bodyPr>
          <a:lstStyle/>
          <a:p>
            <a:r>
              <a:rPr lang="en-US" sz="2000" dirty="0" smtClean="0"/>
              <a:t>Certain biological materials that are listed on either the United States Munitions List (USML) or Commerce Control List (CCL) require a license from the appropriate U.S. governing agency </a:t>
            </a:r>
            <a:r>
              <a:rPr lang="en-US" sz="2000" b="1" u="sng" dirty="0" smtClean="0"/>
              <a:t>prior to leaving the United States.</a:t>
            </a:r>
          </a:p>
          <a:p>
            <a:pPr marL="0" indent="0">
              <a:buNone/>
            </a:pPr>
            <a:endParaRPr lang="en-US" sz="2000" b="1" u="sng" dirty="0" smtClean="0"/>
          </a:p>
          <a:p>
            <a:r>
              <a:rPr lang="en-US" sz="2000" b="1" dirty="0"/>
              <a:t>Examples of biological materials listed on the CCL:</a:t>
            </a:r>
            <a:r>
              <a:rPr lang="en-US" sz="2000" dirty="0"/>
              <a:t> </a:t>
            </a:r>
            <a:r>
              <a:rPr lang="en-US" sz="2000" dirty="0" smtClean="0"/>
              <a:t>Cholera toxin, Ebola virus, E</a:t>
            </a:r>
            <a:r>
              <a:rPr lang="en-US" sz="2000" dirty="0"/>
              <a:t>. coli (EHEC</a:t>
            </a:r>
            <a:r>
              <a:rPr lang="en-US" sz="2000" dirty="0" smtClean="0"/>
              <a:t>), </a:t>
            </a:r>
            <a:r>
              <a:rPr lang="en-US" sz="2000" dirty="0"/>
              <a:t>Pseudorabies </a:t>
            </a:r>
            <a:r>
              <a:rPr lang="en-US" sz="2000" dirty="0" smtClean="0"/>
              <a:t>virus, Salmonella </a:t>
            </a:r>
            <a:r>
              <a:rPr lang="en-US" sz="2000" dirty="0" err="1" smtClean="0"/>
              <a:t>typhi</a:t>
            </a:r>
            <a:r>
              <a:rPr lang="en-US" sz="2000" dirty="0" smtClean="0"/>
              <a:t>, and Vibrio cholera.</a:t>
            </a:r>
            <a:r>
              <a:rPr lang="en-US" sz="2000" baseline="30000" dirty="0" smtClean="0"/>
              <a:t>1</a:t>
            </a:r>
          </a:p>
          <a:p>
            <a:pPr marL="0" indent="0">
              <a:buNone/>
            </a:pPr>
            <a:endParaRPr lang="en-US" sz="2000" b="1" u="sng" dirty="0" smtClean="0"/>
          </a:p>
          <a:p>
            <a:r>
              <a:rPr lang="en-US" sz="2000" dirty="0" smtClean="0"/>
              <a:t>Genetically Modified Organisms (GMOs) that contain both export controlled material and non-export controlled material can still be listed on the CCL and will still require a license.</a:t>
            </a:r>
            <a:endParaRPr lang="en-US" sz="1800" b="1" dirty="0"/>
          </a:p>
          <a:p>
            <a:pPr lvl="1"/>
            <a:r>
              <a:rPr lang="en-US" sz="1800" b="1" dirty="0" smtClean="0"/>
              <a:t>Example:</a:t>
            </a:r>
            <a:r>
              <a:rPr lang="en-US" sz="1800" dirty="0" smtClean="0"/>
              <a:t> </a:t>
            </a:r>
          </a:p>
          <a:p>
            <a:pPr lvl="2"/>
            <a:r>
              <a:rPr lang="en-US" sz="1600" dirty="0" smtClean="0"/>
              <a:t>Foot and mouth disease virus (</a:t>
            </a:r>
            <a:r>
              <a:rPr lang="en-US" sz="1600" u="sng" dirty="0" smtClean="0"/>
              <a:t>ECCN 1C351</a:t>
            </a:r>
            <a:r>
              <a:rPr lang="en-US" sz="1600" dirty="0" smtClean="0"/>
              <a:t>) combined </a:t>
            </a:r>
            <a:r>
              <a:rPr lang="en-US" sz="1600" b="1" dirty="0" smtClean="0"/>
              <a:t>with</a:t>
            </a:r>
            <a:r>
              <a:rPr lang="en-US" sz="1600" dirty="0" smtClean="0"/>
              <a:t> </a:t>
            </a:r>
          </a:p>
          <a:p>
            <a:pPr lvl="2"/>
            <a:r>
              <a:rPr lang="en-US" sz="1600" dirty="0" smtClean="0"/>
              <a:t>Human Adenovirus 5 (</a:t>
            </a:r>
            <a:r>
              <a:rPr lang="en-US" sz="1600" u="sng" dirty="0" smtClean="0"/>
              <a:t>EAR99/no license required</a:t>
            </a:r>
            <a:r>
              <a:rPr lang="en-US" sz="1600" dirty="0" smtClean="0"/>
              <a:t>) </a:t>
            </a:r>
            <a:r>
              <a:rPr lang="en-US" sz="1600" b="1" dirty="0" smtClean="0">
                <a:sym typeface="Wingdings" panose="05000000000000000000" pitchFamily="2" charset="2"/>
              </a:rPr>
              <a:t></a:t>
            </a:r>
            <a:r>
              <a:rPr lang="en-US" sz="1600" dirty="0" smtClean="0"/>
              <a:t> </a:t>
            </a:r>
          </a:p>
          <a:p>
            <a:pPr lvl="2"/>
            <a:r>
              <a:rPr lang="en-US" sz="1600" dirty="0" smtClean="0"/>
              <a:t>Genetically modified human adenovirus 5 – FMDV (</a:t>
            </a:r>
            <a:r>
              <a:rPr lang="en-US" sz="1600" u="sng" dirty="0" smtClean="0"/>
              <a:t>ECCN 1C353; 1C991 once formulated into a vaccine</a:t>
            </a:r>
            <a:r>
              <a:rPr lang="en-US" sz="1600" dirty="0" smtClean="0"/>
              <a:t>). </a:t>
            </a:r>
            <a:endParaRPr lang="en-US" sz="1600" b="1" u="sng" dirty="0" smtClean="0"/>
          </a:p>
          <a:p>
            <a:endParaRPr lang="en-US" sz="1800" b="1" u="sng" dirty="0" smtClean="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7724775" y="149352"/>
            <a:ext cx="4114799" cy="1114298"/>
          </a:xfrm>
          <a:prstGeom prst="rect">
            <a:avLst/>
          </a:prstGeom>
        </p:spPr>
      </p:pic>
      <p:sp>
        <p:nvSpPr>
          <p:cNvPr id="5" name="Rectangle 4"/>
          <p:cNvSpPr/>
          <p:nvPr/>
        </p:nvSpPr>
        <p:spPr>
          <a:xfrm>
            <a:off x="9877423" y="1283156"/>
            <a:ext cx="1962151" cy="215444"/>
          </a:xfrm>
          <a:prstGeom prst="rect">
            <a:avLst/>
          </a:prstGeom>
        </p:spPr>
        <p:txBody>
          <a:bodyPr wrap="square">
            <a:spAutoFit/>
          </a:bodyPr>
          <a:lstStyle/>
          <a:p>
            <a:r>
              <a:rPr lang="en-US" sz="800" dirty="0">
                <a:hlinkClick r:id="rId4"/>
              </a:rPr>
              <a:t>https://www.ehs.ufl.edu/programs/bio</a:t>
            </a:r>
            <a:r>
              <a:rPr lang="en-US" sz="800" dirty="0" smtClean="0">
                <a:hlinkClick r:id="rId4"/>
              </a:rPr>
              <a:t>/</a:t>
            </a:r>
            <a:r>
              <a:rPr lang="en-US" sz="800" dirty="0" smtClean="0"/>
              <a:t> </a:t>
            </a:r>
            <a:endParaRPr lang="en-US" sz="800" dirty="0"/>
          </a:p>
        </p:txBody>
      </p:sp>
      <p:sp>
        <p:nvSpPr>
          <p:cNvPr id="6" name="TextBox 5"/>
          <p:cNvSpPr txBox="1"/>
          <p:nvPr/>
        </p:nvSpPr>
        <p:spPr>
          <a:xfrm>
            <a:off x="3747404" y="6300788"/>
            <a:ext cx="3977371" cy="246221"/>
          </a:xfrm>
          <a:prstGeom prst="rect">
            <a:avLst/>
          </a:prstGeom>
          <a:noFill/>
        </p:spPr>
        <p:txBody>
          <a:bodyPr wrap="none" rtlCol="0">
            <a:spAutoFit/>
          </a:bodyPr>
          <a:lstStyle/>
          <a:p>
            <a:pPr marL="342900" indent="-342900">
              <a:buFont typeface="+mj-lt"/>
              <a:buAutoNum type="arabicPeriod"/>
            </a:pPr>
            <a:r>
              <a:rPr lang="en-US" sz="1000" dirty="0">
                <a:hlinkClick r:id="rId5"/>
              </a:rPr>
              <a:t>https://www.ehs.ufl.edu/programs/bio/shipping/export_control</a:t>
            </a:r>
            <a:r>
              <a:rPr lang="en-US" sz="1000" dirty="0" smtClean="0">
                <a:hlinkClick r:id="rId5"/>
              </a:rPr>
              <a:t>/</a:t>
            </a:r>
            <a:r>
              <a:rPr lang="en-US" sz="1000" dirty="0" smtClean="0"/>
              <a:t> </a:t>
            </a:r>
            <a:endParaRPr lang="en-US" sz="1000" dirty="0"/>
          </a:p>
        </p:txBody>
      </p:sp>
    </p:spTree>
    <p:extLst>
      <p:ext uri="{BB962C8B-B14F-4D97-AF65-F5344CB8AC3E}">
        <p14:creationId xmlns:p14="http://schemas.microsoft.com/office/powerpoint/2010/main" val="3791072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438150"/>
            <a:ext cx="6582389" cy="825500"/>
          </a:xfrm>
        </p:spPr>
        <p:txBody>
          <a:bodyPr>
            <a:normAutofit fontScale="90000"/>
          </a:bodyPr>
          <a:lstStyle/>
          <a:p>
            <a:r>
              <a:rPr lang="en-US" sz="3600" b="1" dirty="0">
                <a:solidFill>
                  <a:schemeClr val="accent1">
                    <a:lumMod val="75000"/>
                  </a:schemeClr>
                </a:solidFill>
                <a:latin typeface="Calibri" panose="020F0502020204030204" pitchFamily="34" charset="0"/>
                <a:cs typeface="Calibri" panose="020F0502020204030204" pitchFamily="34" charset="0"/>
              </a:rPr>
              <a:t>Shipping Biological Material – </a:t>
            </a:r>
            <a:r>
              <a:rPr lang="en-US" sz="3600" b="1" dirty="0" smtClean="0">
                <a:solidFill>
                  <a:schemeClr val="accent1">
                    <a:lumMod val="75000"/>
                  </a:schemeClr>
                </a:solidFill>
                <a:latin typeface="Calibri" panose="020F0502020204030204" pitchFamily="34" charset="0"/>
                <a:cs typeface="Calibri" panose="020F0502020204030204" pitchFamily="34" charset="0"/>
              </a:rPr>
              <a:t/>
            </a:r>
            <a:br>
              <a:rPr lang="en-US" sz="3600" b="1" dirty="0" smtClean="0">
                <a:solidFill>
                  <a:schemeClr val="accent1">
                    <a:lumMod val="75000"/>
                  </a:schemeClr>
                </a:solidFill>
                <a:latin typeface="Calibri" panose="020F0502020204030204" pitchFamily="34" charset="0"/>
                <a:cs typeface="Calibri" panose="020F0502020204030204" pitchFamily="34" charset="0"/>
              </a:rPr>
            </a:br>
            <a:r>
              <a:rPr lang="en-US" sz="3600" b="1" dirty="0" smtClean="0">
                <a:solidFill>
                  <a:schemeClr val="accent1">
                    <a:lumMod val="75000"/>
                  </a:schemeClr>
                </a:solidFill>
                <a:latin typeface="Calibri" panose="020F0502020204030204" pitchFamily="34" charset="0"/>
                <a:cs typeface="Calibri" panose="020F0502020204030204" pitchFamily="34" charset="0"/>
              </a:rPr>
              <a:t>Case Study: Princeton Samples (2021)</a:t>
            </a:r>
            <a:endParaRPr lang="en-US"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66750" y="1518794"/>
            <a:ext cx="10515600" cy="4481314"/>
          </a:xfrm>
        </p:spPr>
        <p:txBody>
          <a:bodyPr>
            <a:noAutofit/>
          </a:bodyPr>
          <a:lstStyle/>
          <a:p>
            <a:pPr>
              <a:lnSpc>
                <a:spcPct val="100000"/>
              </a:lnSpc>
              <a:spcBef>
                <a:spcPts val="0"/>
              </a:spcBef>
            </a:pPr>
            <a:r>
              <a:rPr lang="en-US" sz="2000" b="1" dirty="0">
                <a:latin typeface="Calibri (body)"/>
              </a:rPr>
              <a:t>WHAT HAPPENED</a:t>
            </a:r>
            <a:r>
              <a:rPr lang="en-US" sz="2000" b="1" dirty="0" smtClean="0">
                <a:latin typeface="Calibri (body)"/>
              </a:rPr>
              <a:t>?</a:t>
            </a:r>
          </a:p>
          <a:p>
            <a:pPr lvl="1">
              <a:lnSpc>
                <a:spcPct val="100000"/>
              </a:lnSpc>
              <a:spcBef>
                <a:spcPts val="0"/>
              </a:spcBef>
            </a:pPr>
            <a:r>
              <a:rPr lang="en-US" sz="2000" dirty="0" smtClean="0"/>
              <a:t>February </a:t>
            </a:r>
            <a:r>
              <a:rPr lang="en-US" sz="2000" dirty="0"/>
              <a:t>1</a:t>
            </a:r>
            <a:r>
              <a:rPr lang="en-US" sz="2000" dirty="0" smtClean="0"/>
              <a:t>, 2021, BIS </a:t>
            </a:r>
            <a:r>
              <a:rPr lang="en-US" sz="2000" dirty="0"/>
              <a:t>announced a settlement </a:t>
            </a:r>
            <a:r>
              <a:rPr lang="en-US" sz="2000" dirty="0" smtClean="0"/>
              <a:t>with Princeton University over alleged exported </a:t>
            </a:r>
            <a:r>
              <a:rPr lang="en-US" sz="2000" u="sng" dirty="0"/>
              <a:t>animal pathogens and </a:t>
            </a:r>
            <a:r>
              <a:rPr lang="en-US" sz="2000" u="sng" dirty="0" smtClean="0"/>
              <a:t>genetic elements </a:t>
            </a:r>
            <a:r>
              <a:rPr lang="en-US" sz="2000" u="sng" dirty="0"/>
              <a:t>of animal pathogens </a:t>
            </a:r>
            <a:r>
              <a:rPr lang="en-US" sz="2000" dirty="0" smtClean="0"/>
              <a:t>without required </a:t>
            </a:r>
            <a:r>
              <a:rPr lang="en-US" sz="2000" dirty="0"/>
              <a:t>export licenses to </a:t>
            </a:r>
            <a:r>
              <a:rPr lang="en-US" sz="2000" dirty="0" smtClean="0"/>
              <a:t>researchers in </a:t>
            </a:r>
            <a:r>
              <a:rPr lang="en-US" sz="2000" dirty="0"/>
              <a:t>the U.K., Canada, Australia, </a:t>
            </a:r>
            <a:r>
              <a:rPr lang="en-US" sz="2000" dirty="0" smtClean="0"/>
              <a:t>Europe, South </a:t>
            </a:r>
            <a:r>
              <a:rPr lang="en-US" sz="2000" dirty="0"/>
              <a:t>Korea, India, Singapore, and </a:t>
            </a:r>
            <a:r>
              <a:rPr lang="en-US" sz="2000" dirty="0" smtClean="0"/>
              <a:t>China.</a:t>
            </a:r>
            <a:r>
              <a:rPr lang="en-US" sz="2000" baseline="30000" dirty="0" smtClean="0"/>
              <a:t>1</a:t>
            </a:r>
          </a:p>
          <a:p>
            <a:pPr lvl="2">
              <a:lnSpc>
                <a:spcPct val="100000"/>
              </a:lnSpc>
              <a:spcBef>
                <a:spcPts val="0"/>
              </a:spcBef>
            </a:pPr>
            <a:r>
              <a:rPr lang="en-US" dirty="0"/>
              <a:t>The items were classified under </a:t>
            </a:r>
            <a:r>
              <a:rPr lang="en-US" dirty="0" smtClean="0"/>
              <a:t>ECCN 1C351</a:t>
            </a:r>
            <a:r>
              <a:rPr lang="en-US" dirty="0"/>
              <a:t>, 1C352 or 1C353, controlled for Chemical </a:t>
            </a:r>
            <a:r>
              <a:rPr lang="en-US" dirty="0" smtClean="0"/>
              <a:t>and Biological </a:t>
            </a:r>
            <a:r>
              <a:rPr lang="en-US" dirty="0"/>
              <a:t>Weapons reasons, and valued in total at approximately $</a:t>
            </a:r>
            <a:r>
              <a:rPr lang="en-US" dirty="0" smtClean="0"/>
              <a:t>27,000.</a:t>
            </a:r>
            <a:r>
              <a:rPr lang="en-US" baseline="30000" dirty="0" smtClean="0"/>
              <a:t>1,2</a:t>
            </a:r>
            <a:endParaRPr lang="en-US" dirty="0"/>
          </a:p>
          <a:p>
            <a:pPr lvl="2">
              <a:lnSpc>
                <a:spcPct val="100000"/>
              </a:lnSpc>
              <a:spcBef>
                <a:spcPts val="0"/>
              </a:spcBef>
            </a:pPr>
            <a:endParaRPr lang="en-US" dirty="0" smtClean="0"/>
          </a:p>
          <a:p>
            <a:pPr>
              <a:lnSpc>
                <a:spcPct val="100000"/>
              </a:lnSpc>
              <a:spcBef>
                <a:spcPts val="0"/>
              </a:spcBef>
            </a:pPr>
            <a:r>
              <a:rPr lang="en-US" sz="2000" b="1" dirty="0" smtClean="0"/>
              <a:t>WHAT WAS THE RESULT?</a:t>
            </a:r>
            <a:endParaRPr lang="en-US" sz="2000" b="1" dirty="0"/>
          </a:p>
          <a:p>
            <a:pPr lvl="1">
              <a:lnSpc>
                <a:spcPct val="100000"/>
              </a:lnSpc>
              <a:spcBef>
                <a:spcPts val="0"/>
              </a:spcBef>
            </a:pPr>
            <a:r>
              <a:rPr lang="en-US" sz="2000" dirty="0" smtClean="0"/>
              <a:t>BIS </a:t>
            </a:r>
            <a:r>
              <a:rPr lang="en-US" sz="2000" dirty="0"/>
              <a:t>imposed a </a:t>
            </a:r>
            <a:r>
              <a:rPr lang="en-US" sz="2000" dirty="0" smtClean="0"/>
              <a:t>penalty of </a:t>
            </a:r>
            <a:r>
              <a:rPr lang="en-US" sz="2000" dirty="0"/>
              <a:t>$</a:t>
            </a:r>
            <a:r>
              <a:rPr lang="en-US" sz="2000" dirty="0" smtClean="0"/>
              <a:t>54,000,</a:t>
            </a:r>
            <a:r>
              <a:rPr lang="en-US" sz="2000" baseline="30000" dirty="0" smtClean="0"/>
              <a:t> </a:t>
            </a:r>
          </a:p>
          <a:p>
            <a:pPr lvl="1">
              <a:lnSpc>
                <a:spcPct val="100000"/>
              </a:lnSpc>
              <a:spcBef>
                <a:spcPts val="0"/>
              </a:spcBef>
            </a:pPr>
            <a:r>
              <a:rPr lang="en-US" sz="2000" dirty="0" smtClean="0"/>
              <a:t>BIS mandated two audits of Princeton’s export compliance program, and </a:t>
            </a:r>
          </a:p>
          <a:p>
            <a:pPr lvl="1">
              <a:lnSpc>
                <a:spcPct val="100000"/>
              </a:lnSpc>
              <a:spcBef>
                <a:spcPts val="0"/>
              </a:spcBef>
            </a:pPr>
            <a:r>
              <a:rPr lang="en-US" sz="2000" dirty="0" smtClean="0"/>
              <a:t>BIS further mandated </a:t>
            </a:r>
            <a:r>
              <a:rPr lang="en-US" sz="2000" dirty="0"/>
              <a:t>submission to BIS of </a:t>
            </a:r>
            <a:r>
              <a:rPr lang="en-US" sz="2000" dirty="0" smtClean="0"/>
              <a:t>two reports </a:t>
            </a:r>
            <a:r>
              <a:rPr lang="en-US" sz="2000" dirty="0"/>
              <a:t>detailing enhancements </a:t>
            </a:r>
            <a:r>
              <a:rPr lang="en-US" sz="2000" dirty="0" smtClean="0"/>
              <a:t>to Princeton’s </a:t>
            </a:r>
            <a:r>
              <a:rPr lang="en-US" sz="2000" dirty="0"/>
              <a:t>export control </a:t>
            </a:r>
            <a:r>
              <a:rPr lang="en-US" sz="2000" dirty="0" smtClean="0"/>
              <a:t>processes.</a:t>
            </a:r>
            <a:r>
              <a:rPr lang="en-US" sz="2000" baseline="30000" dirty="0" smtClean="0"/>
              <a:t>2</a:t>
            </a:r>
          </a:p>
          <a:p>
            <a:pPr>
              <a:lnSpc>
                <a:spcPct val="100000"/>
              </a:lnSpc>
              <a:spcBef>
                <a:spcPts val="0"/>
              </a:spcBef>
            </a:pPr>
            <a:endParaRPr lang="en-US" sz="2000" dirty="0" smtClean="0">
              <a:solidFill>
                <a:schemeClr val="accent1">
                  <a:lumMod val="75000"/>
                </a:schemeClr>
              </a:solidFill>
            </a:endParaRPr>
          </a:p>
          <a:p>
            <a:pPr>
              <a:lnSpc>
                <a:spcPct val="100000"/>
              </a:lnSpc>
              <a:spcBef>
                <a:spcPts val="0"/>
              </a:spcBef>
            </a:pPr>
            <a:endParaRPr lang="en-US" sz="20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7724775" y="149352"/>
            <a:ext cx="4114799" cy="1114298"/>
          </a:xfrm>
          <a:prstGeom prst="rect">
            <a:avLst/>
          </a:prstGeom>
        </p:spPr>
      </p:pic>
      <p:sp>
        <p:nvSpPr>
          <p:cNvPr id="5" name="Rectangle 4"/>
          <p:cNvSpPr/>
          <p:nvPr/>
        </p:nvSpPr>
        <p:spPr>
          <a:xfrm>
            <a:off x="9877423" y="1283156"/>
            <a:ext cx="1962151" cy="215444"/>
          </a:xfrm>
          <a:prstGeom prst="rect">
            <a:avLst/>
          </a:prstGeom>
        </p:spPr>
        <p:txBody>
          <a:bodyPr wrap="square">
            <a:spAutoFit/>
          </a:bodyPr>
          <a:lstStyle/>
          <a:p>
            <a:r>
              <a:rPr lang="en-US" sz="800" dirty="0">
                <a:hlinkClick r:id="rId4"/>
              </a:rPr>
              <a:t>https://www.ehs.ufl.edu/programs/bio</a:t>
            </a:r>
            <a:r>
              <a:rPr lang="en-US" sz="800" dirty="0" smtClean="0">
                <a:hlinkClick r:id="rId4"/>
              </a:rPr>
              <a:t>/</a:t>
            </a:r>
            <a:r>
              <a:rPr lang="en-US" sz="800" dirty="0" smtClean="0"/>
              <a:t> </a:t>
            </a:r>
            <a:endParaRPr lang="en-US" sz="800" dirty="0"/>
          </a:p>
        </p:txBody>
      </p:sp>
      <p:sp>
        <p:nvSpPr>
          <p:cNvPr id="6" name="TextBox 5"/>
          <p:cNvSpPr txBox="1"/>
          <p:nvPr/>
        </p:nvSpPr>
        <p:spPr>
          <a:xfrm>
            <a:off x="2154776" y="5961590"/>
            <a:ext cx="7067600" cy="400110"/>
          </a:xfrm>
          <a:prstGeom prst="rect">
            <a:avLst/>
          </a:prstGeom>
          <a:noFill/>
        </p:spPr>
        <p:txBody>
          <a:bodyPr wrap="square" rtlCol="0">
            <a:spAutoFit/>
          </a:bodyPr>
          <a:lstStyle/>
          <a:p>
            <a:pPr marL="228600" indent="-228600">
              <a:buFont typeface="+mj-lt"/>
              <a:buAutoNum type="arabicPeriod"/>
            </a:pPr>
            <a:r>
              <a:rPr lang="en-US" sz="1000" dirty="0" smtClean="0">
                <a:hlinkClick r:id="rId5"/>
              </a:rPr>
              <a:t> https://www.wiggin.com/wp-content/uploads/2021/02/WD21-Advisory-Biologics-Researchers-and-Suppliers-Beware_v1.pdf</a:t>
            </a:r>
            <a:endParaRPr lang="en-US" sz="1000" dirty="0" smtClean="0"/>
          </a:p>
          <a:p>
            <a:pPr marL="228600" indent="-228600">
              <a:buFont typeface="+mj-lt"/>
              <a:buAutoNum type="arabicPeriod"/>
            </a:pPr>
            <a:r>
              <a:rPr lang="en-US" sz="1000" dirty="0" smtClean="0"/>
              <a:t> </a:t>
            </a:r>
            <a:r>
              <a:rPr lang="en-US" sz="1000" dirty="0" smtClean="0">
                <a:hlinkClick r:id="rId6"/>
              </a:rPr>
              <a:t>https://efoia.bis.doc.gov/index.php/documents/export-violations/export-violations-2021/1287-e2642/file</a:t>
            </a:r>
            <a:r>
              <a:rPr lang="en-US" sz="1000" dirty="0" smtClean="0"/>
              <a:t> </a:t>
            </a:r>
            <a:endParaRPr lang="en-US" sz="1000" dirty="0"/>
          </a:p>
        </p:txBody>
      </p:sp>
    </p:spTree>
    <p:extLst>
      <p:ext uri="{BB962C8B-B14F-4D97-AF65-F5344CB8AC3E}">
        <p14:creationId xmlns:p14="http://schemas.microsoft.com/office/powerpoint/2010/main" val="2358768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276580"/>
            <a:ext cx="7429807" cy="1114298"/>
          </a:xfrm>
        </p:spPr>
        <p:txBody>
          <a:bodyPr>
            <a:normAutofit fontScale="90000"/>
          </a:bodyPr>
          <a:lstStyle/>
          <a:p>
            <a:r>
              <a:rPr lang="en-US" sz="3600" b="1" dirty="0">
                <a:solidFill>
                  <a:schemeClr val="accent1">
                    <a:lumMod val="75000"/>
                  </a:schemeClr>
                </a:solidFill>
                <a:latin typeface="Calibri" panose="020F0502020204030204" pitchFamily="34" charset="0"/>
                <a:cs typeface="Calibri" panose="020F0502020204030204" pitchFamily="34" charset="0"/>
              </a:rPr>
              <a:t>Shipping Biological Material – </a:t>
            </a:r>
            <a:r>
              <a:rPr lang="en-US" sz="3600" b="1" dirty="0" smtClean="0">
                <a:solidFill>
                  <a:schemeClr val="accent1">
                    <a:lumMod val="75000"/>
                  </a:schemeClr>
                </a:solidFill>
                <a:latin typeface="Calibri" panose="020F0502020204030204" pitchFamily="34" charset="0"/>
                <a:cs typeface="Calibri" panose="020F0502020204030204" pitchFamily="34" charset="0"/>
              </a:rPr>
              <a:t>Environmental Health &amp; Safety (EH&amp;S) </a:t>
            </a:r>
            <a:r>
              <a:rPr lang="en-US" sz="3600" b="1" dirty="0">
                <a:solidFill>
                  <a:schemeClr val="accent1">
                    <a:lumMod val="75000"/>
                  </a:schemeClr>
                </a:solidFill>
                <a:latin typeface="Calibri" panose="020F0502020204030204" pitchFamily="34" charset="0"/>
                <a:cs typeface="Calibri" panose="020F0502020204030204" pitchFamily="34" charset="0"/>
              </a:rPr>
              <a:t>Concerns</a:t>
            </a:r>
          </a:p>
        </p:txBody>
      </p:sp>
      <p:sp>
        <p:nvSpPr>
          <p:cNvPr id="3" name="Content Placeholder 2"/>
          <p:cNvSpPr>
            <a:spLocks noGrp="1"/>
          </p:cNvSpPr>
          <p:nvPr>
            <p:ph idx="1"/>
          </p:nvPr>
        </p:nvSpPr>
        <p:spPr>
          <a:xfrm>
            <a:off x="294969" y="1483032"/>
            <a:ext cx="11690554" cy="4351338"/>
          </a:xfrm>
        </p:spPr>
        <p:txBody>
          <a:bodyPr>
            <a:noAutofit/>
          </a:bodyPr>
          <a:lstStyle/>
          <a:p>
            <a:pPr marL="0" lvl="0" indent="0">
              <a:lnSpc>
                <a:spcPct val="100000"/>
              </a:lnSpc>
              <a:spcBef>
                <a:spcPts val="0"/>
              </a:spcBef>
              <a:buNone/>
            </a:pPr>
            <a:r>
              <a:rPr lang="en-US" sz="1400" b="1" dirty="0">
                <a:latin typeface="Calibri (body)"/>
              </a:rPr>
              <a:t>For shipping purposes, many biological materials fall into the category of “</a:t>
            </a:r>
            <a:r>
              <a:rPr lang="en-US" sz="1400" b="1" u="sng" dirty="0">
                <a:latin typeface="Calibri (body)"/>
              </a:rPr>
              <a:t>dangerous goods</a:t>
            </a:r>
            <a:r>
              <a:rPr lang="en-US" sz="1400" b="1" dirty="0">
                <a:latin typeface="Calibri (body)"/>
              </a:rPr>
              <a:t>”</a:t>
            </a:r>
          </a:p>
          <a:p>
            <a:pPr marL="0" lvl="0" indent="0">
              <a:lnSpc>
                <a:spcPct val="100000"/>
              </a:lnSpc>
              <a:spcBef>
                <a:spcPts val="0"/>
              </a:spcBef>
              <a:buNone/>
            </a:pPr>
            <a:endParaRPr lang="en-US" sz="1400" b="1" dirty="0">
              <a:latin typeface="Calibri (body)"/>
            </a:endParaRPr>
          </a:p>
          <a:p>
            <a:pPr marL="285750" lvl="0" indent="-285750">
              <a:lnSpc>
                <a:spcPct val="100000"/>
              </a:lnSpc>
              <a:spcBef>
                <a:spcPts val="0"/>
              </a:spcBef>
              <a:buFont typeface="Arial" panose="020B0604020202020204" pitchFamily="34" charset="0"/>
              <a:buChar char="•"/>
            </a:pPr>
            <a:r>
              <a:rPr lang="en-US" sz="1400" dirty="0">
                <a:latin typeface="Calibri (body)"/>
              </a:rPr>
              <a:t>Articles or substances which are capable of posing a risk to health, safety, property or the environment &amp; which are shown in the list of dangerous goods in the Regulations or which are classified according to these Regulations. </a:t>
            </a:r>
            <a:r>
              <a:rPr lang="en-US" sz="1400" i="1" dirty="0">
                <a:latin typeface="Calibri (body)"/>
              </a:rPr>
              <a:t>See 49 CFR Parts 100-185 &amp; IATA 1.0.</a:t>
            </a:r>
          </a:p>
          <a:p>
            <a:pPr marL="0" lvl="0" indent="0">
              <a:lnSpc>
                <a:spcPct val="100000"/>
              </a:lnSpc>
              <a:spcBef>
                <a:spcPts val="0"/>
              </a:spcBef>
              <a:buNone/>
            </a:pPr>
            <a:endParaRPr lang="en-US" sz="1400" dirty="0">
              <a:latin typeface="Calibri (body)"/>
            </a:endParaRPr>
          </a:p>
          <a:p>
            <a:pPr marL="285750" lvl="0" indent="-285750">
              <a:lnSpc>
                <a:spcPct val="100000"/>
              </a:lnSpc>
              <a:spcBef>
                <a:spcPts val="0"/>
              </a:spcBef>
              <a:buFont typeface="Arial" panose="020B0604020202020204" pitchFamily="34" charset="0"/>
              <a:buChar char="•"/>
            </a:pPr>
            <a:r>
              <a:rPr lang="en-US" sz="1400" b="1" dirty="0">
                <a:latin typeface="Calibri (body)"/>
              </a:rPr>
              <a:t>Examples</a:t>
            </a:r>
            <a:r>
              <a:rPr lang="en-US" sz="1400" dirty="0">
                <a:latin typeface="Calibri (body)"/>
              </a:rPr>
              <a:t>: Biological Toxins, Infectious Substances, Diagnostic Specimens, Biomedical Waste, Cultures, and Genetically Modified Organisms</a:t>
            </a:r>
            <a:r>
              <a:rPr lang="en-US" sz="1400" dirty="0" smtClean="0">
                <a:latin typeface="Calibri (body)"/>
              </a:rPr>
              <a:t>.</a:t>
            </a:r>
            <a:endParaRPr lang="en-US" sz="1400" dirty="0">
              <a:latin typeface="Calibri (body)"/>
            </a:endParaRPr>
          </a:p>
          <a:p>
            <a:pPr marL="285750" lvl="0" indent="-285750">
              <a:lnSpc>
                <a:spcPct val="100000"/>
              </a:lnSpc>
              <a:spcBef>
                <a:spcPts val="0"/>
              </a:spcBef>
              <a:buFont typeface="Arial" panose="020B0604020202020204" pitchFamily="34" charset="0"/>
              <a:buChar char="•"/>
            </a:pPr>
            <a:endParaRPr lang="en-US" sz="1400" b="1" dirty="0">
              <a:latin typeface="Calibri (body)"/>
            </a:endParaRPr>
          </a:p>
          <a:p>
            <a:pPr marL="0" lvl="0" indent="0">
              <a:lnSpc>
                <a:spcPct val="100000"/>
              </a:lnSpc>
              <a:spcBef>
                <a:spcPts val="0"/>
              </a:spcBef>
              <a:buNone/>
            </a:pPr>
            <a:r>
              <a:rPr lang="en-US" sz="1400" b="1" dirty="0" smtClean="0">
                <a:latin typeface="Calibri (body)"/>
              </a:rPr>
              <a:t>In order to ship biological materials, </a:t>
            </a:r>
            <a:r>
              <a:rPr lang="en-US" sz="1400" b="1" dirty="0">
                <a:latin typeface="Calibri (body)"/>
              </a:rPr>
              <a:t>it is required that you must first have a Shipping and Transport of Biological Materials Training Certificate from UF Bio Safety Office in Environmental Health &amp; </a:t>
            </a:r>
            <a:r>
              <a:rPr lang="en-US" sz="1400" b="1" dirty="0" smtClean="0">
                <a:latin typeface="Calibri (body)"/>
              </a:rPr>
              <a:t>Safety.</a:t>
            </a:r>
            <a:endParaRPr lang="en-US" sz="1400" b="1" dirty="0">
              <a:latin typeface="Calibri (body)"/>
            </a:endParaRPr>
          </a:p>
          <a:p>
            <a:pPr marL="0" lvl="0" indent="0">
              <a:lnSpc>
                <a:spcPct val="100000"/>
              </a:lnSpc>
              <a:spcBef>
                <a:spcPts val="0"/>
              </a:spcBef>
              <a:buNone/>
            </a:pPr>
            <a:endParaRPr lang="en-US" sz="1400" dirty="0">
              <a:latin typeface="Calibri (body)"/>
            </a:endParaRPr>
          </a:p>
          <a:p>
            <a:pPr marL="285750" lvl="0" indent="-285750">
              <a:lnSpc>
                <a:spcPct val="100000"/>
              </a:lnSpc>
              <a:spcBef>
                <a:spcPts val="0"/>
              </a:spcBef>
              <a:buFont typeface="Arial" panose="020B0604020202020204" pitchFamily="34" charset="0"/>
              <a:buChar char="•"/>
            </a:pPr>
            <a:r>
              <a:rPr lang="en-US" sz="1400" dirty="0">
                <a:latin typeface="Calibri (body)"/>
              </a:rPr>
              <a:t>Training is valid for 2 years and is a federal requirement.</a:t>
            </a:r>
          </a:p>
          <a:p>
            <a:pPr marL="285750" lvl="0" indent="-285750">
              <a:lnSpc>
                <a:spcPct val="100000"/>
              </a:lnSpc>
              <a:spcBef>
                <a:spcPts val="0"/>
              </a:spcBef>
              <a:buFont typeface="Arial" panose="020B0604020202020204" pitchFamily="34" charset="0"/>
              <a:buChar char="•"/>
            </a:pPr>
            <a:endParaRPr lang="en-US" sz="1400" dirty="0">
              <a:latin typeface="Calibri (body)"/>
            </a:endParaRPr>
          </a:p>
          <a:p>
            <a:pPr marL="285750" lvl="0" indent="-285750">
              <a:lnSpc>
                <a:spcPct val="100000"/>
              </a:lnSpc>
              <a:spcBef>
                <a:spcPts val="0"/>
              </a:spcBef>
              <a:buFont typeface="Arial" panose="020B0604020202020204" pitchFamily="34" charset="0"/>
              <a:buChar char="•"/>
            </a:pPr>
            <a:r>
              <a:rPr lang="en-US" sz="1400" dirty="0">
                <a:latin typeface="Calibri (body)"/>
              </a:rPr>
              <a:t>To Register: Email </a:t>
            </a:r>
            <a:r>
              <a:rPr lang="en-US" sz="1400" b="1" dirty="0" smtClean="0">
                <a:latin typeface="Calibri (body)"/>
                <a:hlinkClick r:id="rId2"/>
              </a:rPr>
              <a:t>bso@ehs.ufl.edu</a:t>
            </a:r>
            <a:r>
              <a:rPr lang="en-US" sz="1400" b="1" dirty="0" smtClean="0">
                <a:latin typeface="Calibri (body)"/>
              </a:rPr>
              <a:t> </a:t>
            </a:r>
            <a:r>
              <a:rPr lang="en-US" sz="1400" dirty="0" smtClean="0">
                <a:latin typeface="Calibri (body)"/>
              </a:rPr>
              <a:t>and </a:t>
            </a:r>
            <a:r>
              <a:rPr lang="en-US" sz="1400" dirty="0">
                <a:latin typeface="Calibri (body)"/>
              </a:rPr>
              <a:t>provide your First Name, Last Name, and UFID number.</a:t>
            </a:r>
          </a:p>
          <a:p>
            <a:pPr marL="285750" lvl="0" indent="-285750">
              <a:lnSpc>
                <a:spcPct val="100000"/>
              </a:lnSpc>
              <a:spcBef>
                <a:spcPts val="0"/>
              </a:spcBef>
              <a:buFont typeface="Arial" panose="020B0604020202020204" pitchFamily="34" charset="0"/>
              <a:buChar char="•"/>
            </a:pPr>
            <a:endParaRPr lang="en-US" sz="1400" dirty="0">
              <a:latin typeface="Calibri (body)"/>
            </a:endParaRPr>
          </a:p>
          <a:p>
            <a:pPr marL="285750" lvl="0" indent="-285750">
              <a:lnSpc>
                <a:spcPct val="100000"/>
              </a:lnSpc>
              <a:spcBef>
                <a:spcPts val="0"/>
              </a:spcBef>
              <a:buFont typeface="Arial" panose="020B0604020202020204" pitchFamily="34" charset="0"/>
              <a:buChar char="•"/>
            </a:pPr>
            <a:r>
              <a:rPr lang="en-US" sz="1400" dirty="0">
                <a:latin typeface="Calibri (body)"/>
              </a:rPr>
              <a:t>In addition, safe transport of items within facilities and around campus is also required. These topics are covered in the “Shipping and Transport of Biological Materials” training</a:t>
            </a:r>
            <a:r>
              <a:rPr lang="en-US" sz="1400" dirty="0" smtClean="0">
                <a:latin typeface="Calibri (body)"/>
              </a:rPr>
              <a:t>.</a:t>
            </a:r>
          </a:p>
          <a:p>
            <a:pPr marL="285750" lvl="0" indent="-285750">
              <a:lnSpc>
                <a:spcPct val="100000"/>
              </a:lnSpc>
              <a:spcBef>
                <a:spcPts val="0"/>
              </a:spcBef>
              <a:buFont typeface="Arial" panose="020B0604020202020204" pitchFamily="34" charset="0"/>
              <a:buChar char="•"/>
            </a:pPr>
            <a:endParaRPr lang="en-US" sz="1400" dirty="0">
              <a:latin typeface="Calibri (body)"/>
            </a:endParaRPr>
          </a:p>
          <a:p>
            <a:pPr marL="0" lvl="0" indent="0">
              <a:lnSpc>
                <a:spcPct val="100000"/>
              </a:lnSpc>
              <a:spcBef>
                <a:spcPts val="0"/>
              </a:spcBef>
              <a:buNone/>
            </a:pPr>
            <a:r>
              <a:rPr lang="en-US" sz="1400" b="1" dirty="0" smtClean="0">
                <a:latin typeface="Calibri (body)"/>
              </a:rPr>
              <a:t>**Note: </a:t>
            </a:r>
            <a:r>
              <a:rPr lang="en-US" sz="1400" dirty="0" smtClean="0">
                <a:latin typeface="Calibri (body)"/>
              </a:rPr>
              <a:t>You must contact UF Biological Safety </a:t>
            </a:r>
            <a:r>
              <a:rPr lang="en-US" sz="1400" u="sng" dirty="0" smtClean="0">
                <a:latin typeface="Calibri (body)"/>
              </a:rPr>
              <a:t>prior to</a:t>
            </a:r>
            <a:r>
              <a:rPr lang="en-US" sz="1400" dirty="0" smtClean="0">
                <a:latin typeface="Calibri (body)"/>
              </a:rPr>
              <a:t> any shipping of material under Category A</a:t>
            </a:r>
            <a:r>
              <a:rPr lang="en-US" sz="1400" baseline="30000" dirty="0" smtClean="0">
                <a:latin typeface="Calibri (body)"/>
              </a:rPr>
              <a:t>1</a:t>
            </a:r>
            <a:r>
              <a:rPr lang="en-US" sz="1400" dirty="0" smtClean="0">
                <a:latin typeface="Calibri (body)"/>
              </a:rPr>
              <a:t>. For more information, please contact EH&amp;S at </a:t>
            </a:r>
            <a:r>
              <a:rPr lang="en-US" sz="1400" dirty="0" smtClean="0">
                <a:latin typeface="Calibri (body)"/>
                <a:hlinkClick r:id="rId2"/>
              </a:rPr>
              <a:t>bso@ehs.ufl.edu</a:t>
            </a:r>
            <a:r>
              <a:rPr lang="en-US" sz="1400" dirty="0" smtClean="0">
                <a:latin typeface="Calibri (body)"/>
              </a:rPr>
              <a:t>.</a:t>
            </a:r>
            <a:endParaRPr lang="en-US" sz="1400" b="1" dirty="0">
              <a:latin typeface="Calibri (body)"/>
            </a:endParaRPr>
          </a:p>
          <a:p>
            <a:endParaRPr lang="en-US" sz="1200" dirty="0"/>
          </a:p>
        </p:txBody>
      </p:sp>
      <p:pic>
        <p:nvPicPr>
          <p:cNvPr id="4" name="Picture 3"/>
          <p:cNvPicPr>
            <a:picLocks noChangeAspect="1"/>
          </p:cNvPicPr>
          <p:nvPr/>
        </p:nvPicPr>
        <p:blipFill>
          <a:blip r:embed="rId3"/>
          <a:stretch>
            <a:fillRect/>
          </a:stretch>
        </p:blipFill>
        <p:spPr>
          <a:xfrm>
            <a:off x="7724775" y="149352"/>
            <a:ext cx="4114799" cy="1114298"/>
          </a:xfrm>
          <a:prstGeom prst="rect">
            <a:avLst/>
          </a:prstGeom>
        </p:spPr>
      </p:pic>
      <p:sp>
        <p:nvSpPr>
          <p:cNvPr id="5" name="Rectangle 4"/>
          <p:cNvSpPr/>
          <p:nvPr/>
        </p:nvSpPr>
        <p:spPr>
          <a:xfrm>
            <a:off x="9877423" y="1283156"/>
            <a:ext cx="1962151" cy="215444"/>
          </a:xfrm>
          <a:prstGeom prst="rect">
            <a:avLst/>
          </a:prstGeom>
        </p:spPr>
        <p:txBody>
          <a:bodyPr wrap="square">
            <a:spAutoFit/>
          </a:bodyPr>
          <a:lstStyle/>
          <a:p>
            <a:r>
              <a:rPr lang="en-US" sz="800" dirty="0">
                <a:hlinkClick r:id="rId4"/>
              </a:rPr>
              <a:t>https://www.ehs.ufl.edu/programs/bio</a:t>
            </a:r>
            <a:r>
              <a:rPr lang="en-US" sz="800" dirty="0" smtClean="0">
                <a:hlinkClick r:id="rId4"/>
              </a:rPr>
              <a:t>/</a:t>
            </a:r>
            <a:r>
              <a:rPr lang="en-US" sz="800" dirty="0" smtClean="0"/>
              <a:t> </a:t>
            </a:r>
            <a:endParaRPr lang="en-US" sz="800" dirty="0"/>
          </a:p>
        </p:txBody>
      </p:sp>
      <p:sp>
        <p:nvSpPr>
          <p:cNvPr id="6" name="TextBox 5"/>
          <p:cNvSpPr txBox="1"/>
          <p:nvPr/>
        </p:nvSpPr>
        <p:spPr>
          <a:xfrm>
            <a:off x="3361280" y="6154579"/>
            <a:ext cx="5557932" cy="246221"/>
          </a:xfrm>
          <a:prstGeom prst="rect">
            <a:avLst/>
          </a:prstGeom>
          <a:noFill/>
        </p:spPr>
        <p:txBody>
          <a:bodyPr wrap="none" rtlCol="0">
            <a:spAutoFit/>
          </a:bodyPr>
          <a:lstStyle/>
          <a:p>
            <a:pPr marL="342900" indent="-342900">
              <a:buFont typeface="+mj-lt"/>
              <a:buAutoNum type="arabicPeriod"/>
            </a:pPr>
            <a:r>
              <a:rPr lang="en-US" sz="1000" dirty="0">
                <a:hlinkClick r:id="rId5"/>
              </a:rPr>
              <a:t>https://www.iata.org/contentassets/b08040a138dc4442a4f066e6fb99fe2a/dgr-62-en-3.6.2.pdf</a:t>
            </a:r>
            <a:r>
              <a:rPr lang="en-US" sz="1000" dirty="0"/>
              <a:t> </a:t>
            </a:r>
            <a:endParaRPr lang="en-US" sz="1000" dirty="0" smtClean="0"/>
          </a:p>
        </p:txBody>
      </p:sp>
    </p:spTree>
    <p:extLst>
      <p:ext uri="{BB962C8B-B14F-4D97-AF65-F5344CB8AC3E}">
        <p14:creationId xmlns:p14="http://schemas.microsoft.com/office/powerpoint/2010/main" val="2285759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438150"/>
            <a:ext cx="6153150" cy="825500"/>
          </a:xfrm>
        </p:spPr>
        <p:txBody>
          <a:bodyPr>
            <a:normAutofit fontScale="90000"/>
          </a:bodyPr>
          <a:lstStyle/>
          <a:p>
            <a:r>
              <a:rPr lang="en-US" sz="3600" b="1" dirty="0">
                <a:solidFill>
                  <a:schemeClr val="accent1">
                    <a:lumMod val="75000"/>
                  </a:schemeClr>
                </a:solidFill>
                <a:latin typeface="Calibri" panose="020F0502020204030204" pitchFamily="34" charset="0"/>
                <a:cs typeface="Calibri" panose="020F0502020204030204" pitchFamily="34" charset="0"/>
              </a:rPr>
              <a:t>Shipping Biological Material – </a:t>
            </a:r>
            <a:r>
              <a:rPr lang="en-US" sz="3600" b="1" dirty="0" smtClean="0">
                <a:solidFill>
                  <a:schemeClr val="accent1">
                    <a:lumMod val="75000"/>
                  </a:schemeClr>
                </a:solidFill>
                <a:latin typeface="Calibri" panose="020F0502020204030204" pitchFamily="34" charset="0"/>
                <a:cs typeface="Calibri" panose="020F0502020204030204" pitchFamily="34" charset="0"/>
              </a:rPr>
              <a:t>Animal Care Services (ACS)</a:t>
            </a:r>
            <a:endParaRPr lang="en-US"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66750" y="1931014"/>
            <a:ext cx="10515600" cy="3791360"/>
          </a:xfrm>
        </p:spPr>
        <p:txBody>
          <a:bodyPr>
            <a:noAutofit/>
          </a:bodyPr>
          <a:lstStyle/>
          <a:p>
            <a:pPr>
              <a:lnSpc>
                <a:spcPct val="100000"/>
              </a:lnSpc>
              <a:spcBef>
                <a:spcPts val="0"/>
              </a:spcBef>
            </a:pPr>
            <a:r>
              <a:rPr lang="en-US" sz="1600" b="1" dirty="0" smtClean="0">
                <a:latin typeface="Calibri (body)"/>
              </a:rPr>
              <a:t>Before any animals </a:t>
            </a:r>
            <a:r>
              <a:rPr lang="en-US" sz="1600" b="1" dirty="0">
                <a:latin typeface="Calibri (body)"/>
              </a:rPr>
              <a:t>can be exported to another </a:t>
            </a:r>
            <a:r>
              <a:rPr lang="en-US" sz="1600" b="1" dirty="0" smtClean="0">
                <a:latin typeface="Calibri (body)"/>
              </a:rPr>
              <a:t>institution (e.g. rodents), ACS </a:t>
            </a:r>
            <a:r>
              <a:rPr lang="en-US" sz="1600" b="1" dirty="0">
                <a:latin typeface="Calibri (body)"/>
              </a:rPr>
              <a:t>will </a:t>
            </a:r>
            <a:r>
              <a:rPr lang="en-US" sz="1600" b="1" dirty="0" smtClean="0">
                <a:latin typeface="Calibri (body)"/>
              </a:rPr>
              <a:t>provide the following </a:t>
            </a:r>
            <a:r>
              <a:rPr lang="en-US" sz="1600" b="1" dirty="0">
                <a:latin typeface="Calibri (body)"/>
              </a:rPr>
              <a:t>to the Receiving Institution for </a:t>
            </a:r>
            <a:r>
              <a:rPr lang="en-US" sz="1600" b="1" dirty="0" smtClean="0">
                <a:latin typeface="Calibri (body)"/>
              </a:rPr>
              <a:t>review: </a:t>
            </a:r>
          </a:p>
          <a:p>
            <a:pPr lvl="1">
              <a:lnSpc>
                <a:spcPct val="100000"/>
              </a:lnSpc>
              <a:spcBef>
                <a:spcPts val="0"/>
              </a:spcBef>
            </a:pPr>
            <a:r>
              <a:rPr lang="en-US" sz="1600" dirty="0" smtClean="0">
                <a:latin typeface="Calibri (body)"/>
              </a:rPr>
              <a:t>animal </a:t>
            </a:r>
            <a:r>
              <a:rPr lang="en-US" sz="1600" dirty="0">
                <a:latin typeface="Calibri (body)"/>
              </a:rPr>
              <a:t>information, </a:t>
            </a:r>
          </a:p>
          <a:p>
            <a:pPr lvl="1">
              <a:lnSpc>
                <a:spcPct val="100000"/>
              </a:lnSpc>
              <a:spcBef>
                <a:spcPts val="0"/>
              </a:spcBef>
            </a:pPr>
            <a:r>
              <a:rPr lang="en-US" sz="1600" dirty="0" smtClean="0">
                <a:latin typeface="Calibri (body)"/>
              </a:rPr>
              <a:t>facility </a:t>
            </a:r>
            <a:r>
              <a:rPr lang="en-US" sz="1600" dirty="0">
                <a:latin typeface="Calibri (body)"/>
              </a:rPr>
              <a:t>information, and </a:t>
            </a:r>
          </a:p>
          <a:p>
            <a:pPr lvl="1">
              <a:lnSpc>
                <a:spcPct val="100000"/>
              </a:lnSpc>
              <a:spcBef>
                <a:spcPts val="0"/>
              </a:spcBef>
            </a:pPr>
            <a:r>
              <a:rPr lang="en-US" sz="1600" dirty="0" smtClean="0">
                <a:latin typeface="Calibri (body)"/>
              </a:rPr>
              <a:t>the </a:t>
            </a:r>
            <a:r>
              <a:rPr lang="en-US" sz="1600" dirty="0">
                <a:latin typeface="Calibri (body)"/>
              </a:rPr>
              <a:t>last 12 months of health </a:t>
            </a:r>
            <a:r>
              <a:rPr lang="en-US" sz="1600" dirty="0" smtClean="0">
                <a:latin typeface="Calibri (body)"/>
              </a:rPr>
              <a:t>reports </a:t>
            </a:r>
          </a:p>
          <a:p>
            <a:pPr marL="0" indent="0">
              <a:lnSpc>
                <a:spcPct val="100000"/>
              </a:lnSpc>
              <a:spcBef>
                <a:spcPts val="0"/>
              </a:spcBef>
              <a:buNone/>
            </a:pPr>
            <a:endParaRPr lang="en-US" sz="1600" b="1" dirty="0" smtClean="0">
              <a:latin typeface="Calibri (body)"/>
            </a:endParaRPr>
          </a:p>
          <a:p>
            <a:pPr>
              <a:lnSpc>
                <a:spcPct val="100000"/>
              </a:lnSpc>
              <a:spcBef>
                <a:spcPts val="0"/>
              </a:spcBef>
            </a:pPr>
            <a:r>
              <a:rPr lang="en-US" sz="1600" b="1" dirty="0" smtClean="0">
                <a:latin typeface="Calibri (body)"/>
              </a:rPr>
              <a:t>Once this information has been approved by the Receiving Institution, shipment will be coordinated by ACS and the Receiving Institution.</a:t>
            </a:r>
          </a:p>
          <a:p>
            <a:pPr>
              <a:lnSpc>
                <a:spcPct val="100000"/>
              </a:lnSpc>
              <a:spcBef>
                <a:spcPts val="0"/>
              </a:spcBef>
            </a:pPr>
            <a:endParaRPr lang="en-US" sz="1600" b="1" dirty="0">
              <a:latin typeface="Calibri (body)"/>
            </a:endParaRPr>
          </a:p>
          <a:p>
            <a:pPr>
              <a:lnSpc>
                <a:spcPct val="100000"/>
              </a:lnSpc>
              <a:spcBef>
                <a:spcPts val="0"/>
              </a:spcBef>
            </a:pPr>
            <a:endParaRPr lang="en-US" sz="1600" b="1" dirty="0">
              <a:latin typeface="Calibri (body)"/>
            </a:endParaRPr>
          </a:p>
          <a:p>
            <a:pPr>
              <a:lnSpc>
                <a:spcPct val="100000"/>
              </a:lnSpc>
              <a:spcBef>
                <a:spcPts val="0"/>
              </a:spcBef>
            </a:pPr>
            <a:r>
              <a:rPr lang="en-US" sz="1600" b="1" dirty="0">
                <a:latin typeface="Calibri (body)"/>
              </a:rPr>
              <a:t>The ACS Import/Export Coordinator can be reached at </a:t>
            </a:r>
            <a:r>
              <a:rPr lang="en-US" sz="1600" b="1" dirty="0" smtClean="0">
                <a:latin typeface="Calibri (body)"/>
                <a:hlinkClick r:id="rId2"/>
              </a:rPr>
              <a:t>ACS-ImportExport@acs.ufl.edu</a:t>
            </a:r>
            <a:r>
              <a:rPr lang="en-US" sz="1600" b="1" dirty="0" smtClean="0">
                <a:latin typeface="Calibri (body)"/>
              </a:rPr>
              <a:t> or </a:t>
            </a:r>
            <a:r>
              <a:rPr lang="en-US" sz="1600" b="1" dirty="0">
                <a:latin typeface="Calibri (body)"/>
              </a:rPr>
              <a:t>352-273-8322.</a:t>
            </a:r>
            <a:endParaRPr lang="en-US" sz="1600" dirty="0"/>
          </a:p>
        </p:txBody>
      </p:sp>
      <p:pic>
        <p:nvPicPr>
          <p:cNvPr id="4" name="Picture 3"/>
          <p:cNvPicPr>
            <a:picLocks noChangeAspect="1"/>
          </p:cNvPicPr>
          <p:nvPr/>
        </p:nvPicPr>
        <p:blipFill>
          <a:blip r:embed="rId3"/>
          <a:stretch>
            <a:fillRect/>
          </a:stretch>
        </p:blipFill>
        <p:spPr>
          <a:xfrm>
            <a:off x="7724775" y="149352"/>
            <a:ext cx="4114799" cy="1114298"/>
          </a:xfrm>
          <a:prstGeom prst="rect">
            <a:avLst/>
          </a:prstGeom>
        </p:spPr>
      </p:pic>
      <p:sp>
        <p:nvSpPr>
          <p:cNvPr id="5" name="Rectangle 4"/>
          <p:cNvSpPr/>
          <p:nvPr/>
        </p:nvSpPr>
        <p:spPr>
          <a:xfrm>
            <a:off x="9877423" y="1283156"/>
            <a:ext cx="1962151" cy="215444"/>
          </a:xfrm>
          <a:prstGeom prst="rect">
            <a:avLst/>
          </a:prstGeom>
        </p:spPr>
        <p:txBody>
          <a:bodyPr wrap="square">
            <a:spAutoFit/>
          </a:bodyPr>
          <a:lstStyle/>
          <a:p>
            <a:r>
              <a:rPr lang="en-US" sz="800" dirty="0">
                <a:hlinkClick r:id="rId4"/>
              </a:rPr>
              <a:t>https://www.ehs.ufl.edu/programs/bio</a:t>
            </a:r>
            <a:r>
              <a:rPr lang="en-US" sz="800" dirty="0" smtClean="0">
                <a:hlinkClick r:id="rId4"/>
              </a:rPr>
              <a:t>/</a:t>
            </a:r>
            <a:r>
              <a:rPr lang="en-US" sz="800" dirty="0" smtClean="0"/>
              <a:t> </a:t>
            </a:r>
            <a:endParaRPr lang="en-US" sz="800" dirty="0"/>
          </a:p>
        </p:txBody>
      </p:sp>
    </p:spTree>
    <p:extLst>
      <p:ext uri="{BB962C8B-B14F-4D97-AF65-F5344CB8AC3E}">
        <p14:creationId xmlns:p14="http://schemas.microsoft.com/office/powerpoint/2010/main" val="2183945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98" y="161925"/>
            <a:ext cx="10515600" cy="1325563"/>
          </a:xfrm>
        </p:spPr>
        <p:txBody>
          <a:bodyPr/>
          <a:lstStyle/>
          <a:p>
            <a:r>
              <a:rPr lang="en-US" dirty="0" smtClean="0">
                <a:solidFill>
                  <a:schemeClr val="tx1"/>
                </a:solidFill>
              </a:rPr>
              <a:t>UF Research Enterprise</a:t>
            </a:r>
            <a:endParaRPr lang="en-US" dirty="0">
              <a:solidFill>
                <a:schemeClr val="tx1"/>
              </a:solidFill>
            </a:endParaRPr>
          </a:p>
        </p:txBody>
      </p:sp>
      <p:pic>
        <p:nvPicPr>
          <p:cNvPr id="3" name="Picture 2">
            <a:extLst>
              <a:ext uri="{FF2B5EF4-FFF2-40B4-BE49-F238E27FC236}">
                <a16:creationId xmlns:a16="http://schemas.microsoft.com/office/drawing/2014/main" id="{8EBE92F8-1BCC-8C42-8E99-8C7103300AB7}"/>
              </a:ext>
            </a:extLst>
          </p:cNvPr>
          <p:cNvPicPr>
            <a:picLocks noChangeAspect="1"/>
          </p:cNvPicPr>
          <p:nvPr/>
        </p:nvPicPr>
        <p:blipFill>
          <a:blip r:embed="rId3"/>
          <a:stretch>
            <a:fillRect/>
          </a:stretch>
        </p:blipFill>
        <p:spPr>
          <a:xfrm>
            <a:off x="2443165" y="1143002"/>
            <a:ext cx="7372666" cy="5314950"/>
          </a:xfrm>
          <a:prstGeom prst="rect">
            <a:avLst/>
          </a:prstGeom>
        </p:spPr>
      </p:pic>
    </p:spTree>
    <p:extLst>
      <p:ext uri="{BB962C8B-B14F-4D97-AF65-F5344CB8AC3E}">
        <p14:creationId xmlns:p14="http://schemas.microsoft.com/office/powerpoint/2010/main" val="1922822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Additional Resources</a:t>
            </a:r>
            <a:endParaRPr lang="en-US" b="1" dirty="0">
              <a:solidFill>
                <a:schemeClr val="accent1">
                  <a:lumMod val="75000"/>
                </a:schemeClr>
              </a:solidFill>
            </a:endParaRPr>
          </a:p>
        </p:txBody>
      </p:sp>
      <p:sp>
        <p:nvSpPr>
          <p:cNvPr id="3" name="Content Placeholder 2"/>
          <p:cNvSpPr>
            <a:spLocks noGrp="1"/>
          </p:cNvSpPr>
          <p:nvPr>
            <p:ph idx="1"/>
          </p:nvPr>
        </p:nvSpPr>
        <p:spPr>
          <a:xfrm>
            <a:off x="642989" y="1670141"/>
            <a:ext cx="10926170" cy="4486275"/>
          </a:xfrm>
        </p:spPr>
        <p:txBody>
          <a:bodyPr/>
          <a:lstStyle/>
          <a:p>
            <a:r>
              <a:rPr lang="en-US" sz="2400" dirty="0" smtClean="0"/>
              <a:t>UF RISC Website: </a:t>
            </a:r>
            <a:r>
              <a:rPr lang="en-US" sz="2400" dirty="0" smtClean="0">
                <a:hlinkClick r:id="rId2"/>
              </a:rPr>
              <a:t>https</a:t>
            </a:r>
            <a:r>
              <a:rPr lang="en-US" sz="2400" dirty="0">
                <a:hlinkClick r:id="rId2"/>
              </a:rPr>
              <a:t>://</a:t>
            </a:r>
            <a:r>
              <a:rPr lang="en-US" sz="2400" dirty="0" smtClean="0">
                <a:hlinkClick r:id="rId2"/>
              </a:rPr>
              <a:t>research.ufl.edu/compliance.html</a:t>
            </a:r>
            <a:endParaRPr lang="en-US" sz="2400" dirty="0" smtClean="0"/>
          </a:p>
          <a:p>
            <a:r>
              <a:rPr lang="en-US" sz="2400" dirty="0"/>
              <a:t>UF International </a:t>
            </a:r>
            <a:r>
              <a:rPr lang="en-US" sz="2400" dirty="0" smtClean="0"/>
              <a:t>Center - Travel:  </a:t>
            </a:r>
            <a:r>
              <a:rPr lang="en-US" sz="2400" dirty="0">
                <a:hlinkClick r:id="rId3"/>
              </a:rPr>
              <a:t>https://</a:t>
            </a:r>
            <a:r>
              <a:rPr lang="en-US" sz="2400" dirty="0" smtClean="0">
                <a:hlinkClick r:id="rId3"/>
              </a:rPr>
              <a:t>internationalcenter.ufl.edu/travel/</a:t>
            </a:r>
            <a:endParaRPr lang="en-US" sz="2400" dirty="0" smtClean="0"/>
          </a:p>
          <a:p>
            <a:r>
              <a:rPr lang="en-US" sz="2400" dirty="0" smtClean="0"/>
              <a:t>UF Asset Management – Foreign Travel or </a:t>
            </a:r>
            <a:r>
              <a:rPr lang="en-US" sz="2400" dirty="0"/>
              <a:t>Shipment Request: </a:t>
            </a:r>
            <a:r>
              <a:rPr lang="en-US" sz="2400" dirty="0">
                <a:hlinkClick r:id="rId4"/>
              </a:rPr>
              <a:t>https://www.fa.ufl.edu/directive-categories/foreign-travel-requests-and-off-site-certifications</a:t>
            </a:r>
            <a:r>
              <a:rPr lang="en-US" sz="2400" dirty="0" smtClean="0">
                <a:hlinkClick r:id="rId4"/>
              </a:rPr>
              <a:t>/</a:t>
            </a:r>
            <a:endParaRPr lang="en-US" sz="2400" dirty="0" smtClean="0"/>
          </a:p>
          <a:p>
            <a:r>
              <a:rPr lang="en-US" sz="2400" dirty="0"/>
              <a:t>UF Innovate – MTAs: </a:t>
            </a:r>
            <a:r>
              <a:rPr lang="en-US" sz="2400" dirty="0">
                <a:hlinkClick r:id="rId5"/>
              </a:rPr>
              <a:t>https://innovate.research.ufl.edu/tech-licensing/innovators/mta</a:t>
            </a:r>
            <a:r>
              <a:rPr lang="en-US" sz="2400" dirty="0" smtClean="0">
                <a:hlinkClick r:id="rId5"/>
              </a:rPr>
              <a:t>/</a:t>
            </a:r>
            <a:endParaRPr lang="en-US" sz="2400" dirty="0" smtClean="0"/>
          </a:p>
          <a:p>
            <a:r>
              <a:rPr lang="en-US" sz="2400" dirty="0" smtClean="0"/>
              <a:t>UF EH&amp;S – Shipping and Transport </a:t>
            </a:r>
            <a:r>
              <a:rPr lang="en-US" sz="2400" dirty="0"/>
              <a:t>of Biologicals: </a:t>
            </a:r>
            <a:r>
              <a:rPr lang="en-US" sz="2400" dirty="0">
                <a:hlinkClick r:id="rId6"/>
              </a:rPr>
              <a:t>https://www.ehs.ufl.edu/programs/bio/shipping/</a:t>
            </a:r>
            <a:endParaRPr lang="en-US" sz="2400" dirty="0" smtClean="0"/>
          </a:p>
          <a:p>
            <a:endParaRPr lang="en-US" dirty="0" smtClean="0"/>
          </a:p>
          <a:p>
            <a:endParaRPr lang="en-US" dirty="0"/>
          </a:p>
        </p:txBody>
      </p:sp>
    </p:spTree>
    <p:extLst>
      <p:ext uri="{BB962C8B-B14F-4D97-AF65-F5344CB8AC3E}">
        <p14:creationId xmlns:p14="http://schemas.microsoft.com/office/powerpoint/2010/main" val="2014184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869" y="2792442"/>
            <a:ext cx="1747058" cy="1325563"/>
          </a:xfrm>
        </p:spPr>
        <p:txBody>
          <a:bodyPr/>
          <a:lstStyle/>
          <a:p>
            <a:r>
              <a:rPr lang="en-US" sz="6000" b="1" dirty="0" smtClean="0">
                <a:solidFill>
                  <a:schemeClr val="accent1">
                    <a:lumMod val="75000"/>
                  </a:schemeClr>
                </a:solidFill>
                <a:latin typeface="Calibri" panose="020F0502020204030204" pitchFamily="34" charset="0"/>
                <a:cs typeface="Calibri" panose="020F0502020204030204" pitchFamily="34" charset="0"/>
              </a:rPr>
              <a:t>Q&amp;A</a:t>
            </a:r>
            <a:endParaRPr lang="en-US" sz="6000" dirty="0"/>
          </a:p>
        </p:txBody>
      </p:sp>
    </p:spTree>
    <p:extLst>
      <p:ext uri="{BB962C8B-B14F-4D97-AF65-F5344CB8AC3E}">
        <p14:creationId xmlns:p14="http://schemas.microsoft.com/office/powerpoint/2010/main" val="347926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r>
              <a:rPr lang="en-US" dirty="0" smtClean="0"/>
              <a:t>Please take the survey at</a:t>
            </a:r>
            <a:r>
              <a:rPr lang="en-US" dirty="0"/>
              <a:t>: </a:t>
            </a:r>
            <a:endParaRPr lang="en-US" dirty="0" smtClean="0"/>
          </a:p>
          <a:p>
            <a:pPr marL="0" indent="0">
              <a:buNone/>
            </a:pPr>
            <a:r>
              <a:rPr lang="en-US" dirty="0" smtClean="0">
                <a:hlinkClick r:id="rId2"/>
              </a:rPr>
              <a:t>https</a:t>
            </a:r>
            <a:r>
              <a:rPr lang="en-US" dirty="0">
                <a:hlinkClick r:id="rId2"/>
              </a:rPr>
              <a:t>://ufl.qualtrics.com/jfe/form/SV_1WVLQUcrykr7YFM</a:t>
            </a:r>
            <a:endParaRPr lang="en-US" dirty="0" smtClean="0"/>
          </a:p>
        </p:txBody>
      </p:sp>
    </p:spTree>
    <p:extLst>
      <p:ext uri="{BB962C8B-B14F-4D97-AF65-F5344CB8AC3E}">
        <p14:creationId xmlns:p14="http://schemas.microsoft.com/office/powerpoint/2010/main" val="68371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Introduction</a:t>
            </a:r>
            <a:endParaRPr lang="en-US" dirty="0"/>
          </a:p>
        </p:txBody>
      </p:sp>
      <p:sp>
        <p:nvSpPr>
          <p:cNvPr id="6" name="TextBox 5"/>
          <p:cNvSpPr txBox="1"/>
          <p:nvPr/>
        </p:nvSpPr>
        <p:spPr>
          <a:xfrm>
            <a:off x="1635875" y="2913482"/>
            <a:ext cx="3883776" cy="1015663"/>
          </a:xfrm>
          <a:prstGeom prst="rect">
            <a:avLst/>
          </a:prstGeom>
          <a:noFill/>
        </p:spPr>
        <p:txBody>
          <a:bodyPr wrap="square" rtlCol="0">
            <a:spAutoFit/>
          </a:bodyPr>
          <a:lstStyle/>
          <a:p>
            <a:r>
              <a:rPr lang="en-US" sz="2000" b="1" dirty="0" smtClean="0"/>
              <a:t>Carter Post</a:t>
            </a:r>
          </a:p>
          <a:p>
            <a:r>
              <a:rPr lang="en-US" sz="2000" dirty="0" smtClean="0"/>
              <a:t>Export Compliance Specialist, III</a:t>
            </a:r>
            <a:br>
              <a:rPr lang="en-US" sz="2000" dirty="0" smtClean="0"/>
            </a:br>
            <a:r>
              <a:rPr lang="en-US" sz="2000" dirty="0" smtClean="0"/>
              <a:t>UF Research Integrity</a:t>
            </a:r>
            <a:endParaRPr lang="en-US" sz="2000" dirty="0"/>
          </a:p>
        </p:txBody>
      </p:sp>
      <p:sp>
        <p:nvSpPr>
          <p:cNvPr id="7" name="TextBox 6"/>
          <p:cNvSpPr txBox="1"/>
          <p:nvPr/>
        </p:nvSpPr>
        <p:spPr>
          <a:xfrm>
            <a:off x="1635876" y="4101691"/>
            <a:ext cx="3501391" cy="1015663"/>
          </a:xfrm>
          <a:prstGeom prst="rect">
            <a:avLst/>
          </a:prstGeom>
          <a:noFill/>
        </p:spPr>
        <p:txBody>
          <a:bodyPr wrap="square" rtlCol="0">
            <a:spAutoFit/>
          </a:bodyPr>
          <a:lstStyle/>
          <a:p>
            <a:r>
              <a:rPr lang="en-US" sz="2000" b="1" dirty="0" smtClean="0"/>
              <a:t>William E. Bucha, Jr., JD</a:t>
            </a:r>
          </a:p>
          <a:p>
            <a:r>
              <a:rPr lang="en-US" sz="2000" dirty="0" smtClean="0"/>
              <a:t>Export Compliance Specialist, III</a:t>
            </a:r>
            <a:br>
              <a:rPr lang="en-US" sz="2000" dirty="0" smtClean="0"/>
            </a:br>
            <a:r>
              <a:rPr lang="en-US" sz="2000" dirty="0" smtClean="0"/>
              <a:t>UF Research Integrity</a:t>
            </a:r>
            <a:endParaRPr lang="en-US" sz="2000" dirty="0"/>
          </a:p>
        </p:txBody>
      </p:sp>
      <p:pic>
        <p:nvPicPr>
          <p:cNvPr id="8" name="Picture 7"/>
          <p:cNvPicPr>
            <a:picLocks noChangeAspect="1"/>
          </p:cNvPicPr>
          <p:nvPr/>
        </p:nvPicPr>
        <p:blipFill>
          <a:blip r:embed="rId2"/>
          <a:stretch>
            <a:fillRect/>
          </a:stretch>
        </p:blipFill>
        <p:spPr>
          <a:xfrm>
            <a:off x="7151413" y="691870"/>
            <a:ext cx="2953009" cy="4611842"/>
          </a:xfrm>
          <a:prstGeom prst="rect">
            <a:avLst/>
          </a:prstGeom>
        </p:spPr>
      </p:pic>
      <p:sp>
        <p:nvSpPr>
          <p:cNvPr id="9" name="TextBox 8"/>
          <p:cNvSpPr txBox="1"/>
          <p:nvPr/>
        </p:nvSpPr>
        <p:spPr>
          <a:xfrm>
            <a:off x="1287695" y="5326369"/>
            <a:ext cx="9616610" cy="461665"/>
          </a:xfrm>
          <a:prstGeom prst="rect">
            <a:avLst/>
          </a:prstGeom>
          <a:noFill/>
        </p:spPr>
        <p:txBody>
          <a:bodyPr wrap="square" rtlCol="0">
            <a:spAutoFit/>
          </a:bodyPr>
          <a:lstStyle/>
          <a:p>
            <a:r>
              <a:rPr lang="en-US" sz="2400" dirty="0"/>
              <a:t>Call UF </a:t>
            </a:r>
            <a:r>
              <a:rPr lang="en-US" sz="2400" dirty="0" smtClean="0"/>
              <a:t>RISC </a:t>
            </a:r>
            <a:r>
              <a:rPr lang="en-US" sz="2400" dirty="0"/>
              <a:t>at </a:t>
            </a:r>
            <a:r>
              <a:rPr lang="en-US" sz="2400" b="1" dirty="0"/>
              <a:t>352-392-9174</a:t>
            </a:r>
            <a:r>
              <a:rPr lang="en-US" sz="2400" dirty="0"/>
              <a:t> or </a:t>
            </a:r>
            <a:r>
              <a:rPr lang="en-US" sz="2400" dirty="0" smtClean="0"/>
              <a:t>email us at</a:t>
            </a:r>
            <a:r>
              <a:rPr lang="en-US" sz="2400" dirty="0"/>
              <a:t> </a:t>
            </a:r>
            <a:r>
              <a:rPr lang="en-US" sz="2400" dirty="0" smtClean="0">
                <a:hlinkClick r:id="rId3"/>
              </a:rPr>
              <a:t>exportcontrol@research.ufl.edu</a:t>
            </a:r>
            <a:endParaRPr lang="en-US" sz="2400" dirty="0"/>
          </a:p>
        </p:txBody>
      </p:sp>
      <p:sp>
        <p:nvSpPr>
          <p:cNvPr id="10" name="TextBox 9"/>
          <p:cNvSpPr txBox="1"/>
          <p:nvPr/>
        </p:nvSpPr>
        <p:spPr>
          <a:xfrm>
            <a:off x="1695796" y="1845425"/>
            <a:ext cx="184731" cy="369332"/>
          </a:xfrm>
          <a:prstGeom prst="rect">
            <a:avLst/>
          </a:prstGeom>
          <a:noFill/>
        </p:spPr>
        <p:txBody>
          <a:bodyPr wrap="none" rtlCol="0">
            <a:spAutoFit/>
          </a:bodyPr>
          <a:lstStyle/>
          <a:p>
            <a:endParaRPr lang="en-US" dirty="0"/>
          </a:p>
        </p:txBody>
      </p:sp>
      <p:sp>
        <p:nvSpPr>
          <p:cNvPr id="11" name="TextBox 10"/>
          <p:cNvSpPr txBox="1"/>
          <p:nvPr/>
        </p:nvSpPr>
        <p:spPr>
          <a:xfrm>
            <a:off x="1635876" y="1551064"/>
            <a:ext cx="3883776" cy="1323439"/>
          </a:xfrm>
          <a:prstGeom prst="rect">
            <a:avLst/>
          </a:prstGeom>
          <a:noFill/>
        </p:spPr>
        <p:txBody>
          <a:bodyPr wrap="square" rtlCol="0">
            <a:spAutoFit/>
          </a:bodyPr>
          <a:lstStyle/>
          <a:p>
            <a:r>
              <a:rPr lang="en-US" sz="2000" b="1" dirty="0" smtClean="0"/>
              <a:t>Marsha </a:t>
            </a:r>
            <a:r>
              <a:rPr lang="en-US" sz="2000" b="1" dirty="0" err="1" smtClean="0"/>
              <a:t>Pesch</a:t>
            </a:r>
            <a:endParaRPr lang="en-US" sz="2000" b="1" dirty="0" smtClean="0"/>
          </a:p>
          <a:p>
            <a:r>
              <a:rPr lang="en-US" sz="2000" dirty="0" smtClean="0"/>
              <a:t>Associate Director</a:t>
            </a:r>
          </a:p>
          <a:p>
            <a:r>
              <a:rPr lang="en-US" sz="2000" dirty="0" smtClean="0"/>
              <a:t>Export Control Officer</a:t>
            </a:r>
          </a:p>
          <a:p>
            <a:r>
              <a:rPr lang="en-US" sz="2000" dirty="0" smtClean="0"/>
              <a:t>UF Research Integrity</a:t>
            </a:r>
            <a:endParaRPr lang="en-US" sz="2000" dirty="0"/>
          </a:p>
        </p:txBody>
      </p:sp>
    </p:spTree>
    <p:extLst>
      <p:ext uri="{BB962C8B-B14F-4D97-AF65-F5344CB8AC3E}">
        <p14:creationId xmlns:p14="http://schemas.microsoft.com/office/powerpoint/2010/main" val="236767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Agenda</a:t>
            </a:r>
            <a:endParaRPr lang="en-US" dirty="0"/>
          </a:p>
        </p:txBody>
      </p:sp>
      <p:sp>
        <p:nvSpPr>
          <p:cNvPr id="3" name="Content Placeholder 2"/>
          <p:cNvSpPr>
            <a:spLocks noGrp="1"/>
          </p:cNvSpPr>
          <p:nvPr>
            <p:ph idx="1"/>
          </p:nvPr>
        </p:nvSpPr>
        <p:spPr/>
        <p:txBody>
          <a:bodyPr/>
          <a:lstStyle/>
          <a:p>
            <a:r>
              <a:rPr lang="en-US" dirty="0" smtClean="0"/>
              <a:t>Export Controls for Researchers in Brief</a:t>
            </a:r>
          </a:p>
          <a:p>
            <a:r>
              <a:rPr lang="en-US" dirty="0" smtClean="0"/>
              <a:t>Export Control Requirements for International </a:t>
            </a:r>
            <a:r>
              <a:rPr lang="en-US" dirty="0" smtClean="0"/>
              <a:t>Shipments</a:t>
            </a:r>
          </a:p>
          <a:p>
            <a:r>
              <a:rPr lang="en-US" dirty="0" smtClean="0"/>
              <a:t>Breakout Rooms: Shipping Scenarios</a:t>
            </a:r>
            <a:endParaRPr lang="en-US" dirty="0"/>
          </a:p>
          <a:p>
            <a:r>
              <a:rPr lang="en-US" dirty="0" smtClean="0"/>
              <a:t>Material Transfer Agreements (MTAs)</a:t>
            </a:r>
          </a:p>
          <a:p>
            <a:r>
              <a:rPr lang="en-US" dirty="0" smtClean="0"/>
              <a:t>International Shipments of Biological Materials &amp; Animals</a:t>
            </a:r>
          </a:p>
          <a:p>
            <a:r>
              <a:rPr lang="en-US" dirty="0" smtClean="0"/>
              <a:t>Additional Resources</a:t>
            </a:r>
          </a:p>
          <a:p>
            <a:r>
              <a:rPr lang="en-US" dirty="0" smtClean="0"/>
              <a:t>Q&amp;A</a:t>
            </a:r>
          </a:p>
        </p:txBody>
      </p:sp>
    </p:spTree>
    <p:extLst>
      <p:ext uri="{BB962C8B-B14F-4D97-AF65-F5344CB8AC3E}">
        <p14:creationId xmlns:p14="http://schemas.microsoft.com/office/powerpoint/2010/main" val="3028523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Who Regulates Export Controls?</a:t>
            </a:r>
            <a:endParaRPr lang="en-US" dirty="0"/>
          </a:p>
        </p:txBody>
      </p:sp>
      <p:sp>
        <p:nvSpPr>
          <p:cNvPr id="3" name="Content Placeholder 2"/>
          <p:cNvSpPr>
            <a:spLocks noGrp="1"/>
          </p:cNvSpPr>
          <p:nvPr>
            <p:ph idx="1"/>
          </p:nvPr>
        </p:nvSpPr>
        <p:spPr>
          <a:xfrm>
            <a:off x="639784" y="1411556"/>
            <a:ext cx="11552216" cy="4351338"/>
          </a:xfrm>
        </p:spPr>
        <p:txBody>
          <a:bodyPr>
            <a:normAutofit fontScale="92500"/>
          </a:bodyPr>
          <a:lstStyle/>
          <a:p>
            <a:pPr marL="85090" marR="3129280" defTabSz="949325">
              <a:lnSpc>
                <a:spcPct val="100000"/>
              </a:lnSpc>
              <a:spcBef>
                <a:spcPts val="275"/>
              </a:spcBef>
            </a:pPr>
            <a:r>
              <a:rPr lang="en-US" sz="2400" b="1" spc="-5" dirty="0">
                <a:cs typeface="Arial"/>
              </a:rPr>
              <a:t>U.S. Department of </a:t>
            </a:r>
            <a:r>
              <a:rPr lang="en-US" sz="2400" b="1" spc="-5" dirty="0" smtClean="0">
                <a:cs typeface="Arial"/>
              </a:rPr>
              <a:t>Commerce, </a:t>
            </a:r>
            <a:r>
              <a:rPr lang="en-US" sz="2400" b="1" spc="-5" dirty="0">
                <a:cs typeface="Arial"/>
              </a:rPr>
              <a:t>Bureau of Industry and</a:t>
            </a:r>
            <a:r>
              <a:rPr lang="en-US" sz="2400" b="1" spc="5" dirty="0">
                <a:cs typeface="Arial"/>
              </a:rPr>
              <a:t> </a:t>
            </a:r>
            <a:r>
              <a:rPr lang="en-US" sz="2400" b="1" spc="5" dirty="0" smtClean="0">
                <a:cs typeface="Arial"/>
              </a:rPr>
              <a:t>S</a:t>
            </a:r>
            <a:r>
              <a:rPr lang="en-US" sz="2400" b="1" spc="-5" dirty="0" smtClean="0">
                <a:cs typeface="Arial"/>
              </a:rPr>
              <a:t>ecurity (BIS)</a:t>
            </a:r>
            <a:endParaRPr lang="en-US" sz="2400" b="1" spc="-5" dirty="0">
              <a:cs typeface="Arial"/>
            </a:endParaRPr>
          </a:p>
          <a:p>
            <a:pPr marL="542290" marR="3129280" lvl="1">
              <a:lnSpc>
                <a:spcPct val="100000"/>
              </a:lnSpc>
              <a:spcBef>
                <a:spcPts val="275"/>
              </a:spcBef>
            </a:pPr>
            <a:r>
              <a:rPr lang="en-US" sz="2000" b="1" dirty="0">
                <a:cs typeface="Arial"/>
              </a:rPr>
              <a:t>Export Administration Regulations (EAR)</a:t>
            </a:r>
            <a:r>
              <a:rPr lang="en-US" sz="2000" dirty="0">
                <a:cs typeface="Arial"/>
              </a:rPr>
              <a:t> Controls commercial, dual-use, and less sensitive military items</a:t>
            </a:r>
          </a:p>
          <a:p>
            <a:pPr marL="542290" marR="3129280" lvl="1">
              <a:lnSpc>
                <a:spcPct val="100000"/>
              </a:lnSpc>
              <a:spcBef>
                <a:spcPts val="275"/>
              </a:spcBef>
            </a:pPr>
            <a:r>
              <a:rPr lang="en-US" sz="2000" spc="-5" dirty="0">
                <a:cs typeface="Arial"/>
              </a:rPr>
              <a:t>Controlled items are either described on the </a:t>
            </a:r>
            <a:r>
              <a:rPr lang="en-US" sz="2000" b="1" spc="-5" dirty="0">
                <a:cs typeface="Arial"/>
              </a:rPr>
              <a:t>Commerce Control List  (CCL</a:t>
            </a:r>
            <a:r>
              <a:rPr lang="en-US" sz="2000" b="1" spc="-5" dirty="0" smtClean="0">
                <a:cs typeface="Arial"/>
              </a:rPr>
              <a:t>) </a:t>
            </a:r>
            <a:r>
              <a:rPr lang="en-US" sz="2000" spc="-5" dirty="0" smtClean="0">
                <a:cs typeface="Arial"/>
              </a:rPr>
              <a:t>with an Export Control Classification Number (ECCN) </a:t>
            </a:r>
            <a:r>
              <a:rPr lang="en-US" sz="2000" spc="-5" dirty="0">
                <a:cs typeface="Arial"/>
              </a:rPr>
              <a:t>or </a:t>
            </a:r>
            <a:r>
              <a:rPr lang="en-US" sz="2000" spc="-10" dirty="0">
                <a:cs typeface="Arial"/>
              </a:rPr>
              <a:t>designated</a:t>
            </a:r>
            <a:r>
              <a:rPr lang="en-US" sz="2000" spc="15" dirty="0">
                <a:cs typeface="Arial"/>
              </a:rPr>
              <a:t> </a:t>
            </a:r>
            <a:r>
              <a:rPr lang="en-US" sz="2000" spc="-10" dirty="0">
                <a:cs typeface="Arial"/>
              </a:rPr>
              <a:t>“EAR99”</a:t>
            </a:r>
            <a:endParaRPr lang="en-US" sz="2000" dirty="0">
              <a:cs typeface="Arial"/>
            </a:endParaRPr>
          </a:p>
          <a:p>
            <a:pPr marL="85090">
              <a:lnSpc>
                <a:spcPct val="100000"/>
              </a:lnSpc>
              <a:spcBef>
                <a:spcPts val="275"/>
              </a:spcBef>
            </a:pPr>
            <a:r>
              <a:rPr lang="en-US" sz="2400" b="1" spc="-5" dirty="0">
                <a:cs typeface="Arial"/>
              </a:rPr>
              <a:t>U.S. Department of</a:t>
            </a:r>
            <a:r>
              <a:rPr lang="en-US" sz="2400" b="1" spc="15" dirty="0">
                <a:cs typeface="Arial"/>
              </a:rPr>
              <a:t> </a:t>
            </a:r>
            <a:r>
              <a:rPr lang="en-US" sz="2400" b="1" spc="-5" dirty="0" smtClean="0">
                <a:cs typeface="Arial"/>
              </a:rPr>
              <a:t>State,</a:t>
            </a:r>
            <a:r>
              <a:rPr lang="en-US" sz="2400" dirty="0" smtClean="0">
                <a:cs typeface="Arial"/>
              </a:rPr>
              <a:t> </a:t>
            </a:r>
            <a:r>
              <a:rPr lang="en-US" sz="2400" b="1" spc="-5" dirty="0">
                <a:cs typeface="Arial"/>
              </a:rPr>
              <a:t>Directorate of Defense </a:t>
            </a:r>
            <a:r>
              <a:rPr lang="en-US" sz="2400" b="1" spc="-25" dirty="0">
                <a:cs typeface="Arial"/>
              </a:rPr>
              <a:t>Trade</a:t>
            </a:r>
            <a:r>
              <a:rPr lang="en-US" sz="2400" b="1" spc="50" dirty="0">
                <a:cs typeface="Arial"/>
              </a:rPr>
              <a:t> </a:t>
            </a:r>
            <a:r>
              <a:rPr lang="en-US" sz="2400" b="1" spc="-5" dirty="0" smtClean="0">
                <a:cs typeface="Arial"/>
              </a:rPr>
              <a:t>Controls (DDTC)</a:t>
            </a:r>
            <a:endParaRPr lang="en-US" sz="2400" b="1" spc="-5" dirty="0">
              <a:cs typeface="Arial"/>
            </a:endParaRPr>
          </a:p>
          <a:p>
            <a:pPr marL="542290" lvl="1">
              <a:lnSpc>
                <a:spcPct val="100000"/>
              </a:lnSpc>
              <a:spcBef>
                <a:spcPts val="275"/>
              </a:spcBef>
            </a:pPr>
            <a:r>
              <a:rPr lang="en-US" sz="2000" b="1" dirty="0">
                <a:cs typeface="Arial"/>
              </a:rPr>
              <a:t>International Traffic in Arms Regulations (ITAR) </a:t>
            </a:r>
            <a:r>
              <a:rPr lang="en-US" sz="2000" dirty="0">
                <a:cs typeface="Arial"/>
              </a:rPr>
              <a:t>Controls military items</a:t>
            </a:r>
          </a:p>
          <a:p>
            <a:pPr marL="542290" lvl="1">
              <a:lnSpc>
                <a:spcPct val="100000"/>
              </a:lnSpc>
              <a:spcBef>
                <a:spcPts val="275"/>
              </a:spcBef>
            </a:pPr>
            <a:r>
              <a:rPr lang="en-US" sz="2000" spc="-5" dirty="0">
                <a:cs typeface="Arial"/>
              </a:rPr>
              <a:t>Controlled items are described on the </a:t>
            </a:r>
            <a:r>
              <a:rPr lang="en-US" sz="2000" b="1" spc="-5" dirty="0">
                <a:cs typeface="Arial"/>
              </a:rPr>
              <a:t>U.S. Munitions List</a:t>
            </a:r>
            <a:r>
              <a:rPr lang="en-US" sz="2000" b="1" spc="130" dirty="0">
                <a:cs typeface="Arial"/>
              </a:rPr>
              <a:t> </a:t>
            </a:r>
            <a:r>
              <a:rPr lang="en-US" sz="2000" b="1" spc="-5" dirty="0">
                <a:cs typeface="Arial"/>
              </a:rPr>
              <a:t>(USML)</a:t>
            </a:r>
            <a:endParaRPr lang="en-US" sz="2000" b="1" dirty="0">
              <a:cs typeface="Arial"/>
            </a:endParaRPr>
          </a:p>
          <a:p>
            <a:pPr marL="85090">
              <a:lnSpc>
                <a:spcPct val="100000"/>
              </a:lnSpc>
              <a:spcBef>
                <a:spcPts val="275"/>
              </a:spcBef>
            </a:pPr>
            <a:r>
              <a:rPr lang="en-US" sz="2400" b="1" spc="-5" dirty="0">
                <a:cs typeface="Arial"/>
              </a:rPr>
              <a:t>U.S. Department of</a:t>
            </a:r>
            <a:r>
              <a:rPr lang="en-US" sz="2400" b="1" spc="15" dirty="0">
                <a:cs typeface="Arial"/>
              </a:rPr>
              <a:t> the </a:t>
            </a:r>
            <a:r>
              <a:rPr lang="en-US" sz="2400" b="1" spc="-5" dirty="0" smtClean="0">
                <a:cs typeface="Arial"/>
              </a:rPr>
              <a:t>Treasury, </a:t>
            </a:r>
            <a:r>
              <a:rPr lang="en-US" sz="2400" b="1" spc="-5" dirty="0">
                <a:cs typeface="Arial"/>
              </a:rPr>
              <a:t>Office of Foreign Assets </a:t>
            </a:r>
            <a:r>
              <a:rPr lang="en-US" sz="2400" b="1" spc="-5" dirty="0" smtClean="0">
                <a:cs typeface="Arial"/>
              </a:rPr>
              <a:t>Control (OFAC)</a:t>
            </a:r>
            <a:endParaRPr lang="en-US" sz="2400" dirty="0">
              <a:cs typeface="Arial"/>
            </a:endParaRPr>
          </a:p>
          <a:p>
            <a:pPr marL="542290" lvl="1">
              <a:lnSpc>
                <a:spcPct val="100000"/>
              </a:lnSpc>
              <a:spcBef>
                <a:spcPts val="275"/>
              </a:spcBef>
            </a:pPr>
            <a:r>
              <a:rPr lang="en-US" sz="2000" dirty="0">
                <a:cs typeface="Arial"/>
              </a:rPr>
              <a:t>Administers and enforces </a:t>
            </a:r>
            <a:r>
              <a:rPr lang="en-US" sz="2000" b="1" dirty="0">
                <a:cs typeface="Arial"/>
              </a:rPr>
              <a:t>economic and trade sanctions</a:t>
            </a:r>
          </a:p>
          <a:p>
            <a:pPr marL="542290" lvl="1">
              <a:lnSpc>
                <a:spcPct val="100000"/>
              </a:lnSpc>
              <a:spcBef>
                <a:spcPts val="275"/>
              </a:spcBef>
            </a:pPr>
            <a:r>
              <a:rPr lang="en-US" sz="2000" dirty="0">
                <a:cs typeface="Arial"/>
              </a:rPr>
              <a:t>Comprehensively Sanctioned: </a:t>
            </a:r>
            <a:r>
              <a:rPr lang="en-US" sz="2000" b="1" dirty="0">
                <a:cs typeface="Arial"/>
              </a:rPr>
              <a:t>Cuba, Iran, North </a:t>
            </a:r>
            <a:r>
              <a:rPr lang="en-US" sz="2000" b="1" dirty="0" smtClean="0">
                <a:cs typeface="Arial"/>
              </a:rPr>
              <a:t>Korea, </a:t>
            </a:r>
            <a:r>
              <a:rPr lang="en-US" sz="2000" b="1" dirty="0">
                <a:cs typeface="Arial"/>
              </a:rPr>
              <a:t>Syria, Crimea Region of the Ukraine</a:t>
            </a:r>
          </a:p>
          <a:p>
            <a:pPr marL="542290" lvl="1">
              <a:lnSpc>
                <a:spcPct val="100000"/>
              </a:lnSpc>
              <a:spcBef>
                <a:spcPts val="275"/>
              </a:spcBef>
            </a:pPr>
            <a:endParaRPr lang="en-US" sz="800" dirty="0">
              <a:cs typeface="Arial"/>
            </a:endParaRPr>
          </a:p>
          <a:p>
            <a:pPr marL="85090">
              <a:lnSpc>
                <a:spcPct val="100000"/>
              </a:lnSpc>
              <a:spcBef>
                <a:spcPts val="275"/>
              </a:spcBef>
            </a:pPr>
            <a:r>
              <a:rPr lang="en-US" sz="2400" dirty="0">
                <a:cs typeface="Arial"/>
              </a:rPr>
              <a:t>Note: Other agencies also </a:t>
            </a:r>
            <a:r>
              <a:rPr lang="en-US" sz="2400" spc="-5" dirty="0">
                <a:cs typeface="Arial"/>
              </a:rPr>
              <a:t>have </a:t>
            </a:r>
            <a:r>
              <a:rPr lang="en-US" sz="2400" dirty="0">
                <a:cs typeface="Arial"/>
              </a:rPr>
              <a:t>a role in limited </a:t>
            </a:r>
            <a:r>
              <a:rPr lang="en-US" sz="2400" spc="-5" dirty="0">
                <a:cs typeface="Arial"/>
              </a:rPr>
              <a:t>circumstances, </a:t>
            </a:r>
            <a:r>
              <a:rPr lang="en-US" sz="2400" i="1" dirty="0">
                <a:cs typeface="Arial"/>
              </a:rPr>
              <a:t>e.g., </a:t>
            </a:r>
            <a:r>
              <a:rPr lang="en-US" sz="2400" spc="-5" dirty="0">
                <a:cs typeface="Arial"/>
              </a:rPr>
              <a:t>NRC,</a:t>
            </a:r>
            <a:r>
              <a:rPr lang="en-US" sz="2400" spc="-175" dirty="0">
                <a:cs typeface="Arial"/>
              </a:rPr>
              <a:t> NOA,  </a:t>
            </a:r>
            <a:r>
              <a:rPr lang="en-US" sz="2400" dirty="0">
                <a:cs typeface="Arial"/>
              </a:rPr>
              <a:t>DOE.</a:t>
            </a:r>
          </a:p>
          <a:p>
            <a:endParaRPr lang="en-US" dirty="0">
              <a:solidFill>
                <a:schemeClr val="accent1">
                  <a:lumMod val="75000"/>
                </a:schemeClr>
              </a:solidFill>
            </a:endParaRPr>
          </a:p>
        </p:txBody>
      </p:sp>
    </p:spTree>
    <p:extLst>
      <p:ext uri="{BB962C8B-B14F-4D97-AF65-F5344CB8AC3E}">
        <p14:creationId xmlns:p14="http://schemas.microsoft.com/office/powerpoint/2010/main" val="239151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What is an International Shipment?</a:t>
            </a:r>
            <a:endParaRPr lang="en-US" dirty="0"/>
          </a:p>
        </p:txBody>
      </p:sp>
      <p:sp>
        <p:nvSpPr>
          <p:cNvPr id="3" name="Content Placeholder 2"/>
          <p:cNvSpPr>
            <a:spLocks noGrp="1"/>
          </p:cNvSpPr>
          <p:nvPr>
            <p:ph idx="1"/>
          </p:nvPr>
        </p:nvSpPr>
        <p:spPr>
          <a:xfrm>
            <a:off x="639785" y="1411556"/>
            <a:ext cx="10515600" cy="4351338"/>
          </a:xfrm>
        </p:spPr>
        <p:txBody>
          <a:bodyPr>
            <a:normAutofit lnSpcReduction="10000"/>
          </a:bodyPr>
          <a:lstStyle/>
          <a:p>
            <a:r>
              <a:rPr lang="en-US" dirty="0" smtClean="0"/>
              <a:t>The transfer of equipment, materials, or technology out of the U.S. </a:t>
            </a:r>
          </a:p>
          <a:p>
            <a:pPr lvl="1"/>
            <a:r>
              <a:rPr lang="en-US" sz="2600" dirty="0" smtClean="0"/>
              <a:t>Examples</a:t>
            </a:r>
          </a:p>
          <a:p>
            <a:pPr lvl="2"/>
            <a:r>
              <a:rPr lang="en-US" sz="2600" dirty="0" smtClean="0"/>
              <a:t>Shipping items purchased by UF funds to an international destination (i.e. via FedEx or UPS)</a:t>
            </a:r>
          </a:p>
          <a:p>
            <a:pPr lvl="2"/>
            <a:r>
              <a:rPr lang="en-US" sz="2600" dirty="0" smtClean="0"/>
              <a:t>“Hand-carrying” a UF-owned laptop on a flight to an international destination</a:t>
            </a:r>
          </a:p>
          <a:p>
            <a:pPr lvl="2"/>
            <a:r>
              <a:rPr lang="en-US" sz="2600" dirty="0" smtClean="0"/>
              <a:t>Requesting a Material Transfer Agreement with the UF OTL to ship a licensed material to an international collaborator</a:t>
            </a:r>
            <a:endParaRPr lang="en-US" i="1" dirty="0" smtClean="0"/>
          </a:p>
          <a:p>
            <a:r>
              <a:rPr lang="en-US" i="1" dirty="0" smtClean="0"/>
              <a:t>Before shipping internationally, please contact UF RISC for an Export Control review. Some shipments may require an export license or registration.</a:t>
            </a:r>
          </a:p>
          <a:p>
            <a:endParaRPr lang="en-US" dirty="0" smtClean="0">
              <a:solidFill>
                <a:schemeClr val="accent1">
                  <a:lumMod val="75000"/>
                </a:schemeClr>
              </a:solidFill>
            </a:endParaRPr>
          </a:p>
          <a:p>
            <a:pPr lvl="1"/>
            <a:endParaRPr lang="en-US" dirty="0" smtClean="0">
              <a:solidFill>
                <a:schemeClr val="accent1">
                  <a:lumMod val="75000"/>
                </a:schemeClr>
              </a:solidFill>
            </a:endParaRPr>
          </a:p>
          <a:p>
            <a:pPr lvl="2"/>
            <a:endParaRPr lang="en-US" dirty="0">
              <a:solidFill>
                <a:schemeClr val="accent1">
                  <a:lumMod val="75000"/>
                </a:schemeClr>
              </a:solidFill>
            </a:endParaRPr>
          </a:p>
        </p:txBody>
      </p:sp>
    </p:spTree>
    <p:extLst>
      <p:ext uri="{BB962C8B-B14F-4D97-AF65-F5344CB8AC3E}">
        <p14:creationId xmlns:p14="http://schemas.microsoft.com/office/powerpoint/2010/main" val="232040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Shipping/Hand-Carry Checklist</a:t>
            </a:r>
            <a:endParaRPr lang="en-US" dirty="0"/>
          </a:p>
        </p:txBody>
      </p:sp>
      <p:sp>
        <p:nvSpPr>
          <p:cNvPr id="3" name="Content Placeholder 2"/>
          <p:cNvSpPr>
            <a:spLocks noGrp="1"/>
          </p:cNvSpPr>
          <p:nvPr>
            <p:ph idx="1"/>
          </p:nvPr>
        </p:nvSpPr>
        <p:spPr>
          <a:xfrm>
            <a:off x="639785" y="1411556"/>
            <a:ext cx="10515600" cy="4465262"/>
          </a:xfrm>
        </p:spPr>
        <p:txBody>
          <a:bodyPr>
            <a:normAutofit/>
          </a:bodyPr>
          <a:lstStyle/>
          <a:p>
            <a:r>
              <a:rPr lang="en-US" sz="2400" b="1" dirty="0" smtClean="0"/>
              <a:t>What is being shipped?</a:t>
            </a:r>
          </a:p>
          <a:p>
            <a:pPr lvl="1"/>
            <a:r>
              <a:rPr lang="en-US" sz="2000" dirty="0" smtClean="0"/>
              <a:t>UF-owned capital asset or attractive property with a UF Decal # (i.e. a UF owned laptop). </a:t>
            </a:r>
          </a:p>
          <a:p>
            <a:pPr lvl="2"/>
            <a:r>
              <a:rPr lang="en-US" sz="1800" dirty="0" smtClean="0"/>
              <a:t>Foreign Travel Request in the </a:t>
            </a:r>
            <a:r>
              <a:rPr lang="en-US" sz="1800" dirty="0" err="1" smtClean="0"/>
              <a:t>myAssets</a:t>
            </a:r>
            <a:r>
              <a:rPr lang="en-US" sz="1800" dirty="0" smtClean="0"/>
              <a:t> portal, which will notify UF RISC for a review.</a:t>
            </a:r>
          </a:p>
          <a:p>
            <a:pPr lvl="1"/>
            <a:r>
              <a:rPr lang="en-US" sz="2000" dirty="0" smtClean="0"/>
              <a:t>Commercial item purchased from a manufacturer or vendor. </a:t>
            </a:r>
          </a:p>
          <a:p>
            <a:pPr lvl="2"/>
            <a:r>
              <a:rPr lang="en-US" sz="1800" dirty="0"/>
              <a:t>Contact UF RISC for classification and export </a:t>
            </a:r>
            <a:r>
              <a:rPr lang="en-US" sz="1800" dirty="0" smtClean="0"/>
              <a:t>review. Please provide as much detail as possible (i.e. Manufacturer, Model/Part #, Purchase Price, etc.)? </a:t>
            </a:r>
          </a:p>
          <a:p>
            <a:pPr lvl="1"/>
            <a:r>
              <a:rPr lang="en-US" sz="2000" dirty="0" smtClean="0"/>
              <a:t>Custom item designed and built by UF researchers. </a:t>
            </a:r>
          </a:p>
          <a:p>
            <a:pPr lvl="2"/>
            <a:r>
              <a:rPr lang="en-US" sz="1800" dirty="0" smtClean="0"/>
              <a:t>Contact UF RISC for classification and export review.</a:t>
            </a:r>
          </a:p>
          <a:p>
            <a:r>
              <a:rPr lang="en-US" sz="2400" b="1" dirty="0" smtClean="0"/>
              <a:t>Where is the final international destination?</a:t>
            </a:r>
          </a:p>
          <a:p>
            <a:pPr lvl="1"/>
            <a:r>
              <a:rPr lang="en-US" dirty="0" smtClean="0"/>
              <a:t>China, Crimea Region of Ukraine, Cuba, Iran, North Korea, Russia, Syria, Venezuela are countries of concern, which require extensive review from UF RISC. Please contact our office prior to any engagement with these countries.</a:t>
            </a:r>
          </a:p>
          <a:p>
            <a:pPr marL="457200" lvl="1" indent="0">
              <a:buNone/>
            </a:pPr>
            <a:r>
              <a:rPr lang="en-US" sz="2000" dirty="0" smtClean="0"/>
              <a:t> </a:t>
            </a:r>
          </a:p>
          <a:p>
            <a:pPr lvl="2"/>
            <a:endParaRPr lang="en-US" dirty="0">
              <a:solidFill>
                <a:schemeClr val="accent1">
                  <a:lumMod val="75000"/>
                </a:schemeClr>
              </a:solidFill>
            </a:endParaRPr>
          </a:p>
        </p:txBody>
      </p:sp>
    </p:spTree>
    <p:extLst>
      <p:ext uri="{BB962C8B-B14F-4D97-AF65-F5344CB8AC3E}">
        <p14:creationId xmlns:p14="http://schemas.microsoft.com/office/powerpoint/2010/main" val="2816710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libri" panose="020F0502020204030204" pitchFamily="34" charset="0"/>
                <a:cs typeface="Calibri" panose="020F0502020204030204" pitchFamily="34" charset="0"/>
              </a:rPr>
              <a:t>Shipping/Hand-Carry Checklist continued</a:t>
            </a:r>
            <a:endParaRPr lang="en-US" dirty="0"/>
          </a:p>
        </p:txBody>
      </p:sp>
      <p:sp>
        <p:nvSpPr>
          <p:cNvPr id="3" name="Content Placeholder 2"/>
          <p:cNvSpPr>
            <a:spLocks noGrp="1"/>
          </p:cNvSpPr>
          <p:nvPr>
            <p:ph idx="1"/>
          </p:nvPr>
        </p:nvSpPr>
        <p:spPr>
          <a:xfrm>
            <a:off x="752799" y="1411556"/>
            <a:ext cx="10515600" cy="4465262"/>
          </a:xfrm>
        </p:spPr>
        <p:txBody>
          <a:bodyPr>
            <a:normAutofit lnSpcReduction="10000"/>
          </a:bodyPr>
          <a:lstStyle/>
          <a:p>
            <a:r>
              <a:rPr lang="en-US" sz="2400" b="1" dirty="0" smtClean="0"/>
              <a:t>Who is receiving the shipment?</a:t>
            </a:r>
          </a:p>
          <a:p>
            <a:pPr lvl="1"/>
            <a:r>
              <a:rPr lang="en-US" sz="2000" dirty="0" smtClean="0"/>
              <a:t>Who is the receiving party and are they the intended user of the shipped item.</a:t>
            </a:r>
          </a:p>
          <a:p>
            <a:pPr lvl="2"/>
            <a:r>
              <a:rPr lang="en-US" sz="1800" dirty="0" smtClean="0"/>
              <a:t>Restricted Party Screening – Visual Compliance. 	</a:t>
            </a:r>
          </a:p>
          <a:p>
            <a:pPr lvl="2"/>
            <a:r>
              <a:rPr lang="en-US" sz="1800" dirty="0" smtClean="0"/>
              <a:t>Individual receiving the shipment </a:t>
            </a:r>
          </a:p>
          <a:p>
            <a:pPr lvl="2"/>
            <a:r>
              <a:rPr lang="en-US" sz="1800" dirty="0" smtClean="0"/>
              <a:t>Associated Entity</a:t>
            </a:r>
          </a:p>
          <a:p>
            <a:pPr lvl="2"/>
            <a:r>
              <a:rPr lang="en-US" sz="1800" dirty="0" smtClean="0"/>
              <a:t>End User of item</a:t>
            </a:r>
          </a:p>
          <a:p>
            <a:pPr lvl="2"/>
            <a:r>
              <a:rPr lang="en-US" sz="1800" dirty="0" smtClean="0"/>
              <a:t>UF Travel Hand-Carry – UF traveler maintaining “effective control” of item</a:t>
            </a:r>
          </a:p>
          <a:p>
            <a:r>
              <a:rPr lang="en-US" sz="2400" b="1" dirty="0" smtClean="0"/>
              <a:t>Why is the item being shipped?</a:t>
            </a:r>
          </a:p>
          <a:p>
            <a:pPr lvl="1"/>
            <a:r>
              <a:rPr lang="en-US" sz="2000" dirty="0" smtClean="0"/>
              <a:t>What is the end use of the item and is the end use permissible without a License</a:t>
            </a:r>
          </a:p>
          <a:p>
            <a:pPr lvl="2"/>
            <a:r>
              <a:rPr lang="en-US" sz="1800" dirty="0" smtClean="0"/>
              <a:t>Fundamental Research and Education. Fundamental research exemption does not include physical items.</a:t>
            </a:r>
          </a:p>
          <a:p>
            <a:pPr lvl="2"/>
            <a:r>
              <a:rPr lang="en-US" sz="1800" dirty="0" smtClean="0"/>
              <a:t>Military, Government support, other prohibited uses</a:t>
            </a:r>
          </a:p>
          <a:p>
            <a:r>
              <a:rPr lang="en-US" sz="2400" b="1" dirty="0" smtClean="0"/>
              <a:t>How long will the item remain abroad?</a:t>
            </a:r>
          </a:p>
          <a:p>
            <a:pPr lvl="1"/>
            <a:r>
              <a:rPr lang="en-US" sz="2000" dirty="0" smtClean="0"/>
              <a:t>More or less than 364 days</a:t>
            </a:r>
          </a:p>
          <a:p>
            <a:endParaRPr lang="en-US" sz="2400" dirty="0">
              <a:solidFill>
                <a:schemeClr val="accent1">
                  <a:lumMod val="75000"/>
                </a:schemeClr>
              </a:solidFill>
            </a:endParaRPr>
          </a:p>
          <a:p>
            <a:pPr lvl="2"/>
            <a:endParaRPr lang="en-US" sz="1400" dirty="0" smtClean="0">
              <a:solidFill>
                <a:schemeClr val="accent1">
                  <a:lumMod val="75000"/>
                </a:schemeClr>
              </a:solidFill>
            </a:endParaRPr>
          </a:p>
          <a:p>
            <a:pPr lvl="2"/>
            <a:endParaRPr lang="en-US" dirty="0">
              <a:solidFill>
                <a:schemeClr val="accent1">
                  <a:lumMod val="75000"/>
                </a:schemeClr>
              </a:solidFill>
            </a:endParaRPr>
          </a:p>
        </p:txBody>
      </p:sp>
    </p:spTree>
    <p:extLst>
      <p:ext uri="{BB962C8B-B14F-4D97-AF65-F5344CB8AC3E}">
        <p14:creationId xmlns:p14="http://schemas.microsoft.com/office/powerpoint/2010/main" val="116222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1634</TotalTime>
  <Words>3041</Words>
  <Application>Microsoft Office PowerPoint</Application>
  <PresentationFormat>Widescreen</PresentationFormat>
  <Paragraphs>288</Paragraphs>
  <Slides>32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Baskerville Old Face</vt:lpstr>
      <vt:lpstr>Calibri</vt:lpstr>
      <vt:lpstr>Calibri (body)</vt:lpstr>
      <vt:lpstr>Palatino Linotype</vt:lpstr>
      <vt:lpstr>Wingdings</vt:lpstr>
      <vt:lpstr>Office Theme</vt:lpstr>
      <vt:lpstr>RCR Summer Seminar Series</vt:lpstr>
      <vt:lpstr>Reminders</vt:lpstr>
      <vt:lpstr>UF Research Enterprise</vt:lpstr>
      <vt:lpstr>Introduction</vt:lpstr>
      <vt:lpstr>Agenda</vt:lpstr>
      <vt:lpstr>Who Regulates Export Controls?</vt:lpstr>
      <vt:lpstr>What is an International Shipment?</vt:lpstr>
      <vt:lpstr>Shipping/Hand-Carry Checklist</vt:lpstr>
      <vt:lpstr>Shipping/Hand-Carry Checklist continued</vt:lpstr>
      <vt:lpstr>High Risk Physical Items and Technologies</vt:lpstr>
      <vt:lpstr>Restricted Party Screening</vt:lpstr>
      <vt:lpstr>Other Shipping Considerations </vt:lpstr>
      <vt:lpstr>Shipping/Hand-Carry Best Practices</vt:lpstr>
      <vt:lpstr>UF Shipping/Hand-Carry Reminders</vt:lpstr>
      <vt:lpstr>Breakout Room Scenarios</vt:lpstr>
      <vt:lpstr>Scenario #1</vt:lpstr>
      <vt:lpstr>Scenario #1</vt:lpstr>
      <vt:lpstr>Scenario #2</vt:lpstr>
      <vt:lpstr>Scenario #2</vt:lpstr>
      <vt:lpstr>Scenario #3</vt:lpstr>
      <vt:lpstr>Scenario #3</vt:lpstr>
      <vt:lpstr>Material Transfer Agreements (MTAs)</vt:lpstr>
      <vt:lpstr>Do I Need An MTA?</vt:lpstr>
      <vt:lpstr>Do I Need An MTA?</vt:lpstr>
      <vt:lpstr>MTA Export Review</vt:lpstr>
      <vt:lpstr>Shipping Biological Material – Export Control Concerns</vt:lpstr>
      <vt:lpstr>Shipping Biological Material –  Case Study: Princeton Samples (2021)</vt:lpstr>
      <vt:lpstr>Shipping Biological Material – Environmental Health &amp; Safety (EH&amp;S) Concerns</vt:lpstr>
      <vt:lpstr>Shipping Biological Material – Animal Care Services (ACS)</vt:lpstr>
      <vt:lpstr>Additional Resources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 Research</dc:title>
  <dc:creator>Joe Kays</dc:creator>
  <cp:lastModifiedBy>Post, Carter</cp:lastModifiedBy>
  <cp:revision>138</cp:revision>
  <cp:lastPrinted>2020-08-13T15:55:06Z</cp:lastPrinted>
  <dcterms:created xsi:type="dcterms:W3CDTF">2020-08-12T15:45:35Z</dcterms:created>
  <dcterms:modified xsi:type="dcterms:W3CDTF">2021-05-26T14:51:00Z</dcterms:modified>
</cp:coreProperties>
</file>