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C55A11"/>
                </a:solidFill>
                <a:latin typeface="Baskerville Old Face"/>
                <a:cs typeface="Baskerville Old Face"/>
              </a:defRPr>
            </a:lvl1pPr>
          </a:lstStyle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C55A11"/>
                </a:solidFill>
                <a:latin typeface="Baskerville Old Face"/>
                <a:cs typeface="Baskerville Old Face"/>
              </a:defRPr>
            </a:lvl1pPr>
          </a:lstStyle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74575" y="1397690"/>
            <a:ext cx="5019675" cy="4093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E549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C55A11"/>
                </a:solidFill>
                <a:latin typeface="Baskerville Old Face"/>
                <a:cs typeface="Baskerville Old Face"/>
              </a:defRPr>
            </a:lvl1pPr>
          </a:lstStyle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C55A11"/>
                </a:solidFill>
                <a:latin typeface="Baskerville Old Face"/>
                <a:cs typeface="Baskerville Old Face"/>
              </a:defRPr>
            </a:lvl1pPr>
          </a:lstStyle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C55A11"/>
                </a:solidFill>
                <a:latin typeface="Baskerville Old Face"/>
                <a:cs typeface="Baskerville Old Face"/>
              </a:defRPr>
            </a:lvl1pPr>
          </a:lstStyle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61347" y="6036564"/>
            <a:ext cx="2449055" cy="50291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65404" y="5643372"/>
            <a:ext cx="1031875" cy="1068705"/>
          </a:xfrm>
          <a:custGeom>
            <a:avLst/>
            <a:gdLst/>
            <a:ahLst/>
            <a:cxnLst/>
            <a:rect l="l" t="t" r="r" b="b"/>
            <a:pathLst>
              <a:path w="1031875" h="1068704">
                <a:moveTo>
                  <a:pt x="515873" y="0"/>
                </a:moveTo>
                <a:lnTo>
                  <a:pt x="468918" y="2182"/>
                </a:lnTo>
                <a:lnTo>
                  <a:pt x="423144" y="8606"/>
                </a:lnTo>
                <a:lnTo>
                  <a:pt x="378733" y="19080"/>
                </a:lnTo>
                <a:lnTo>
                  <a:pt x="335867" y="33418"/>
                </a:lnTo>
                <a:lnTo>
                  <a:pt x="294729" y="51430"/>
                </a:lnTo>
                <a:lnTo>
                  <a:pt x="255501" y="72929"/>
                </a:lnTo>
                <a:lnTo>
                  <a:pt x="218364" y="97724"/>
                </a:lnTo>
                <a:lnTo>
                  <a:pt x="183501" y="125628"/>
                </a:lnTo>
                <a:lnTo>
                  <a:pt x="151095" y="156452"/>
                </a:lnTo>
                <a:lnTo>
                  <a:pt x="121326" y="190008"/>
                </a:lnTo>
                <a:lnTo>
                  <a:pt x="94377" y="226107"/>
                </a:lnTo>
                <a:lnTo>
                  <a:pt x="70431" y="264560"/>
                </a:lnTo>
                <a:lnTo>
                  <a:pt x="49669" y="305179"/>
                </a:lnTo>
                <a:lnTo>
                  <a:pt x="32274" y="347776"/>
                </a:lnTo>
                <a:lnTo>
                  <a:pt x="18427" y="392161"/>
                </a:lnTo>
                <a:lnTo>
                  <a:pt x="8311" y="438146"/>
                </a:lnTo>
                <a:lnTo>
                  <a:pt x="2108" y="485542"/>
                </a:lnTo>
                <a:lnTo>
                  <a:pt x="0" y="534161"/>
                </a:lnTo>
                <a:lnTo>
                  <a:pt x="2108" y="582781"/>
                </a:lnTo>
                <a:lnTo>
                  <a:pt x="8311" y="630177"/>
                </a:lnTo>
                <a:lnTo>
                  <a:pt x="18427" y="676162"/>
                </a:lnTo>
                <a:lnTo>
                  <a:pt x="32274" y="720547"/>
                </a:lnTo>
                <a:lnTo>
                  <a:pt x="49669" y="763144"/>
                </a:lnTo>
                <a:lnTo>
                  <a:pt x="70431" y="803763"/>
                </a:lnTo>
                <a:lnTo>
                  <a:pt x="94377" y="842216"/>
                </a:lnTo>
                <a:lnTo>
                  <a:pt x="121326" y="878315"/>
                </a:lnTo>
                <a:lnTo>
                  <a:pt x="151095" y="911871"/>
                </a:lnTo>
                <a:lnTo>
                  <a:pt x="183501" y="942695"/>
                </a:lnTo>
                <a:lnTo>
                  <a:pt x="218364" y="970599"/>
                </a:lnTo>
                <a:lnTo>
                  <a:pt x="255501" y="995394"/>
                </a:lnTo>
                <a:lnTo>
                  <a:pt x="294729" y="1016893"/>
                </a:lnTo>
                <a:lnTo>
                  <a:pt x="335867" y="1034905"/>
                </a:lnTo>
                <a:lnTo>
                  <a:pt x="378733" y="1049243"/>
                </a:lnTo>
                <a:lnTo>
                  <a:pt x="423144" y="1059717"/>
                </a:lnTo>
                <a:lnTo>
                  <a:pt x="468918" y="1066141"/>
                </a:lnTo>
                <a:lnTo>
                  <a:pt x="515873" y="1068323"/>
                </a:lnTo>
                <a:lnTo>
                  <a:pt x="562829" y="1066141"/>
                </a:lnTo>
                <a:lnTo>
                  <a:pt x="608603" y="1059717"/>
                </a:lnTo>
                <a:lnTo>
                  <a:pt x="653014" y="1049243"/>
                </a:lnTo>
                <a:lnTo>
                  <a:pt x="695880" y="1034905"/>
                </a:lnTo>
                <a:lnTo>
                  <a:pt x="737018" y="1016893"/>
                </a:lnTo>
                <a:lnTo>
                  <a:pt x="776246" y="995394"/>
                </a:lnTo>
                <a:lnTo>
                  <a:pt x="813383" y="970599"/>
                </a:lnTo>
                <a:lnTo>
                  <a:pt x="848246" y="942695"/>
                </a:lnTo>
                <a:lnTo>
                  <a:pt x="880652" y="911871"/>
                </a:lnTo>
                <a:lnTo>
                  <a:pt x="910421" y="878315"/>
                </a:lnTo>
                <a:lnTo>
                  <a:pt x="937370" y="842216"/>
                </a:lnTo>
                <a:lnTo>
                  <a:pt x="961316" y="803763"/>
                </a:lnTo>
                <a:lnTo>
                  <a:pt x="982078" y="763144"/>
                </a:lnTo>
                <a:lnTo>
                  <a:pt x="999473" y="720547"/>
                </a:lnTo>
                <a:lnTo>
                  <a:pt x="1013320" y="676162"/>
                </a:lnTo>
                <a:lnTo>
                  <a:pt x="1023436" y="630177"/>
                </a:lnTo>
                <a:lnTo>
                  <a:pt x="1029639" y="582781"/>
                </a:lnTo>
                <a:lnTo>
                  <a:pt x="1031747" y="534161"/>
                </a:lnTo>
                <a:lnTo>
                  <a:pt x="1029639" y="485542"/>
                </a:lnTo>
                <a:lnTo>
                  <a:pt x="1023436" y="438146"/>
                </a:lnTo>
                <a:lnTo>
                  <a:pt x="1013320" y="392161"/>
                </a:lnTo>
                <a:lnTo>
                  <a:pt x="999473" y="347776"/>
                </a:lnTo>
                <a:lnTo>
                  <a:pt x="982078" y="305179"/>
                </a:lnTo>
                <a:lnTo>
                  <a:pt x="961316" y="264560"/>
                </a:lnTo>
                <a:lnTo>
                  <a:pt x="937370" y="226107"/>
                </a:lnTo>
                <a:lnTo>
                  <a:pt x="910421" y="190008"/>
                </a:lnTo>
                <a:lnTo>
                  <a:pt x="880652" y="156452"/>
                </a:lnTo>
                <a:lnTo>
                  <a:pt x="848246" y="125628"/>
                </a:lnTo>
                <a:lnTo>
                  <a:pt x="813383" y="97724"/>
                </a:lnTo>
                <a:lnTo>
                  <a:pt x="776246" y="72929"/>
                </a:lnTo>
                <a:lnTo>
                  <a:pt x="737018" y="51430"/>
                </a:lnTo>
                <a:lnTo>
                  <a:pt x="695880" y="33418"/>
                </a:lnTo>
                <a:lnTo>
                  <a:pt x="653014" y="19080"/>
                </a:lnTo>
                <a:lnTo>
                  <a:pt x="608603" y="8606"/>
                </a:lnTo>
                <a:lnTo>
                  <a:pt x="562829" y="2182"/>
                </a:lnTo>
                <a:lnTo>
                  <a:pt x="51587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65404" y="5643372"/>
            <a:ext cx="1031875" cy="1068705"/>
          </a:xfrm>
          <a:custGeom>
            <a:avLst/>
            <a:gdLst/>
            <a:ahLst/>
            <a:cxnLst/>
            <a:rect l="l" t="t" r="r" b="b"/>
            <a:pathLst>
              <a:path w="1031875" h="1068704">
                <a:moveTo>
                  <a:pt x="0" y="534161"/>
                </a:moveTo>
                <a:lnTo>
                  <a:pt x="2108" y="485542"/>
                </a:lnTo>
                <a:lnTo>
                  <a:pt x="8311" y="438146"/>
                </a:lnTo>
                <a:lnTo>
                  <a:pt x="18427" y="392161"/>
                </a:lnTo>
                <a:lnTo>
                  <a:pt x="32274" y="347776"/>
                </a:lnTo>
                <a:lnTo>
                  <a:pt x="49669" y="305179"/>
                </a:lnTo>
                <a:lnTo>
                  <a:pt x="70431" y="264560"/>
                </a:lnTo>
                <a:lnTo>
                  <a:pt x="94377" y="226107"/>
                </a:lnTo>
                <a:lnTo>
                  <a:pt x="121326" y="190008"/>
                </a:lnTo>
                <a:lnTo>
                  <a:pt x="151095" y="156452"/>
                </a:lnTo>
                <a:lnTo>
                  <a:pt x="183501" y="125628"/>
                </a:lnTo>
                <a:lnTo>
                  <a:pt x="218364" y="97724"/>
                </a:lnTo>
                <a:lnTo>
                  <a:pt x="255501" y="72929"/>
                </a:lnTo>
                <a:lnTo>
                  <a:pt x="294729" y="51430"/>
                </a:lnTo>
                <a:lnTo>
                  <a:pt x="335867" y="33418"/>
                </a:lnTo>
                <a:lnTo>
                  <a:pt x="378733" y="19080"/>
                </a:lnTo>
                <a:lnTo>
                  <a:pt x="423144" y="8606"/>
                </a:lnTo>
                <a:lnTo>
                  <a:pt x="468918" y="2182"/>
                </a:lnTo>
                <a:lnTo>
                  <a:pt x="515873" y="0"/>
                </a:lnTo>
                <a:lnTo>
                  <a:pt x="562829" y="2182"/>
                </a:lnTo>
                <a:lnTo>
                  <a:pt x="608603" y="8606"/>
                </a:lnTo>
                <a:lnTo>
                  <a:pt x="653014" y="19080"/>
                </a:lnTo>
                <a:lnTo>
                  <a:pt x="695880" y="33418"/>
                </a:lnTo>
                <a:lnTo>
                  <a:pt x="737018" y="51430"/>
                </a:lnTo>
                <a:lnTo>
                  <a:pt x="776246" y="72929"/>
                </a:lnTo>
                <a:lnTo>
                  <a:pt x="813383" y="97724"/>
                </a:lnTo>
                <a:lnTo>
                  <a:pt x="848246" y="125628"/>
                </a:lnTo>
                <a:lnTo>
                  <a:pt x="880652" y="156452"/>
                </a:lnTo>
                <a:lnTo>
                  <a:pt x="910421" y="190008"/>
                </a:lnTo>
                <a:lnTo>
                  <a:pt x="937370" y="226107"/>
                </a:lnTo>
                <a:lnTo>
                  <a:pt x="961316" y="264560"/>
                </a:lnTo>
                <a:lnTo>
                  <a:pt x="982078" y="305179"/>
                </a:lnTo>
                <a:lnTo>
                  <a:pt x="999473" y="347776"/>
                </a:lnTo>
                <a:lnTo>
                  <a:pt x="1013320" y="392161"/>
                </a:lnTo>
                <a:lnTo>
                  <a:pt x="1023436" y="438146"/>
                </a:lnTo>
                <a:lnTo>
                  <a:pt x="1029639" y="485542"/>
                </a:lnTo>
                <a:lnTo>
                  <a:pt x="1031747" y="534161"/>
                </a:lnTo>
                <a:lnTo>
                  <a:pt x="1029639" y="582781"/>
                </a:lnTo>
                <a:lnTo>
                  <a:pt x="1023436" y="630177"/>
                </a:lnTo>
                <a:lnTo>
                  <a:pt x="1013320" y="676162"/>
                </a:lnTo>
                <a:lnTo>
                  <a:pt x="999473" y="720547"/>
                </a:lnTo>
                <a:lnTo>
                  <a:pt x="982078" y="763144"/>
                </a:lnTo>
                <a:lnTo>
                  <a:pt x="961316" y="803763"/>
                </a:lnTo>
                <a:lnTo>
                  <a:pt x="937370" y="842216"/>
                </a:lnTo>
                <a:lnTo>
                  <a:pt x="910421" y="878315"/>
                </a:lnTo>
                <a:lnTo>
                  <a:pt x="880652" y="911871"/>
                </a:lnTo>
                <a:lnTo>
                  <a:pt x="848246" y="942695"/>
                </a:lnTo>
                <a:lnTo>
                  <a:pt x="813383" y="970599"/>
                </a:lnTo>
                <a:lnTo>
                  <a:pt x="776246" y="995394"/>
                </a:lnTo>
                <a:lnTo>
                  <a:pt x="737018" y="1016893"/>
                </a:lnTo>
                <a:lnTo>
                  <a:pt x="695880" y="1034905"/>
                </a:lnTo>
                <a:lnTo>
                  <a:pt x="653014" y="1049243"/>
                </a:lnTo>
                <a:lnTo>
                  <a:pt x="608603" y="1059717"/>
                </a:lnTo>
                <a:lnTo>
                  <a:pt x="562829" y="1066141"/>
                </a:lnTo>
                <a:lnTo>
                  <a:pt x="515873" y="1068323"/>
                </a:lnTo>
                <a:lnTo>
                  <a:pt x="468918" y="1066141"/>
                </a:lnTo>
                <a:lnTo>
                  <a:pt x="423144" y="1059717"/>
                </a:lnTo>
                <a:lnTo>
                  <a:pt x="378733" y="1049243"/>
                </a:lnTo>
                <a:lnTo>
                  <a:pt x="335867" y="1034905"/>
                </a:lnTo>
                <a:lnTo>
                  <a:pt x="294729" y="1016893"/>
                </a:lnTo>
                <a:lnTo>
                  <a:pt x="255501" y="995394"/>
                </a:lnTo>
                <a:lnTo>
                  <a:pt x="218364" y="970599"/>
                </a:lnTo>
                <a:lnTo>
                  <a:pt x="183501" y="942695"/>
                </a:lnTo>
                <a:lnTo>
                  <a:pt x="151095" y="911871"/>
                </a:lnTo>
                <a:lnTo>
                  <a:pt x="121326" y="878315"/>
                </a:lnTo>
                <a:lnTo>
                  <a:pt x="94377" y="842216"/>
                </a:lnTo>
                <a:lnTo>
                  <a:pt x="70431" y="803763"/>
                </a:lnTo>
                <a:lnTo>
                  <a:pt x="49669" y="763144"/>
                </a:lnTo>
                <a:lnTo>
                  <a:pt x="32274" y="720547"/>
                </a:lnTo>
                <a:lnTo>
                  <a:pt x="18427" y="676162"/>
                </a:lnTo>
                <a:lnTo>
                  <a:pt x="8311" y="630177"/>
                </a:lnTo>
                <a:lnTo>
                  <a:pt x="2108" y="582781"/>
                </a:lnTo>
                <a:lnTo>
                  <a:pt x="0" y="534161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64286" y="5860542"/>
            <a:ext cx="638810" cy="649605"/>
          </a:xfrm>
          <a:custGeom>
            <a:avLst/>
            <a:gdLst/>
            <a:ahLst/>
            <a:cxnLst/>
            <a:rect l="l" t="t" r="r" b="b"/>
            <a:pathLst>
              <a:path w="638810" h="649604">
                <a:moveTo>
                  <a:pt x="319278" y="0"/>
                </a:moveTo>
                <a:lnTo>
                  <a:pt x="272098" y="3519"/>
                </a:lnTo>
                <a:lnTo>
                  <a:pt x="227068" y="13744"/>
                </a:lnTo>
                <a:lnTo>
                  <a:pt x="184680" y="30171"/>
                </a:lnTo>
                <a:lnTo>
                  <a:pt x="145430" y="52298"/>
                </a:lnTo>
                <a:lnTo>
                  <a:pt x="109810" y="79623"/>
                </a:lnTo>
                <a:lnTo>
                  <a:pt x="78315" y="111644"/>
                </a:lnTo>
                <a:lnTo>
                  <a:pt x="51439" y="147859"/>
                </a:lnTo>
                <a:lnTo>
                  <a:pt x="29675" y="187765"/>
                </a:lnTo>
                <a:lnTo>
                  <a:pt x="13518" y="230861"/>
                </a:lnTo>
                <a:lnTo>
                  <a:pt x="3461" y="276644"/>
                </a:lnTo>
                <a:lnTo>
                  <a:pt x="0" y="324611"/>
                </a:lnTo>
                <a:lnTo>
                  <a:pt x="3461" y="372579"/>
                </a:lnTo>
                <a:lnTo>
                  <a:pt x="13518" y="418362"/>
                </a:lnTo>
                <a:lnTo>
                  <a:pt x="29675" y="461458"/>
                </a:lnTo>
                <a:lnTo>
                  <a:pt x="51439" y="501364"/>
                </a:lnTo>
                <a:lnTo>
                  <a:pt x="78315" y="537579"/>
                </a:lnTo>
                <a:lnTo>
                  <a:pt x="109810" y="569600"/>
                </a:lnTo>
                <a:lnTo>
                  <a:pt x="145430" y="596925"/>
                </a:lnTo>
                <a:lnTo>
                  <a:pt x="184680" y="619052"/>
                </a:lnTo>
                <a:lnTo>
                  <a:pt x="227068" y="635479"/>
                </a:lnTo>
                <a:lnTo>
                  <a:pt x="272098" y="645704"/>
                </a:lnTo>
                <a:lnTo>
                  <a:pt x="319278" y="649223"/>
                </a:lnTo>
                <a:lnTo>
                  <a:pt x="366457" y="645704"/>
                </a:lnTo>
                <a:lnTo>
                  <a:pt x="411487" y="635479"/>
                </a:lnTo>
                <a:lnTo>
                  <a:pt x="453875" y="619052"/>
                </a:lnTo>
                <a:lnTo>
                  <a:pt x="493125" y="596925"/>
                </a:lnTo>
                <a:lnTo>
                  <a:pt x="528745" y="569600"/>
                </a:lnTo>
                <a:lnTo>
                  <a:pt x="560240" y="537579"/>
                </a:lnTo>
                <a:lnTo>
                  <a:pt x="587116" y="501364"/>
                </a:lnTo>
                <a:lnTo>
                  <a:pt x="608880" y="461458"/>
                </a:lnTo>
                <a:lnTo>
                  <a:pt x="625037" y="418362"/>
                </a:lnTo>
                <a:lnTo>
                  <a:pt x="635094" y="372579"/>
                </a:lnTo>
                <a:lnTo>
                  <a:pt x="638556" y="324611"/>
                </a:lnTo>
                <a:lnTo>
                  <a:pt x="635094" y="276644"/>
                </a:lnTo>
                <a:lnTo>
                  <a:pt x="625037" y="230861"/>
                </a:lnTo>
                <a:lnTo>
                  <a:pt x="608880" y="187765"/>
                </a:lnTo>
                <a:lnTo>
                  <a:pt x="587116" y="147859"/>
                </a:lnTo>
                <a:lnTo>
                  <a:pt x="560240" y="111644"/>
                </a:lnTo>
                <a:lnTo>
                  <a:pt x="528745" y="79623"/>
                </a:lnTo>
                <a:lnTo>
                  <a:pt x="493125" y="52298"/>
                </a:lnTo>
                <a:lnTo>
                  <a:pt x="453875" y="30171"/>
                </a:lnTo>
                <a:lnTo>
                  <a:pt x="411487" y="13744"/>
                </a:lnTo>
                <a:lnTo>
                  <a:pt x="366457" y="3519"/>
                </a:lnTo>
                <a:lnTo>
                  <a:pt x="31927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64286" y="5860542"/>
            <a:ext cx="638810" cy="649605"/>
          </a:xfrm>
          <a:custGeom>
            <a:avLst/>
            <a:gdLst/>
            <a:ahLst/>
            <a:cxnLst/>
            <a:rect l="l" t="t" r="r" b="b"/>
            <a:pathLst>
              <a:path w="638810" h="649604">
                <a:moveTo>
                  <a:pt x="0" y="324611"/>
                </a:moveTo>
                <a:lnTo>
                  <a:pt x="3461" y="276644"/>
                </a:lnTo>
                <a:lnTo>
                  <a:pt x="13518" y="230861"/>
                </a:lnTo>
                <a:lnTo>
                  <a:pt x="29675" y="187765"/>
                </a:lnTo>
                <a:lnTo>
                  <a:pt x="51439" y="147859"/>
                </a:lnTo>
                <a:lnTo>
                  <a:pt x="78315" y="111644"/>
                </a:lnTo>
                <a:lnTo>
                  <a:pt x="109810" y="79623"/>
                </a:lnTo>
                <a:lnTo>
                  <a:pt x="145430" y="52298"/>
                </a:lnTo>
                <a:lnTo>
                  <a:pt x="184680" y="30171"/>
                </a:lnTo>
                <a:lnTo>
                  <a:pt x="227068" y="13744"/>
                </a:lnTo>
                <a:lnTo>
                  <a:pt x="272098" y="3519"/>
                </a:lnTo>
                <a:lnTo>
                  <a:pt x="319278" y="0"/>
                </a:lnTo>
                <a:lnTo>
                  <a:pt x="366457" y="3519"/>
                </a:lnTo>
                <a:lnTo>
                  <a:pt x="411487" y="13744"/>
                </a:lnTo>
                <a:lnTo>
                  <a:pt x="453875" y="30171"/>
                </a:lnTo>
                <a:lnTo>
                  <a:pt x="493125" y="52298"/>
                </a:lnTo>
                <a:lnTo>
                  <a:pt x="528745" y="79623"/>
                </a:lnTo>
                <a:lnTo>
                  <a:pt x="560240" y="111644"/>
                </a:lnTo>
                <a:lnTo>
                  <a:pt x="587116" y="147859"/>
                </a:lnTo>
                <a:lnTo>
                  <a:pt x="608880" y="187765"/>
                </a:lnTo>
                <a:lnTo>
                  <a:pt x="625037" y="230861"/>
                </a:lnTo>
                <a:lnTo>
                  <a:pt x="635094" y="276644"/>
                </a:lnTo>
                <a:lnTo>
                  <a:pt x="638556" y="324611"/>
                </a:lnTo>
                <a:lnTo>
                  <a:pt x="635094" y="372579"/>
                </a:lnTo>
                <a:lnTo>
                  <a:pt x="625037" y="418362"/>
                </a:lnTo>
                <a:lnTo>
                  <a:pt x="608880" y="461458"/>
                </a:lnTo>
                <a:lnTo>
                  <a:pt x="587116" y="501364"/>
                </a:lnTo>
                <a:lnTo>
                  <a:pt x="560240" y="537579"/>
                </a:lnTo>
                <a:lnTo>
                  <a:pt x="528745" y="569600"/>
                </a:lnTo>
                <a:lnTo>
                  <a:pt x="493125" y="596925"/>
                </a:lnTo>
                <a:lnTo>
                  <a:pt x="453875" y="619052"/>
                </a:lnTo>
                <a:lnTo>
                  <a:pt x="411487" y="635479"/>
                </a:lnTo>
                <a:lnTo>
                  <a:pt x="366457" y="645704"/>
                </a:lnTo>
                <a:lnTo>
                  <a:pt x="319278" y="649223"/>
                </a:lnTo>
                <a:lnTo>
                  <a:pt x="272098" y="645704"/>
                </a:lnTo>
                <a:lnTo>
                  <a:pt x="227068" y="635479"/>
                </a:lnTo>
                <a:lnTo>
                  <a:pt x="184680" y="619052"/>
                </a:lnTo>
                <a:lnTo>
                  <a:pt x="145430" y="596925"/>
                </a:lnTo>
                <a:lnTo>
                  <a:pt x="109810" y="569600"/>
                </a:lnTo>
                <a:lnTo>
                  <a:pt x="78315" y="537579"/>
                </a:lnTo>
                <a:lnTo>
                  <a:pt x="51439" y="501364"/>
                </a:lnTo>
                <a:lnTo>
                  <a:pt x="29675" y="461458"/>
                </a:lnTo>
                <a:lnTo>
                  <a:pt x="13518" y="418362"/>
                </a:lnTo>
                <a:lnTo>
                  <a:pt x="3461" y="372579"/>
                </a:lnTo>
                <a:lnTo>
                  <a:pt x="0" y="32461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963930" y="6046470"/>
            <a:ext cx="241300" cy="264160"/>
          </a:xfrm>
          <a:custGeom>
            <a:avLst/>
            <a:gdLst/>
            <a:ahLst/>
            <a:cxnLst/>
            <a:rect l="l" t="t" r="r" b="b"/>
            <a:pathLst>
              <a:path w="241300" h="264160">
                <a:moveTo>
                  <a:pt x="120396" y="0"/>
                </a:moveTo>
                <a:lnTo>
                  <a:pt x="73530" y="10359"/>
                </a:lnTo>
                <a:lnTo>
                  <a:pt x="35261" y="38609"/>
                </a:lnTo>
                <a:lnTo>
                  <a:pt x="9460" y="80511"/>
                </a:lnTo>
                <a:lnTo>
                  <a:pt x="0" y="131825"/>
                </a:lnTo>
                <a:lnTo>
                  <a:pt x="9460" y="183140"/>
                </a:lnTo>
                <a:lnTo>
                  <a:pt x="35261" y="225042"/>
                </a:lnTo>
                <a:lnTo>
                  <a:pt x="73530" y="253292"/>
                </a:lnTo>
                <a:lnTo>
                  <a:pt x="120396" y="263651"/>
                </a:lnTo>
                <a:lnTo>
                  <a:pt x="167261" y="253292"/>
                </a:lnTo>
                <a:lnTo>
                  <a:pt x="205530" y="225042"/>
                </a:lnTo>
                <a:lnTo>
                  <a:pt x="231331" y="183140"/>
                </a:lnTo>
                <a:lnTo>
                  <a:pt x="240792" y="131825"/>
                </a:lnTo>
                <a:lnTo>
                  <a:pt x="231331" y="80511"/>
                </a:lnTo>
                <a:lnTo>
                  <a:pt x="205530" y="38609"/>
                </a:lnTo>
                <a:lnTo>
                  <a:pt x="167261" y="10359"/>
                </a:lnTo>
                <a:lnTo>
                  <a:pt x="1203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63930" y="6046470"/>
            <a:ext cx="241300" cy="264160"/>
          </a:xfrm>
          <a:custGeom>
            <a:avLst/>
            <a:gdLst/>
            <a:ahLst/>
            <a:cxnLst/>
            <a:rect l="l" t="t" r="r" b="b"/>
            <a:pathLst>
              <a:path w="241300" h="264160">
                <a:moveTo>
                  <a:pt x="0" y="131825"/>
                </a:moveTo>
                <a:lnTo>
                  <a:pt x="9460" y="80511"/>
                </a:lnTo>
                <a:lnTo>
                  <a:pt x="35261" y="38609"/>
                </a:lnTo>
                <a:lnTo>
                  <a:pt x="73530" y="10359"/>
                </a:lnTo>
                <a:lnTo>
                  <a:pt x="120396" y="0"/>
                </a:lnTo>
                <a:lnTo>
                  <a:pt x="167261" y="10359"/>
                </a:lnTo>
                <a:lnTo>
                  <a:pt x="205530" y="38609"/>
                </a:lnTo>
                <a:lnTo>
                  <a:pt x="231331" y="80511"/>
                </a:lnTo>
                <a:lnTo>
                  <a:pt x="240792" y="131825"/>
                </a:lnTo>
                <a:lnTo>
                  <a:pt x="231331" y="183140"/>
                </a:lnTo>
                <a:lnTo>
                  <a:pt x="205530" y="225042"/>
                </a:lnTo>
                <a:lnTo>
                  <a:pt x="167261" y="253292"/>
                </a:lnTo>
                <a:lnTo>
                  <a:pt x="120396" y="263651"/>
                </a:lnTo>
                <a:lnTo>
                  <a:pt x="73530" y="253292"/>
                </a:lnTo>
                <a:lnTo>
                  <a:pt x="35261" y="225042"/>
                </a:lnTo>
                <a:lnTo>
                  <a:pt x="9460" y="183140"/>
                </a:lnTo>
                <a:lnTo>
                  <a:pt x="0" y="13182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86378"/>
            <a:ext cx="318833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2611" y="1760536"/>
            <a:ext cx="10917555" cy="406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836348" y="5917749"/>
            <a:ext cx="486409" cy="50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C55A11"/>
                </a:solidFill>
                <a:latin typeface="Baskerville Old Face"/>
                <a:cs typeface="Baskerville Old Face"/>
              </a:defRPr>
            </a:lvl1pPr>
          </a:lstStyle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hyperlink" Target="https://research.ufl.edu/compliance/research-conflict-of-interest.html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cfarley@ufl.edu" TargetMode="External"/><Relationship Id="rId3" Type="http://schemas.openxmlformats.org/officeDocument/2006/relationships/image" Target="../media/image2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hyperlink" Target="https://www.govinfo.gov/content/pkg/FR-2011-08-25/pdf/2011-21633.pdf" TargetMode="External"/><Relationship Id="rId5" Type="http://schemas.openxmlformats.org/officeDocument/2006/relationships/hyperlink" Target="https://www.nsf.gov/bfa/dias/policy/" TargetMode="External"/><Relationship Id="rId6" Type="http://schemas.openxmlformats.org/officeDocument/2006/relationships/hyperlink" Target="http://www.leg.state.fl.us/statutes/index.cfm?App" TargetMode="External"/><Relationship Id="rId7" Type="http://schemas.openxmlformats.org/officeDocument/2006/relationships/hyperlink" Target="http://www.leg.state.fl.us/Statutes/index.cfm?App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hyperlink" Target="https://research.ufl.edu/compliance.html" TargetMode="External"/><Relationship Id="rId5" Type="http://schemas.openxmlformats.org/officeDocument/2006/relationships/hyperlink" Target="https://coi.ufl.edu/" TargetMode="External"/><Relationship Id="rId6" Type="http://schemas.openxmlformats.org/officeDocument/2006/relationships/hyperlink" Target="https://compliance.ufl.edu/ufolio/" TargetMode="External"/><Relationship Id="rId7" Type="http://schemas.openxmlformats.org/officeDocument/2006/relationships/hyperlink" Target="https://research.ufl.edu/foreign-activities-disclosure.html" TargetMode="External"/><Relationship Id="rId8" Type="http://schemas.openxmlformats.org/officeDocument/2006/relationships/hyperlink" Target="https://grants.research.ufl.edu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folio.compliance.ufl.edu/" TargetMode="External"/><Relationship Id="rId3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7594" y="2809938"/>
            <a:ext cx="59747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>
                <a:solidFill>
                  <a:srgbClr val="2D75B6"/>
                </a:solidFill>
                <a:latin typeface="Calibri"/>
                <a:cs typeface="Calibri"/>
              </a:rPr>
              <a:t>RCR</a:t>
            </a:r>
            <a:r>
              <a:rPr dirty="0" sz="4000" spc="-2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2D75B6"/>
                </a:solidFill>
                <a:latin typeface="Calibri"/>
                <a:cs typeface="Calibri"/>
              </a:rPr>
              <a:t>Summer</a:t>
            </a:r>
            <a:r>
              <a:rPr dirty="0" sz="4000" spc="-3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2D75B6"/>
                </a:solidFill>
                <a:latin typeface="Calibri"/>
                <a:cs typeface="Calibri"/>
              </a:rPr>
              <a:t>Seminar</a:t>
            </a:r>
            <a:r>
              <a:rPr dirty="0" sz="4000" spc="-1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2D75B6"/>
                </a:solidFill>
                <a:latin typeface="Calibri"/>
                <a:cs typeface="Calibri"/>
              </a:rPr>
              <a:t>Series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48711" y="2182367"/>
            <a:ext cx="6896100" cy="2482850"/>
            <a:chOff x="2648711" y="2182367"/>
            <a:chExt cx="6896100" cy="2482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8711" y="2182367"/>
              <a:ext cx="6896099" cy="24825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72211" y="3568445"/>
              <a:ext cx="5849620" cy="0"/>
            </a:xfrm>
            <a:custGeom>
              <a:avLst/>
              <a:gdLst/>
              <a:ahLst/>
              <a:cxnLst/>
              <a:rect l="l" t="t" r="r" b="b"/>
              <a:pathLst>
                <a:path w="5849620" h="0">
                  <a:moveTo>
                    <a:pt x="584925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441071" y="3721548"/>
            <a:ext cx="3308985" cy="205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D75B6"/>
                </a:solidFill>
                <a:latin typeface="Calibri"/>
                <a:cs typeface="Calibri"/>
              </a:rPr>
              <a:t>Conflicts</a:t>
            </a:r>
            <a:r>
              <a:rPr dirty="0" sz="2400" spc="-4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2D75B6"/>
                </a:solidFill>
                <a:latin typeface="Calibri"/>
                <a:cs typeface="Calibri"/>
              </a:rPr>
              <a:t>of</a:t>
            </a:r>
            <a:r>
              <a:rPr dirty="0" sz="2400" spc="-25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D75B6"/>
                </a:solidFill>
                <a:latin typeface="Calibri"/>
                <a:cs typeface="Calibri"/>
              </a:rPr>
              <a:t>Interest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>
              <a:latin typeface="Calibri"/>
              <a:cs typeface="Calibri"/>
            </a:endParaRPr>
          </a:p>
          <a:p>
            <a:pPr marL="73914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Amber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Moore</a:t>
            </a:r>
            <a:endParaRPr sz="20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Assistant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Director,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COI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Integrity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66065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Significant</a:t>
            </a:r>
            <a:r>
              <a:rPr dirty="0" spc="-5"/>
              <a:t> Financial</a:t>
            </a:r>
            <a:r>
              <a:rPr dirty="0" spc="5"/>
              <a:t> </a:t>
            </a:r>
            <a:r>
              <a:rPr dirty="0" spc="-20"/>
              <a:t>Interests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5207" y="2036064"/>
            <a:ext cx="3944111" cy="12466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72728" y="2381422"/>
            <a:ext cx="1649095" cy="467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10">
                <a:latin typeface="Calibri"/>
                <a:cs typeface="Calibri"/>
              </a:rPr>
              <a:t>Ownership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8235" y="1865376"/>
            <a:ext cx="865631" cy="1295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5832" y="2036064"/>
            <a:ext cx="3945635" cy="12466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129491" y="1976802"/>
            <a:ext cx="1926589" cy="127762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400"/>
              </a:spcBef>
            </a:pPr>
            <a:r>
              <a:rPr dirty="0" sz="2900">
                <a:latin typeface="Calibri"/>
                <a:cs typeface="Calibri"/>
              </a:rPr>
              <a:t>Consulting, </a:t>
            </a:r>
            <a:r>
              <a:rPr dirty="0" sz="2900" spc="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Advising</a:t>
            </a:r>
            <a:r>
              <a:rPr dirty="0" sz="2900" spc="-110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and </a:t>
            </a:r>
            <a:r>
              <a:rPr dirty="0" sz="2900" spc="-640">
                <a:latin typeface="Calibri"/>
                <a:cs typeface="Calibri"/>
              </a:rPr>
              <a:t> </a:t>
            </a:r>
            <a:r>
              <a:rPr dirty="0" sz="2900" spc="-5">
                <a:latin typeface="Calibri"/>
                <a:cs typeface="Calibri"/>
              </a:rPr>
              <a:t>Speaking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8859" y="1865376"/>
            <a:ext cx="867155" cy="1295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5207" y="3582923"/>
            <a:ext cx="3944111" cy="124663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897644" y="3726960"/>
            <a:ext cx="1698625" cy="87185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3180"/>
              </a:lnSpc>
              <a:spcBef>
                <a:spcPts val="459"/>
              </a:spcBef>
            </a:pPr>
            <a:r>
              <a:rPr dirty="0" sz="2900">
                <a:latin typeface="Calibri"/>
                <a:cs typeface="Calibri"/>
              </a:rPr>
              <a:t>I</a:t>
            </a:r>
            <a:r>
              <a:rPr dirty="0" sz="2900" spc="-25">
                <a:latin typeface="Calibri"/>
                <a:cs typeface="Calibri"/>
              </a:rPr>
              <a:t>n</a:t>
            </a:r>
            <a:r>
              <a:rPr dirty="0" sz="2900" spc="-40">
                <a:latin typeface="Calibri"/>
                <a:cs typeface="Calibri"/>
              </a:rPr>
              <a:t>t</a:t>
            </a:r>
            <a:r>
              <a:rPr dirty="0" sz="2900" spc="-5">
                <a:latin typeface="Calibri"/>
                <a:cs typeface="Calibri"/>
              </a:rPr>
              <a:t>e</a:t>
            </a:r>
            <a:r>
              <a:rPr dirty="0" sz="2900" spc="5">
                <a:latin typeface="Calibri"/>
                <a:cs typeface="Calibri"/>
              </a:rPr>
              <a:t>ll</a:t>
            </a:r>
            <a:r>
              <a:rPr dirty="0" sz="2900" spc="-5">
                <a:latin typeface="Calibri"/>
                <a:cs typeface="Calibri"/>
              </a:rPr>
              <a:t>ec</a:t>
            </a:r>
            <a:r>
              <a:rPr dirty="0" sz="2900">
                <a:latin typeface="Calibri"/>
                <a:cs typeface="Calibri"/>
              </a:rPr>
              <a:t>tual  </a:t>
            </a:r>
            <a:r>
              <a:rPr dirty="0" sz="2900" spc="-10">
                <a:latin typeface="Calibri"/>
                <a:cs typeface="Calibri"/>
              </a:rPr>
              <a:t>Property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88235" y="3412235"/>
            <a:ext cx="865631" cy="12953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75832" y="3582923"/>
            <a:ext cx="3945635" cy="124663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129491" y="3726960"/>
            <a:ext cx="2576195" cy="87185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3180"/>
              </a:lnSpc>
              <a:spcBef>
                <a:spcPts val="459"/>
              </a:spcBef>
            </a:pPr>
            <a:r>
              <a:rPr dirty="0" sz="2900" spc="-15">
                <a:latin typeface="Calibri"/>
                <a:cs typeface="Calibri"/>
              </a:rPr>
              <a:t>Reimbursed </a:t>
            </a:r>
            <a:r>
              <a:rPr dirty="0" sz="2900">
                <a:latin typeface="Calibri"/>
                <a:cs typeface="Calibri"/>
              </a:rPr>
              <a:t>and </a:t>
            </a:r>
            <a:r>
              <a:rPr dirty="0" sz="2900" spc="5">
                <a:latin typeface="Calibri"/>
                <a:cs typeface="Calibri"/>
              </a:rPr>
              <a:t> </a:t>
            </a:r>
            <a:r>
              <a:rPr dirty="0" sz="2900" spc="-10">
                <a:latin typeface="Calibri"/>
                <a:cs typeface="Calibri"/>
              </a:rPr>
              <a:t>Sponsored</a:t>
            </a:r>
            <a:r>
              <a:rPr dirty="0" sz="2900" spc="-70">
                <a:latin typeface="Calibri"/>
                <a:cs typeface="Calibri"/>
              </a:rPr>
              <a:t> </a:t>
            </a:r>
            <a:r>
              <a:rPr dirty="0" sz="2900" spc="-55">
                <a:latin typeface="Calibri"/>
                <a:cs typeface="Calibri"/>
              </a:rPr>
              <a:t>Travel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18859" y="3412235"/>
            <a:ext cx="867155" cy="12953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20962" y="5264770"/>
            <a:ext cx="52787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Thresholds: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u="sng" sz="2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RCOI</a:t>
            </a:r>
            <a:r>
              <a:rPr dirty="0" u="sng" sz="2800" spc="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dirty="0" u="sng" sz="28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Website</a:t>
            </a:r>
            <a:r>
              <a:rPr dirty="0" u="sng" sz="2800" spc="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dirty="0" u="sng" sz="28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and</a:t>
            </a:r>
            <a:r>
              <a:rPr dirty="0" u="sng" sz="2800" spc="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dirty="0" u="sng" sz="2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Policy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69932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Management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 spc="-15"/>
              <a:t>Research</a:t>
            </a:r>
            <a:r>
              <a:rPr dirty="0" spc="-60"/>
              <a:t> </a:t>
            </a:r>
            <a:r>
              <a:rPr dirty="0" spc="-10"/>
              <a:t>COIs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0023"/>
            <a:ext cx="9826625" cy="352869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 spc="-5">
                <a:latin typeface="Calibri"/>
                <a:cs typeface="Calibri"/>
              </a:rPr>
              <a:t>Management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is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aimed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at:</a:t>
            </a:r>
            <a:endParaRPr sz="32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Reducing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opportunity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-5">
                <a:latin typeface="Calibri"/>
                <a:cs typeface="Calibri"/>
              </a:rPr>
              <a:t> bias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Preserving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public</a:t>
            </a:r>
            <a:r>
              <a:rPr dirty="0" sz="2400" spc="-10">
                <a:latin typeface="Calibri"/>
                <a:cs typeface="Calibri"/>
              </a:rPr>
              <a:t> trust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Protecting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human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subjects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For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interventional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human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subjects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research,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there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rebuttable </a:t>
            </a:r>
            <a:r>
              <a:rPr dirty="0" sz="2800" spc="-10" b="1">
                <a:latin typeface="Calibri"/>
                <a:cs typeface="Calibri"/>
              </a:rPr>
              <a:t> presumption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that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UF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interested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investigators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and/or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95">
                <a:latin typeface="Calibri"/>
                <a:cs typeface="Calibri"/>
              </a:rPr>
              <a:t>UF,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if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also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financially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interested,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should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not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conduct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research.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Presumption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can</a:t>
            </a:r>
            <a:r>
              <a:rPr dirty="0" sz="2800" spc="-5">
                <a:latin typeface="Calibri"/>
                <a:cs typeface="Calibri"/>
              </a:rPr>
              <a:t> be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overcome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if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compelling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circumstances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exist.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671" y="308070"/>
            <a:ext cx="969899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Special </a:t>
            </a:r>
            <a:r>
              <a:rPr dirty="0" spc="-10"/>
              <a:t>Considerations</a:t>
            </a:r>
            <a:r>
              <a:rPr dirty="0" spc="-25"/>
              <a:t> </a:t>
            </a:r>
            <a:r>
              <a:rPr dirty="0" spc="-35"/>
              <a:t>for</a:t>
            </a:r>
            <a:r>
              <a:rPr dirty="0"/>
              <a:t> Human</a:t>
            </a:r>
            <a:r>
              <a:rPr dirty="0" spc="-20"/>
              <a:t> </a:t>
            </a:r>
            <a:r>
              <a:rPr dirty="0"/>
              <a:t>Subjects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2671" y="911563"/>
            <a:ext cx="208407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80">
                <a:latin typeface="Calibri"/>
                <a:cs typeface="Calibri"/>
              </a:rPr>
              <a:t>R</a:t>
            </a:r>
            <a:r>
              <a:rPr dirty="0" sz="4400" spc="5">
                <a:latin typeface="Calibri"/>
                <a:cs typeface="Calibri"/>
              </a:rPr>
              <a:t>esea</a:t>
            </a:r>
            <a:r>
              <a:rPr dirty="0" sz="4400" spc="-60">
                <a:latin typeface="Calibri"/>
                <a:cs typeface="Calibri"/>
              </a:rPr>
              <a:t>r</a:t>
            </a:r>
            <a:r>
              <a:rPr dirty="0" sz="4400" spc="-5">
                <a:latin typeface="Calibri"/>
                <a:cs typeface="Calibri"/>
              </a:rPr>
              <a:t>c</a:t>
            </a:r>
            <a:r>
              <a:rPr dirty="0" sz="4400">
                <a:latin typeface="Calibri"/>
                <a:cs typeface="Calibri"/>
              </a:rPr>
              <a:t>h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36" y="2124455"/>
            <a:ext cx="4690871" cy="31272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10471" y="1281746"/>
            <a:ext cx="5405755" cy="4726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32715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Compelling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Circumstances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nature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research;</a:t>
            </a:r>
            <a:endParaRPr sz="2000">
              <a:latin typeface="Calibri"/>
              <a:cs typeface="Calibri"/>
            </a:endParaRPr>
          </a:p>
          <a:p>
            <a:pPr marL="299085" marR="2095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>
                <a:latin typeface="Calibri"/>
                <a:cs typeface="Calibri"/>
              </a:rPr>
              <a:t>the magnitude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>
                <a:latin typeface="Calibri"/>
                <a:cs typeface="Calibri"/>
              </a:rPr>
              <a:t>significant financial </a:t>
            </a:r>
            <a:r>
              <a:rPr dirty="0" sz="2000" spc="-15">
                <a:latin typeface="Calibri"/>
                <a:cs typeface="Calibri"/>
              </a:rPr>
              <a:t>interest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degree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which it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related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the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research;</a:t>
            </a:r>
            <a:endParaRPr sz="2000">
              <a:latin typeface="Calibri"/>
              <a:cs typeface="Calibri"/>
            </a:endParaRPr>
          </a:p>
          <a:p>
            <a:pPr marL="299085" marR="64960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5">
                <a:latin typeface="Calibri"/>
                <a:cs typeface="Calibri"/>
              </a:rPr>
              <a:t>extent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which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significant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financial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interest </a:t>
            </a:r>
            <a:r>
              <a:rPr dirty="0" sz="2000" spc="-5">
                <a:latin typeface="Calibri"/>
                <a:cs typeface="Calibri"/>
              </a:rPr>
              <a:t>could </a:t>
            </a:r>
            <a:r>
              <a:rPr dirty="0" sz="2000">
                <a:latin typeface="Calibri"/>
                <a:cs typeface="Calibri"/>
              </a:rPr>
              <a:t>be </a:t>
            </a:r>
            <a:r>
              <a:rPr dirty="0" sz="2000" spc="-5">
                <a:latin typeface="Calibri"/>
                <a:cs typeface="Calibri"/>
              </a:rPr>
              <a:t>directly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10">
                <a:latin typeface="Calibri"/>
                <a:cs typeface="Calibri"/>
              </a:rPr>
              <a:t>substantially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affected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by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research;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>
                <a:latin typeface="Calibri"/>
                <a:cs typeface="Calibri"/>
              </a:rPr>
              <a:t>degree of risk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the human subjects </a:t>
            </a:r>
            <a:r>
              <a:rPr dirty="0" sz="2000" spc="-15">
                <a:latin typeface="Calibri"/>
                <a:cs typeface="Calibri"/>
              </a:rPr>
              <a:t>involved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that 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inherent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protocol;</a:t>
            </a:r>
            <a:endParaRPr sz="2000">
              <a:latin typeface="Calibri"/>
              <a:cs typeface="Calibri"/>
            </a:endParaRPr>
          </a:p>
          <a:p>
            <a:pPr marL="299085" marR="12700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extent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which</a:t>
            </a:r>
            <a:r>
              <a:rPr dirty="0" sz="2000">
                <a:latin typeface="Calibri"/>
                <a:cs typeface="Calibri"/>
              </a:rPr>
              <a:t> 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conflicted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Investigator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uniquely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qualified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perform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study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important</a:t>
            </a:r>
            <a:r>
              <a:rPr dirty="0" sz="2000">
                <a:latin typeface="Calibri"/>
                <a:cs typeface="Calibri"/>
              </a:rPr>
              <a:t> public</a:t>
            </a:r>
            <a:r>
              <a:rPr dirty="0" sz="2000" spc="-5">
                <a:latin typeface="Calibri"/>
                <a:cs typeface="Calibri"/>
              </a:rPr>
              <a:t> benefit, </a:t>
            </a:r>
            <a:r>
              <a:rPr dirty="0" sz="2000">
                <a:latin typeface="Calibri"/>
                <a:cs typeface="Calibri"/>
              </a:rPr>
              <a:t>and;</a:t>
            </a:r>
            <a:endParaRPr sz="2000">
              <a:latin typeface="Calibri"/>
              <a:cs typeface="Calibri"/>
            </a:endParaRPr>
          </a:p>
          <a:p>
            <a:pPr marL="299085" marR="57531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5">
                <a:latin typeface="Calibri"/>
                <a:cs typeface="Calibri"/>
              </a:rPr>
              <a:t>extent to </a:t>
            </a:r>
            <a:r>
              <a:rPr dirty="0" sz="2000" spc="-5">
                <a:latin typeface="Calibri"/>
                <a:cs typeface="Calibri"/>
              </a:rPr>
              <a:t>which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>
                <a:latin typeface="Calibri"/>
                <a:cs typeface="Calibri"/>
              </a:rPr>
              <a:t>FCOI is </a:t>
            </a:r>
            <a:r>
              <a:rPr dirty="0" sz="2000">
                <a:latin typeface="Calibri"/>
                <a:cs typeface="Calibri"/>
              </a:rPr>
              <a:t>amenable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effective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oversight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management.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75799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What</a:t>
            </a:r>
            <a:r>
              <a:rPr dirty="0" spc="-25"/>
              <a:t> </a:t>
            </a:r>
            <a:r>
              <a:rPr dirty="0" spc="-5"/>
              <a:t>is </a:t>
            </a:r>
            <a:r>
              <a:rPr dirty="0"/>
              <a:t>a</a:t>
            </a:r>
            <a:r>
              <a:rPr dirty="0" spc="-10"/>
              <a:t> COI</a:t>
            </a:r>
            <a:r>
              <a:rPr dirty="0"/>
              <a:t> </a:t>
            </a:r>
            <a:r>
              <a:rPr dirty="0" spc="-10"/>
              <a:t>management</a:t>
            </a:r>
            <a:r>
              <a:rPr dirty="0" spc="-45"/>
              <a:t> </a:t>
            </a:r>
            <a:r>
              <a:rPr dirty="0"/>
              <a:t>plan?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785" y="2974568"/>
            <a:ext cx="2345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aims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procedures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8785" y="3613124"/>
            <a:ext cx="5740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c</a:t>
            </a:r>
            <a:r>
              <a:rPr dirty="0" sz="2400" spc="-10">
                <a:latin typeface="Calibri"/>
                <a:cs typeface="Calibri"/>
              </a:rPr>
              <a:t>.</a:t>
            </a:r>
            <a:r>
              <a:rPr dirty="0" sz="240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0185" y="4379695"/>
            <a:ext cx="4098925" cy="1029969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Outside entities </a:t>
            </a:r>
            <a:r>
              <a:rPr dirty="0" sz="2400" spc="-15">
                <a:latin typeface="Calibri"/>
                <a:cs typeface="Calibri"/>
              </a:rPr>
              <a:t>involved </a:t>
            </a:r>
            <a:r>
              <a:rPr dirty="0" sz="2400">
                <a:latin typeface="Calibri"/>
                <a:cs typeface="Calibri"/>
              </a:rPr>
              <a:t>in the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research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Amount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nature</a:t>
            </a:r>
            <a:r>
              <a:rPr dirty="0" sz="2400" spc="-5">
                <a:latin typeface="Calibri"/>
                <a:cs typeface="Calibri"/>
              </a:rPr>
              <a:t> of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interest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185" y="2718536"/>
            <a:ext cx="9128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5178425" algn="l"/>
              </a:tabLst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summary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research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purpose,	</a:t>
            </a:r>
            <a:r>
              <a:rPr dirty="0" sz="2400">
                <a:latin typeface="Arial"/>
                <a:cs typeface="Arial"/>
              </a:rPr>
              <a:t>•</a:t>
            </a:r>
            <a:r>
              <a:rPr dirty="0" sz="2400" spc="280">
                <a:latin typeface="Arial"/>
                <a:cs typeface="Arial"/>
              </a:rPr>
              <a:t> </a:t>
            </a:r>
            <a:r>
              <a:rPr dirty="0" sz="2400" spc="-25">
                <a:latin typeface="Calibri"/>
                <a:cs typeface="Calibri"/>
              </a:rPr>
              <a:t>Trainees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working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study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545" y="3101059"/>
            <a:ext cx="23825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Inherent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controls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785" y="3357092"/>
            <a:ext cx="781113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6700" algn="l"/>
              </a:tabLst>
            </a:pPr>
            <a:r>
              <a:rPr dirty="0" sz="2400" spc="-20">
                <a:latin typeface="Calibri"/>
                <a:cs typeface="Calibri"/>
              </a:rPr>
              <a:t>Any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relevant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approvals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(human,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animal,</a:t>
            </a:r>
            <a:r>
              <a:rPr dirty="0" sz="2400" spc="-265">
                <a:latin typeface="Calibri"/>
                <a:cs typeface="Calibri"/>
              </a:rPr>
              <a:t> </a:t>
            </a:r>
            <a:r>
              <a:rPr dirty="0" baseline="-23148" sz="3600">
                <a:latin typeface="Arial"/>
                <a:cs typeface="Arial"/>
              </a:rPr>
              <a:t>•</a:t>
            </a:r>
            <a:r>
              <a:rPr dirty="0" baseline="-23148" sz="3600" spc="442">
                <a:latin typeface="Arial"/>
                <a:cs typeface="Arial"/>
              </a:rPr>
              <a:t> </a:t>
            </a:r>
            <a:r>
              <a:rPr dirty="0" baseline="-23148" sz="3600" spc="-7">
                <a:latin typeface="Calibri"/>
                <a:cs typeface="Calibri"/>
              </a:rPr>
              <a:t>Additional</a:t>
            </a:r>
            <a:r>
              <a:rPr dirty="0" baseline="-23148" sz="3600" spc="-15">
                <a:latin typeface="Calibri"/>
                <a:cs typeface="Calibri"/>
              </a:rPr>
              <a:t> </a:t>
            </a:r>
            <a:r>
              <a:rPr dirty="0" baseline="-23148" sz="3600" spc="-22">
                <a:latin typeface="Calibri"/>
                <a:cs typeface="Calibri"/>
              </a:rPr>
              <a:t>controls</a:t>
            </a:r>
            <a:endParaRPr baseline="-23148"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785" y="3867632"/>
            <a:ext cx="103200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6700" algn="l"/>
              </a:tabLst>
            </a:pPr>
            <a:r>
              <a:rPr dirty="0" baseline="-23148" sz="3600" spc="-7">
                <a:latin typeface="Calibri"/>
                <a:cs typeface="Calibri"/>
              </a:rPr>
              <a:t>The</a:t>
            </a:r>
            <a:r>
              <a:rPr dirty="0" baseline="-23148" sz="3600" spc="30">
                <a:latin typeface="Calibri"/>
                <a:cs typeface="Calibri"/>
              </a:rPr>
              <a:t> </a:t>
            </a:r>
            <a:r>
              <a:rPr dirty="0" baseline="-23148" sz="3600" spc="-22">
                <a:latin typeface="Calibri"/>
                <a:cs typeface="Calibri"/>
              </a:rPr>
              <a:t>role</a:t>
            </a:r>
            <a:r>
              <a:rPr dirty="0" baseline="-23148" sz="3600" spc="-7">
                <a:latin typeface="Calibri"/>
                <a:cs typeface="Calibri"/>
              </a:rPr>
              <a:t> of</a:t>
            </a:r>
            <a:r>
              <a:rPr dirty="0" baseline="-23148" sz="3600" spc="15">
                <a:latin typeface="Calibri"/>
                <a:cs typeface="Calibri"/>
              </a:rPr>
              <a:t> </a:t>
            </a:r>
            <a:r>
              <a:rPr dirty="0" baseline="-23148" sz="3600">
                <a:latin typeface="Calibri"/>
                <a:cs typeface="Calibri"/>
              </a:rPr>
              <a:t>the </a:t>
            </a:r>
            <a:r>
              <a:rPr dirty="0" baseline="-23148" sz="3600" spc="-30">
                <a:latin typeface="Calibri"/>
                <a:cs typeface="Calibri"/>
              </a:rPr>
              <a:t>investigator</a:t>
            </a:r>
            <a:r>
              <a:rPr dirty="0" baseline="-23148" sz="3600" spc="7">
                <a:latin typeface="Calibri"/>
                <a:cs typeface="Calibri"/>
              </a:rPr>
              <a:t> </a:t>
            </a:r>
            <a:r>
              <a:rPr dirty="0" baseline="-23148" sz="3600">
                <a:latin typeface="Calibri"/>
                <a:cs typeface="Calibri"/>
              </a:rPr>
              <a:t>in the</a:t>
            </a:r>
            <a:r>
              <a:rPr dirty="0" baseline="-23148" sz="3600" spc="-7">
                <a:latin typeface="Calibri"/>
                <a:cs typeface="Calibri"/>
              </a:rPr>
              <a:t> </a:t>
            </a:r>
            <a:r>
              <a:rPr dirty="0" baseline="-23148" sz="3600" spc="-15">
                <a:latin typeface="Calibri"/>
                <a:cs typeface="Calibri"/>
              </a:rPr>
              <a:t>study</a:t>
            </a:r>
            <a:r>
              <a:rPr dirty="0" baseline="-23148" sz="3600" spc="142">
                <a:latin typeface="Calibri"/>
                <a:cs typeface="Calibri"/>
              </a:rPr>
              <a:t> </a:t>
            </a:r>
            <a:r>
              <a:rPr dirty="0" sz="2400">
                <a:latin typeface="Arial"/>
                <a:cs typeface="Arial"/>
              </a:rPr>
              <a:t>•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 spc="-5">
                <a:latin typeface="Calibri"/>
                <a:cs typeface="Calibri"/>
              </a:rPr>
              <a:t>Compelling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circumstances,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if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applicable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26545" y="4250156"/>
            <a:ext cx="4310380" cy="775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Summary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discussion/rationale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Monitoring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schedule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518" y="1703551"/>
            <a:ext cx="100666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The purpose of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10">
                <a:latin typeface="Calibri"/>
                <a:cs typeface="Calibri"/>
              </a:rPr>
              <a:t>COI </a:t>
            </a:r>
            <a:r>
              <a:rPr dirty="0" sz="2400" spc="-5">
                <a:latin typeface="Calibri"/>
                <a:cs typeface="Calibri"/>
              </a:rPr>
              <a:t>management plan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">
                <a:latin typeface="Calibri"/>
                <a:cs typeface="Calibri"/>
              </a:rPr>
              <a:t>document management of </a:t>
            </a:r>
            <a:r>
              <a:rPr dirty="0" sz="2400" spc="-10">
                <a:latin typeface="Calibri"/>
                <a:cs typeface="Calibri"/>
              </a:rPr>
              <a:t>potential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conflict(s)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5">
                <a:latin typeface="Calibri"/>
                <a:cs typeface="Calibri"/>
              </a:rPr>
              <a:t>interest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related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research</a:t>
            </a:r>
            <a:r>
              <a:rPr dirty="0" sz="2400" spc="-5">
                <a:latin typeface="Calibri"/>
                <a:cs typeface="Calibri"/>
              </a:rPr>
              <a:t> and includes: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400113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Inherent</a:t>
            </a:r>
            <a:r>
              <a:rPr dirty="0" spc="-60"/>
              <a:t> </a:t>
            </a:r>
            <a:r>
              <a:rPr dirty="0" spc="-15"/>
              <a:t>Controls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3550"/>
            <a:ext cx="7553325" cy="1229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5">
                <a:latin typeface="Calibri"/>
                <a:cs typeface="Calibri"/>
              </a:rPr>
              <a:t>Management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plan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identifies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inherent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controls </a:t>
            </a:r>
            <a:r>
              <a:rPr dirty="0" sz="2600">
                <a:latin typeface="Calibri"/>
                <a:cs typeface="Calibri"/>
              </a:rPr>
              <a:t>such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as: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20">
                <a:latin typeface="Calibri"/>
                <a:cs typeface="Calibri"/>
              </a:rPr>
              <a:t>Investigators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blinded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to</a:t>
            </a:r>
            <a:r>
              <a:rPr dirty="0" sz="2600" spc="-10">
                <a:latin typeface="Calibri"/>
                <a:cs typeface="Calibri"/>
              </a:rPr>
              <a:t> treatment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groups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Low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percentage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of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enrollment</a:t>
            </a:r>
            <a:r>
              <a:rPr dirty="0" sz="2600" spc="-15">
                <a:latin typeface="Calibri"/>
                <a:cs typeface="Calibri"/>
              </a:rPr>
              <a:t> at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20">
                <a:latin typeface="Calibri"/>
                <a:cs typeface="Calibri"/>
              </a:rPr>
              <a:t> investigator’s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site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946654"/>
            <a:ext cx="9424670" cy="2593975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240665" marR="508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15">
                <a:latin typeface="Calibri"/>
                <a:cs typeface="Calibri"/>
              </a:rPr>
              <a:t>Non-interested </a:t>
            </a:r>
            <a:r>
              <a:rPr dirty="0" sz="2600" spc="-20">
                <a:latin typeface="Calibri"/>
                <a:cs typeface="Calibri"/>
              </a:rPr>
              <a:t>co-investigators </a:t>
            </a:r>
            <a:r>
              <a:rPr dirty="0" sz="2600" spc="-5">
                <a:latin typeface="Calibri"/>
                <a:cs typeface="Calibri"/>
              </a:rPr>
              <a:t>conducting </a:t>
            </a:r>
            <a:r>
              <a:rPr dirty="0" sz="2600">
                <a:latin typeface="Calibri"/>
                <a:cs typeface="Calibri"/>
              </a:rPr>
              <a:t>the </a:t>
            </a:r>
            <a:r>
              <a:rPr dirty="0" sz="2600" spc="-10">
                <a:latin typeface="Calibri"/>
                <a:cs typeface="Calibri"/>
              </a:rPr>
              <a:t>research and/or </a:t>
            </a:r>
            <a:r>
              <a:rPr dirty="0" sz="2600" spc="-15">
                <a:latin typeface="Calibri"/>
                <a:cs typeface="Calibri"/>
              </a:rPr>
              <a:t>data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analysis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External,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non-interested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lab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involved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sample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and/or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data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analysis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Objective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endpoints</a:t>
            </a:r>
            <a:endParaRPr sz="2600">
              <a:latin typeface="Calibri"/>
              <a:cs typeface="Calibri"/>
            </a:endParaRPr>
          </a:p>
          <a:p>
            <a:pPr marL="241300" marR="434975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Early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stage/pilot research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that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requires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additional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studies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prior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commercialization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External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monitor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76488" y="979932"/>
            <a:ext cx="3098800" cy="1684020"/>
            <a:chOff x="8476488" y="979932"/>
            <a:chExt cx="3098800" cy="16840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2207" y="1004315"/>
              <a:ext cx="2990086" cy="1583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6488" y="979932"/>
              <a:ext cx="3098291" cy="16840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75547" y="1019555"/>
            <a:ext cx="2883535" cy="1477010"/>
          </a:xfrm>
          <a:prstGeom prst="rect">
            <a:avLst/>
          </a:prstGeom>
          <a:solidFill>
            <a:srgbClr val="F8CAAC"/>
          </a:solidFill>
        </p:spPr>
        <p:txBody>
          <a:bodyPr wrap="square" lIns="0" tIns="30480" rIns="0" bIns="0" rtlCol="0" vert="horz">
            <a:spAutoFit/>
          </a:bodyPr>
          <a:lstStyle/>
          <a:p>
            <a:pPr marL="91440" marR="116839">
              <a:lnSpc>
                <a:spcPct val="100000"/>
              </a:lnSpc>
              <a:spcBef>
                <a:spcPts val="240"/>
              </a:spcBef>
            </a:pPr>
            <a:r>
              <a:rPr dirty="0" sz="1800" spc="-5" b="1">
                <a:latin typeface="Calibri"/>
                <a:cs typeface="Calibri"/>
              </a:rPr>
              <a:t>What </a:t>
            </a:r>
            <a:r>
              <a:rPr dirty="0" sz="1800" spc="-15" b="1">
                <a:latin typeface="Calibri"/>
                <a:cs typeface="Calibri"/>
              </a:rPr>
              <a:t>are </a:t>
            </a:r>
            <a:r>
              <a:rPr dirty="0" sz="1800" b="1">
                <a:latin typeface="Calibri"/>
                <a:cs typeface="Calibri"/>
              </a:rPr>
              <a:t>the </a:t>
            </a:r>
            <a:r>
              <a:rPr dirty="0" sz="1800" spc="-10" b="1">
                <a:latin typeface="Calibri"/>
                <a:cs typeface="Calibri"/>
              </a:rPr>
              <a:t>inherent </a:t>
            </a:r>
            <a:r>
              <a:rPr dirty="0" sz="1800" spc="-5" b="1">
                <a:latin typeface="Calibri"/>
                <a:cs typeface="Calibri"/>
              </a:rPr>
              <a:t> qualities </a:t>
            </a:r>
            <a:r>
              <a:rPr dirty="0" sz="1800" b="1">
                <a:latin typeface="Calibri"/>
                <a:cs typeface="Calibri"/>
              </a:rPr>
              <a:t>of the </a:t>
            </a:r>
            <a:r>
              <a:rPr dirty="0" sz="1800" spc="-5" b="1">
                <a:latin typeface="Calibri"/>
                <a:cs typeface="Calibri"/>
              </a:rPr>
              <a:t>study that 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protect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against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or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neutralize </a:t>
            </a:r>
            <a:r>
              <a:rPr dirty="0" sz="1800" spc="-39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bias on the </a:t>
            </a:r>
            <a:r>
              <a:rPr dirty="0" sz="1800" spc="-5" b="1">
                <a:latin typeface="Calibri"/>
                <a:cs typeface="Calibri"/>
              </a:rPr>
              <a:t>part </a:t>
            </a:r>
            <a:r>
              <a:rPr dirty="0" sz="1800" b="1">
                <a:latin typeface="Calibri"/>
                <a:cs typeface="Calibri"/>
              </a:rPr>
              <a:t>of </a:t>
            </a:r>
            <a:r>
              <a:rPr dirty="0" sz="1800" spc="-5" b="1">
                <a:latin typeface="Calibri"/>
                <a:cs typeface="Calibri"/>
              </a:rPr>
              <a:t>an 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investigator?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43942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Additional</a:t>
            </a:r>
            <a:r>
              <a:rPr dirty="0" spc="-55"/>
              <a:t> </a:t>
            </a:r>
            <a:r>
              <a:rPr dirty="0" spc="-15"/>
              <a:t>Controls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9961"/>
            <a:ext cx="6478270" cy="128460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2400" spc="-5">
                <a:latin typeface="Calibri"/>
                <a:cs typeface="Calibri"/>
              </a:rPr>
              <a:t>Institution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may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also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add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controls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such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as: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Public</a:t>
            </a:r>
            <a:r>
              <a:rPr dirty="0" sz="2400" spc="-10">
                <a:latin typeface="Calibri"/>
                <a:cs typeface="Calibri"/>
              </a:rPr>
              <a:t> disclosure</a:t>
            </a:r>
            <a:r>
              <a:rPr dirty="0" sz="2400">
                <a:latin typeface="Calibri"/>
                <a:cs typeface="Calibri"/>
              </a:rPr>
              <a:t> in </a:t>
            </a:r>
            <a:r>
              <a:rPr dirty="0" sz="2400" spc="-10">
                <a:latin typeface="Calibri"/>
                <a:cs typeface="Calibri"/>
              </a:rPr>
              <a:t>presentations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publications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Safe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harbor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students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978785"/>
            <a:ext cx="9979660" cy="254317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Disclosure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">
                <a:latin typeface="Calibri"/>
                <a:cs typeface="Calibri"/>
              </a:rPr>
              <a:t>human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subjects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research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participants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through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informed consent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Notification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research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personnel</a:t>
            </a:r>
            <a:r>
              <a:rPr dirty="0" sz="2400" spc="-5">
                <a:latin typeface="Calibri"/>
                <a:cs typeface="Calibri"/>
              </a:rPr>
              <a:t> on</a:t>
            </a:r>
            <a:r>
              <a:rPr dirty="0" sz="2400">
                <a:latin typeface="Calibri"/>
                <a:cs typeface="Calibri"/>
              </a:rPr>
              <a:t> the</a:t>
            </a:r>
            <a:r>
              <a:rPr dirty="0" sz="2400" spc="-10">
                <a:latin typeface="Calibri"/>
                <a:cs typeface="Calibri"/>
              </a:rPr>
              <a:t> study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Limited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role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interested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investigator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(e.g.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does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not </a:t>
            </a:r>
            <a:r>
              <a:rPr dirty="0" sz="2400" spc="-10">
                <a:latin typeface="Calibri"/>
                <a:cs typeface="Calibri"/>
              </a:rPr>
              <a:t>obtain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consent</a:t>
            </a:r>
            <a:r>
              <a:rPr dirty="0" sz="2400" spc="-5">
                <a:latin typeface="Calibri"/>
                <a:cs typeface="Calibri"/>
              </a:rPr>
              <a:t> or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recruit)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External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IRB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review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(for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institutional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conflicts)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Monitoring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research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by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independent </a:t>
            </a:r>
            <a:r>
              <a:rPr dirty="0" sz="2400" spc="-10">
                <a:latin typeface="Calibri"/>
                <a:cs typeface="Calibri"/>
              </a:rPr>
              <a:t>reviewer(s)</a:t>
            </a:r>
            <a:r>
              <a:rPr dirty="0" sz="2400" spc="-5">
                <a:latin typeface="Calibri"/>
                <a:cs typeface="Calibri"/>
              </a:rPr>
              <a:t> or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DSMB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Reduction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 elimination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SFI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severance</a:t>
            </a:r>
            <a:r>
              <a:rPr dirty="0" sz="2400" spc="-5">
                <a:latin typeface="Calibri"/>
                <a:cs typeface="Calibri"/>
              </a:rPr>
              <a:t> of </a:t>
            </a:r>
            <a:r>
              <a:rPr dirty="0" sz="2400" spc="-10">
                <a:latin typeface="Calibri"/>
                <a:cs typeface="Calibri"/>
              </a:rPr>
              <a:t>relationships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76488" y="979932"/>
            <a:ext cx="3035935" cy="1684020"/>
            <a:chOff x="8476488" y="979932"/>
            <a:chExt cx="3035935" cy="16840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2207" y="1004315"/>
              <a:ext cx="2990086" cy="1583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6488" y="979932"/>
              <a:ext cx="2901695" cy="16840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75547" y="1019555"/>
            <a:ext cx="2883535" cy="1477010"/>
          </a:xfrm>
          <a:prstGeom prst="rect">
            <a:avLst/>
          </a:prstGeom>
          <a:solidFill>
            <a:srgbClr val="F8CAAC"/>
          </a:solidFill>
        </p:spPr>
        <p:txBody>
          <a:bodyPr wrap="square" lIns="0" tIns="30480" rIns="0" bIns="0" rtlCol="0" vert="horz">
            <a:spAutoFit/>
          </a:bodyPr>
          <a:lstStyle/>
          <a:p>
            <a:pPr marL="91440" marR="313690">
              <a:lnSpc>
                <a:spcPct val="100000"/>
              </a:lnSpc>
              <a:spcBef>
                <a:spcPts val="240"/>
              </a:spcBef>
            </a:pPr>
            <a:r>
              <a:rPr dirty="0" sz="1800" spc="-5" b="1">
                <a:latin typeface="Calibri"/>
                <a:cs typeface="Calibri"/>
              </a:rPr>
              <a:t>What additional </a:t>
            </a:r>
            <a:r>
              <a:rPr dirty="0" sz="1800" spc="-10" b="1">
                <a:latin typeface="Calibri"/>
                <a:cs typeface="Calibri"/>
              </a:rPr>
              <a:t>controls </a:t>
            </a:r>
            <a:r>
              <a:rPr dirty="0" sz="1800" spc="-5" b="1">
                <a:latin typeface="Calibri"/>
                <a:cs typeface="Calibri"/>
              </a:rPr>
              <a:t> can </a:t>
            </a:r>
            <a:r>
              <a:rPr dirty="0" sz="1800" b="1">
                <a:latin typeface="Calibri"/>
                <a:cs typeface="Calibri"/>
              </a:rPr>
              <a:t>be added </a:t>
            </a:r>
            <a:r>
              <a:rPr dirty="0" sz="1800" spc="-10" b="1">
                <a:latin typeface="Calibri"/>
                <a:cs typeface="Calibri"/>
              </a:rPr>
              <a:t>to </a:t>
            </a:r>
            <a:r>
              <a:rPr dirty="0" sz="1800" b="1">
                <a:latin typeface="Calibri"/>
                <a:cs typeface="Calibri"/>
              </a:rPr>
              <a:t>the </a:t>
            </a:r>
            <a:r>
              <a:rPr dirty="0" sz="1800" spc="-5" b="1">
                <a:latin typeface="Calibri"/>
                <a:cs typeface="Calibri"/>
              </a:rPr>
              <a:t>study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to </a:t>
            </a:r>
            <a:r>
              <a:rPr dirty="0" sz="1800" spc="-5" b="1">
                <a:latin typeface="Calibri"/>
                <a:cs typeface="Calibri"/>
              </a:rPr>
              <a:t>that </a:t>
            </a:r>
            <a:r>
              <a:rPr dirty="0" sz="1800" spc="-15" b="1">
                <a:latin typeface="Calibri"/>
                <a:cs typeface="Calibri"/>
              </a:rPr>
              <a:t>may </a:t>
            </a:r>
            <a:r>
              <a:rPr dirty="0" sz="1800" spc="-5" b="1">
                <a:latin typeface="Calibri"/>
                <a:cs typeface="Calibri"/>
              </a:rPr>
              <a:t>also </a:t>
            </a:r>
            <a:r>
              <a:rPr dirty="0" sz="1800" spc="-10" b="1">
                <a:latin typeface="Calibri"/>
                <a:cs typeface="Calibri"/>
              </a:rPr>
              <a:t>protect 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against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bias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part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 </a:t>
            </a:r>
            <a:r>
              <a:rPr dirty="0" sz="1800" spc="-39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investigator?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318833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Case</a:t>
            </a:r>
            <a:r>
              <a:rPr dirty="0" spc="-55"/>
              <a:t> </a:t>
            </a:r>
            <a:r>
              <a:rPr dirty="0"/>
              <a:t>Study</a:t>
            </a:r>
            <a:r>
              <a:rPr dirty="0" spc="-60"/>
              <a:t> </a:t>
            </a:r>
            <a:r>
              <a:rPr dirty="0"/>
              <a:t>#1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4158"/>
            <a:ext cx="10038715" cy="3313429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40665" marR="294640" indent="-228600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70">
                <a:latin typeface="Calibri"/>
                <a:cs typeface="Calibri"/>
              </a:rPr>
              <a:t>Dr.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Hammond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highly-respected </a:t>
            </a:r>
            <a:r>
              <a:rPr dirty="0" sz="2000" spc="-10">
                <a:latin typeface="Calibri"/>
                <a:cs typeface="Calibri"/>
              </a:rPr>
              <a:t>researcher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several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grants,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both</a:t>
            </a:r>
            <a:r>
              <a:rPr dirty="0" sz="2000" spc="-15">
                <a:latin typeface="Calibri"/>
                <a:cs typeface="Calibri"/>
              </a:rPr>
              <a:t> federal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10">
                <a:latin typeface="Calibri"/>
                <a:cs typeface="Calibri"/>
              </a:rPr>
              <a:t>non-federal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funding.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70">
                <a:latin typeface="Calibri"/>
                <a:cs typeface="Calibri"/>
              </a:rPr>
              <a:t>Dr.</a:t>
            </a:r>
            <a:r>
              <a:rPr dirty="0" sz="2000" spc="-5">
                <a:latin typeface="Calibri"/>
                <a:cs typeface="Calibri"/>
              </a:rPr>
              <a:t> Hammond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also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 </a:t>
            </a:r>
            <a:r>
              <a:rPr dirty="0" sz="2000">
                <a:latin typeface="Calibri"/>
                <a:cs typeface="Calibri"/>
              </a:rPr>
              <a:t>an </a:t>
            </a:r>
            <a:r>
              <a:rPr dirty="0" sz="2000" spc="-5">
                <a:latin typeface="Calibri"/>
                <a:cs typeface="Calibri"/>
              </a:rPr>
              <a:t>advisory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board</a:t>
            </a:r>
            <a:r>
              <a:rPr dirty="0" sz="2000" spc="-15">
                <a:latin typeface="Calibri"/>
                <a:cs typeface="Calibri"/>
              </a:rPr>
              <a:t> for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DrugMaker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Inc.,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pharmaceutical </a:t>
            </a:r>
            <a:r>
              <a:rPr dirty="0" sz="2000" spc="-25">
                <a:latin typeface="Calibri"/>
                <a:cs typeface="Calibri"/>
              </a:rPr>
              <a:t>company, </a:t>
            </a:r>
            <a:r>
              <a:rPr dirty="0" sz="2000">
                <a:latin typeface="Calibri"/>
                <a:cs typeface="Calibri"/>
              </a:rPr>
              <a:t>and has </a:t>
            </a:r>
            <a:r>
              <a:rPr dirty="0" sz="2000" spc="-10">
                <a:latin typeface="Calibri"/>
                <a:cs typeface="Calibri"/>
              </a:rPr>
              <a:t>received </a:t>
            </a:r>
            <a:r>
              <a:rPr dirty="0" sz="2000" spc="-5">
                <a:latin typeface="Calibri"/>
                <a:cs typeface="Calibri"/>
              </a:rPr>
              <a:t>between </a:t>
            </a:r>
            <a:r>
              <a:rPr dirty="0" sz="2000">
                <a:latin typeface="Calibri"/>
                <a:cs typeface="Calibri"/>
              </a:rPr>
              <a:t>$10,000 and $20,000 </a:t>
            </a:r>
            <a:r>
              <a:rPr dirty="0" sz="2000" spc="-15">
                <a:latin typeface="Calibri"/>
                <a:cs typeface="Calibri"/>
              </a:rPr>
              <a:t>over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0">
                <a:latin typeface="Calibri"/>
                <a:cs typeface="Calibri"/>
              </a:rPr>
              <a:t>past </a:t>
            </a:r>
            <a:r>
              <a:rPr dirty="0" sz="2000">
                <a:latin typeface="Calibri"/>
                <a:cs typeface="Calibri"/>
              </a:rPr>
              <a:t>12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months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advising.</a:t>
            </a:r>
            <a:endParaRPr sz="2000">
              <a:latin typeface="Calibri"/>
              <a:cs typeface="Calibri"/>
            </a:endParaRPr>
          </a:p>
          <a:p>
            <a:pPr marL="241300" marR="9715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70">
                <a:latin typeface="Calibri"/>
                <a:cs typeface="Calibri"/>
              </a:rPr>
              <a:t>Dr.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Hammond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advises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 particular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disease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state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company’s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clinical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trial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progression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relevant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treatments.</a:t>
            </a:r>
            <a:endParaRPr sz="2000">
              <a:latin typeface="Calibri"/>
              <a:cs typeface="Calibri"/>
            </a:endParaRPr>
          </a:p>
          <a:p>
            <a:pPr marL="240665" marR="60642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DrugMaker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conducting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multi-center,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placebo-controlled,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double-blinded,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Phase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clinical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trial,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70">
                <a:latin typeface="Calibri"/>
                <a:cs typeface="Calibri"/>
              </a:rPr>
              <a:t>Dr.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Hammond </a:t>
            </a:r>
            <a:r>
              <a:rPr dirty="0" sz="2000" spc="-10">
                <a:latin typeface="Calibri"/>
                <a:cs typeface="Calibri"/>
              </a:rPr>
              <a:t>proposes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PI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trial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sites.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trial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will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enroll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2,500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patients,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UF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investigational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site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will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enroll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</a:t>
            </a:r>
            <a:r>
              <a:rPr dirty="0" sz="2000" spc="-10">
                <a:latin typeface="Calibri"/>
                <a:cs typeface="Calibri"/>
              </a:rPr>
              <a:t> patients.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70">
                <a:latin typeface="Calibri"/>
                <a:cs typeface="Calibri"/>
              </a:rPr>
              <a:t>Dr.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Hammond</a:t>
            </a:r>
            <a:r>
              <a:rPr dirty="0" sz="2000">
                <a:latin typeface="Calibri"/>
                <a:cs typeface="Calibri"/>
              </a:rPr>
              <a:t> and </a:t>
            </a:r>
            <a:r>
              <a:rPr dirty="0" sz="2000" spc="-5">
                <a:latin typeface="Calibri"/>
                <a:cs typeface="Calibri"/>
              </a:rPr>
              <a:t>all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UF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study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staff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will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blinded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treatment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control</a:t>
            </a:r>
            <a:r>
              <a:rPr dirty="0" sz="2000" spc="-10">
                <a:latin typeface="Calibri"/>
                <a:cs typeface="Calibri"/>
              </a:rPr>
              <a:t> groups.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DrugMaker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using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Clinical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Organization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monitor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study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perform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data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analysis.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35331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Breakout</a:t>
            </a:r>
            <a:r>
              <a:rPr dirty="0" spc="-100"/>
              <a:t> </a:t>
            </a:r>
            <a:r>
              <a:rPr dirty="0" spc="-20"/>
              <a:t>Room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860" y="1793112"/>
            <a:ext cx="9825355" cy="185864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What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are</a:t>
            </a:r>
            <a:r>
              <a:rPr dirty="0" sz="2800" spc="-5">
                <a:latin typeface="Calibri"/>
                <a:cs typeface="Calibri"/>
              </a:rPr>
              <a:t> the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inherent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controls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(aspects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research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design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limit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0">
                <a:latin typeface="Calibri"/>
                <a:cs typeface="Calibri"/>
              </a:rPr>
              <a:t>Dr.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Hammond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from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introducing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bias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into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research)?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spcBef>
                <a:spcPts val="620"/>
              </a:spcBef>
              <a:buChar char="•"/>
              <a:tabLst>
                <a:tab pos="272415" algn="l"/>
              </a:tabLst>
            </a:pPr>
            <a:r>
              <a:rPr dirty="0" sz="2800" spc="-10">
                <a:latin typeface="Calibri"/>
                <a:cs typeface="Calibri"/>
              </a:rPr>
              <a:t>What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additional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controls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would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appropriate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this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research?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spcBef>
                <a:spcPts val="660"/>
              </a:spcBef>
              <a:buChar char="•"/>
              <a:tabLst>
                <a:tab pos="272415" algn="l"/>
              </a:tabLst>
            </a:pPr>
            <a:r>
              <a:rPr dirty="0" sz="2800" spc="-10">
                <a:latin typeface="Calibri"/>
                <a:cs typeface="Calibri"/>
              </a:rPr>
              <a:t>What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questions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do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you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have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0">
                <a:latin typeface="Calibri"/>
                <a:cs typeface="Calibri"/>
              </a:rPr>
              <a:t>Dr.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Hammond?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74371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Case</a:t>
            </a:r>
            <a:r>
              <a:rPr dirty="0" spc="-20"/>
              <a:t> </a:t>
            </a:r>
            <a:r>
              <a:rPr dirty="0"/>
              <a:t>Study</a:t>
            </a:r>
            <a:r>
              <a:rPr dirty="0" spc="-30"/>
              <a:t> </a:t>
            </a:r>
            <a:r>
              <a:rPr dirty="0"/>
              <a:t>#1:</a:t>
            </a:r>
            <a:r>
              <a:rPr dirty="0" spc="-25"/>
              <a:t> </a:t>
            </a:r>
            <a:r>
              <a:rPr dirty="0" spc="-15"/>
              <a:t>Inherent</a:t>
            </a:r>
            <a:r>
              <a:rPr dirty="0" spc="-25"/>
              <a:t> </a:t>
            </a:r>
            <a:r>
              <a:rPr dirty="0" spc="-15"/>
              <a:t>Controls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8361045" cy="376491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5">
                <a:latin typeface="Calibri"/>
                <a:cs typeface="Calibri"/>
              </a:rPr>
              <a:t>Investigators</a:t>
            </a:r>
            <a:r>
              <a:rPr dirty="0" sz="2800" spc="-10">
                <a:latin typeface="Calibri"/>
                <a:cs typeface="Calibri"/>
              </a:rPr>
              <a:t> blinded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treatment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groups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Low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percentage</a:t>
            </a:r>
            <a:r>
              <a:rPr dirty="0" sz="2800" spc="-5">
                <a:latin typeface="Calibri"/>
                <a:cs typeface="Calibri"/>
              </a:rPr>
              <a:t> of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enrollment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at</a:t>
            </a:r>
            <a:r>
              <a:rPr dirty="0" sz="2800" spc="-5">
                <a:latin typeface="Calibri"/>
                <a:cs typeface="Calibri"/>
              </a:rPr>
              <a:t> the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investigator’s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site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Monitoring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research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data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analysis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by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CRO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Additional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questions:</a:t>
            </a:r>
            <a:endParaRPr sz="2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What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roles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interested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investigator?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study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endpoints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objective?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Does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study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include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any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non-interested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faculty/physicians?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78320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Case</a:t>
            </a:r>
            <a:r>
              <a:rPr dirty="0" spc="-25"/>
              <a:t> </a:t>
            </a:r>
            <a:r>
              <a:rPr dirty="0"/>
              <a:t>Study</a:t>
            </a:r>
            <a:r>
              <a:rPr dirty="0" spc="-35"/>
              <a:t> </a:t>
            </a:r>
            <a:r>
              <a:rPr dirty="0"/>
              <a:t>#1:</a:t>
            </a:r>
            <a:r>
              <a:rPr dirty="0" spc="-30"/>
              <a:t> </a:t>
            </a:r>
            <a:r>
              <a:rPr dirty="0"/>
              <a:t>Additional</a:t>
            </a:r>
            <a:r>
              <a:rPr dirty="0" spc="5"/>
              <a:t> </a:t>
            </a:r>
            <a:r>
              <a:rPr dirty="0" spc="-15"/>
              <a:t>Controls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10303510" cy="4148454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0">
                <a:latin typeface="Calibri"/>
                <a:cs typeface="Calibri"/>
              </a:rPr>
              <a:t>Dr.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Hammond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may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not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obtain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informed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consent.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informed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consent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document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will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contain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disclosure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language.</a:t>
            </a:r>
            <a:endParaRPr sz="2800">
              <a:latin typeface="Calibri"/>
              <a:cs typeface="Calibri"/>
            </a:endParaRPr>
          </a:p>
          <a:p>
            <a:pPr marL="241300" marR="74295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0">
                <a:latin typeface="Calibri"/>
                <a:cs typeface="Calibri"/>
              </a:rPr>
              <a:t>Dr.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Hammond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must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disclose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interest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research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personnel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resulting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publications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presentations.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Additional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questions:</a:t>
            </a:r>
            <a:endParaRPr sz="2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there trainees working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study?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Should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there</a:t>
            </a:r>
            <a:r>
              <a:rPr dirty="0" sz="2400" spc="-5">
                <a:latin typeface="Calibri"/>
                <a:cs typeface="Calibri"/>
              </a:rPr>
              <a:t> be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independent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data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reviewer?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Is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this</a:t>
            </a:r>
            <a:r>
              <a:rPr dirty="0" sz="2400" spc="-10">
                <a:latin typeface="Calibri"/>
                <a:cs typeface="Calibri"/>
              </a:rPr>
              <a:t> study </a:t>
            </a:r>
            <a:r>
              <a:rPr dirty="0" sz="2400" spc="-5">
                <a:latin typeface="Calibri"/>
                <a:cs typeface="Calibri"/>
              </a:rPr>
              <a:t>being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reviewed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by</a:t>
            </a:r>
            <a:r>
              <a:rPr dirty="0" sz="2400">
                <a:latin typeface="Calibri"/>
                <a:cs typeface="Calibri"/>
              </a:rPr>
              <a:t> an</a:t>
            </a:r>
            <a:r>
              <a:rPr dirty="0" sz="2400" spc="-10">
                <a:latin typeface="Calibri"/>
                <a:cs typeface="Calibri"/>
              </a:rPr>
              <a:t> external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IRB?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17449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A</a:t>
            </a:r>
            <a:r>
              <a:rPr dirty="0" spc="-35"/>
              <a:t>g</a:t>
            </a:r>
            <a:r>
              <a:rPr dirty="0" spc="5"/>
              <a:t>enda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24525"/>
            <a:ext cx="8823960" cy="411607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Reminders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session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Logistics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–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polls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breakout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rooms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Research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COI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Program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responsibilities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campus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partners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UF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federal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policies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35">
                <a:latin typeface="Calibri"/>
                <a:cs typeface="Calibri"/>
              </a:rPr>
              <a:t>Types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10">
                <a:latin typeface="Calibri"/>
                <a:cs typeface="Calibri"/>
              </a:rPr>
              <a:t> conflicts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interest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Significant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Financial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Interests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Management </a:t>
            </a:r>
            <a:r>
              <a:rPr dirty="0" sz="2800" spc="-20">
                <a:latin typeface="Calibri"/>
                <a:cs typeface="Calibri"/>
              </a:rPr>
              <a:t>controls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Case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studies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Case</a:t>
            </a:r>
            <a:r>
              <a:rPr dirty="0" spc="-55"/>
              <a:t> </a:t>
            </a:r>
            <a:r>
              <a:rPr dirty="0"/>
              <a:t>Study</a:t>
            </a:r>
            <a:r>
              <a:rPr dirty="0" spc="-60"/>
              <a:t> </a:t>
            </a:r>
            <a:r>
              <a:rPr dirty="0"/>
              <a:t>#2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5980" y="1027953"/>
            <a:ext cx="10280650" cy="439610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205740">
              <a:lnSpc>
                <a:spcPct val="100000"/>
              </a:lnSpc>
              <a:spcBef>
                <a:spcPts val="765"/>
              </a:spcBef>
            </a:pPr>
            <a:r>
              <a:rPr dirty="0" sz="1800">
                <a:latin typeface="Calibri"/>
                <a:cs typeface="Calibri"/>
              </a:rPr>
              <a:t>AKA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Conflict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Interest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management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isn’t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just</a:t>
            </a:r>
            <a:r>
              <a:rPr dirty="0" sz="1800" spc="-15">
                <a:latin typeface="Calibri"/>
                <a:cs typeface="Calibri"/>
              </a:rPr>
              <a:t> for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clinical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research!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Calibri"/>
              <a:cs typeface="Calibri"/>
            </a:endParaRPr>
          </a:p>
          <a:p>
            <a:pPr algn="just" marL="241300" marR="508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25">
                <a:latin typeface="Calibri"/>
                <a:cs typeface="Calibri"/>
              </a:rPr>
              <a:t>BikeSafe </a:t>
            </a:r>
            <a:r>
              <a:rPr dirty="0" sz="2800" spc="-10">
                <a:latin typeface="Calibri"/>
                <a:cs typeface="Calibri"/>
              </a:rPr>
              <a:t>is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10">
                <a:latin typeface="Calibri"/>
                <a:cs typeface="Calibri"/>
              </a:rPr>
              <a:t>small, non-publicly </a:t>
            </a:r>
            <a:r>
              <a:rPr dirty="0" sz="2800" spc="-15">
                <a:latin typeface="Calibri"/>
                <a:cs typeface="Calibri"/>
              </a:rPr>
              <a:t>traded company </a:t>
            </a:r>
            <a:r>
              <a:rPr dirty="0" sz="2800" spc="-10">
                <a:latin typeface="Calibri"/>
                <a:cs typeface="Calibri"/>
              </a:rPr>
              <a:t>seeking </a:t>
            </a:r>
            <a:r>
              <a:rPr dirty="0" sz="2800" spc="-15">
                <a:latin typeface="Calibri"/>
                <a:cs typeface="Calibri"/>
              </a:rPr>
              <a:t>to develop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new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product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line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that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includes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additional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embedded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technologies.</a:t>
            </a:r>
            <a:endParaRPr sz="2800">
              <a:latin typeface="Calibri"/>
              <a:cs typeface="Calibri"/>
            </a:endParaRPr>
          </a:p>
          <a:p>
            <a:pPr algn="just" marL="241300" marR="5715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0">
                <a:latin typeface="Calibri"/>
                <a:cs typeface="Calibri"/>
              </a:rPr>
              <a:t>Dr. </a:t>
            </a:r>
            <a:r>
              <a:rPr dirty="0" sz="2800" spc="-15">
                <a:latin typeface="Calibri"/>
                <a:cs typeface="Calibri"/>
              </a:rPr>
              <a:t>Linter </a:t>
            </a:r>
            <a:r>
              <a:rPr dirty="0" sz="2800" spc="-10">
                <a:latin typeface="Calibri"/>
                <a:cs typeface="Calibri"/>
              </a:rPr>
              <a:t>developed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15">
                <a:latin typeface="Calibri"/>
                <a:cs typeface="Calibri"/>
              </a:rPr>
              <a:t>bicycle </a:t>
            </a:r>
            <a:r>
              <a:rPr dirty="0" sz="2800" spc="-10">
                <a:latin typeface="Calibri"/>
                <a:cs typeface="Calibri"/>
              </a:rPr>
              <a:t>technology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10">
                <a:latin typeface="Calibri"/>
                <a:cs typeface="Calibri"/>
              </a:rPr>
              <a:t>help </a:t>
            </a:r>
            <a:r>
              <a:rPr dirty="0" sz="2800" spc="-15">
                <a:latin typeface="Calibri"/>
                <a:cs typeface="Calibri"/>
              </a:rPr>
              <a:t>bicyclists </a:t>
            </a:r>
            <a:r>
              <a:rPr dirty="0" sz="2800" spc="-5">
                <a:latin typeface="Calibri"/>
                <a:cs typeface="Calibri"/>
              </a:rPr>
              <a:t>be </a:t>
            </a:r>
            <a:r>
              <a:rPr dirty="0" sz="2800" spc="-10">
                <a:latin typeface="Calibri"/>
                <a:cs typeface="Calibri"/>
              </a:rPr>
              <a:t>warned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potential </a:t>
            </a:r>
            <a:r>
              <a:rPr dirty="0" sz="2800" spc="-15">
                <a:latin typeface="Calibri"/>
                <a:cs typeface="Calibri"/>
              </a:rPr>
              <a:t>dangers. </a:t>
            </a:r>
            <a:r>
              <a:rPr dirty="0" sz="2800">
                <a:latin typeface="Calibri"/>
                <a:cs typeface="Calibri"/>
              </a:rPr>
              <a:t>UF </a:t>
            </a:r>
            <a:r>
              <a:rPr dirty="0" sz="2800" spc="-20">
                <a:latin typeface="Calibri"/>
                <a:cs typeface="Calibri"/>
              </a:rPr>
              <a:t>Innovate </a:t>
            </a:r>
            <a:r>
              <a:rPr dirty="0" sz="2800" spc="-5">
                <a:latin typeface="Calibri"/>
                <a:cs typeface="Calibri"/>
              </a:rPr>
              <a:t>has </a:t>
            </a:r>
            <a:r>
              <a:rPr dirty="0" sz="2800" spc="-15">
                <a:latin typeface="Calibri"/>
                <a:cs typeface="Calibri"/>
              </a:rPr>
              <a:t>submitted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20">
                <a:latin typeface="Calibri"/>
                <a:cs typeface="Calibri"/>
              </a:rPr>
              <a:t>patent </a:t>
            </a:r>
            <a:r>
              <a:rPr dirty="0" sz="2800" spc="-10">
                <a:latin typeface="Calibri"/>
                <a:cs typeface="Calibri"/>
              </a:rPr>
              <a:t>application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10">
                <a:latin typeface="Calibri"/>
                <a:cs typeface="Calibri"/>
              </a:rPr>
              <a:t> 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technology.</a:t>
            </a:r>
            <a:endParaRPr sz="2800">
              <a:latin typeface="Calibri"/>
              <a:cs typeface="Calibri"/>
            </a:endParaRPr>
          </a:p>
          <a:p>
            <a:pPr marL="241300" marR="56515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5">
                <a:latin typeface="Calibri"/>
                <a:cs typeface="Calibri"/>
              </a:rPr>
              <a:t>BikeSafe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proposes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license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technology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also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sponsor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study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testing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technology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with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0">
                <a:latin typeface="Calibri"/>
                <a:cs typeface="Calibri"/>
              </a:rPr>
              <a:t>Dr.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Linter,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inventor,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investigator</a:t>
            </a:r>
            <a:r>
              <a:rPr dirty="0" sz="2800" spc="-5">
                <a:latin typeface="Calibri"/>
                <a:cs typeface="Calibri"/>
              </a:rPr>
              <a:t> on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project.</a:t>
            </a:r>
            <a:endParaRPr sz="2800">
              <a:latin typeface="Calibri"/>
              <a:cs typeface="Calibri"/>
            </a:endParaRPr>
          </a:p>
          <a:p>
            <a:pPr marL="241300" marR="455295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UF </a:t>
            </a:r>
            <a:r>
              <a:rPr dirty="0" sz="2800" spc="-5">
                <a:latin typeface="Calibri"/>
                <a:cs typeface="Calibri"/>
              </a:rPr>
              <a:t>accepts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equity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interest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company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part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license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agreement.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35331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Breakout</a:t>
            </a:r>
            <a:r>
              <a:rPr dirty="0" spc="-100"/>
              <a:t> </a:t>
            </a:r>
            <a:r>
              <a:rPr dirty="0" spc="-20"/>
              <a:t>Room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9601835" cy="156019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Char char="-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What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are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inherent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controls?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-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What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additional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controls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would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appropriate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this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research?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-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What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additional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questions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do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you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have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0">
                <a:latin typeface="Calibri"/>
                <a:cs typeface="Calibri"/>
              </a:rPr>
              <a:t>Dr.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Linter?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74371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Case</a:t>
            </a:r>
            <a:r>
              <a:rPr dirty="0" spc="-20"/>
              <a:t> </a:t>
            </a:r>
            <a:r>
              <a:rPr dirty="0"/>
              <a:t>Study</a:t>
            </a:r>
            <a:r>
              <a:rPr dirty="0" spc="-30"/>
              <a:t> </a:t>
            </a:r>
            <a:r>
              <a:rPr dirty="0"/>
              <a:t>#2:</a:t>
            </a:r>
            <a:r>
              <a:rPr dirty="0" spc="-25"/>
              <a:t> </a:t>
            </a:r>
            <a:r>
              <a:rPr dirty="0" spc="-15"/>
              <a:t>Inherent</a:t>
            </a:r>
            <a:r>
              <a:rPr dirty="0" spc="-25"/>
              <a:t> </a:t>
            </a:r>
            <a:r>
              <a:rPr dirty="0" spc="-15"/>
              <a:t>Controls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8427085" cy="258318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 spc="-5">
                <a:latin typeface="Calibri"/>
                <a:cs typeface="Calibri"/>
              </a:rPr>
              <a:t>Need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additional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information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existing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inherent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controls: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What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are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roles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 the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interested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investigator?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Are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study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endpoints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objective?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Are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there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any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non-interested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investigators?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Is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research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basic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&amp;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early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stages?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783018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Case</a:t>
            </a:r>
            <a:r>
              <a:rPr dirty="0" spc="-25"/>
              <a:t> </a:t>
            </a:r>
            <a:r>
              <a:rPr dirty="0"/>
              <a:t>Study</a:t>
            </a:r>
            <a:r>
              <a:rPr dirty="0" spc="-35"/>
              <a:t> </a:t>
            </a:r>
            <a:r>
              <a:rPr dirty="0"/>
              <a:t>#2:</a:t>
            </a:r>
            <a:r>
              <a:rPr dirty="0" spc="-30"/>
              <a:t> </a:t>
            </a:r>
            <a:r>
              <a:rPr dirty="0"/>
              <a:t>Additional</a:t>
            </a:r>
            <a:r>
              <a:rPr dirty="0" spc="-5"/>
              <a:t> </a:t>
            </a:r>
            <a:r>
              <a:rPr dirty="0" spc="-15"/>
              <a:t>Controls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27075"/>
            <a:ext cx="10236200" cy="400050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241300" marR="700405" indent="-2286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0">
                <a:latin typeface="Calibri"/>
                <a:cs typeface="Calibri"/>
              </a:rPr>
              <a:t>Dr.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Linter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must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disclose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interest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research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personnel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resulting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publications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presentations.</a:t>
            </a:r>
            <a:endParaRPr sz="2800">
              <a:latin typeface="Calibri"/>
              <a:cs typeface="Calibri"/>
            </a:endParaRPr>
          </a:p>
          <a:p>
            <a:pPr marL="241300" marR="1509395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0">
                <a:latin typeface="Calibri"/>
                <a:cs typeface="Calibri"/>
              </a:rPr>
              <a:t>Dr.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Linter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must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disclose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university’s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interest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resulting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publications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presentations.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external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IRB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will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conduct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ethical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review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human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subjects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research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250">
              <a:latin typeface="Calibri"/>
              <a:cs typeface="Calibri"/>
            </a:endParaRPr>
          </a:p>
          <a:p>
            <a:pPr marL="241300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Additional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questions:</a:t>
            </a:r>
            <a:endParaRPr sz="2800">
              <a:latin typeface="Calibri"/>
              <a:cs typeface="Calibri"/>
            </a:endParaRPr>
          </a:p>
          <a:p>
            <a:pPr lvl="1" marL="698500" marR="299085" indent="-228600">
              <a:lnSpc>
                <a:spcPct val="8000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there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students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working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study?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If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so,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what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protections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should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implemented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them?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37" y="612637"/>
            <a:ext cx="86975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="1">
                <a:solidFill>
                  <a:srgbClr val="2E5496"/>
                </a:solidFill>
                <a:latin typeface="Calibri"/>
                <a:cs typeface="Calibri"/>
              </a:rPr>
              <a:t>If</a:t>
            </a:r>
            <a:r>
              <a:rPr dirty="0" spc="-1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pc="-120" b="1">
                <a:solidFill>
                  <a:srgbClr val="2E5496"/>
                </a:solidFill>
                <a:latin typeface="Calibri"/>
                <a:cs typeface="Calibri"/>
              </a:rPr>
              <a:t>You</a:t>
            </a:r>
            <a:r>
              <a:rPr dirty="0" spc="-2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2E5496"/>
                </a:solidFill>
                <a:latin typeface="Calibri"/>
                <a:cs typeface="Calibri"/>
              </a:rPr>
              <a:t>Suspect</a:t>
            </a:r>
            <a:r>
              <a:rPr dirty="0" spc="-4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pc="-15" b="1">
                <a:solidFill>
                  <a:srgbClr val="2E5496"/>
                </a:solidFill>
                <a:latin typeface="Calibri"/>
                <a:cs typeface="Calibri"/>
              </a:rPr>
              <a:t>Research</a:t>
            </a:r>
            <a:r>
              <a:rPr dirty="0" spc="-4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2E5496"/>
                </a:solidFill>
                <a:latin typeface="Calibri"/>
                <a:cs typeface="Calibri"/>
              </a:rPr>
              <a:t>Misconduct…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705"/>
              </a:spcBef>
            </a:pPr>
            <a:r>
              <a:rPr dirty="0" u="sng" spc="-10" b="1"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Research </a:t>
            </a:r>
            <a:r>
              <a:rPr dirty="0" u="sng" spc="-5" b="1"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Misconduct </a:t>
            </a:r>
            <a:r>
              <a:rPr dirty="0"/>
              <a:t>means </a:t>
            </a:r>
            <a:r>
              <a:rPr dirty="0" spc="5"/>
              <a:t> </a:t>
            </a:r>
            <a:r>
              <a:rPr dirty="0" spc="-10" b="1">
                <a:latin typeface="Calibri"/>
                <a:cs typeface="Calibri"/>
              </a:rPr>
              <a:t>fabrication</a:t>
            </a:r>
            <a:r>
              <a:rPr dirty="0" spc="-10"/>
              <a:t>,</a:t>
            </a:r>
            <a:r>
              <a:rPr dirty="0"/>
              <a:t> </a:t>
            </a:r>
            <a:r>
              <a:rPr dirty="0" spc="-10" b="1">
                <a:latin typeface="Calibri"/>
                <a:cs typeface="Calibri"/>
              </a:rPr>
              <a:t>falsification</a:t>
            </a:r>
            <a:r>
              <a:rPr dirty="0" spc="-10"/>
              <a:t>,</a:t>
            </a:r>
            <a:r>
              <a:rPr dirty="0" spc="-15"/>
              <a:t> </a:t>
            </a:r>
            <a:r>
              <a:rPr dirty="0" spc="-10"/>
              <a:t>or </a:t>
            </a:r>
            <a:r>
              <a:rPr dirty="0" spc="-5"/>
              <a:t> </a:t>
            </a:r>
            <a:r>
              <a:rPr dirty="0" spc="-5" b="1">
                <a:latin typeface="Calibri"/>
                <a:cs typeface="Calibri"/>
              </a:rPr>
              <a:t>plagiarism </a:t>
            </a:r>
            <a:r>
              <a:rPr dirty="0"/>
              <a:t>in </a:t>
            </a:r>
            <a:r>
              <a:rPr dirty="0" spc="-5"/>
              <a:t>proposing, </a:t>
            </a:r>
            <a:r>
              <a:rPr dirty="0" spc="-10"/>
              <a:t>performing, </a:t>
            </a:r>
            <a:r>
              <a:rPr dirty="0" spc="-5"/>
              <a:t> or </a:t>
            </a:r>
            <a:r>
              <a:rPr dirty="0" spc="-10"/>
              <a:t>reviewing research, </a:t>
            </a:r>
            <a:r>
              <a:rPr dirty="0" spc="-5"/>
              <a:t>or </a:t>
            </a:r>
            <a:r>
              <a:rPr dirty="0"/>
              <a:t>in </a:t>
            </a:r>
            <a:r>
              <a:rPr dirty="0" spc="-5"/>
              <a:t>reporting </a:t>
            </a:r>
            <a:r>
              <a:rPr dirty="0" spc="-575"/>
              <a:t> </a:t>
            </a:r>
            <a:r>
              <a:rPr dirty="0" spc="-10"/>
              <a:t>research</a:t>
            </a:r>
            <a:r>
              <a:rPr dirty="0" spc="-40"/>
              <a:t> </a:t>
            </a:r>
            <a:r>
              <a:rPr dirty="0" spc="-5"/>
              <a:t>results.</a:t>
            </a:r>
          </a:p>
          <a:p>
            <a:pPr marL="12700" marR="33020">
              <a:lnSpc>
                <a:spcPts val="2500"/>
              </a:lnSpc>
              <a:spcBef>
                <a:spcPts val="1420"/>
              </a:spcBef>
              <a:tabLst>
                <a:tab pos="3879850" algn="l"/>
              </a:tabLst>
            </a:pPr>
            <a:r>
              <a:rPr dirty="0" u="sng" spc="-5" b="1"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Questionable </a:t>
            </a:r>
            <a:r>
              <a:rPr dirty="0" u="sng" spc="-10" b="1"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Research Practices </a:t>
            </a:r>
            <a:r>
              <a:rPr dirty="0" spc="-10"/>
              <a:t>are </a:t>
            </a:r>
            <a:r>
              <a:rPr dirty="0" spc="-575"/>
              <a:t> </a:t>
            </a:r>
            <a:r>
              <a:rPr dirty="0" spc="-5"/>
              <a:t>reports</a:t>
            </a:r>
            <a:r>
              <a:rPr dirty="0" spc="-20"/>
              <a:t> </a:t>
            </a:r>
            <a:r>
              <a:rPr dirty="0" spc="-5"/>
              <a:t>of </a:t>
            </a:r>
            <a:r>
              <a:rPr dirty="0" spc="-5" b="1">
                <a:latin typeface="Calibri"/>
                <a:cs typeface="Calibri"/>
              </a:rPr>
              <a:t>careless</a:t>
            </a:r>
            <a:r>
              <a:rPr dirty="0" spc="-5"/>
              <a:t>,</a:t>
            </a:r>
            <a:r>
              <a:rPr dirty="0" spc="-15"/>
              <a:t> </a:t>
            </a:r>
            <a:r>
              <a:rPr dirty="0" spc="-10" b="1">
                <a:latin typeface="Calibri"/>
                <a:cs typeface="Calibri"/>
              </a:rPr>
              <a:t>irregular</a:t>
            </a:r>
            <a:r>
              <a:rPr dirty="0" spc="-10"/>
              <a:t>,</a:t>
            </a:r>
            <a:r>
              <a:rPr dirty="0" spc="15"/>
              <a:t> </a:t>
            </a:r>
            <a:r>
              <a:rPr dirty="0" spc="-10"/>
              <a:t>or </a:t>
            </a:r>
            <a:r>
              <a:rPr dirty="0" spc="-5"/>
              <a:t> </a:t>
            </a:r>
            <a:r>
              <a:rPr dirty="0" spc="-15" b="1">
                <a:latin typeface="Calibri"/>
                <a:cs typeface="Calibri"/>
              </a:rPr>
              <a:t>contentious</a:t>
            </a:r>
            <a:r>
              <a:rPr dirty="0" spc="1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research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practices</a:t>
            </a:r>
            <a:r>
              <a:rPr dirty="0" spc="-10"/>
              <a:t>,</a:t>
            </a:r>
            <a:r>
              <a:rPr dirty="0" spc="-5"/>
              <a:t> </a:t>
            </a:r>
            <a:r>
              <a:rPr dirty="0"/>
              <a:t>as </a:t>
            </a:r>
            <a:r>
              <a:rPr dirty="0" spc="5"/>
              <a:t> </a:t>
            </a:r>
            <a:r>
              <a:rPr dirty="0" spc="-10"/>
              <a:t>well</a:t>
            </a:r>
            <a:r>
              <a:rPr dirty="0" spc="5"/>
              <a:t> </a:t>
            </a:r>
            <a:r>
              <a:rPr dirty="0"/>
              <a:t>as</a:t>
            </a:r>
            <a:r>
              <a:rPr dirty="0" spc="-5"/>
              <a:t> authorship</a:t>
            </a:r>
            <a:r>
              <a:rPr dirty="0" spc="-10"/>
              <a:t> </a:t>
            </a:r>
            <a:r>
              <a:rPr dirty="0" spc="-5"/>
              <a:t>disputes,	</a:t>
            </a:r>
            <a:r>
              <a:rPr dirty="0" spc="-20"/>
              <a:t>may</a:t>
            </a:r>
            <a:r>
              <a:rPr dirty="0" spc="-85"/>
              <a:t> </a:t>
            </a:r>
            <a:r>
              <a:rPr dirty="0" spc="-5"/>
              <a:t>not </a:t>
            </a:r>
            <a:r>
              <a:rPr dirty="0" spc="-570"/>
              <a:t> </a:t>
            </a:r>
            <a:r>
              <a:rPr dirty="0" spc="-5"/>
              <a:t>meet </a:t>
            </a:r>
            <a:r>
              <a:rPr dirty="0"/>
              <a:t>the </a:t>
            </a:r>
            <a:r>
              <a:rPr dirty="0" spc="-15"/>
              <a:t>standard </a:t>
            </a:r>
            <a:r>
              <a:rPr dirty="0" spc="-25"/>
              <a:t>for </a:t>
            </a:r>
            <a:r>
              <a:rPr dirty="0" spc="-10"/>
              <a:t>research </a:t>
            </a:r>
            <a:r>
              <a:rPr dirty="0" spc="-5"/>
              <a:t> misconduct but </a:t>
            </a:r>
            <a:r>
              <a:rPr dirty="0" spc="-20"/>
              <a:t>may </a:t>
            </a:r>
            <a:r>
              <a:rPr dirty="0" spc="-5"/>
              <a:t>be </a:t>
            </a:r>
            <a:r>
              <a:rPr dirty="0"/>
              <a:t>a </a:t>
            </a:r>
            <a:r>
              <a:rPr dirty="0" spc="-10"/>
              <a:t>research </a:t>
            </a:r>
            <a:r>
              <a:rPr dirty="0" spc="-5"/>
              <a:t> integrity</a:t>
            </a:r>
            <a:r>
              <a:rPr dirty="0" spc="-35"/>
              <a:t> </a:t>
            </a:r>
            <a:r>
              <a:rPr dirty="0" spc="-5"/>
              <a:t>violation.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0938" y="1451599"/>
            <a:ext cx="5260975" cy="285051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 marR="46990">
              <a:lnSpc>
                <a:spcPts val="2880"/>
              </a:lnSpc>
              <a:spcBef>
                <a:spcPts val="795"/>
              </a:spcBef>
            </a:pPr>
            <a:r>
              <a:rPr dirty="0" sz="3000" spc="-25">
                <a:solidFill>
                  <a:srgbClr val="2E5496"/>
                </a:solidFill>
                <a:latin typeface="Calibri"/>
                <a:cs typeface="Calibri"/>
              </a:rPr>
              <a:t>Make </a:t>
            </a:r>
            <a:r>
              <a:rPr dirty="0" sz="3000">
                <a:solidFill>
                  <a:srgbClr val="2E5496"/>
                </a:solidFill>
                <a:latin typeface="Calibri"/>
                <a:cs typeface="Calibri"/>
              </a:rPr>
              <a:t>a </a:t>
            </a:r>
            <a:r>
              <a:rPr dirty="0" sz="3000" spc="-10" b="1">
                <a:solidFill>
                  <a:srgbClr val="2E5496"/>
                </a:solidFill>
                <a:latin typeface="Calibri"/>
                <a:cs typeface="Calibri"/>
              </a:rPr>
              <a:t>confidential report </a:t>
            </a:r>
            <a:r>
              <a:rPr dirty="0" sz="3000" spc="-15">
                <a:solidFill>
                  <a:srgbClr val="2E5496"/>
                </a:solidFill>
                <a:latin typeface="Calibri"/>
                <a:cs typeface="Calibri"/>
              </a:rPr>
              <a:t>to </a:t>
            </a:r>
            <a:r>
              <a:rPr dirty="0" sz="3000" spc="-5">
                <a:solidFill>
                  <a:srgbClr val="2E5496"/>
                </a:solidFill>
                <a:latin typeface="Calibri"/>
                <a:cs typeface="Calibri"/>
              </a:rPr>
              <a:t>the </a:t>
            </a:r>
            <a:r>
              <a:rPr dirty="0" sz="3000" spc="-66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2E5496"/>
                </a:solidFill>
                <a:latin typeface="Calibri"/>
                <a:cs typeface="Calibri"/>
              </a:rPr>
              <a:t>UF </a:t>
            </a:r>
            <a:r>
              <a:rPr dirty="0" sz="3000" spc="-15">
                <a:solidFill>
                  <a:srgbClr val="2E5496"/>
                </a:solidFill>
                <a:latin typeface="Calibri"/>
                <a:cs typeface="Calibri"/>
              </a:rPr>
              <a:t>Research </a:t>
            </a:r>
            <a:r>
              <a:rPr dirty="0" sz="3000" spc="-10">
                <a:solidFill>
                  <a:srgbClr val="2E5496"/>
                </a:solidFill>
                <a:latin typeface="Calibri"/>
                <a:cs typeface="Calibri"/>
              </a:rPr>
              <a:t>Integrity Officer </a:t>
            </a:r>
            <a:r>
              <a:rPr dirty="0" sz="3000" spc="-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E5496"/>
                </a:solidFill>
                <a:latin typeface="Calibri"/>
                <a:cs typeface="Calibri"/>
              </a:rPr>
              <a:t>(RIO)</a:t>
            </a:r>
            <a:endParaRPr sz="3000">
              <a:latin typeface="Calibri"/>
              <a:cs typeface="Calibri"/>
            </a:endParaRPr>
          </a:p>
          <a:p>
            <a:pPr marL="1339850">
              <a:lnSpc>
                <a:spcPts val="2810"/>
              </a:lnSpc>
              <a:spcBef>
                <a:spcPts val="855"/>
              </a:spcBef>
            </a:pPr>
            <a:r>
              <a:rPr dirty="0" sz="2600" spc="-10" b="1">
                <a:solidFill>
                  <a:srgbClr val="F36F20"/>
                </a:solidFill>
                <a:latin typeface="Calibri"/>
                <a:cs typeface="Calibri"/>
              </a:rPr>
              <a:t>Cassandra </a:t>
            </a:r>
            <a:r>
              <a:rPr dirty="0" sz="2600" b="1">
                <a:solidFill>
                  <a:srgbClr val="F36F20"/>
                </a:solidFill>
                <a:latin typeface="Calibri"/>
                <a:cs typeface="Calibri"/>
              </a:rPr>
              <a:t>C.</a:t>
            </a:r>
            <a:r>
              <a:rPr dirty="0" sz="2600" spc="-15" b="1">
                <a:solidFill>
                  <a:srgbClr val="F36F20"/>
                </a:solidFill>
                <a:latin typeface="Calibri"/>
                <a:cs typeface="Calibri"/>
              </a:rPr>
              <a:t> </a:t>
            </a:r>
            <a:r>
              <a:rPr dirty="0" sz="2600" spc="-20" b="1">
                <a:solidFill>
                  <a:srgbClr val="F36F20"/>
                </a:solidFill>
                <a:latin typeface="Calibri"/>
                <a:cs typeface="Calibri"/>
              </a:rPr>
              <a:t>Farley</a:t>
            </a:r>
            <a:endParaRPr sz="2600">
              <a:latin typeface="Calibri"/>
              <a:cs typeface="Calibri"/>
            </a:endParaRPr>
          </a:p>
          <a:p>
            <a:pPr marL="414655">
              <a:lnSpc>
                <a:spcPts val="2810"/>
              </a:lnSpc>
            </a:pPr>
            <a:r>
              <a:rPr dirty="0" sz="2600">
                <a:solidFill>
                  <a:srgbClr val="F36F20"/>
                </a:solidFill>
                <a:latin typeface="Calibri"/>
                <a:cs typeface="Calibri"/>
              </a:rPr>
              <a:t>(352)</a:t>
            </a:r>
            <a:r>
              <a:rPr dirty="0" sz="2600" spc="-40">
                <a:solidFill>
                  <a:srgbClr val="F36F2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36F20"/>
                </a:solidFill>
                <a:latin typeface="Calibri"/>
                <a:cs typeface="Calibri"/>
              </a:rPr>
              <a:t>273-3052</a:t>
            </a:r>
            <a:r>
              <a:rPr dirty="0" sz="2600" spc="-40">
                <a:solidFill>
                  <a:srgbClr val="F36F2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36F20"/>
                </a:solidFill>
                <a:latin typeface="Calibri"/>
                <a:cs typeface="Calibri"/>
              </a:rPr>
              <a:t>|</a:t>
            </a:r>
            <a:r>
              <a:rPr dirty="0" sz="2600" spc="-10">
                <a:solidFill>
                  <a:srgbClr val="F36F2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36F20"/>
                </a:solidFill>
                <a:latin typeface="Calibri"/>
                <a:cs typeface="Calibri"/>
                <a:hlinkClick r:id="rId2"/>
              </a:rPr>
              <a:t>cfarley@ufl.edu</a:t>
            </a:r>
            <a:endParaRPr sz="2600">
              <a:latin typeface="Calibri"/>
              <a:cs typeface="Calibri"/>
            </a:endParaRPr>
          </a:p>
          <a:p>
            <a:pPr marL="139065" marR="5080" indent="254635">
              <a:lnSpc>
                <a:spcPts val="2500"/>
              </a:lnSpc>
              <a:spcBef>
                <a:spcPts val="1420"/>
              </a:spcBef>
            </a:pPr>
            <a:r>
              <a:rPr dirty="0" sz="2600" spc="-65">
                <a:solidFill>
                  <a:srgbClr val="2E5496"/>
                </a:solidFill>
                <a:latin typeface="Calibri"/>
                <a:cs typeface="Calibri"/>
              </a:rPr>
              <a:t>You</a:t>
            </a:r>
            <a:r>
              <a:rPr dirty="0" sz="2600" spc="-2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2E5496"/>
                </a:solidFill>
                <a:latin typeface="Calibri"/>
                <a:cs typeface="Calibri"/>
              </a:rPr>
              <a:t>may</a:t>
            </a:r>
            <a:r>
              <a:rPr dirty="0" sz="2600" spc="-1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2E5496"/>
                </a:solidFill>
                <a:latin typeface="Calibri"/>
                <a:cs typeface="Calibri"/>
              </a:rPr>
              <a:t>also</a:t>
            </a:r>
            <a:r>
              <a:rPr dirty="0" sz="2600" spc="-2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2E5496"/>
                </a:solidFill>
                <a:latin typeface="Calibri"/>
                <a:cs typeface="Calibri"/>
              </a:rPr>
              <a:t>report</a:t>
            </a:r>
            <a:r>
              <a:rPr dirty="0" sz="2600" spc="-5">
                <a:solidFill>
                  <a:srgbClr val="2E5496"/>
                </a:solidFill>
                <a:latin typeface="Calibri"/>
                <a:cs typeface="Calibri"/>
              </a:rPr>
              <a:t> anonymously </a:t>
            </a:r>
            <a:r>
              <a:rPr dirty="0" sz="260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2E5496"/>
                </a:solidFill>
                <a:latin typeface="Calibri"/>
                <a:cs typeface="Calibri"/>
              </a:rPr>
              <a:t>UF</a:t>
            </a:r>
            <a:r>
              <a:rPr dirty="0" sz="260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2E5496"/>
                </a:solidFill>
                <a:latin typeface="Calibri"/>
                <a:cs typeface="Calibri"/>
              </a:rPr>
              <a:t>Compliance</a:t>
            </a:r>
            <a:r>
              <a:rPr dirty="0" sz="260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2E5496"/>
                </a:solidFill>
                <a:latin typeface="Calibri"/>
                <a:cs typeface="Calibri"/>
              </a:rPr>
              <a:t>Hotline:</a:t>
            </a:r>
            <a:r>
              <a:rPr dirty="0" sz="2600" spc="1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2E5496"/>
                </a:solidFill>
                <a:latin typeface="Calibri"/>
                <a:cs typeface="Calibri"/>
              </a:rPr>
              <a:t>877-556-5356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5747" y="4664963"/>
            <a:ext cx="908303" cy="12115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48611" y="4789430"/>
            <a:ext cx="439928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i="1">
                <a:solidFill>
                  <a:srgbClr val="1F3863"/>
                </a:solidFill>
                <a:latin typeface="Calibri"/>
                <a:cs typeface="Calibri"/>
              </a:rPr>
              <a:t>Still</a:t>
            </a:r>
            <a:r>
              <a:rPr dirty="0" sz="1600" spc="15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1F3863"/>
                </a:solidFill>
                <a:latin typeface="Calibri"/>
                <a:cs typeface="Calibri"/>
              </a:rPr>
              <a:t>not</a:t>
            </a:r>
            <a:r>
              <a:rPr dirty="0" sz="1600" spc="65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1F3863"/>
                </a:solidFill>
                <a:latin typeface="Calibri"/>
                <a:cs typeface="Calibri"/>
              </a:rPr>
              <a:t>sure</a:t>
            </a:r>
            <a:r>
              <a:rPr dirty="0" sz="1600" spc="35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1F3863"/>
                </a:solidFill>
                <a:latin typeface="Calibri"/>
                <a:cs typeface="Calibri"/>
              </a:rPr>
              <a:t>if</a:t>
            </a:r>
            <a:r>
              <a:rPr dirty="0" sz="1600" spc="30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1F3863"/>
                </a:solidFill>
                <a:latin typeface="Calibri"/>
                <a:cs typeface="Calibri"/>
              </a:rPr>
              <a:t>it</a:t>
            </a:r>
            <a:r>
              <a:rPr dirty="0" sz="1600" spc="25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1F3863"/>
                </a:solidFill>
                <a:latin typeface="Calibri"/>
                <a:cs typeface="Calibri"/>
              </a:rPr>
              <a:t>is</a:t>
            </a:r>
            <a:r>
              <a:rPr dirty="0" sz="1600" spc="40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1F3863"/>
                </a:solidFill>
                <a:latin typeface="Calibri"/>
                <a:cs typeface="Calibri"/>
              </a:rPr>
              <a:t>Misconduct</a:t>
            </a:r>
            <a:r>
              <a:rPr dirty="0" sz="1600" spc="60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1F3863"/>
                </a:solidFill>
                <a:latin typeface="Calibri"/>
                <a:cs typeface="Calibri"/>
              </a:rPr>
              <a:t>or</a:t>
            </a:r>
            <a:r>
              <a:rPr dirty="0" sz="1600" spc="55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dirty="0" sz="1600" spc="40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1F3863"/>
                </a:solidFill>
                <a:latin typeface="Calibri"/>
                <a:cs typeface="Calibri"/>
              </a:rPr>
              <a:t>QRP?</a:t>
            </a:r>
            <a:r>
              <a:rPr dirty="0" sz="1600" spc="40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The</a:t>
            </a:r>
            <a:r>
              <a:rPr dirty="0" sz="1600" spc="4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RIO </a:t>
            </a:r>
            <a:r>
              <a:rPr dirty="0" sz="160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Calibri"/>
                <a:cs typeface="Calibri"/>
              </a:rPr>
              <a:t>can</a:t>
            </a:r>
            <a:r>
              <a:rPr dirty="0" sz="1600" spc="4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help</a:t>
            </a:r>
            <a:r>
              <a:rPr dirty="0" sz="1600" spc="3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1F3863"/>
                </a:solidFill>
                <a:latin typeface="Calibri"/>
                <a:cs typeface="Calibri"/>
              </a:rPr>
              <a:t>you</a:t>
            </a:r>
            <a:r>
              <a:rPr dirty="0" sz="1600" spc="6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1F3863"/>
                </a:solidFill>
                <a:latin typeface="Calibri"/>
                <a:cs typeface="Calibri"/>
              </a:rPr>
              <a:t>better</a:t>
            </a:r>
            <a:r>
              <a:rPr dirty="0" sz="1600" spc="6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Calibri"/>
                <a:cs typeface="Calibri"/>
              </a:rPr>
              <a:t>understand</a:t>
            </a:r>
            <a:r>
              <a:rPr dirty="0" sz="1600" spc="4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the</a:t>
            </a:r>
            <a:r>
              <a:rPr dirty="0" sz="1600" spc="4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situation.</a:t>
            </a:r>
            <a:r>
              <a:rPr dirty="0" sz="1600" spc="1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45">
                <a:solidFill>
                  <a:srgbClr val="1F3863"/>
                </a:solidFill>
                <a:latin typeface="Calibri"/>
                <a:cs typeface="Calibri"/>
              </a:rPr>
              <a:t>You </a:t>
            </a:r>
            <a:r>
              <a:rPr dirty="0" sz="1600" spc="-4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Calibri"/>
                <a:cs typeface="Calibri"/>
              </a:rPr>
              <a:t>can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 speak</a:t>
            </a:r>
            <a:r>
              <a:rPr dirty="0" sz="1600" spc="-1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F3863"/>
                </a:solidFill>
                <a:latin typeface="Calibri"/>
                <a:cs typeface="Calibri"/>
              </a:rPr>
              <a:t>in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Calibri"/>
                <a:cs typeface="Calibri"/>
              </a:rPr>
              <a:t>hypotheticals</a:t>
            </a:r>
            <a:r>
              <a:rPr dirty="0" sz="1600" spc="-1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as </a:t>
            </a:r>
            <a:r>
              <a:rPr dirty="0" sz="1600" spc="-15">
                <a:solidFill>
                  <a:srgbClr val="1F3863"/>
                </a:solidFill>
                <a:latin typeface="Calibri"/>
                <a:cs typeface="Calibri"/>
              </a:rPr>
              <a:t>you</a:t>
            </a:r>
            <a:r>
              <a:rPr dirty="0" sz="1600" spc="1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consider</a:t>
            </a:r>
            <a:r>
              <a:rPr dirty="0" sz="1600" spc="1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making</a:t>
            </a:r>
            <a:r>
              <a:rPr dirty="0" sz="1600" spc="-1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an </a:t>
            </a:r>
            <a:r>
              <a:rPr dirty="0" sz="1600" spc="-35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official</a:t>
            </a:r>
            <a:r>
              <a:rPr dirty="0" sz="1600" spc="-4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allegation.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75419" y="6036564"/>
            <a:ext cx="2449066" cy="5029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3427" y="507428"/>
            <a:ext cx="675068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Federal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5"/>
              <a:t> </a:t>
            </a:r>
            <a:r>
              <a:rPr dirty="0" spc="-30"/>
              <a:t>State</a:t>
            </a:r>
            <a:r>
              <a:rPr dirty="0" spc="-25"/>
              <a:t> </a:t>
            </a:r>
            <a:r>
              <a:rPr dirty="0" spc="-10"/>
              <a:t>Regulations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68337" y="1475318"/>
          <a:ext cx="10988675" cy="4440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1955"/>
                <a:gridCol w="5488305"/>
              </a:tblGrid>
              <a:tr h="9385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PHS</a:t>
                      </a:r>
                      <a:r>
                        <a:rPr dirty="0" sz="2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Regulation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70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980" marR="4095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u="sng" sz="200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https://www.govinfo.gov/content/pkg/FR-2011- </a:t>
                      </a:r>
                      <a:r>
                        <a:rPr dirty="0" sz="2000" spc="-440">
                          <a:solidFill>
                            <a:srgbClr val="0562C1"/>
                          </a:solidFill>
                          <a:latin typeface="Calibri"/>
                          <a:cs typeface="Calibri"/>
                          <a:hlinkClick r:id="rId4"/>
                        </a:rPr>
                        <a:t> </a:t>
                      </a:r>
                      <a:r>
                        <a:rPr dirty="0" u="sng" sz="2000" spc="-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08-25/pdf/2011-21633.pdf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91440" marR="135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NSF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Proposal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Award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Policies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2400" spc="-5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Procedures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Guide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u="sng" sz="2000" spc="-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https://www.nsf.gov/bfa/dias/policy/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EEBF6"/>
                    </a:solidFill>
                  </a:tcPr>
                </a:tc>
              </a:tr>
              <a:tr h="1490980">
                <a:tc>
                  <a:txBody>
                    <a:bodyPr/>
                    <a:lstStyle/>
                    <a:p>
                      <a:pPr marL="91440" marR="8636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Florida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State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Statute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112.313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(Standards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2400" spc="-5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conduct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public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officers,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employees of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agencies,</a:t>
                      </a:r>
                      <a:r>
                        <a:rPr dirty="0" sz="2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 local government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attorneys)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716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u="sng" sz="200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http://www.leg.state.fl.us/statutes/index.cfm?App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3980" marR="102235">
                        <a:lnSpc>
                          <a:spcPct val="100000"/>
                        </a:lnSpc>
                      </a:pPr>
                      <a:r>
                        <a:rPr dirty="0" u="sng" sz="2000" spc="-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_mode=Display_Statute&amp;Search_String=&amp;URL=010 </a:t>
                      </a:r>
                      <a:r>
                        <a:rPr dirty="0" sz="2000" spc="-440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200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0-0199/0112/0112PARTIIIContentsIndex.html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1440" marR="2165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Florida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State Statute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1012.977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(Disclosure </a:t>
                      </a:r>
                      <a:r>
                        <a:rPr dirty="0" sz="2400" spc="-5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contracts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that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affect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integrity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5">
                          <a:latin typeface="Calibri"/>
                          <a:cs typeface="Calibri"/>
                        </a:rPr>
                        <a:t>state</a:t>
                      </a:r>
                      <a:r>
                        <a:rPr dirty="0"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universities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entities)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u="sng" sz="200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http://www.leg.state.fl.us/Statutes/index.cfm?App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3980" marR="102235">
                        <a:lnSpc>
                          <a:spcPct val="100000"/>
                        </a:lnSpc>
                      </a:pPr>
                      <a:r>
                        <a:rPr dirty="0" u="sng" sz="2000" spc="-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_mode=Display_Statute&amp;Search_String=&amp;URL=100 </a:t>
                      </a:r>
                      <a:r>
                        <a:rPr dirty="0" sz="2000" spc="-440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2000" spc="-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0-1099/1012/Sections/1012.977.html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75419" y="6036564"/>
            <a:ext cx="2449066" cy="5029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7687" y="380238"/>
            <a:ext cx="86404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University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Florida</a:t>
            </a:r>
            <a:r>
              <a:rPr dirty="0" spc="5"/>
              <a:t> </a:t>
            </a:r>
            <a:r>
              <a:rPr dirty="0"/>
              <a:t>Online</a:t>
            </a:r>
            <a:r>
              <a:rPr dirty="0" spc="-25"/>
              <a:t> </a:t>
            </a:r>
            <a:r>
              <a:rPr dirty="0" spc="-15"/>
              <a:t>Resources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82611" y="1760536"/>
          <a:ext cx="10917555" cy="406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5240"/>
                <a:gridCol w="5802629"/>
              </a:tblGrid>
              <a:tr h="8502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dirty="0" sz="3200" spc="-15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Research</a:t>
                      </a:r>
                      <a:r>
                        <a:rPr dirty="0" sz="3200" spc="-40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COI</a:t>
                      </a:r>
                      <a:r>
                        <a:rPr dirty="0" sz="3200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 |</a:t>
                      </a:r>
                      <a:r>
                        <a:rPr dirty="0" sz="3200" spc="-20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UFRI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5557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dirty="0" u="sng" sz="240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https://research.ufl.edu/compliance.html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2225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3200" spc="-5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UF</a:t>
                      </a:r>
                      <a:r>
                        <a:rPr dirty="0" sz="3200" spc="-25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COI </a:t>
                      </a:r>
                      <a:r>
                        <a:rPr dirty="0" sz="3200" spc="-15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u="sng" sz="2400" spc="-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https://coi.ufl.edu/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60655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3200" spc="-10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UFOLIO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u="sng" sz="240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https://compliance.ufl.edu/ufolio/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6065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344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dirty="0" sz="3200" spc="-5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Disclosing</a:t>
                      </a:r>
                      <a:r>
                        <a:rPr dirty="0" sz="3200" spc="15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5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Foreign</a:t>
                      </a:r>
                      <a:r>
                        <a:rPr dirty="0" sz="3200" spc="-35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5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Activities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4765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445134" marR="10985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u="sng" sz="240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https://research.ufl.edu/foreign-activities- </a:t>
                      </a:r>
                      <a:r>
                        <a:rPr dirty="0" sz="2400" spc="-530">
                          <a:solidFill>
                            <a:srgbClr val="0562C1"/>
                          </a:solidFill>
                          <a:latin typeface="Calibri"/>
                          <a:cs typeface="Calibri"/>
                          <a:hlinkClick r:id="rId7"/>
                        </a:rPr>
                        <a:t> </a:t>
                      </a:r>
                      <a:r>
                        <a:rPr dirty="0" u="sng" sz="240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disclosure.html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31445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CECEC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3200" spc="-15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UFIRST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u="sng" sz="2400" spc="-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  <a:hlinkClick r:id="rId8"/>
                        </a:rPr>
                        <a:t>https://grants.research.ufl.edu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60655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24447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Reminders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9827260" cy="245491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70">
                <a:latin typeface="Calibri"/>
                <a:cs typeface="Calibri"/>
              </a:rPr>
              <a:t>You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must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log </a:t>
            </a:r>
            <a:r>
              <a:rPr dirty="0" sz="2800" spc="-10">
                <a:latin typeface="Calibri"/>
                <a:cs typeface="Calibri"/>
              </a:rPr>
              <a:t>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with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UFL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email</a:t>
            </a:r>
            <a:r>
              <a:rPr dirty="0" sz="2800" spc="-10">
                <a:latin typeface="Calibri"/>
                <a:cs typeface="Calibri"/>
              </a:rPr>
              <a:t> 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order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receive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certificate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credit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Please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take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survey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after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class—we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value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your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feedback</a:t>
            </a:r>
            <a:endParaRPr sz="2800">
              <a:latin typeface="Calibri"/>
              <a:cs typeface="Calibri"/>
            </a:endParaRPr>
          </a:p>
          <a:p>
            <a:pPr marL="241300" marR="264795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In </a:t>
            </a:r>
            <a:r>
              <a:rPr dirty="0" sz="2800" spc="-15">
                <a:latin typeface="Calibri"/>
                <a:cs typeface="Calibri"/>
              </a:rPr>
              <a:t>order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allow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free</a:t>
            </a:r>
            <a:r>
              <a:rPr dirty="0" sz="2800" spc="-10">
                <a:latin typeface="Calibri"/>
                <a:cs typeface="Calibri"/>
              </a:rPr>
              <a:t> flow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ideas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questions,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we</a:t>
            </a:r>
            <a:r>
              <a:rPr dirty="0" sz="2800" spc="-10">
                <a:latin typeface="Calibri"/>
                <a:cs typeface="Calibri"/>
              </a:rPr>
              <a:t> will</a:t>
            </a:r>
            <a:r>
              <a:rPr dirty="0" sz="2800" spc="-5">
                <a:latin typeface="Calibri"/>
                <a:cs typeface="Calibri"/>
              </a:rPr>
              <a:t> not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record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session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Slides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other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materials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will</a:t>
            </a:r>
            <a:r>
              <a:rPr dirty="0" sz="2800" spc="-5">
                <a:latin typeface="Calibri"/>
                <a:cs typeface="Calibri"/>
              </a:rPr>
              <a:t> be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sent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attendees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after 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class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65359"/>
            <a:ext cx="38398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RCR</a:t>
            </a:r>
            <a:r>
              <a:rPr dirty="0" spc="-35"/>
              <a:t> </a:t>
            </a:r>
            <a:r>
              <a:rPr dirty="0" spc="-10"/>
              <a:t>Certification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48839" y="1198371"/>
            <a:ext cx="5537200" cy="66294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0">
                <a:latin typeface="Calibri"/>
                <a:cs typeface="Calibri"/>
              </a:rPr>
              <a:t>Mentor/Mentee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Relationships-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Finding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Right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Balance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0">
                <a:latin typeface="Calibri"/>
                <a:cs typeface="Calibri"/>
              </a:rPr>
              <a:t>Collaborative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Research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0354" y="1914905"/>
            <a:ext cx="7265034" cy="264160"/>
          </a:xfrm>
          <a:prstGeom prst="rect">
            <a:avLst/>
          </a:prstGeom>
          <a:ln w="38100">
            <a:solidFill>
              <a:srgbClr val="C55A11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19405" indent="-229235">
              <a:lnSpc>
                <a:spcPts val="1980"/>
              </a:lnSpc>
              <a:buFont typeface="Arial"/>
              <a:buChar char="•"/>
              <a:tabLst>
                <a:tab pos="319405" algn="l"/>
                <a:tab pos="320040" algn="l"/>
              </a:tabLst>
            </a:pPr>
            <a:r>
              <a:rPr dirty="0" sz="1800" spc="-5">
                <a:latin typeface="Calibri"/>
                <a:cs typeface="Calibri"/>
              </a:rPr>
              <a:t>Conflicts of </a:t>
            </a:r>
            <a:r>
              <a:rPr dirty="0" sz="1800" spc="-15">
                <a:latin typeface="Calibri"/>
                <a:cs typeface="Calibri"/>
              </a:rPr>
              <a:t>Interest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8839" y="2155444"/>
            <a:ext cx="6836409" cy="353377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5">
                <a:latin typeface="Calibri"/>
                <a:cs typeface="Calibri"/>
              </a:rPr>
              <a:t>Data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Management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Artificial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Intelligence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>
                <a:latin typeface="Calibri"/>
                <a:cs typeface="Calibri"/>
              </a:rPr>
              <a:t>Compliance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5">
                <a:latin typeface="Calibri"/>
                <a:cs typeface="Calibri"/>
              </a:rPr>
              <a:t>Research</a:t>
            </a:r>
            <a:r>
              <a:rPr dirty="0" sz="1800" spc="-5">
                <a:latin typeface="Calibri"/>
                <a:cs typeface="Calibri"/>
              </a:rPr>
              <a:t> Misconduct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Overview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5">
                <a:latin typeface="Calibri"/>
                <a:cs typeface="Calibri"/>
              </a:rPr>
              <a:t>Research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Misconduct: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Plagiarism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5">
                <a:latin typeface="Calibri"/>
                <a:cs typeface="Calibri"/>
              </a:rPr>
              <a:t>Research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Misconduct: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ORI: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 Lab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0">
                <a:latin typeface="Calibri"/>
                <a:cs typeface="Calibri"/>
              </a:rPr>
              <a:t>Ethics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-10">
                <a:latin typeface="Calibri"/>
                <a:cs typeface="Calibri"/>
              </a:rPr>
              <a:t> Authorship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5">
                <a:latin typeface="Calibri"/>
                <a:cs typeface="Calibri"/>
              </a:rPr>
              <a:t>Rigors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Peer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Review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0">
                <a:latin typeface="Calibri"/>
                <a:cs typeface="Calibri"/>
              </a:rPr>
              <a:t>Reproducibility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Replicability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>
                <a:latin typeface="Calibri"/>
                <a:cs typeface="Calibri"/>
              </a:rPr>
              <a:t>IRB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Informed </a:t>
            </a:r>
            <a:r>
              <a:rPr dirty="0" sz="1800" spc="-5">
                <a:latin typeface="Calibri"/>
                <a:cs typeface="Calibri"/>
              </a:rPr>
              <a:t>Consent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>
                <a:latin typeface="Calibri"/>
                <a:cs typeface="Calibri"/>
              </a:rPr>
              <a:t>Export </a:t>
            </a:r>
            <a:r>
              <a:rPr dirty="0" sz="1800" spc="-10">
                <a:latin typeface="Calibri"/>
                <a:cs typeface="Calibri"/>
              </a:rPr>
              <a:t>Control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Overview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Including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overview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Use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Technology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0">
                <a:latin typeface="Calibri"/>
                <a:cs typeface="Calibri"/>
              </a:rPr>
              <a:t>Putting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All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Together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0437" y="406622"/>
            <a:ext cx="52819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UF</a:t>
            </a:r>
            <a:r>
              <a:rPr dirty="0" spc="-35"/>
              <a:t> </a:t>
            </a:r>
            <a:r>
              <a:rPr dirty="0" spc="-15"/>
              <a:t>Research</a:t>
            </a:r>
            <a:r>
              <a:rPr dirty="0" spc="-60"/>
              <a:t> </a:t>
            </a:r>
            <a:r>
              <a:rPr dirty="0" spc="-10"/>
              <a:t>Enterprise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42972" y="1143000"/>
            <a:ext cx="7373620" cy="5316220"/>
            <a:chOff x="2442972" y="1143000"/>
            <a:chExt cx="7373620" cy="53162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972" y="1143000"/>
              <a:ext cx="7373111" cy="5315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5201" y="5421180"/>
              <a:ext cx="1688655" cy="3893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798575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Research</a:t>
            </a:r>
            <a:r>
              <a:rPr dirty="0" spc="-35"/>
              <a:t> </a:t>
            </a:r>
            <a:r>
              <a:rPr dirty="0" spc="-5"/>
              <a:t>Conflict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 spc="-25"/>
              <a:t>Interest </a:t>
            </a:r>
            <a:r>
              <a:rPr dirty="0" spc="-15"/>
              <a:t>(RCOI)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7502" y="1528348"/>
            <a:ext cx="6512559" cy="448246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705"/>
              </a:spcBef>
            </a:pPr>
            <a:r>
              <a:rPr dirty="0" sz="2600" spc="-15">
                <a:latin typeface="Calibri"/>
                <a:cs typeface="Calibri"/>
              </a:rPr>
              <a:t>RCOI </a:t>
            </a:r>
            <a:r>
              <a:rPr dirty="0" sz="2600" spc="-10">
                <a:latin typeface="Calibri"/>
                <a:cs typeface="Calibri"/>
              </a:rPr>
              <a:t>administers </a:t>
            </a:r>
            <a:r>
              <a:rPr dirty="0" sz="2600" spc="-40">
                <a:latin typeface="Calibri"/>
                <a:cs typeface="Calibri"/>
              </a:rPr>
              <a:t>UF’s </a:t>
            </a:r>
            <a:r>
              <a:rPr dirty="0" sz="2600" spc="-5">
                <a:latin typeface="Calibri"/>
                <a:cs typeface="Calibri"/>
              </a:rPr>
              <a:t>Conflict of </a:t>
            </a:r>
            <a:r>
              <a:rPr dirty="0" sz="2600" spc="-15">
                <a:latin typeface="Calibri"/>
                <a:cs typeface="Calibri"/>
              </a:rPr>
              <a:t>Interest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Research </a:t>
            </a:r>
            <a:r>
              <a:rPr dirty="0" sz="2600" spc="-35">
                <a:latin typeface="Calibri"/>
                <a:cs typeface="Calibri"/>
              </a:rPr>
              <a:t>Policy. </a:t>
            </a:r>
            <a:r>
              <a:rPr dirty="0" sz="2600">
                <a:latin typeface="Calibri"/>
                <a:cs typeface="Calibri"/>
              </a:rPr>
              <a:t>Our </a:t>
            </a:r>
            <a:r>
              <a:rPr dirty="0" sz="2600" spc="-10">
                <a:latin typeface="Calibri"/>
                <a:cs typeface="Calibri"/>
              </a:rPr>
              <a:t>office </a:t>
            </a:r>
            <a:r>
              <a:rPr dirty="0" sz="2600" spc="-15">
                <a:latin typeface="Calibri"/>
                <a:cs typeface="Calibri"/>
              </a:rPr>
              <a:t>reviews </a:t>
            </a:r>
            <a:r>
              <a:rPr dirty="0" sz="2600">
                <a:latin typeface="Calibri"/>
                <a:cs typeface="Calibri"/>
              </a:rPr>
              <a:t>and </a:t>
            </a:r>
            <a:r>
              <a:rPr dirty="0" sz="2600" spc="-5">
                <a:latin typeface="Calibri"/>
                <a:cs typeface="Calibri"/>
              </a:rPr>
              <a:t>manages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Significant </a:t>
            </a:r>
            <a:r>
              <a:rPr dirty="0" sz="2600">
                <a:latin typeface="Calibri"/>
                <a:cs typeface="Calibri"/>
              </a:rPr>
              <a:t>Financial </a:t>
            </a:r>
            <a:r>
              <a:rPr dirty="0" sz="2600" spc="-15">
                <a:latin typeface="Calibri"/>
                <a:cs typeface="Calibri"/>
              </a:rPr>
              <a:t>Interests </a:t>
            </a:r>
            <a:r>
              <a:rPr dirty="0" sz="2600" spc="-10">
                <a:latin typeface="Calibri"/>
                <a:cs typeface="Calibri"/>
              </a:rPr>
              <a:t>that </a:t>
            </a:r>
            <a:r>
              <a:rPr dirty="0" sz="2600" spc="-20">
                <a:latin typeface="Calibri"/>
                <a:cs typeface="Calibri"/>
              </a:rPr>
              <a:t>have </a:t>
            </a:r>
            <a:r>
              <a:rPr dirty="0" sz="2600" spc="-5">
                <a:latin typeface="Calibri"/>
                <a:cs typeface="Calibri"/>
              </a:rPr>
              <a:t>the 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potential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>
                <a:latin typeface="Calibri"/>
                <a:cs typeface="Calibri"/>
              </a:rPr>
              <a:t>bias </a:t>
            </a:r>
            <a:r>
              <a:rPr dirty="0" sz="2600" spc="-10">
                <a:latin typeface="Calibri"/>
                <a:cs typeface="Calibri"/>
              </a:rPr>
              <a:t>research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 spc="-5">
                <a:latin typeface="Calibri"/>
                <a:cs typeface="Calibri"/>
              </a:rPr>
              <a:t>ensure compliance </a:t>
            </a:r>
            <a:r>
              <a:rPr dirty="0" sz="2600">
                <a:latin typeface="Calibri"/>
                <a:cs typeface="Calibri"/>
              </a:rPr>
              <a:t> with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sponsor</a:t>
            </a:r>
            <a:r>
              <a:rPr dirty="0" sz="2600" spc="-10">
                <a:latin typeface="Calibri"/>
                <a:cs typeface="Calibri"/>
              </a:rPr>
              <a:t> COI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regulations.</a:t>
            </a:r>
            <a:endParaRPr sz="2600">
              <a:latin typeface="Calibri"/>
              <a:cs typeface="Calibri"/>
            </a:endParaRPr>
          </a:p>
          <a:p>
            <a:pPr marL="12700" marR="18415">
              <a:lnSpc>
                <a:spcPts val="2500"/>
              </a:lnSpc>
              <a:spcBef>
                <a:spcPts val="980"/>
              </a:spcBef>
            </a:pPr>
            <a:r>
              <a:rPr dirty="0" sz="2600" spc="-15">
                <a:latin typeface="Calibri"/>
                <a:cs typeface="Calibri"/>
              </a:rPr>
              <a:t>RCOI </a:t>
            </a:r>
            <a:r>
              <a:rPr dirty="0" sz="2600" spc="-10">
                <a:latin typeface="Calibri"/>
                <a:cs typeface="Calibri"/>
              </a:rPr>
              <a:t>partners </a:t>
            </a:r>
            <a:r>
              <a:rPr dirty="0" sz="2600">
                <a:latin typeface="Calibri"/>
                <a:cs typeface="Calibri"/>
              </a:rPr>
              <a:t>with the </a:t>
            </a:r>
            <a:r>
              <a:rPr dirty="0" sz="2600" spc="-10">
                <a:latin typeface="Calibri"/>
                <a:cs typeface="Calibri"/>
              </a:rPr>
              <a:t>COI </a:t>
            </a:r>
            <a:r>
              <a:rPr dirty="0" sz="2600" spc="-15">
                <a:latin typeface="Calibri"/>
                <a:cs typeface="Calibri"/>
              </a:rPr>
              <a:t>Program </a:t>
            </a:r>
            <a:r>
              <a:rPr dirty="0" sz="2600" spc="-5">
                <a:latin typeface="Calibri"/>
                <a:cs typeface="Calibri"/>
              </a:rPr>
              <a:t>(UFOLIO), </a:t>
            </a:r>
            <a:r>
              <a:rPr dirty="0" sz="2600">
                <a:latin typeface="Calibri"/>
                <a:cs typeface="Calibri"/>
              </a:rPr>
              <a:t> Division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of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Sponsored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Programs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(UFIRST)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UF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Institutional </a:t>
            </a:r>
            <a:r>
              <a:rPr dirty="0" sz="2600" spc="-15">
                <a:latin typeface="Calibri"/>
                <a:cs typeface="Calibri"/>
              </a:rPr>
              <a:t>Review </a:t>
            </a:r>
            <a:r>
              <a:rPr dirty="0" sz="2600" spc="-10">
                <a:latin typeface="Calibri"/>
                <a:cs typeface="Calibri"/>
              </a:rPr>
              <a:t>Boards (myIRB </a:t>
            </a:r>
            <a:r>
              <a:rPr dirty="0" sz="2600">
                <a:latin typeface="Calibri"/>
                <a:cs typeface="Calibri"/>
              </a:rPr>
              <a:t>and WIRB 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Checklist)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 spc="-10">
                <a:latin typeface="Calibri"/>
                <a:cs typeface="Calibri"/>
              </a:rPr>
              <a:t>receive </a:t>
            </a:r>
            <a:r>
              <a:rPr dirty="0" sz="2600" spc="-5">
                <a:latin typeface="Calibri"/>
                <a:cs typeface="Calibri"/>
              </a:rPr>
              <a:t>disclosures of Significant 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Financial</a:t>
            </a:r>
            <a:r>
              <a:rPr dirty="0" sz="2600" spc="-15">
                <a:latin typeface="Calibri"/>
                <a:cs typeface="Calibri"/>
              </a:rPr>
              <a:t> Interests.</a:t>
            </a:r>
            <a:endParaRPr sz="2600">
              <a:latin typeface="Calibri"/>
              <a:cs typeface="Calibri"/>
            </a:endParaRPr>
          </a:p>
          <a:p>
            <a:pPr marL="12700" marR="191135">
              <a:lnSpc>
                <a:spcPts val="2500"/>
              </a:lnSpc>
              <a:spcBef>
                <a:spcPts val="990"/>
              </a:spcBef>
            </a:pPr>
            <a:r>
              <a:rPr dirty="0" sz="2600" spc="-15">
                <a:latin typeface="Calibri"/>
                <a:cs typeface="Calibri"/>
              </a:rPr>
              <a:t>RCOI </a:t>
            </a:r>
            <a:r>
              <a:rPr dirty="0" sz="2600">
                <a:latin typeface="Calibri"/>
                <a:cs typeface="Calibri"/>
              </a:rPr>
              <a:t>serves as a </a:t>
            </a:r>
            <a:r>
              <a:rPr dirty="0" sz="2600" spc="-10">
                <a:latin typeface="Calibri"/>
                <a:cs typeface="Calibri"/>
              </a:rPr>
              <a:t>resource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 spc="-45">
                <a:latin typeface="Calibri"/>
                <a:cs typeface="Calibri"/>
              </a:rPr>
              <a:t>staff, </a:t>
            </a:r>
            <a:r>
              <a:rPr dirty="0" sz="2600" spc="-10">
                <a:latin typeface="Calibri"/>
                <a:cs typeface="Calibri"/>
              </a:rPr>
              <a:t>students </a:t>
            </a:r>
            <a:r>
              <a:rPr dirty="0" sz="2600">
                <a:latin typeface="Calibri"/>
                <a:cs typeface="Calibri"/>
              </a:rPr>
              <a:t>and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faculty </a:t>
            </a:r>
            <a:r>
              <a:rPr dirty="0" sz="2600" spc="-5">
                <a:latin typeface="Calibri"/>
                <a:cs typeface="Calibri"/>
              </a:rPr>
              <a:t>on conflicts of </a:t>
            </a:r>
            <a:r>
              <a:rPr dirty="0" sz="2600" spc="-15">
                <a:latin typeface="Calibri"/>
                <a:cs typeface="Calibri"/>
              </a:rPr>
              <a:t>interest related to </a:t>
            </a:r>
            <a:r>
              <a:rPr dirty="0" sz="2600" spc="-10">
                <a:latin typeface="Calibri"/>
                <a:cs typeface="Calibri"/>
              </a:rPr>
              <a:t> research.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72" y="1690116"/>
            <a:ext cx="4558283" cy="38770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640" y="316007"/>
            <a:ext cx="5199380" cy="1300480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 spc="-5"/>
              <a:t>UF Conflicts </a:t>
            </a:r>
            <a:r>
              <a:rPr dirty="0"/>
              <a:t>of </a:t>
            </a:r>
            <a:r>
              <a:rPr dirty="0" spc="-25"/>
              <a:t>Interest </a:t>
            </a:r>
            <a:r>
              <a:rPr dirty="0" spc="-980"/>
              <a:t> </a:t>
            </a:r>
            <a:r>
              <a:rPr dirty="0" spc="-20"/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309" y="1601786"/>
            <a:ext cx="6191885" cy="1658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650"/>
              </a:lnSpc>
              <a:spcBef>
                <a:spcPts val="105"/>
              </a:spcBef>
            </a:pPr>
            <a:r>
              <a:rPr dirty="0" sz="2600" spc="-5">
                <a:latin typeface="Calibri"/>
                <a:cs typeface="Calibri"/>
              </a:rPr>
              <a:t>The</a:t>
            </a:r>
            <a:r>
              <a:rPr dirty="0" sz="2600" spc="32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UF</a:t>
            </a:r>
            <a:r>
              <a:rPr dirty="0" sz="2600" spc="3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Conflicts</a:t>
            </a:r>
            <a:r>
              <a:rPr dirty="0" sz="2600" spc="3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of</a:t>
            </a:r>
            <a:r>
              <a:rPr dirty="0" sz="2600" spc="32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Interest</a:t>
            </a:r>
            <a:r>
              <a:rPr dirty="0" sz="2600" spc="3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(COI)</a:t>
            </a:r>
            <a:r>
              <a:rPr dirty="0" sz="2600" spc="32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Program</a:t>
            </a:r>
            <a:r>
              <a:rPr dirty="0" sz="2600" spc="3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  <a:tabLst>
                <a:tab pos="502920" algn="l"/>
                <a:tab pos="1412875" algn="l"/>
                <a:tab pos="3089275" algn="l"/>
                <a:tab pos="4048125" algn="l"/>
                <a:tab pos="4654550" algn="l"/>
                <a:tab pos="5901055" algn="l"/>
              </a:tabLst>
            </a:pPr>
            <a:r>
              <a:rPr dirty="0" sz="2600">
                <a:latin typeface="Calibri"/>
                <a:cs typeface="Calibri"/>
              </a:rPr>
              <a:t>an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o</a:t>
            </a:r>
            <a:r>
              <a:rPr dirty="0" sz="2600" spc="-30">
                <a:latin typeface="Calibri"/>
                <a:cs typeface="Calibri"/>
              </a:rPr>
              <a:t>f</a:t>
            </a:r>
            <a:r>
              <a:rPr dirty="0" sz="2600" spc="-5">
                <a:latin typeface="Calibri"/>
                <a:cs typeface="Calibri"/>
              </a:rPr>
              <a:t>f</a:t>
            </a:r>
            <a:r>
              <a:rPr dirty="0" sz="2600">
                <a:latin typeface="Calibri"/>
                <a:cs typeface="Calibri"/>
              </a:rPr>
              <a:t>ice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5">
                <a:latin typeface="Calibri"/>
                <a:cs typeface="Calibri"/>
              </a:rPr>
              <a:t>e</a:t>
            </a:r>
            <a:r>
              <a:rPr dirty="0" sz="2600" spc="-25">
                <a:latin typeface="Calibri"/>
                <a:cs typeface="Calibri"/>
              </a:rPr>
              <a:t>s</a:t>
            </a:r>
            <a:r>
              <a:rPr dirty="0" sz="2600" spc="-3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abli</a:t>
            </a:r>
            <a:r>
              <a:rPr dirty="0" sz="2600" spc="-15">
                <a:latin typeface="Calibri"/>
                <a:cs typeface="Calibri"/>
              </a:rPr>
              <a:t>sh</a:t>
            </a:r>
            <a:r>
              <a:rPr dirty="0" sz="2600">
                <a:latin typeface="Calibri"/>
                <a:cs typeface="Calibri"/>
              </a:rPr>
              <a:t>ed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">
                <a:latin typeface="Calibri"/>
                <a:cs typeface="Calibri"/>
              </a:rPr>
              <a:t>un</a:t>
            </a:r>
            <a:r>
              <a:rPr dirty="0" sz="2600" spc="-15">
                <a:latin typeface="Calibri"/>
                <a:cs typeface="Calibri"/>
              </a:rPr>
              <a:t>d</a:t>
            </a:r>
            <a:r>
              <a:rPr dirty="0" sz="2600">
                <a:latin typeface="Calibri"/>
                <a:cs typeface="Calibri"/>
              </a:rPr>
              <a:t>er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15">
                <a:latin typeface="Calibri"/>
                <a:cs typeface="Calibri"/>
              </a:rPr>
              <a:t>h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">
                <a:latin typeface="Calibri"/>
                <a:cs typeface="Calibri"/>
              </a:rPr>
              <a:t>pu</a:t>
            </a:r>
            <a:r>
              <a:rPr dirty="0" sz="2600" spc="2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v</a:t>
            </a:r>
            <a:r>
              <a:rPr dirty="0" sz="2600" spc="-10">
                <a:latin typeface="Calibri"/>
                <a:cs typeface="Calibri"/>
              </a:rPr>
              <a:t>i</a:t>
            </a:r>
            <a:r>
              <a:rPr dirty="0" sz="2600" spc="-15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w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of</a:t>
            </a:r>
            <a:endParaRPr sz="2600">
              <a:latin typeface="Calibri"/>
              <a:cs typeface="Calibri"/>
            </a:endParaRPr>
          </a:p>
          <a:p>
            <a:pPr marL="13335" marR="5715" indent="-635">
              <a:lnSpc>
                <a:spcPct val="70000"/>
              </a:lnSpc>
              <a:spcBef>
                <a:spcPts val="465"/>
              </a:spcBef>
              <a:tabLst>
                <a:tab pos="649605" algn="l"/>
                <a:tab pos="1845945" algn="l"/>
                <a:tab pos="2539365" algn="l"/>
                <a:tab pos="3582035" algn="l"/>
                <a:tab pos="4337685" algn="l"/>
                <a:tab pos="5795010" algn="l"/>
              </a:tabLst>
            </a:pP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5">
                <a:latin typeface="Calibri"/>
                <a:cs typeface="Calibri"/>
              </a:rPr>
              <a:t>h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5">
                <a:latin typeface="Calibri"/>
                <a:cs typeface="Calibri"/>
              </a:rPr>
              <a:t>P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 spc="-20">
                <a:latin typeface="Calibri"/>
                <a:cs typeface="Calibri"/>
              </a:rPr>
              <a:t>o</a:t>
            </a:r>
            <a:r>
              <a:rPr dirty="0" sz="2600" spc="-25">
                <a:latin typeface="Calibri"/>
                <a:cs typeface="Calibri"/>
              </a:rPr>
              <a:t>v</a:t>
            </a:r>
            <a:r>
              <a:rPr dirty="0" sz="2600" spc="-10">
                <a:latin typeface="Calibri"/>
                <a:cs typeface="Calibri"/>
              </a:rPr>
              <a:t>o</a:t>
            </a:r>
            <a:r>
              <a:rPr dirty="0" sz="2600" spc="-35">
                <a:latin typeface="Calibri"/>
                <a:cs typeface="Calibri"/>
              </a:rPr>
              <a:t>s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Sen</a:t>
            </a:r>
            <a:r>
              <a:rPr dirty="0" sz="2600" spc="-10">
                <a:latin typeface="Calibri"/>
                <a:cs typeface="Calibri"/>
              </a:rPr>
              <a:t>io</a:t>
            </a:r>
            <a:r>
              <a:rPr dirty="0" sz="2600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ice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">
                <a:latin typeface="Calibri"/>
                <a:cs typeface="Calibri"/>
              </a:rPr>
              <a:t>P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es</a:t>
            </a:r>
            <a:r>
              <a:rPr dirty="0" sz="2600" spc="-10">
                <a:latin typeface="Calibri"/>
                <a:cs typeface="Calibri"/>
              </a:rPr>
              <a:t>i</a:t>
            </a:r>
            <a:r>
              <a:rPr dirty="0" sz="2600" spc="-15">
                <a:latin typeface="Calibri"/>
                <a:cs typeface="Calibri"/>
              </a:rPr>
              <a:t>d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25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65">
                <a:latin typeface="Calibri"/>
                <a:cs typeface="Calibri"/>
              </a:rPr>
              <a:t>f</a:t>
            </a:r>
            <a:r>
              <a:rPr dirty="0" sz="2600" spc="-5">
                <a:latin typeface="Calibri"/>
                <a:cs typeface="Calibri"/>
              </a:rPr>
              <a:t>o</a:t>
            </a:r>
            <a:r>
              <a:rPr dirty="0" sz="2600">
                <a:latin typeface="Calibri"/>
                <a:cs typeface="Calibri"/>
              </a:rPr>
              <a:t>r  </a:t>
            </a:r>
            <a:r>
              <a:rPr dirty="0" sz="2600" spc="-5">
                <a:latin typeface="Calibri"/>
                <a:cs typeface="Calibri"/>
              </a:rPr>
              <a:t>Academic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Affairs.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2600" spc="-5">
                <a:latin typeface="Calibri"/>
                <a:cs typeface="Calibri"/>
              </a:rPr>
              <a:t>The</a:t>
            </a:r>
            <a:r>
              <a:rPr dirty="0" sz="2600" spc="25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UF</a:t>
            </a:r>
            <a:r>
              <a:rPr dirty="0" sz="2600" spc="2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COI</a:t>
            </a:r>
            <a:r>
              <a:rPr dirty="0" sz="2600" spc="254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Program</a:t>
            </a:r>
            <a:r>
              <a:rPr dirty="0" sz="2600" spc="254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administers</a:t>
            </a:r>
            <a:r>
              <a:rPr dirty="0" sz="2600" spc="245">
                <a:latin typeface="Calibri"/>
                <a:cs typeface="Calibri"/>
              </a:rPr>
              <a:t> </a:t>
            </a:r>
            <a:r>
              <a:rPr dirty="0" u="sng" sz="26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UFOLIO</a:t>
            </a:r>
            <a:r>
              <a:rPr dirty="0" sz="2600" spc="25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z="2600" spc="-10">
                <a:latin typeface="Calibri"/>
                <a:cs typeface="Calibri"/>
              </a:rPr>
              <a:t>(UF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647" y="3115215"/>
            <a:ext cx="619188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9520" algn="l"/>
                <a:tab pos="2621915" algn="l"/>
                <a:tab pos="4439920" algn="l"/>
                <a:tab pos="5342255" algn="l"/>
              </a:tabLst>
            </a:pP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-5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li</a:t>
            </a:r>
            <a:r>
              <a:rPr dirty="0" sz="2600" spc="-15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I</a:t>
            </a:r>
            <a:r>
              <a:rPr dirty="0" sz="2600" spc="-40">
                <a:latin typeface="Calibri"/>
                <a:cs typeface="Calibri"/>
              </a:rPr>
              <a:t>n</a:t>
            </a:r>
            <a:r>
              <a:rPr dirty="0" sz="2600" spc="-2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45">
                <a:latin typeface="Calibri"/>
                <a:cs typeface="Calibri"/>
              </a:rPr>
              <a:t>r</a:t>
            </a:r>
            <a:r>
              <a:rPr dirty="0" sz="2600" spc="-15">
                <a:latin typeface="Calibri"/>
                <a:cs typeface="Calibri"/>
              </a:rPr>
              <a:t>e</a:t>
            </a:r>
            <a:r>
              <a:rPr dirty="0" sz="2600" spc="-25">
                <a:latin typeface="Calibri"/>
                <a:cs typeface="Calibri"/>
              </a:rPr>
              <a:t>s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-45">
                <a:latin typeface="Calibri"/>
                <a:cs typeface="Calibri"/>
              </a:rPr>
              <a:t>r</a:t>
            </a:r>
            <a:r>
              <a:rPr dirty="0" sz="2600" spc="-50">
                <a:latin typeface="Calibri"/>
                <a:cs typeface="Calibri"/>
              </a:rPr>
              <a:t>g</a:t>
            </a:r>
            <a:r>
              <a:rPr dirty="0" sz="2600">
                <a:latin typeface="Calibri"/>
                <a:cs typeface="Calibri"/>
              </a:rPr>
              <a:t>ani</a:t>
            </a:r>
            <a:r>
              <a:rPr dirty="0" sz="2600" spc="-60">
                <a:latin typeface="Calibri"/>
                <a:cs typeface="Calibri"/>
              </a:rPr>
              <a:t>z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10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),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">
                <a:latin typeface="Calibri"/>
                <a:cs typeface="Calibri"/>
              </a:rPr>
              <a:t>U</a:t>
            </a:r>
            <a:r>
              <a:rPr dirty="0" sz="2600">
                <a:latin typeface="Calibri"/>
                <a:cs typeface="Calibri"/>
              </a:rPr>
              <a:t>F</a:t>
            </a:r>
            <a:r>
              <a:rPr dirty="0" sz="2600" spc="-160">
                <a:latin typeface="Calibri"/>
                <a:cs typeface="Calibri"/>
              </a:rPr>
              <a:t>’</a:t>
            </a:r>
            <a:r>
              <a:rPr dirty="0" sz="2600">
                <a:latin typeface="Calibri"/>
                <a:cs typeface="Calibri"/>
              </a:rPr>
              <a:t>s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o</a:t>
            </a:r>
            <a:r>
              <a:rPr dirty="0" sz="2600" spc="-5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l</a:t>
            </a:r>
            <a:r>
              <a:rPr dirty="0" sz="2600" spc="-10">
                <a:latin typeface="Calibri"/>
                <a:cs typeface="Calibri"/>
              </a:rPr>
              <a:t>i</a:t>
            </a:r>
            <a:r>
              <a:rPr dirty="0" sz="2600" spc="-5">
                <a:latin typeface="Calibri"/>
                <a:cs typeface="Calibri"/>
              </a:rPr>
              <a:t>ne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978" y="3392679"/>
            <a:ext cx="618871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2560" algn="l"/>
                <a:tab pos="2527300" algn="l"/>
                <a:tab pos="3074035" algn="l"/>
                <a:tab pos="4284345" algn="l"/>
                <a:tab pos="5671185" algn="l"/>
              </a:tabLst>
            </a:pP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ep</a:t>
            </a:r>
            <a:r>
              <a:rPr dirty="0" sz="2600" spc="-5">
                <a:latin typeface="Calibri"/>
                <a:cs typeface="Calibri"/>
              </a:rPr>
              <a:t>o</a:t>
            </a:r>
            <a:r>
              <a:rPr dirty="0" sz="2600">
                <a:latin typeface="Calibri"/>
                <a:cs typeface="Calibri"/>
              </a:rPr>
              <a:t>rti</a:t>
            </a:r>
            <a:r>
              <a:rPr dirty="0" sz="2600" spc="-5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g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60">
                <a:latin typeface="Calibri"/>
                <a:cs typeface="Calibri"/>
              </a:rPr>
              <a:t>s</a:t>
            </a:r>
            <a:r>
              <a:rPr dirty="0" sz="2600" spc="-30">
                <a:latin typeface="Calibri"/>
                <a:cs typeface="Calibri"/>
              </a:rPr>
              <a:t>y</a:t>
            </a:r>
            <a:r>
              <a:rPr dirty="0" sz="2600" spc="-35">
                <a:latin typeface="Calibri"/>
                <a:cs typeface="Calibri"/>
              </a:rPr>
              <a:t>s</a:t>
            </a:r>
            <a:r>
              <a:rPr dirty="0" sz="2600" spc="-2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em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65">
                <a:latin typeface="Calibri"/>
                <a:cs typeface="Calibri"/>
              </a:rPr>
              <a:t>f</a:t>
            </a:r>
            <a:r>
              <a:rPr dirty="0" sz="2600" spc="-5">
                <a:latin typeface="Calibri"/>
                <a:cs typeface="Calibri"/>
              </a:rPr>
              <a:t>o</a:t>
            </a:r>
            <a:r>
              <a:rPr dirty="0" sz="2600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-5">
                <a:latin typeface="Calibri"/>
                <a:cs typeface="Calibri"/>
              </a:rPr>
              <a:t>u</a:t>
            </a:r>
            <a:r>
              <a:rPr dirty="0" sz="2600">
                <a:latin typeface="Calibri"/>
                <a:cs typeface="Calibri"/>
              </a:rPr>
              <a:t>ts</a:t>
            </a:r>
            <a:r>
              <a:rPr dirty="0" sz="2600" spc="-10">
                <a:latin typeface="Calibri"/>
                <a:cs typeface="Calibri"/>
              </a:rPr>
              <a:t>i</a:t>
            </a:r>
            <a:r>
              <a:rPr dirty="0" sz="2600" spc="-15">
                <a:latin typeface="Calibri"/>
                <a:cs typeface="Calibri"/>
              </a:rPr>
              <a:t>d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Ac</a:t>
            </a:r>
            <a:r>
              <a:rPr dirty="0" sz="2600">
                <a:latin typeface="Calibri"/>
                <a:cs typeface="Calibri"/>
              </a:rPr>
              <a:t>ti</a:t>
            </a:r>
            <a:r>
              <a:rPr dirty="0" sz="2600" spc="-5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iti</a:t>
            </a:r>
            <a:r>
              <a:rPr dirty="0" sz="2600" spc="-15">
                <a:latin typeface="Calibri"/>
                <a:cs typeface="Calibri"/>
              </a:rPr>
              <a:t>e</a:t>
            </a:r>
            <a:r>
              <a:rPr dirty="0" sz="2600">
                <a:latin typeface="Calibri"/>
                <a:cs typeface="Calibri"/>
              </a:rPr>
              <a:t>s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15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647" y="3670143"/>
            <a:ext cx="6190615" cy="69977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040"/>
              </a:spcBef>
              <a:tabLst>
                <a:tab pos="1375410" algn="l"/>
                <a:tab pos="2934335" algn="l"/>
                <a:tab pos="4516120" algn="l"/>
              </a:tabLst>
            </a:pPr>
            <a:r>
              <a:rPr dirty="0" sz="2600">
                <a:latin typeface="Calibri"/>
                <a:cs typeface="Calibri"/>
              </a:rPr>
              <a:t>cer</a:t>
            </a:r>
            <a:r>
              <a:rPr dirty="0" sz="2600" spc="-3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ain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5">
                <a:latin typeface="Calibri"/>
                <a:cs typeface="Calibri"/>
              </a:rPr>
              <a:t>f</a:t>
            </a:r>
            <a:r>
              <a:rPr dirty="0" sz="2600" spc="-10">
                <a:latin typeface="Calibri"/>
                <a:cs typeface="Calibri"/>
              </a:rPr>
              <a:t>i</a:t>
            </a:r>
            <a:r>
              <a:rPr dirty="0" sz="2600" spc="-5">
                <a:latin typeface="Calibri"/>
                <a:cs typeface="Calibri"/>
              </a:rPr>
              <a:t>nan</a:t>
            </a:r>
            <a:r>
              <a:rPr dirty="0" sz="2600">
                <a:latin typeface="Calibri"/>
                <a:cs typeface="Calibri"/>
              </a:rPr>
              <a:t>cial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i</a:t>
            </a:r>
            <a:r>
              <a:rPr dirty="0" sz="2600" spc="-25">
                <a:latin typeface="Calibri"/>
                <a:cs typeface="Calibri"/>
              </a:rPr>
              <a:t>n</a:t>
            </a:r>
            <a:r>
              <a:rPr dirty="0" sz="2600" spc="-35">
                <a:latin typeface="Calibri"/>
                <a:cs typeface="Calibri"/>
              </a:rPr>
              <a:t>t</a:t>
            </a:r>
            <a:r>
              <a:rPr dirty="0" sz="2600" spc="-5">
                <a:latin typeface="Calibri"/>
                <a:cs typeface="Calibri"/>
              </a:rPr>
              <a:t>e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 spc="-15">
                <a:latin typeface="Calibri"/>
                <a:cs typeface="Calibri"/>
              </a:rPr>
              <a:t>e</a:t>
            </a:r>
            <a:r>
              <a:rPr dirty="0" sz="2600" spc="-25">
                <a:latin typeface="Calibri"/>
                <a:cs typeface="Calibri"/>
              </a:rPr>
              <a:t>s</a:t>
            </a:r>
            <a:r>
              <a:rPr dirty="0" sz="2600" spc="-10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s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(p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 spc="-10">
                <a:latin typeface="Calibri"/>
                <a:cs typeface="Calibri"/>
              </a:rPr>
              <a:t>o</a:t>
            </a:r>
            <a:r>
              <a:rPr dirty="0" sz="2600" spc="-15">
                <a:latin typeface="Calibri"/>
                <a:cs typeface="Calibri"/>
              </a:rPr>
              <a:t>sp</a:t>
            </a:r>
            <a:r>
              <a:rPr dirty="0" sz="2600">
                <a:latin typeface="Calibri"/>
                <a:cs typeface="Calibri"/>
              </a:rPr>
              <a:t>ecti</a:t>
            </a:r>
            <a:r>
              <a:rPr dirty="0" sz="2600" spc="-40">
                <a:latin typeface="Calibri"/>
                <a:cs typeface="Calibri"/>
              </a:rPr>
              <a:t>v</a:t>
            </a:r>
            <a:r>
              <a:rPr dirty="0" sz="2600">
                <a:latin typeface="Calibri"/>
                <a:cs typeface="Calibri"/>
              </a:rPr>
              <a:t>e  </a:t>
            </a:r>
            <a:r>
              <a:rPr dirty="0" sz="2600" spc="-10">
                <a:latin typeface="Calibri"/>
                <a:cs typeface="Calibri"/>
              </a:rPr>
              <a:t>approval).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316" y="4351401"/>
            <a:ext cx="6190615" cy="125476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algn="just" marL="12700" marR="5080">
              <a:lnSpc>
                <a:spcPct val="70000"/>
              </a:lnSpc>
              <a:spcBef>
                <a:spcPts val="1040"/>
              </a:spcBef>
            </a:pP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10">
                <a:latin typeface="Calibri"/>
                <a:cs typeface="Calibri"/>
              </a:rPr>
              <a:t>collaboration </a:t>
            </a:r>
            <a:r>
              <a:rPr dirty="0" sz="2600">
                <a:latin typeface="Calibri"/>
                <a:cs typeface="Calibri"/>
              </a:rPr>
              <a:t>with </a:t>
            </a:r>
            <a:r>
              <a:rPr dirty="0" sz="2600" spc="-10">
                <a:latin typeface="Calibri"/>
                <a:cs typeface="Calibri"/>
              </a:rPr>
              <a:t>campus partners, </a:t>
            </a:r>
            <a:r>
              <a:rPr dirty="0" sz="2600">
                <a:latin typeface="Calibri"/>
                <a:cs typeface="Calibri"/>
              </a:rPr>
              <a:t>the </a:t>
            </a:r>
            <a:r>
              <a:rPr dirty="0" sz="2600" spc="-5">
                <a:latin typeface="Calibri"/>
                <a:cs typeface="Calibri"/>
              </a:rPr>
              <a:t>UF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COI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Program</a:t>
            </a:r>
            <a:r>
              <a:rPr dirty="0" sz="2600" spc="-10">
                <a:latin typeface="Calibri"/>
                <a:cs typeface="Calibri"/>
              </a:rPr>
              <a:t> seeks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to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identify</a:t>
            </a:r>
            <a:r>
              <a:rPr dirty="0" sz="2600">
                <a:latin typeface="Calibri"/>
                <a:cs typeface="Calibri"/>
              </a:rPr>
              <a:t> and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manage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conflicts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of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interest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that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could</a:t>
            </a:r>
            <a:r>
              <a:rPr dirty="0" sz="2600" spc="-5">
                <a:latin typeface="Calibri"/>
                <a:cs typeface="Calibri"/>
              </a:rPr>
              <a:t> undermine 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institutional</a:t>
            </a:r>
            <a:r>
              <a:rPr dirty="0" sz="2600" spc="-25">
                <a:latin typeface="Calibri"/>
                <a:cs typeface="Calibri"/>
              </a:rPr>
              <a:t> integrity.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0"/>
            <a:ext cx="4571999" cy="68579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621093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Federal</a:t>
            </a:r>
            <a:r>
              <a:rPr dirty="0" spc="-50"/>
              <a:t> </a:t>
            </a:r>
            <a:r>
              <a:rPr dirty="0" spc="-10"/>
              <a:t>Regulation</a:t>
            </a:r>
            <a:r>
              <a:rPr dirty="0" spc="-35"/>
              <a:t> </a:t>
            </a:r>
            <a:r>
              <a:rPr dirty="0"/>
              <a:t>&amp;</a:t>
            </a:r>
            <a:r>
              <a:rPr dirty="0" spc="-40"/>
              <a:t> </a:t>
            </a:r>
            <a:r>
              <a:rPr dirty="0" spc="-15"/>
              <a:t>Policy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4882" y="1526828"/>
            <a:ext cx="10296525" cy="430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3329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5">
                <a:latin typeface="Calibri"/>
                <a:cs typeface="Calibri"/>
              </a:rPr>
              <a:t>Key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elements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PHS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NSF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COI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policies:</a:t>
            </a:r>
            <a:endParaRPr sz="2800">
              <a:latin typeface="Calibri"/>
              <a:cs typeface="Calibri"/>
            </a:endParaRPr>
          </a:p>
          <a:p>
            <a:pPr lvl="1" marL="698500" indent="-228600">
              <a:lnSpc>
                <a:spcPts val="281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Individual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financial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conflicts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5">
                <a:latin typeface="Calibri"/>
                <a:cs typeface="Calibri"/>
              </a:rPr>
              <a:t>interest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ts val="280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Disclosure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required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actual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financial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interests</a:t>
            </a:r>
            <a:r>
              <a:rPr dirty="0" sz="2400" spc="-5">
                <a:latin typeface="Calibri"/>
                <a:cs typeface="Calibri"/>
              </a:rPr>
              <a:t> (within specified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timeframes)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ts val="281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Disclosure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prior</a:t>
            </a:r>
            <a:r>
              <a:rPr dirty="0" sz="2400" spc="-15">
                <a:latin typeface="Calibri"/>
                <a:cs typeface="Calibri"/>
              </a:rPr>
              <a:t> to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proposal</a:t>
            </a:r>
            <a:r>
              <a:rPr dirty="0" sz="2400" spc="-5">
                <a:latin typeface="Calibri"/>
                <a:cs typeface="Calibri"/>
              </a:rPr>
              <a:t> submission</a:t>
            </a:r>
            <a:r>
              <a:rPr dirty="0" sz="2400">
                <a:latin typeface="Calibri"/>
                <a:cs typeface="Calibri"/>
              </a:rPr>
              <a:t> and</a:t>
            </a:r>
            <a:r>
              <a:rPr dirty="0" sz="2400" spc="-5">
                <a:latin typeface="Calibri"/>
                <a:cs typeface="Calibri"/>
              </a:rPr>
              <a:t> annually</a:t>
            </a:r>
            <a:endParaRPr sz="2400">
              <a:latin typeface="Calibri"/>
              <a:cs typeface="Calibri"/>
            </a:endParaRPr>
          </a:p>
          <a:p>
            <a:pPr lvl="1" marL="698500" marR="424180" indent="-228600">
              <a:lnSpc>
                <a:spcPct val="8000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20">
                <a:latin typeface="Calibri"/>
                <a:cs typeface="Calibri"/>
              </a:rPr>
              <a:t>Investigators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(“anyone</a:t>
            </a:r>
            <a:r>
              <a:rPr dirty="0" sz="2400" spc="-10">
                <a:latin typeface="Calibri"/>
                <a:cs typeface="Calibri"/>
              </a:rPr>
              <a:t> responsible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design,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conduct </a:t>
            </a:r>
            <a:r>
              <a:rPr dirty="0" sz="2400" spc="-5">
                <a:latin typeface="Calibri"/>
                <a:cs typeface="Calibri"/>
              </a:rPr>
              <a:t>or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reporting”)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must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disclose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ts val="276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Specific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thresholds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what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">
                <a:latin typeface="Calibri"/>
                <a:cs typeface="Calibri"/>
              </a:rPr>
              <a:t> considered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 Significant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Financial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Interest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ts val="281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Reporting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obligations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sponsor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(varies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by </a:t>
            </a:r>
            <a:r>
              <a:rPr dirty="0" sz="2400" spc="-5">
                <a:latin typeface="Calibri"/>
                <a:cs typeface="Calibri"/>
              </a:rPr>
              <a:t>sponsor)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ts val="280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Subrecipient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compliance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ts val="280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25">
                <a:latin typeface="Calibri"/>
                <a:cs typeface="Calibri"/>
              </a:rPr>
              <a:t>Training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requirements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(PHS)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ts val="281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Public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accessibility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(PHS)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ts val="2845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Retrospective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review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non-compliance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(PHS)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90366"/>
            <a:ext cx="64668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"/>
              <a:t>Types</a:t>
            </a:r>
            <a:r>
              <a:rPr dirty="0" spc="-20"/>
              <a:t> </a:t>
            </a:r>
            <a:r>
              <a:rPr dirty="0"/>
              <a:t>of </a:t>
            </a:r>
            <a:r>
              <a:rPr dirty="0" spc="-5"/>
              <a:t>Conflicts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 spc="-25"/>
              <a:t>Interest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pc="5"/>
              <a:t>RCR</a:t>
            </a:r>
          </a:p>
          <a:p>
            <a:pPr marL="12700" marR="5080" indent="136525">
              <a:lnSpc>
                <a:spcPct val="100000"/>
              </a:lnSpc>
            </a:pPr>
            <a:r>
              <a:rPr dirty="0"/>
              <a:t>On </a:t>
            </a:r>
            <a:r>
              <a:rPr dirty="0" spc="5"/>
              <a:t> </a:t>
            </a:r>
            <a:r>
              <a:rPr dirty="0" spc="5"/>
              <a:t>C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5"/>
              <a:t>pu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22826"/>
            <a:ext cx="491299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5">
                <a:latin typeface="Calibri"/>
                <a:cs typeface="Calibri"/>
              </a:rPr>
              <a:t>(Research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Projects/Contracts)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845760"/>
            <a:ext cx="10285730" cy="3609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77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 b="1">
                <a:latin typeface="Calibri"/>
                <a:cs typeface="Calibri"/>
              </a:rPr>
              <a:t>Individual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(PHS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and NSF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COI </a:t>
            </a:r>
            <a:r>
              <a:rPr dirty="0" sz="2400" spc="-5">
                <a:latin typeface="Calibri"/>
                <a:cs typeface="Calibri"/>
              </a:rPr>
              <a:t>policies,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Research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COI Policy)</a:t>
            </a:r>
            <a:endParaRPr sz="2400">
              <a:latin typeface="Calibri"/>
              <a:cs typeface="Calibri"/>
            </a:endParaRPr>
          </a:p>
          <a:p>
            <a:pPr lvl="1" marL="698500" marR="533400" indent="-228600">
              <a:lnSpc>
                <a:spcPct val="70000"/>
              </a:lnSpc>
              <a:spcBef>
                <a:spcPts val="61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>
                <a:latin typeface="Calibri"/>
                <a:cs typeface="Calibri"/>
              </a:rPr>
              <a:t> the </a:t>
            </a:r>
            <a:r>
              <a:rPr dirty="0" sz="2000" spc="-15">
                <a:latin typeface="Calibri"/>
                <a:cs typeface="Calibri"/>
              </a:rPr>
              <a:t>context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individual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conflict 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interest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exists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when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investigator’s </a:t>
            </a:r>
            <a:r>
              <a:rPr dirty="0" sz="2000" spc="-15">
                <a:latin typeface="Calibri"/>
                <a:cs typeface="Calibri"/>
              </a:rPr>
              <a:t> private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interests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may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compromise,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have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appearance 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compromising,</a:t>
            </a:r>
            <a:r>
              <a:rPr dirty="0" sz="2000">
                <a:latin typeface="Calibri"/>
                <a:cs typeface="Calibri"/>
              </a:rPr>
              <a:t> an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investigator’s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professional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judgment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design,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conduct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 reporting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241300" indent="-228600">
              <a:lnSpc>
                <a:spcPts val="277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 b="1">
                <a:latin typeface="Calibri"/>
                <a:cs typeface="Calibri"/>
              </a:rPr>
              <a:t>Institutional</a:t>
            </a:r>
            <a:r>
              <a:rPr dirty="0" sz="2400" spc="20" b="1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(no </a:t>
            </a:r>
            <a:r>
              <a:rPr dirty="0" sz="2400" spc="-20">
                <a:latin typeface="Calibri"/>
                <a:cs typeface="Calibri"/>
              </a:rPr>
              <a:t>federal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requirement, best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practice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risk</a:t>
            </a:r>
            <a:r>
              <a:rPr dirty="0" sz="2400" spc="-10">
                <a:latin typeface="Calibri"/>
                <a:cs typeface="Calibri"/>
              </a:rPr>
              <a:t> mitigation)</a:t>
            </a:r>
            <a:endParaRPr sz="2400">
              <a:latin typeface="Calibri"/>
              <a:cs typeface="Calibri"/>
            </a:endParaRPr>
          </a:p>
          <a:p>
            <a:pPr lvl="1" marL="698500" marR="141605" indent="-228600">
              <a:lnSpc>
                <a:spcPct val="70000"/>
              </a:lnSpc>
              <a:spcBef>
                <a:spcPts val="6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>
                <a:latin typeface="Calibri"/>
                <a:cs typeface="Calibri"/>
              </a:rPr>
              <a:t> 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context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 spc="-10">
                <a:latin typeface="Calibri"/>
                <a:cs typeface="Calibri"/>
              </a:rPr>
              <a:t>research,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 </a:t>
            </a:r>
            <a:r>
              <a:rPr dirty="0" sz="2000" spc="-5">
                <a:latin typeface="Calibri"/>
                <a:cs typeface="Calibri"/>
              </a:rPr>
              <a:t>institutional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conflict of </a:t>
            </a:r>
            <a:r>
              <a:rPr dirty="0" sz="2000" spc="-15">
                <a:latin typeface="Calibri"/>
                <a:cs typeface="Calibri"/>
              </a:rPr>
              <a:t>interest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may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exist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when</a:t>
            </a:r>
            <a:r>
              <a:rPr dirty="0" sz="2000">
                <a:latin typeface="Calibri"/>
                <a:cs typeface="Calibri"/>
              </a:rPr>
              <a:t> 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institution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its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senior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officials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financial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interest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related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241300" indent="-228600">
              <a:lnSpc>
                <a:spcPts val="2775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400" spc="-10" b="1">
                <a:latin typeface="Calibri"/>
                <a:cs typeface="Calibri"/>
              </a:rPr>
              <a:t>Organizational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(contractual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language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FAR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clauses)</a:t>
            </a:r>
            <a:endParaRPr sz="2400">
              <a:latin typeface="Calibri"/>
              <a:cs typeface="Calibri"/>
            </a:endParaRPr>
          </a:p>
          <a:p>
            <a:pPr lvl="1" marL="698500" marR="5080" indent="-228600">
              <a:lnSpc>
                <a:spcPct val="70000"/>
              </a:lnSpc>
              <a:spcBef>
                <a:spcPts val="6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Government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typically concerned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about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three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things: unequal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access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biased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ground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rules,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impaired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objectivity.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Joe Kays</dc:creator>
  <dc:title>UF Research</dc:title>
  <dcterms:created xsi:type="dcterms:W3CDTF">2021-08-11T20:25:01Z</dcterms:created>
  <dcterms:modified xsi:type="dcterms:W3CDTF">2021-08-11T20:25:01Z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2021-05-27T00:00:00Z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2021-08-11T00:00:00Z</vt:filetime>
  </property>
</Properties>
</file>