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Default Extension="jpg" ContentType="image/jpg"/>
  <Default Extension="png" ContentType="image/png"/>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x="12192000" cy="6858000"/>
  <p:notesSz cx="12192000" cy="68580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s>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19:30:22</a:t>
            </a:r>
          </a:p>
          <a:p>
            <a:r>
              <a:t>--------------------------------------------</a:t>
            </a:r>
          </a:p>
          <a:p>
            <a:r>
              <a:t>Hyperauthorship. The paper,  published in the journal Genes  Genomes Genetics, names  1,014 authors — with more than  900 undergraduate students  among them. Zen Faulkes, an  invertebrate neuroethologist at  the University of Texas-Pan  American in Edinburg, questions  on his blog whether every  person made enough of a  contribution to be credited as an  author. But the paper’s senior  author, geneticist Sarah Elgin at  Washington University in St.  Louis, Missouri, says that large  collaborations with  correspondingly large author lists  have become a fact of life in  genomics research. “Putting  together the efforts of many  people allows you to do good  projects,” she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19:30:22</a:t>
            </a:r>
          </a:p>
          <a:p>
            <a:r>
              <a:t>--------------------------------------------</a:t>
            </a:r>
          </a:p>
          <a:p>
            <a:r>
              <a:t>Give example of nsf project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19:30:23</a:t>
            </a:r>
          </a:p>
          <a:p>
            <a:r>
              <a:t>--------------------------------------------</a:t>
            </a:r>
          </a:p>
          <a:p>
            <a:r>
              <a:t>Distinction of placement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19:30:23</a:t>
            </a:r>
          </a:p>
          <a:p>
            <a:r>
              <a:t>--------------------------------------------</a:t>
            </a:r>
          </a:p>
          <a:p>
            <a:r>
              <a:t>Hyperauthorship: trustworthiness?  cronin</a:t>
            </a:r>
          </a:p>
          <a:p>
            <a:r>
              <a:t>Ghost authorship removes responsibility  and transparency Guest  authorship is honorary credit  when none is due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19:30:24</a:t>
            </a:r>
          </a:p>
          <a:p>
            <a:r>
              <a:t>--------------------------------------------</a:t>
            </a:r>
          </a:p>
          <a:p>
            <a:r>
              <a:t>Leads to transparency. Authors to                                       show their appreciation. Boosts  the confidence of students,  shows collaboration, it’s what a  good leader, a good mentor  does when it’s earned.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19:30:24</a:t>
            </a:r>
          </a:p>
          <a:p>
            <a:r>
              <a:t>--------------------------------------------</a:t>
            </a:r>
          </a:p>
          <a:p>
            <a:r>
              <a:t>Leads to transparency. Authors to                                       show their appreciation. Boosts  the confidence of students,  shows collaboration, it’s what a  good leader, a good mentor  does when it’s earned.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19:30:25</a:t>
            </a:r>
          </a:p>
          <a:p>
            <a:r>
              <a:t>--------------------------------------------</a:t>
            </a:r>
          </a:p>
          <a:p>
            <a:r>
              <a:t>Breakout room: come up with an  author agreement! Top 3. 6 minutes!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19:30:20</a:t>
            </a:r>
          </a:p>
          <a:p>
            <a:r>
              <a:t>--------------------------------------------</a:t>
            </a:r>
          </a:p>
          <a:p>
            <a:r>
              <a:t>Go to poll 1 &amp;2</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19:30:25</a:t>
            </a:r>
          </a:p>
          <a:p>
            <a:r>
              <a:t>--------------------------------------------</a:t>
            </a:r>
          </a:p>
          <a:p>
            <a:r>
              <a:t>Need to see the big picture. Many  parts.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19:30:26</a:t>
            </a:r>
          </a:p>
          <a:p>
            <a:r>
              <a:t>--------------------------------------------</a:t>
            </a:r>
          </a:p>
          <a:p>
            <a:r>
              <a:t>Need to see the big picture. Many  parts.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19:30:26</a:t>
            </a:r>
          </a:p>
          <a:p>
            <a:r>
              <a:t>--------------------------------------------</a:t>
            </a:r>
          </a:p>
          <a:p>
            <a:r>
              <a:t>Written policies of the company?  Journal? Discipline? Refer to the  guidelines of ethical authorship</a:t>
            </a:r>
          </a:p>
          <a:p>
            <a:r>
              <a:t>LACK of communication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19:30:26</a:t>
            </a:r>
          </a:p>
          <a:p>
            <a:r>
              <a:t>--------------------------------------------</a:t>
            </a:r>
          </a:p>
          <a:p>
            <a:r>
              <a:t>Need to see the big picture. Many  parts.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19:30:20</a:t>
            </a:r>
          </a:p>
          <a:p>
            <a:r>
              <a:t>--------------------------------------------</a:t>
            </a:r>
          </a:p>
          <a:p>
            <a:r>
              <a:t>Go to poll 1</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19:30:21</a:t>
            </a:r>
          </a:p>
          <a:p>
            <a:r>
              <a:t>--------------------------------------------</a:t>
            </a:r>
          </a:p>
          <a:p>
            <a:r>
              <a:t>All authors on the paper have a  stake in their published work.  Defining that stake can be tricky,  and that is why you need author  guidelines. (show the exceptions)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19:30:21</a:t>
            </a:r>
          </a:p>
          <a:p>
            <a:r>
              <a:t>--------------------------------------------</a:t>
            </a:r>
          </a:p>
          <a:p>
            <a:r>
              <a:t>Both the ICMJE and PNAS address                                     author accountability to present  the reported research. They  cover a breadth of scientific  disciplines, and they are updated  frequently as authorship evolves.  But it’s equally important for  authors to follow the guidelines  of the journal, or conference to  where they are submitting.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19:30:22</a:t>
            </a:r>
          </a:p>
          <a:p>
            <a:r>
              <a:t>--------------------------------------------</a:t>
            </a:r>
          </a:p>
          <a:p>
            <a:r>
              <a:t>What are they? </a:t>
            </a:r>
          </a:p>
          <a:p>
            <a:r>
              <a:t>Are they typically followed?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2021-06-22 19:30:22</a:t>
            </a:r>
          </a:p>
          <a:p>
            <a:r>
              <a:t>--------------------------------------------</a:t>
            </a:r>
          </a:p>
          <a:p>
            <a:r>
              <a:t>Quadruple-digit author lists are not                                unusual in fields such as particle  physics. A physics paper with  5,154 authors has — as far as  anyone knows — broken the  record for the largest number of  contributors to a single research  article. Only the first nine pages  in the 33-page article, published  on 14 May in Physical Review  Letters1, describe the research  itself — including references.  The other 24 pages list the  authors and their institutions.</a:t>
            </a:r>
          </a:p>
          <a:p>
            <a:r>
              <a:t>Some large multi-author groups  designate authorship by a group name,  with or without the names of  individuals. When submitting a  manuscript authored by a group,  the corresponding author should  specify the group name if one  exists, and clearly identify the  group members who can take  credit and responsibility for the  work as authors.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6939" y="609822"/>
            <a:ext cx="10358120" cy="696594"/>
          </a:xfrm>
          <a:prstGeom prst="rect">
            <a:avLst/>
          </a:prstGeom>
        </p:spPr>
        <p:txBody>
          <a:bodyPr wrap="square" lIns="0" tIns="0" rIns="0" bIns="0">
            <a:spAutoFit/>
          </a:bodyPr>
          <a:lstStyle>
            <a:lvl1pPr>
              <a:defRPr b="0" i="0">
                <a:solidFill>
                  <a:schemeClr val="tx1"/>
                </a:solidFill>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defRPr sz="1100" b="0" i="0">
                <a:solidFill>
                  <a:srgbClr val="C55A11"/>
                </a:solidFill>
                <a:latin typeface="Baskerville Old Face"/>
                <a:cs typeface="Baskerville Old Face"/>
              </a:defRPr>
            </a:lvl1p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idx="5" sz="quarter"/>
          </p:nvPr>
        </p:nvSpPr>
        <p:spPr/>
        <p:txBody>
          <a:bodyPr lIns="0" tIns="0" rIns="0" bIns="0"/>
          <a:lstStyle>
            <a:lvl1pPr>
              <a:defRPr sz="1100" b="0" i="0">
                <a:solidFill>
                  <a:srgbClr val="C55A11"/>
                </a:solidFill>
                <a:latin typeface="Baskerville Old Face"/>
                <a:cs typeface="Baskerville Old Face"/>
              </a:defRPr>
            </a:lvl1p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p:txBody>
      </p:sp>
      <p:sp>
        <p:nvSpPr>
          <p:cNvPr id="3" name="Holder 3"/>
          <p:cNvSpPr>
            <a:spLocks noGrp="1"/>
          </p:cNvSpPr>
          <p:nvPr>
            <p:ph idx="2" sz="half"/>
          </p:nvPr>
        </p:nvSpPr>
        <p:spPr>
          <a:xfrm>
            <a:off x="916939" y="1707159"/>
            <a:ext cx="4839335" cy="3477895"/>
          </a:xfrm>
          <a:prstGeom prst="rect">
            <a:avLst/>
          </a:prstGeom>
        </p:spPr>
        <p:txBody>
          <a:bodyPr wrap="square" lIns="0" tIns="0" rIns="0" bIns="0">
            <a:spAutoFit/>
          </a:bodyPr>
          <a:lstStyle>
            <a:lvl1pPr>
              <a:defRPr sz="2800" b="0" i="0">
                <a:solidFill>
                  <a:schemeClr val="tx1"/>
                </a:solidFill>
                <a:latin typeface="Calibri"/>
                <a:cs typeface="Calibri"/>
              </a:defRPr>
            </a:lvl1pPr>
          </a:lstStyle>
          <a:p/>
        </p:txBody>
      </p:sp>
      <p:sp>
        <p:nvSpPr>
          <p:cNvPr id="4" name="Holder 4"/>
          <p:cNvSpPr>
            <a:spLocks noGrp="1"/>
          </p:cNvSpPr>
          <p:nvPr>
            <p:ph idx="3" sz="half"/>
          </p:nvPr>
        </p:nvSpPr>
        <p:spPr>
          <a:xfrm>
            <a:off x="6250940" y="1707159"/>
            <a:ext cx="4206240" cy="3988435"/>
          </a:xfrm>
          <a:prstGeom prst="rect">
            <a:avLst/>
          </a:prstGeom>
        </p:spPr>
        <p:txBody>
          <a:bodyPr wrap="square" lIns="0" tIns="0" rIns="0" bIns="0">
            <a:spAutoFit/>
          </a:bodyPr>
          <a:lstStyle>
            <a:lvl1pPr>
              <a:defRPr sz="2800" b="0" i="0">
                <a:solidFill>
                  <a:schemeClr val="tx1"/>
                </a:solidFill>
                <a:latin typeface="Calibri"/>
                <a:cs typeface="Calibri"/>
              </a:defRPr>
            </a:lvl1pPr>
          </a:lstStyle>
          <a:p/>
        </p:txBody>
      </p:sp>
      <p:sp>
        <p:nvSpPr>
          <p:cNvPr id="5" name="Holder 5"/>
          <p:cNvSpPr>
            <a:spLocks noGrp="1"/>
          </p:cNvSpPr>
          <p:nvPr>
            <p:ph type="ftr" idx="5" sz="quarter"/>
          </p:nvPr>
        </p:nvSpPr>
        <p:spPr/>
        <p:txBody>
          <a:bodyPr lIns="0" tIns="0" rIns="0" bIns="0"/>
          <a:lstStyle>
            <a:lvl1pPr>
              <a:defRPr sz="1100" b="0" i="0">
                <a:solidFill>
                  <a:srgbClr val="C55A11"/>
                </a:solidFill>
                <a:latin typeface="Baskerville Old Face"/>
                <a:cs typeface="Baskerville Old Face"/>
              </a:defRPr>
            </a:lvl1p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p:txBody>
      </p:sp>
      <p:sp>
        <p:nvSpPr>
          <p:cNvPr id="3" name="Holder 3"/>
          <p:cNvSpPr>
            <a:spLocks noGrp="1"/>
          </p:cNvSpPr>
          <p:nvPr>
            <p:ph type="ftr" idx="5" sz="quarter"/>
          </p:nvPr>
        </p:nvSpPr>
        <p:spPr/>
        <p:txBody>
          <a:bodyPr lIns="0" tIns="0" rIns="0" bIns="0"/>
          <a:lstStyle>
            <a:lvl1pPr>
              <a:defRPr sz="1100" b="0" i="0">
                <a:solidFill>
                  <a:srgbClr val="C55A11"/>
                </a:solidFill>
                <a:latin typeface="Baskerville Old Face"/>
                <a:cs typeface="Baskerville Old Face"/>
              </a:defRPr>
            </a:lvl1p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defRPr sz="1100" b="0" i="0">
                <a:solidFill>
                  <a:srgbClr val="C55A11"/>
                </a:solidFill>
                <a:latin typeface="Baskerville Old Face"/>
                <a:cs typeface="Baskerville Old Face"/>
              </a:defRPr>
            </a:lvl1p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jpg"/><Relationship Id="rId8"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2191998" cy="6857999"/>
          </a:xfrm>
          <a:prstGeom prst="rect">
            <a:avLst/>
          </a:prstGeom>
        </p:spPr>
      </p:pic>
      <p:pic>
        <p:nvPicPr>
          <p:cNvPr id="17" name="bg object 17"/>
          <p:cNvPicPr/>
          <p:nvPr/>
        </p:nvPicPr>
        <p:blipFill>
          <a:blip r:embed="rId8" cstate="print"/>
          <a:stretch>
            <a:fillRect/>
          </a:stretch>
        </p:blipFill>
        <p:spPr>
          <a:xfrm>
            <a:off x="9261347" y="6036564"/>
            <a:ext cx="2449055" cy="502919"/>
          </a:xfrm>
          <a:prstGeom prst="rect">
            <a:avLst/>
          </a:prstGeom>
        </p:spPr>
      </p:pic>
      <p:sp>
        <p:nvSpPr>
          <p:cNvPr id="18" name="bg object 18"/>
          <p:cNvSpPr/>
          <p:nvPr/>
        </p:nvSpPr>
        <p:spPr>
          <a:xfrm>
            <a:off x="565404" y="5643371"/>
            <a:ext cx="1031875" cy="1068705"/>
          </a:xfrm>
          <a:custGeom>
            <a:avLst/>
            <a:gdLst/>
            <a:ahLst/>
            <a:cxnLst/>
            <a:rect l="l" t="t" r="r" b="b"/>
            <a:pathLst>
              <a:path w="1031875" h="1068704">
                <a:moveTo>
                  <a:pt x="515873" y="0"/>
                </a:moveTo>
                <a:lnTo>
                  <a:pt x="468918" y="2182"/>
                </a:lnTo>
                <a:lnTo>
                  <a:pt x="423144" y="8606"/>
                </a:lnTo>
                <a:lnTo>
                  <a:pt x="378733" y="19080"/>
                </a:lnTo>
                <a:lnTo>
                  <a:pt x="335867" y="33418"/>
                </a:lnTo>
                <a:lnTo>
                  <a:pt x="294729" y="51430"/>
                </a:lnTo>
                <a:lnTo>
                  <a:pt x="255501" y="72929"/>
                </a:lnTo>
                <a:lnTo>
                  <a:pt x="218364" y="97724"/>
                </a:lnTo>
                <a:lnTo>
                  <a:pt x="183501" y="125628"/>
                </a:lnTo>
                <a:lnTo>
                  <a:pt x="151095" y="156452"/>
                </a:lnTo>
                <a:lnTo>
                  <a:pt x="121326" y="190008"/>
                </a:lnTo>
                <a:lnTo>
                  <a:pt x="94377" y="226107"/>
                </a:lnTo>
                <a:lnTo>
                  <a:pt x="70431" y="264560"/>
                </a:lnTo>
                <a:lnTo>
                  <a:pt x="49669" y="305179"/>
                </a:lnTo>
                <a:lnTo>
                  <a:pt x="32274" y="347776"/>
                </a:lnTo>
                <a:lnTo>
                  <a:pt x="18427" y="392161"/>
                </a:lnTo>
                <a:lnTo>
                  <a:pt x="8311" y="438146"/>
                </a:lnTo>
                <a:lnTo>
                  <a:pt x="2108" y="485542"/>
                </a:lnTo>
                <a:lnTo>
                  <a:pt x="0" y="534161"/>
                </a:lnTo>
                <a:lnTo>
                  <a:pt x="2108" y="582781"/>
                </a:lnTo>
                <a:lnTo>
                  <a:pt x="8311" y="630177"/>
                </a:lnTo>
                <a:lnTo>
                  <a:pt x="18427" y="676162"/>
                </a:lnTo>
                <a:lnTo>
                  <a:pt x="32274" y="720547"/>
                </a:lnTo>
                <a:lnTo>
                  <a:pt x="49669" y="763144"/>
                </a:lnTo>
                <a:lnTo>
                  <a:pt x="70431" y="803763"/>
                </a:lnTo>
                <a:lnTo>
                  <a:pt x="94377" y="842216"/>
                </a:lnTo>
                <a:lnTo>
                  <a:pt x="121326" y="878315"/>
                </a:lnTo>
                <a:lnTo>
                  <a:pt x="151095" y="911871"/>
                </a:lnTo>
                <a:lnTo>
                  <a:pt x="183501" y="942695"/>
                </a:lnTo>
                <a:lnTo>
                  <a:pt x="218364" y="970599"/>
                </a:lnTo>
                <a:lnTo>
                  <a:pt x="255501" y="995394"/>
                </a:lnTo>
                <a:lnTo>
                  <a:pt x="294729" y="1016893"/>
                </a:lnTo>
                <a:lnTo>
                  <a:pt x="335867" y="1034905"/>
                </a:lnTo>
                <a:lnTo>
                  <a:pt x="378733" y="1049243"/>
                </a:lnTo>
                <a:lnTo>
                  <a:pt x="423144" y="1059717"/>
                </a:lnTo>
                <a:lnTo>
                  <a:pt x="468918" y="1066141"/>
                </a:lnTo>
                <a:lnTo>
                  <a:pt x="515873" y="1068323"/>
                </a:lnTo>
                <a:lnTo>
                  <a:pt x="562829" y="1066141"/>
                </a:lnTo>
                <a:lnTo>
                  <a:pt x="608603" y="1059717"/>
                </a:lnTo>
                <a:lnTo>
                  <a:pt x="653014" y="1049243"/>
                </a:lnTo>
                <a:lnTo>
                  <a:pt x="695880" y="1034905"/>
                </a:lnTo>
                <a:lnTo>
                  <a:pt x="737018" y="1016893"/>
                </a:lnTo>
                <a:lnTo>
                  <a:pt x="776246" y="995394"/>
                </a:lnTo>
                <a:lnTo>
                  <a:pt x="813383" y="970599"/>
                </a:lnTo>
                <a:lnTo>
                  <a:pt x="848246" y="942695"/>
                </a:lnTo>
                <a:lnTo>
                  <a:pt x="880652" y="911871"/>
                </a:lnTo>
                <a:lnTo>
                  <a:pt x="910421" y="878315"/>
                </a:lnTo>
                <a:lnTo>
                  <a:pt x="937370" y="842216"/>
                </a:lnTo>
                <a:lnTo>
                  <a:pt x="961316" y="803763"/>
                </a:lnTo>
                <a:lnTo>
                  <a:pt x="982078" y="763144"/>
                </a:lnTo>
                <a:lnTo>
                  <a:pt x="999473" y="720547"/>
                </a:lnTo>
                <a:lnTo>
                  <a:pt x="1013320" y="676162"/>
                </a:lnTo>
                <a:lnTo>
                  <a:pt x="1023436" y="630177"/>
                </a:lnTo>
                <a:lnTo>
                  <a:pt x="1029639" y="582781"/>
                </a:lnTo>
                <a:lnTo>
                  <a:pt x="1031747" y="534161"/>
                </a:lnTo>
                <a:lnTo>
                  <a:pt x="1029639" y="485542"/>
                </a:lnTo>
                <a:lnTo>
                  <a:pt x="1023436" y="438146"/>
                </a:lnTo>
                <a:lnTo>
                  <a:pt x="1013320" y="392161"/>
                </a:lnTo>
                <a:lnTo>
                  <a:pt x="999473" y="347776"/>
                </a:lnTo>
                <a:lnTo>
                  <a:pt x="982078" y="305179"/>
                </a:lnTo>
                <a:lnTo>
                  <a:pt x="961316" y="264560"/>
                </a:lnTo>
                <a:lnTo>
                  <a:pt x="937370" y="226107"/>
                </a:lnTo>
                <a:lnTo>
                  <a:pt x="910421" y="190008"/>
                </a:lnTo>
                <a:lnTo>
                  <a:pt x="880652" y="156452"/>
                </a:lnTo>
                <a:lnTo>
                  <a:pt x="848246" y="125628"/>
                </a:lnTo>
                <a:lnTo>
                  <a:pt x="813383" y="97724"/>
                </a:lnTo>
                <a:lnTo>
                  <a:pt x="776246" y="72929"/>
                </a:lnTo>
                <a:lnTo>
                  <a:pt x="737018" y="51430"/>
                </a:lnTo>
                <a:lnTo>
                  <a:pt x="695880" y="33418"/>
                </a:lnTo>
                <a:lnTo>
                  <a:pt x="653014" y="19080"/>
                </a:lnTo>
                <a:lnTo>
                  <a:pt x="608603" y="8606"/>
                </a:lnTo>
                <a:lnTo>
                  <a:pt x="562829" y="2182"/>
                </a:lnTo>
                <a:lnTo>
                  <a:pt x="515873" y="0"/>
                </a:lnTo>
                <a:close/>
              </a:path>
            </a:pathLst>
          </a:custGeom>
          <a:solidFill>
            <a:srgbClr val="5B9BD4"/>
          </a:solidFill>
        </p:spPr>
        <p:txBody>
          <a:bodyPr wrap="square" lIns="0" tIns="0" rIns="0" bIns="0" rtlCol="0"/>
          <a:lstStyle/>
          <a:p/>
        </p:txBody>
      </p:sp>
      <p:sp>
        <p:nvSpPr>
          <p:cNvPr id="19" name="bg object 19"/>
          <p:cNvSpPr/>
          <p:nvPr/>
        </p:nvSpPr>
        <p:spPr>
          <a:xfrm>
            <a:off x="565404" y="5643371"/>
            <a:ext cx="1031875" cy="1068705"/>
          </a:xfrm>
          <a:custGeom>
            <a:avLst/>
            <a:gdLst/>
            <a:ahLst/>
            <a:cxnLst/>
            <a:rect l="l" t="t" r="r" b="b"/>
            <a:pathLst>
              <a:path w="1031875" h="1068704">
                <a:moveTo>
                  <a:pt x="0" y="534161"/>
                </a:moveTo>
                <a:lnTo>
                  <a:pt x="2108" y="485542"/>
                </a:lnTo>
                <a:lnTo>
                  <a:pt x="8311" y="438146"/>
                </a:lnTo>
                <a:lnTo>
                  <a:pt x="18427" y="392161"/>
                </a:lnTo>
                <a:lnTo>
                  <a:pt x="32274" y="347776"/>
                </a:lnTo>
                <a:lnTo>
                  <a:pt x="49669" y="305179"/>
                </a:lnTo>
                <a:lnTo>
                  <a:pt x="70431" y="264560"/>
                </a:lnTo>
                <a:lnTo>
                  <a:pt x="94377" y="226107"/>
                </a:lnTo>
                <a:lnTo>
                  <a:pt x="121326" y="190008"/>
                </a:lnTo>
                <a:lnTo>
                  <a:pt x="151095" y="156452"/>
                </a:lnTo>
                <a:lnTo>
                  <a:pt x="183501" y="125628"/>
                </a:lnTo>
                <a:lnTo>
                  <a:pt x="218364" y="97724"/>
                </a:lnTo>
                <a:lnTo>
                  <a:pt x="255501" y="72929"/>
                </a:lnTo>
                <a:lnTo>
                  <a:pt x="294729" y="51430"/>
                </a:lnTo>
                <a:lnTo>
                  <a:pt x="335867" y="33418"/>
                </a:lnTo>
                <a:lnTo>
                  <a:pt x="378733" y="19080"/>
                </a:lnTo>
                <a:lnTo>
                  <a:pt x="423144" y="8606"/>
                </a:lnTo>
                <a:lnTo>
                  <a:pt x="468918" y="2182"/>
                </a:lnTo>
                <a:lnTo>
                  <a:pt x="515873" y="0"/>
                </a:lnTo>
                <a:lnTo>
                  <a:pt x="562829" y="2182"/>
                </a:lnTo>
                <a:lnTo>
                  <a:pt x="608603" y="8606"/>
                </a:lnTo>
                <a:lnTo>
                  <a:pt x="653014" y="19080"/>
                </a:lnTo>
                <a:lnTo>
                  <a:pt x="695880" y="33418"/>
                </a:lnTo>
                <a:lnTo>
                  <a:pt x="737018" y="51430"/>
                </a:lnTo>
                <a:lnTo>
                  <a:pt x="776246" y="72929"/>
                </a:lnTo>
                <a:lnTo>
                  <a:pt x="813383" y="97724"/>
                </a:lnTo>
                <a:lnTo>
                  <a:pt x="848246" y="125628"/>
                </a:lnTo>
                <a:lnTo>
                  <a:pt x="880652" y="156452"/>
                </a:lnTo>
                <a:lnTo>
                  <a:pt x="910421" y="190008"/>
                </a:lnTo>
                <a:lnTo>
                  <a:pt x="937370" y="226107"/>
                </a:lnTo>
                <a:lnTo>
                  <a:pt x="961316" y="264560"/>
                </a:lnTo>
                <a:lnTo>
                  <a:pt x="982078" y="305179"/>
                </a:lnTo>
                <a:lnTo>
                  <a:pt x="999473" y="347776"/>
                </a:lnTo>
                <a:lnTo>
                  <a:pt x="1013320" y="392161"/>
                </a:lnTo>
                <a:lnTo>
                  <a:pt x="1023436" y="438146"/>
                </a:lnTo>
                <a:lnTo>
                  <a:pt x="1029639" y="485542"/>
                </a:lnTo>
                <a:lnTo>
                  <a:pt x="1031747" y="534161"/>
                </a:lnTo>
                <a:lnTo>
                  <a:pt x="1029639" y="582781"/>
                </a:lnTo>
                <a:lnTo>
                  <a:pt x="1023436" y="630177"/>
                </a:lnTo>
                <a:lnTo>
                  <a:pt x="1013320" y="676162"/>
                </a:lnTo>
                <a:lnTo>
                  <a:pt x="999473" y="720547"/>
                </a:lnTo>
                <a:lnTo>
                  <a:pt x="982078" y="763144"/>
                </a:lnTo>
                <a:lnTo>
                  <a:pt x="961316" y="803763"/>
                </a:lnTo>
                <a:lnTo>
                  <a:pt x="937370" y="842216"/>
                </a:lnTo>
                <a:lnTo>
                  <a:pt x="910421" y="878315"/>
                </a:lnTo>
                <a:lnTo>
                  <a:pt x="880652" y="911871"/>
                </a:lnTo>
                <a:lnTo>
                  <a:pt x="848246" y="942695"/>
                </a:lnTo>
                <a:lnTo>
                  <a:pt x="813383" y="970599"/>
                </a:lnTo>
                <a:lnTo>
                  <a:pt x="776246" y="995394"/>
                </a:lnTo>
                <a:lnTo>
                  <a:pt x="737018" y="1016893"/>
                </a:lnTo>
                <a:lnTo>
                  <a:pt x="695880" y="1034905"/>
                </a:lnTo>
                <a:lnTo>
                  <a:pt x="653014" y="1049243"/>
                </a:lnTo>
                <a:lnTo>
                  <a:pt x="608603" y="1059717"/>
                </a:lnTo>
                <a:lnTo>
                  <a:pt x="562829" y="1066141"/>
                </a:lnTo>
                <a:lnTo>
                  <a:pt x="515873" y="1068323"/>
                </a:lnTo>
                <a:lnTo>
                  <a:pt x="468918" y="1066141"/>
                </a:lnTo>
                <a:lnTo>
                  <a:pt x="423144" y="1059717"/>
                </a:lnTo>
                <a:lnTo>
                  <a:pt x="378733" y="1049243"/>
                </a:lnTo>
                <a:lnTo>
                  <a:pt x="335867" y="1034905"/>
                </a:lnTo>
                <a:lnTo>
                  <a:pt x="294729" y="1016893"/>
                </a:lnTo>
                <a:lnTo>
                  <a:pt x="255501" y="995394"/>
                </a:lnTo>
                <a:lnTo>
                  <a:pt x="218364" y="970599"/>
                </a:lnTo>
                <a:lnTo>
                  <a:pt x="183501" y="942695"/>
                </a:lnTo>
                <a:lnTo>
                  <a:pt x="151095" y="911871"/>
                </a:lnTo>
                <a:lnTo>
                  <a:pt x="121326" y="878315"/>
                </a:lnTo>
                <a:lnTo>
                  <a:pt x="94377" y="842216"/>
                </a:lnTo>
                <a:lnTo>
                  <a:pt x="70431" y="803763"/>
                </a:lnTo>
                <a:lnTo>
                  <a:pt x="49669" y="763144"/>
                </a:lnTo>
                <a:lnTo>
                  <a:pt x="32274" y="720547"/>
                </a:lnTo>
                <a:lnTo>
                  <a:pt x="18427" y="676162"/>
                </a:lnTo>
                <a:lnTo>
                  <a:pt x="8311" y="630177"/>
                </a:lnTo>
                <a:lnTo>
                  <a:pt x="2108" y="582781"/>
                </a:lnTo>
                <a:lnTo>
                  <a:pt x="0" y="534161"/>
                </a:lnTo>
                <a:close/>
              </a:path>
            </a:pathLst>
          </a:custGeom>
          <a:ln w="12191">
            <a:solidFill>
              <a:srgbClr val="41709C"/>
            </a:solidFill>
          </a:ln>
        </p:spPr>
        <p:txBody>
          <a:bodyPr wrap="square" lIns="0" tIns="0" rIns="0" bIns="0" rtlCol="0"/>
          <a:lstStyle/>
          <a:p/>
        </p:txBody>
      </p:sp>
      <p:sp>
        <p:nvSpPr>
          <p:cNvPr id="20" name="bg object 20"/>
          <p:cNvSpPr/>
          <p:nvPr/>
        </p:nvSpPr>
        <p:spPr>
          <a:xfrm>
            <a:off x="764286" y="5860541"/>
            <a:ext cx="638810" cy="649605"/>
          </a:xfrm>
          <a:custGeom>
            <a:avLst/>
            <a:gdLst/>
            <a:ahLst/>
            <a:cxnLst/>
            <a:rect l="l" t="t" r="r" b="b"/>
            <a:pathLst>
              <a:path w="638810" h="649604">
                <a:moveTo>
                  <a:pt x="319278" y="0"/>
                </a:moveTo>
                <a:lnTo>
                  <a:pt x="272098" y="3519"/>
                </a:lnTo>
                <a:lnTo>
                  <a:pt x="227068" y="13744"/>
                </a:lnTo>
                <a:lnTo>
                  <a:pt x="184680" y="30171"/>
                </a:lnTo>
                <a:lnTo>
                  <a:pt x="145430" y="52298"/>
                </a:lnTo>
                <a:lnTo>
                  <a:pt x="109810" y="79623"/>
                </a:lnTo>
                <a:lnTo>
                  <a:pt x="78315" y="111644"/>
                </a:lnTo>
                <a:lnTo>
                  <a:pt x="51439" y="147859"/>
                </a:lnTo>
                <a:lnTo>
                  <a:pt x="29675" y="187765"/>
                </a:lnTo>
                <a:lnTo>
                  <a:pt x="13518" y="230861"/>
                </a:lnTo>
                <a:lnTo>
                  <a:pt x="3461" y="276644"/>
                </a:lnTo>
                <a:lnTo>
                  <a:pt x="0" y="324611"/>
                </a:lnTo>
                <a:lnTo>
                  <a:pt x="3461" y="372579"/>
                </a:lnTo>
                <a:lnTo>
                  <a:pt x="13518" y="418362"/>
                </a:lnTo>
                <a:lnTo>
                  <a:pt x="29675" y="461458"/>
                </a:lnTo>
                <a:lnTo>
                  <a:pt x="51439" y="501364"/>
                </a:lnTo>
                <a:lnTo>
                  <a:pt x="78315" y="537579"/>
                </a:lnTo>
                <a:lnTo>
                  <a:pt x="109810" y="569600"/>
                </a:lnTo>
                <a:lnTo>
                  <a:pt x="145430" y="596925"/>
                </a:lnTo>
                <a:lnTo>
                  <a:pt x="184680" y="619052"/>
                </a:lnTo>
                <a:lnTo>
                  <a:pt x="227068" y="635479"/>
                </a:lnTo>
                <a:lnTo>
                  <a:pt x="272098" y="645704"/>
                </a:lnTo>
                <a:lnTo>
                  <a:pt x="319278" y="649223"/>
                </a:lnTo>
                <a:lnTo>
                  <a:pt x="366457" y="645704"/>
                </a:lnTo>
                <a:lnTo>
                  <a:pt x="411487" y="635479"/>
                </a:lnTo>
                <a:lnTo>
                  <a:pt x="453875" y="619052"/>
                </a:lnTo>
                <a:lnTo>
                  <a:pt x="493125" y="596925"/>
                </a:lnTo>
                <a:lnTo>
                  <a:pt x="528745" y="569600"/>
                </a:lnTo>
                <a:lnTo>
                  <a:pt x="560240" y="537579"/>
                </a:lnTo>
                <a:lnTo>
                  <a:pt x="587116" y="501364"/>
                </a:lnTo>
                <a:lnTo>
                  <a:pt x="608880" y="461458"/>
                </a:lnTo>
                <a:lnTo>
                  <a:pt x="625037" y="418362"/>
                </a:lnTo>
                <a:lnTo>
                  <a:pt x="635094" y="372579"/>
                </a:lnTo>
                <a:lnTo>
                  <a:pt x="638556" y="324611"/>
                </a:lnTo>
                <a:lnTo>
                  <a:pt x="635094" y="276644"/>
                </a:lnTo>
                <a:lnTo>
                  <a:pt x="625037" y="230861"/>
                </a:lnTo>
                <a:lnTo>
                  <a:pt x="608880" y="187765"/>
                </a:lnTo>
                <a:lnTo>
                  <a:pt x="587116" y="147859"/>
                </a:lnTo>
                <a:lnTo>
                  <a:pt x="560240" y="111644"/>
                </a:lnTo>
                <a:lnTo>
                  <a:pt x="528745" y="79623"/>
                </a:lnTo>
                <a:lnTo>
                  <a:pt x="493125" y="52298"/>
                </a:lnTo>
                <a:lnTo>
                  <a:pt x="453875" y="30171"/>
                </a:lnTo>
                <a:lnTo>
                  <a:pt x="411487" y="13744"/>
                </a:lnTo>
                <a:lnTo>
                  <a:pt x="366457" y="3519"/>
                </a:lnTo>
                <a:lnTo>
                  <a:pt x="319278" y="0"/>
                </a:lnTo>
                <a:close/>
              </a:path>
            </a:pathLst>
          </a:custGeom>
          <a:solidFill>
            <a:srgbClr val="5B9BD4"/>
          </a:solidFill>
        </p:spPr>
        <p:txBody>
          <a:bodyPr wrap="square" lIns="0" tIns="0" rIns="0" bIns="0" rtlCol="0"/>
          <a:lstStyle/>
          <a:p/>
        </p:txBody>
      </p:sp>
      <p:sp>
        <p:nvSpPr>
          <p:cNvPr id="21" name="bg object 21"/>
          <p:cNvSpPr/>
          <p:nvPr/>
        </p:nvSpPr>
        <p:spPr>
          <a:xfrm>
            <a:off x="764286" y="5860541"/>
            <a:ext cx="638810" cy="649605"/>
          </a:xfrm>
          <a:custGeom>
            <a:avLst/>
            <a:gdLst/>
            <a:ahLst/>
            <a:cxnLst/>
            <a:rect l="l" t="t" r="r" b="b"/>
            <a:pathLst>
              <a:path w="638810" h="649604">
                <a:moveTo>
                  <a:pt x="0" y="324611"/>
                </a:moveTo>
                <a:lnTo>
                  <a:pt x="3461" y="276644"/>
                </a:lnTo>
                <a:lnTo>
                  <a:pt x="13518" y="230861"/>
                </a:lnTo>
                <a:lnTo>
                  <a:pt x="29675" y="187765"/>
                </a:lnTo>
                <a:lnTo>
                  <a:pt x="51439" y="147859"/>
                </a:lnTo>
                <a:lnTo>
                  <a:pt x="78315" y="111644"/>
                </a:lnTo>
                <a:lnTo>
                  <a:pt x="109810" y="79623"/>
                </a:lnTo>
                <a:lnTo>
                  <a:pt x="145430" y="52298"/>
                </a:lnTo>
                <a:lnTo>
                  <a:pt x="184680" y="30171"/>
                </a:lnTo>
                <a:lnTo>
                  <a:pt x="227068" y="13744"/>
                </a:lnTo>
                <a:lnTo>
                  <a:pt x="272098" y="3519"/>
                </a:lnTo>
                <a:lnTo>
                  <a:pt x="319278" y="0"/>
                </a:lnTo>
                <a:lnTo>
                  <a:pt x="366457" y="3519"/>
                </a:lnTo>
                <a:lnTo>
                  <a:pt x="411487" y="13744"/>
                </a:lnTo>
                <a:lnTo>
                  <a:pt x="453875" y="30171"/>
                </a:lnTo>
                <a:lnTo>
                  <a:pt x="493125" y="52298"/>
                </a:lnTo>
                <a:lnTo>
                  <a:pt x="528745" y="79623"/>
                </a:lnTo>
                <a:lnTo>
                  <a:pt x="560240" y="111644"/>
                </a:lnTo>
                <a:lnTo>
                  <a:pt x="587116" y="147859"/>
                </a:lnTo>
                <a:lnTo>
                  <a:pt x="608880" y="187765"/>
                </a:lnTo>
                <a:lnTo>
                  <a:pt x="625037" y="230861"/>
                </a:lnTo>
                <a:lnTo>
                  <a:pt x="635094" y="276644"/>
                </a:lnTo>
                <a:lnTo>
                  <a:pt x="638556" y="324611"/>
                </a:lnTo>
                <a:lnTo>
                  <a:pt x="635094" y="372579"/>
                </a:lnTo>
                <a:lnTo>
                  <a:pt x="625037" y="418362"/>
                </a:lnTo>
                <a:lnTo>
                  <a:pt x="608880" y="461458"/>
                </a:lnTo>
                <a:lnTo>
                  <a:pt x="587116" y="501364"/>
                </a:lnTo>
                <a:lnTo>
                  <a:pt x="560240" y="537579"/>
                </a:lnTo>
                <a:lnTo>
                  <a:pt x="528745" y="569600"/>
                </a:lnTo>
                <a:lnTo>
                  <a:pt x="493125" y="596925"/>
                </a:lnTo>
                <a:lnTo>
                  <a:pt x="453875" y="619052"/>
                </a:lnTo>
                <a:lnTo>
                  <a:pt x="411487" y="635479"/>
                </a:lnTo>
                <a:lnTo>
                  <a:pt x="366457" y="645704"/>
                </a:lnTo>
                <a:lnTo>
                  <a:pt x="319278" y="649223"/>
                </a:lnTo>
                <a:lnTo>
                  <a:pt x="272098" y="645704"/>
                </a:lnTo>
                <a:lnTo>
                  <a:pt x="227068" y="635479"/>
                </a:lnTo>
                <a:lnTo>
                  <a:pt x="184680" y="619052"/>
                </a:lnTo>
                <a:lnTo>
                  <a:pt x="145430" y="596925"/>
                </a:lnTo>
                <a:lnTo>
                  <a:pt x="109810" y="569600"/>
                </a:lnTo>
                <a:lnTo>
                  <a:pt x="78315" y="537579"/>
                </a:lnTo>
                <a:lnTo>
                  <a:pt x="51439" y="501364"/>
                </a:lnTo>
                <a:lnTo>
                  <a:pt x="29675" y="461458"/>
                </a:lnTo>
                <a:lnTo>
                  <a:pt x="13518" y="418362"/>
                </a:lnTo>
                <a:lnTo>
                  <a:pt x="3461" y="372579"/>
                </a:lnTo>
                <a:lnTo>
                  <a:pt x="0" y="324611"/>
                </a:lnTo>
                <a:close/>
              </a:path>
            </a:pathLst>
          </a:custGeom>
          <a:ln w="19812">
            <a:solidFill>
              <a:srgbClr val="FFFFFF"/>
            </a:solidFill>
          </a:ln>
        </p:spPr>
        <p:txBody>
          <a:bodyPr wrap="square" lIns="0" tIns="0" rIns="0" bIns="0" rtlCol="0"/>
          <a:lstStyle/>
          <a:p/>
        </p:txBody>
      </p:sp>
      <p:sp>
        <p:nvSpPr>
          <p:cNvPr id="22" name="bg object 22"/>
          <p:cNvSpPr/>
          <p:nvPr/>
        </p:nvSpPr>
        <p:spPr>
          <a:xfrm>
            <a:off x="963930" y="6046470"/>
            <a:ext cx="241300" cy="264160"/>
          </a:xfrm>
          <a:custGeom>
            <a:avLst/>
            <a:gdLst/>
            <a:ahLst/>
            <a:cxnLst/>
            <a:rect l="l" t="t" r="r" b="b"/>
            <a:pathLst>
              <a:path w="241300" h="264160">
                <a:moveTo>
                  <a:pt x="120396" y="0"/>
                </a:moveTo>
                <a:lnTo>
                  <a:pt x="73530" y="10359"/>
                </a:lnTo>
                <a:lnTo>
                  <a:pt x="35261" y="38609"/>
                </a:lnTo>
                <a:lnTo>
                  <a:pt x="9460" y="80511"/>
                </a:lnTo>
                <a:lnTo>
                  <a:pt x="0" y="131825"/>
                </a:lnTo>
                <a:lnTo>
                  <a:pt x="9460" y="183140"/>
                </a:lnTo>
                <a:lnTo>
                  <a:pt x="35261" y="225042"/>
                </a:lnTo>
                <a:lnTo>
                  <a:pt x="73530" y="253292"/>
                </a:lnTo>
                <a:lnTo>
                  <a:pt x="120396" y="263651"/>
                </a:lnTo>
                <a:lnTo>
                  <a:pt x="167261" y="253292"/>
                </a:lnTo>
                <a:lnTo>
                  <a:pt x="205530" y="225042"/>
                </a:lnTo>
                <a:lnTo>
                  <a:pt x="231331" y="183140"/>
                </a:lnTo>
                <a:lnTo>
                  <a:pt x="240792" y="131825"/>
                </a:lnTo>
                <a:lnTo>
                  <a:pt x="231331" y="80511"/>
                </a:lnTo>
                <a:lnTo>
                  <a:pt x="205530" y="38609"/>
                </a:lnTo>
                <a:lnTo>
                  <a:pt x="167261" y="10359"/>
                </a:lnTo>
                <a:lnTo>
                  <a:pt x="120396" y="0"/>
                </a:lnTo>
                <a:close/>
              </a:path>
            </a:pathLst>
          </a:custGeom>
          <a:solidFill>
            <a:srgbClr val="5B9BD4"/>
          </a:solidFill>
        </p:spPr>
        <p:txBody>
          <a:bodyPr wrap="square" lIns="0" tIns="0" rIns="0" bIns="0" rtlCol="0"/>
          <a:lstStyle/>
          <a:p/>
        </p:txBody>
      </p:sp>
      <p:sp>
        <p:nvSpPr>
          <p:cNvPr id="23" name="bg object 23"/>
          <p:cNvSpPr/>
          <p:nvPr/>
        </p:nvSpPr>
        <p:spPr>
          <a:xfrm>
            <a:off x="963930" y="6046470"/>
            <a:ext cx="241300" cy="264160"/>
          </a:xfrm>
          <a:custGeom>
            <a:avLst/>
            <a:gdLst/>
            <a:ahLst/>
            <a:cxnLst/>
            <a:rect l="l" t="t" r="r" b="b"/>
            <a:pathLst>
              <a:path w="241300" h="264160">
                <a:moveTo>
                  <a:pt x="0" y="131825"/>
                </a:moveTo>
                <a:lnTo>
                  <a:pt x="9460" y="80511"/>
                </a:lnTo>
                <a:lnTo>
                  <a:pt x="35261" y="38609"/>
                </a:lnTo>
                <a:lnTo>
                  <a:pt x="73530" y="10359"/>
                </a:lnTo>
                <a:lnTo>
                  <a:pt x="120396" y="0"/>
                </a:lnTo>
                <a:lnTo>
                  <a:pt x="167261" y="10359"/>
                </a:lnTo>
                <a:lnTo>
                  <a:pt x="205530" y="38609"/>
                </a:lnTo>
                <a:lnTo>
                  <a:pt x="231331" y="80511"/>
                </a:lnTo>
                <a:lnTo>
                  <a:pt x="240792" y="131825"/>
                </a:lnTo>
                <a:lnTo>
                  <a:pt x="231331" y="183140"/>
                </a:lnTo>
                <a:lnTo>
                  <a:pt x="205530" y="225042"/>
                </a:lnTo>
                <a:lnTo>
                  <a:pt x="167261" y="253292"/>
                </a:lnTo>
                <a:lnTo>
                  <a:pt x="120396" y="263651"/>
                </a:lnTo>
                <a:lnTo>
                  <a:pt x="73530" y="253292"/>
                </a:lnTo>
                <a:lnTo>
                  <a:pt x="35261" y="225042"/>
                </a:lnTo>
                <a:lnTo>
                  <a:pt x="9460" y="183140"/>
                </a:lnTo>
                <a:lnTo>
                  <a:pt x="0" y="131825"/>
                </a:lnTo>
                <a:close/>
              </a:path>
            </a:pathLst>
          </a:custGeom>
          <a:ln w="19812">
            <a:solidFill>
              <a:srgbClr val="FFFFFF"/>
            </a:solidFill>
          </a:ln>
        </p:spPr>
        <p:txBody>
          <a:bodyPr wrap="square" lIns="0" tIns="0" rIns="0" bIns="0" rtlCol="0"/>
          <a:lstStyle/>
          <a:p/>
        </p:txBody>
      </p:sp>
      <p:sp>
        <p:nvSpPr>
          <p:cNvPr id="24" name="bg object 24"/>
          <p:cNvSpPr/>
          <p:nvPr/>
        </p:nvSpPr>
        <p:spPr>
          <a:xfrm>
            <a:off x="753618" y="5791961"/>
            <a:ext cx="668020" cy="779145"/>
          </a:xfrm>
          <a:custGeom>
            <a:avLst/>
            <a:gdLst/>
            <a:ahLst/>
            <a:cxnLst/>
            <a:rect l="l" t="t" r="r" b="b"/>
            <a:pathLst>
              <a:path w="668019" h="779145">
                <a:moveTo>
                  <a:pt x="0" y="0"/>
                </a:moveTo>
                <a:lnTo>
                  <a:pt x="667512" y="0"/>
                </a:lnTo>
                <a:lnTo>
                  <a:pt x="667512" y="778764"/>
                </a:lnTo>
                <a:lnTo>
                  <a:pt x="0" y="778764"/>
                </a:lnTo>
                <a:lnTo>
                  <a:pt x="0" y="0"/>
                </a:lnTo>
                <a:close/>
              </a:path>
            </a:pathLst>
          </a:custGeom>
          <a:ln w="19812">
            <a:solidFill>
              <a:srgbClr val="000000"/>
            </a:solidFill>
          </a:ln>
        </p:spPr>
        <p:txBody>
          <a:bodyPr wrap="square" lIns="0" tIns="0" rIns="0" bIns="0" rtlCol="0"/>
          <a:lstStyle/>
          <a:p/>
        </p:txBody>
      </p:sp>
      <p:sp>
        <p:nvSpPr>
          <p:cNvPr id="2" name="Holder 2"/>
          <p:cNvSpPr>
            <a:spLocks noGrp="1"/>
          </p:cNvSpPr>
          <p:nvPr>
            <p:ph type="title"/>
          </p:nvPr>
        </p:nvSpPr>
        <p:spPr>
          <a:xfrm>
            <a:off x="916939" y="99282"/>
            <a:ext cx="10024745" cy="1731645"/>
          </a:xfrm>
          <a:prstGeom prst="rect">
            <a:avLst/>
          </a:prstGeom>
        </p:spPr>
        <p:txBody>
          <a:bodyPr wrap="square" lIns="0" tIns="0" rIns="0" bIns="0">
            <a:spAutoFit/>
          </a:bodyPr>
          <a:lstStyle>
            <a:lvl1pPr>
              <a:defRPr sz="4400" b="0" i="0">
                <a:solidFill>
                  <a:schemeClr val="tx1"/>
                </a:solidFill>
                <a:latin typeface="Calibri"/>
                <a:cs typeface="Calibri"/>
              </a:defRPr>
            </a:lvl1pPr>
          </a:lstStyle>
          <a:p/>
        </p:txBody>
      </p:sp>
      <p:sp>
        <p:nvSpPr>
          <p:cNvPr id="3" name="Holder 3"/>
          <p:cNvSpPr>
            <a:spLocks noGrp="1"/>
          </p:cNvSpPr>
          <p:nvPr>
            <p:ph type="body" idx="1"/>
          </p:nvPr>
        </p:nvSpPr>
        <p:spPr>
          <a:xfrm>
            <a:off x="916939" y="1773910"/>
            <a:ext cx="10358120" cy="3578225"/>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idx="5" sz="quarter"/>
          </p:nvPr>
        </p:nvSpPr>
        <p:spPr>
          <a:xfrm>
            <a:off x="836348" y="5917749"/>
            <a:ext cx="486409" cy="501014"/>
          </a:xfrm>
          <a:prstGeom prst="rect">
            <a:avLst/>
          </a:prstGeom>
        </p:spPr>
        <p:txBody>
          <a:bodyPr wrap="square" lIns="0" tIns="0" rIns="0" bIns="0">
            <a:spAutoFit/>
          </a:bodyPr>
          <a:lstStyle>
            <a:lvl1pPr>
              <a:defRPr sz="1100" b="0" i="0">
                <a:solidFill>
                  <a:srgbClr val="C55A11"/>
                </a:solidFill>
                <a:latin typeface="Baskerville Old Face"/>
                <a:cs typeface="Baskerville Old Face"/>
              </a:defRPr>
            </a:lvl1p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5" name="Holder 5"/>
          <p:cNvSpPr>
            <a:spLocks noGrp="1"/>
          </p:cNvSpPr>
          <p:nvPr>
            <p:ph type="dt" idx="6" sz="half"/>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notesSlide" Target="../notesSlides/notesSlide1.xml"/><Relationship Id="rId4" Type="http://schemas.openxmlformats.org/officeDocument/2006/relationships/slide" Target="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g"/><Relationship Id="rId3" Type="http://schemas.openxmlformats.org/officeDocument/2006/relationships/image" Target="../media/image12.jpg"/><Relationship Id="rId4" Type="http://schemas.openxmlformats.org/officeDocument/2006/relationships/hyperlink" Target="http://www.nature.com/news/fruit-fly-paper-has-1-000-authors-1.17555" TargetMode="External"/><Relationship Id="rId5" Type="http://schemas.openxmlformats.org/officeDocument/2006/relationships/notesSlide" Target="../notesSlides/notesSlide10.xml"/><Relationship Id="rId6" Type="http://schemas.openxmlformats.org/officeDocument/2006/relationships/slide" Target="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nature.com/articles/s41393-017-0057-8" TargetMode="External"/><Relationship Id="rId3" Type="http://schemas.openxmlformats.org/officeDocument/2006/relationships/hyperlink" Target="https://www.natureindex.com/news-blog/female-researchers-add-their-superiors-as-authors" TargetMode="External"/><Relationship Id="rId4" Type="http://schemas.openxmlformats.org/officeDocument/2006/relationships/hyperlink" Target="http://www.natureindex.com/news-blog/gift-ghost-authorship-what-researchers-need-to-know" TargetMode="External"/><Relationship Id="rId5" Type="http://schemas.openxmlformats.org/officeDocument/2006/relationships/notesSlide" Target="../notesSlides/notesSlide14.xml"/><Relationship Id="rId6" Type="http://schemas.openxmlformats.org/officeDocument/2006/relationships/slide" Target="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retractiondatabase.org/RetractionSearch.aspx" TargetMode="External"/><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notesSlide" Target="../notesSlides/notesSlide15.xml"/><Relationship Id="rId6" Type="http://schemas.openxmlformats.org/officeDocument/2006/relationships/slide" Target="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g"/><Relationship Id="rId3" Type="http://schemas.openxmlformats.org/officeDocument/2006/relationships/notesSlide" Target="../notesSlides/notesSlide16.xml"/><Relationship Id="rId4" Type="http://schemas.openxmlformats.org/officeDocument/2006/relationships/slide" Target="slide16.xml"/><Relationship Id="rId5" Type="http://schemas.openxmlformats.org/officeDocument/2006/relationships/hyperlink" Target="http://www.flickr.com/photos/nihgov/30861587086"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6.jpg"/><Relationship Id="rId3" Type="http://schemas.openxmlformats.org/officeDocument/2006/relationships/image" Target="../media/image17.png"/><Relationship Id="rId4" Type="http://schemas.openxmlformats.org/officeDocument/2006/relationships/notesSlide" Target="../notesSlides/notesSlide17.xml"/><Relationship Id="rId5" Type="http://schemas.openxmlformats.org/officeDocument/2006/relationships/slide" Target="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8.jpg"/><Relationship Id="rId3" Type="http://schemas.openxmlformats.org/officeDocument/2006/relationships/image" Target="../media/image19.jpg"/><Relationship Id="rId4" Type="http://schemas.openxmlformats.org/officeDocument/2006/relationships/notesSlide" Target="../notesSlides/notesSlide18.xml"/><Relationship Id="rId5" Type="http://schemas.openxmlformats.org/officeDocument/2006/relationships/slide" Target="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0.png"/><Relationship Id="rId3" Type="http://schemas.openxmlformats.org/officeDocument/2006/relationships/hyperlink" Target="http://www.apa.org/science/leadership/st" TargetMode="External"/><Relationship Id="rId4" Type="http://schemas.openxmlformats.org/officeDocument/2006/relationships/notesSlide" Target="../notesSlides/notesSlide19.xml"/><Relationship Id="rId5" Type="http://schemas.openxmlformats.org/officeDocument/2006/relationships/slide" Target="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slide" Target="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slide" Target="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slide" Target="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1.jpg"/><Relationship Id="rId3" Type="http://schemas.openxmlformats.org/officeDocument/2006/relationships/notesSlide" Target="../notesSlides/notesSlide23.xml"/><Relationship Id="rId4" Type="http://schemas.openxmlformats.org/officeDocument/2006/relationships/slide" Target="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slide" Target="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ori.hhs.gov/preempting-discord-prenuptial-agreements-scientists" TargetMode="External"/><Relationship Id="rId3" Type="http://schemas.openxmlformats.org/officeDocument/2006/relationships/hyperlink" Target="http://lgdata.s3-website-us-east-1.amazonaws.com/docs/124/586084/MillerLab_Authorship_Guidelines_May2012.pdf" TargetMode="External"/><Relationship Id="rId4" Type="http://schemas.openxmlformats.org/officeDocument/2006/relationships/notesSlide" Target="../notesSlides/notesSlide25.xml"/><Relationship Id="rId5" Type="http://schemas.openxmlformats.org/officeDocument/2006/relationships/slide" Target="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slide" Target="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mailto:cfarley@ufl.edu" TargetMode="External"/><Relationship Id="rId3" Type="http://schemas.openxmlformats.org/officeDocument/2006/relationships/image" Target="../media/image22.png"/><Relationship Id="rId4" Type="http://schemas.openxmlformats.org/officeDocument/2006/relationships/notesSlide" Target="../notesSlides/notesSlide27.xml"/><Relationship Id="rId5" Type="http://schemas.openxmlformats.org/officeDocument/2006/relationships/slide" Target="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notesSlide" Target="../notesSlides/notesSlide3.xml"/><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slide" Target="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 Id="rId3" Type="http://schemas.openxmlformats.org/officeDocument/2006/relationships/image" Target="../media/image6.jpg"/><Relationship Id="rId4" Type="http://schemas.openxmlformats.org/officeDocument/2006/relationships/image" Target="../media/image7.jpg"/><Relationship Id="rId5" Type="http://schemas.openxmlformats.org/officeDocument/2006/relationships/image" Target="../media/image8.jpg"/><Relationship Id="rId6" Type="http://schemas.openxmlformats.org/officeDocument/2006/relationships/notesSlide" Target="../notesSlides/notesSlide8.xml"/><Relationship Id="rId7" Type="http://schemas.openxmlformats.org/officeDocument/2006/relationships/slide" Target="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g"/><Relationship Id="rId3" Type="http://schemas.openxmlformats.org/officeDocument/2006/relationships/image" Target="../media/image10.jpg"/><Relationship Id="rId4" Type="http://schemas.openxmlformats.org/officeDocument/2006/relationships/notesSlide" Target="../notesSlides/notesSlide9.xml"/><Relationship Id="rId5" Type="http://schemas.openxmlformats.org/officeDocument/2006/relationships/slide" Target="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7594" y="2809938"/>
            <a:ext cx="5974715" cy="635000"/>
          </a:xfrm>
          <a:prstGeom prst="rect"/>
        </p:spPr>
        <p:txBody>
          <a:bodyPr wrap="square" lIns="0" tIns="12065" rIns="0" bIns="0" rtlCol="0" vert="horz">
            <a:spAutoFit/>
          </a:bodyPr>
          <a:lstStyle/>
          <a:p>
            <a:pPr marL="12700">
              <a:lnSpc>
                <a:spcPct val="100000"/>
              </a:lnSpc>
              <a:spcBef>
                <a:spcPts val="95"/>
              </a:spcBef>
            </a:pPr>
            <a:r>
              <a:rPr dirty="0" sz="4000" spc="-20" b="1">
                <a:solidFill>
                  <a:srgbClr val="2D75B6"/>
                </a:solidFill>
                <a:latin typeface="Calibri"/>
                <a:cs typeface="Calibri"/>
              </a:rPr>
              <a:t>RCR</a:t>
            </a:r>
            <a:r>
              <a:rPr dirty="0" sz="4000" spc="-25" b="1">
                <a:solidFill>
                  <a:srgbClr val="2D75B6"/>
                </a:solidFill>
                <a:latin typeface="Calibri"/>
                <a:cs typeface="Calibri"/>
              </a:rPr>
              <a:t> </a:t>
            </a:r>
            <a:r>
              <a:rPr dirty="0" sz="4000" spc="-5" b="1">
                <a:solidFill>
                  <a:srgbClr val="2D75B6"/>
                </a:solidFill>
                <a:latin typeface="Calibri"/>
                <a:cs typeface="Calibri"/>
              </a:rPr>
              <a:t>Summer</a:t>
            </a:r>
            <a:r>
              <a:rPr dirty="0" sz="4000" spc="-35" b="1">
                <a:solidFill>
                  <a:srgbClr val="2D75B6"/>
                </a:solidFill>
                <a:latin typeface="Calibri"/>
                <a:cs typeface="Calibri"/>
              </a:rPr>
              <a:t> </a:t>
            </a:r>
            <a:r>
              <a:rPr dirty="0" sz="4000" spc="-5" b="1">
                <a:solidFill>
                  <a:srgbClr val="2D75B6"/>
                </a:solidFill>
                <a:latin typeface="Calibri"/>
                <a:cs typeface="Calibri"/>
              </a:rPr>
              <a:t>Seminar</a:t>
            </a:r>
            <a:r>
              <a:rPr dirty="0" sz="4000" spc="-10" b="1">
                <a:solidFill>
                  <a:srgbClr val="2D75B6"/>
                </a:solidFill>
                <a:latin typeface="Calibri"/>
                <a:cs typeface="Calibri"/>
              </a:rPr>
              <a:t> </a:t>
            </a:r>
            <a:r>
              <a:rPr dirty="0" sz="4000" spc="-5" b="1">
                <a:solidFill>
                  <a:srgbClr val="2D75B6"/>
                </a:solidFill>
                <a:latin typeface="Calibri"/>
                <a:cs typeface="Calibri"/>
              </a:rPr>
              <a:t>Series</a:t>
            </a:r>
            <a:endParaRPr sz="4000">
              <a:latin typeface="Calibri"/>
              <a:cs typeface="Calibri"/>
            </a:endParaRPr>
          </a:p>
        </p:txBody>
      </p:sp>
      <p:grpSp>
        <p:nvGrpSpPr>
          <p:cNvPr id="3" name="object 3"/>
          <p:cNvGrpSpPr/>
          <p:nvPr/>
        </p:nvGrpSpPr>
        <p:grpSpPr>
          <a:xfrm>
            <a:off x="2648711" y="2182367"/>
            <a:ext cx="6896100" cy="2482850"/>
            <a:chOff x="2648711" y="2182367"/>
            <a:chExt cx="6896100" cy="2482850"/>
          </a:xfrm>
        </p:grpSpPr>
        <p:pic>
          <p:nvPicPr>
            <p:cNvPr id="4" name="object 4"/>
            <p:cNvPicPr/>
            <p:nvPr/>
          </p:nvPicPr>
          <p:blipFill>
            <a:blip r:embed="rId2" cstate="print"/>
            <a:stretch>
              <a:fillRect/>
            </a:stretch>
          </p:blipFill>
          <p:spPr>
            <a:xfrm>
              <a:off x="2648711" y="2182367"/>
              <a:ext cx="6896099" cy="2482596"/>
            </a:xfrm>
            <a:prstGeom prst="rect">
              <a:avLst/>
            </a:prstGeom>
          </p:spPr>
        </p:pic>
        <p:sp>
          <p:nvSpPr>
            <p:cNvPr id="5" name="object 5"/>
            <p:cNvSpPr/>
            <p:nvPr/>
          </p:nvSpPr>
          <p:spPr>
            <a:xfrm>
              <a:off x="3172211" y="3568445"/>
              <a:ext cx="5849620" cy="0"/>
            </a:xfrm>
            <a:custGeom>
              <a:avLst/>
              <a:gdLst/>
              <a:ahLst/>
              <a:cxnLst/>
              <a:rect l="l" t="t" r="r" b="b"/>
              <a:pathLst>
                <a:path w="5849620" h="0">
                  <a:moveTo>
                    <a:pt x="5849251" y="0"/>
                  </a:moveTo>
                  <a:lnTo>
                    <a:pt x="0" y="0"/>
                  </a:lnTo>
                </a:path>
              </a:pathLst>
            </a:custGeom>
            <a:ln w="25908">
              <a:solidFill>
                <a:srgbClr val="EC7C30"/>
              </a:solidFill>
            </a:ln>
          </p:spPr>
          <p:txBody>
            <a:bodyPr wrap="square" lIns="0" tIns="0" rIns="0" bIns="0" rtlCol="0"/>
            <a:lstStyle/>
            <a:p/>
          </p:txBody>
        </p:sp>
      </p:grpSp>
      <p:sp>
        <p:nvSpPr>
          <p:cNvPr id="6" name="object 6"/>
          <p:cNvSpPr txBox="1"/>
          <p:nvPr/>
        </p:nvSpPr>
        <p:spPr>
          <a:xfrm>
            <a:off x="4840382" y="3721548"/>
            <a:ext cx="2511425" cy="1448435"/>
          </a:xfrm>
          <a:prstGeom prst="rect">
            <a:avLst/>
          </a:prstGeom>
        </p:spPr>
        <p:txBody>
          <a:bodyPr wrap="square" lIns="0" tIns="12700" rIns="0" bIns="0" rtlCol="0" vert="horz">
            <a:spAutoFit/>
          </a:bodyPr>
          <a:lstStyle/>
          <a:p>
            <a:pPr algn="ctr">
              <a:lnSpc>
                <a:spcPct val="100000"/>
              </a:lnSpc>
              <a:spcBef>
                <a:spcPts val="100"/>
              </a:spcBef>
            </a:pPr>
            <a:r>
              <a:rPr dirty="0" sz="2400" spc="-5">
                <a:solidFill>
                  <a:srgbClr val="2D75B6"/>
                </a:solidFill>
                <a:latin typeface="Calibri"/>
                <a:cs typeface="Calibri"/>
              </a:rPr>
              <a:t>Ethics</a:t>
            </a:r>
            <a:r>
              <a:rPr dirty="0" sz="2400" spc="-45">
                <a:solidFill>
                  <a:srgbClr val="2D75B6"/>
                </a:solidFill>
                <a:latin typeface="Calibri"/>
                <a:cs typeface="Calibri"/>
              </a:rPr>
              <a:t> </a:t>
            </a:r>
            <a:r>
              <a:rPr dirty="0" sz="2400" spc="-5">
                <a:solidFill>
                  <a:srgbClr val="2D75B6"/>
                </a:solidFill>
                <a:latin typeface="Calibri"/>
                <a:cs typeface="Calibri"/>
              </a:rPr>
              <a:t>of</a:t>
            </a:r>
            <a:r>
              <a:rPr dirty="0" sz="2400" spc="-25">
                <a:solidFill>
                  <a:srgbClr val="2D75B6"/>
                </a:solidFill>
                <a:latin typeface="Calibri"/>
                <a:cs typeface="Calibri"/>
              </a:rPr>
              <a:t> </a:t>
            </a:r>
            <a:r>
              <a:rPr dirty="0" sz="2400" spc="-10">
                <a:solidFill>
                  <a:srgbClr val="2D75B6"/>
                </a:solidFill>
                <a:latin typeface="Calibri"/>
                <a:cs typeface="Calibri"/>
              </a:rPr>
              <a:t>Authorship</a:t>
            </a:r>
            <a:endParaRPr sz="2400">
              <a:latin typeface="Calibri"/>
              <a:cs typeface="Calibri"/>
            </a:endParaRPr>
          </a:p>
          <a:p>
            <a:pPr>
              <a:lnSpc>
                <a:spcPct val="100000"/>
              </a:lnSpc>
            </a:pPr>
            <a:endParaRPr sz="2400">
              <a:latin typeface="Calibri"/>
              <a:cs typeface="Calibri"/>
            </a:endParaRPr>
          </a:p>
          <a:p>
            <a:pPr>
              <a:lnSpc>
                <a:spcPct val="100000"/>
              </a:lnSpc>
              <a:spcBef>
                <a:spcPts val="60"/>
              </a:spcBef>
            </a:pPr>
            <a:endParaRPr sz="2400">
              <a:latin typeface="Calibri"/>
              <a:cs typeface="Calibri"/>
            </a:endParaRPr>
          </a:p>
          <a:p>
            <a:pPr algn="ctr">
              <a:lnSpc>
                <a:spcPct val="100000"/>
              </a:lnSpc>
            </a:pPr>
            <a:r>
              <a:rPr dirty="0" sz="2000" spc="-5">
                <a:latin typeface="Calibri"/>
                <a:cs typeface="Calibri"/>
              </a:rPr>
              <a:t>Michelle</a:t>
            </a:r>
            <a:r>
              <a:rPr dirty="0" sz="2000" spc="-20">
                <a:latin typeface="Calibri"/>
                <a:cs typeface="Calibri"/>
              </a:rPr>
              <a:t> </a:t>
            </a:r>
            <a:r>
              <a:rPr dirty="0" sz="2000" spc="-5">
                <a:latin typeface="Calibri"/>
                <a:cs typeface="Calibri"/>
              </a:rPr>
              <a:t>Leonard</a:t>
            </a:r>
            <a:endParaRPr sz="2000">
              <a:latin typeface="Calibri"/>
              <a:cs typeface="Calibri"/>
            </a:endParaRPr>
          </a:p>
        </p:txBody>
      </p:sp>
      <p:sp>
        <p:nvSpPr>
          <p:cNvPr id="7" name="object 7"/>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406623"/>
            <a:ext cx="2642235" cy="696595"/>
          </a:xfrm>
          <a:prstGeom prst="rect"/>
        </p:spPr>
        <p:txBody>
          <a:bodyPr wrap="square" lIns="0" tIns="13335" rIns="0" bIns="0" rtlCol="0" vert="horz">
            <a:spAutoFit/>
          </a:bodyPr>
          <a:lstStyle/>
          <a:p>
            <a:pPr marL="12700">
              <a:lnSpc>
                <a:spcPct val="100000"/>
              </a:lnSpc>
              <a:spcBef>
                <a:spcPts val="105"/>
              </a:spcBef>
            </a:pPr>
            <a:r>
              <a:rPr dirty="0" spc="-5"/>
              <a:t>E</a:t>
            </a:r>
            <a:r>
              <a:rPr dirty="0" spc="-100"/>
              <a:t>x</a:t>
            </a:r>
            <a:r>
              <a:rPr dirty="0" spc="-5"/>
              <a:t>c</a:t>
            </a:r>
            <a:r>
              <a:rPr dirty="0" spc="5"/>
              <a:t>e</a:t>
            </a:r>
            <a:r>
              <a:rPr dirty="0" spc="-20"/>
              <a:t>p</a:t>
            </a:r>
            <a:r>
              <a:rPr dirty="0"/>
              <a:t>t</a:t>
            </a:r>
            <a:r>
              <a:rPr dirty="0" spc="-5"/>
              <a:t>i</a:t>
            </a:r>
            <a:r>
              <a:rPr dirty="0" spc="5"/>
              <a:t>o</a:t>
            </a:r>
            <a:r>
              <a:rPr dirty="0"/>
              <a:t>ns!</a:t>
            </a:r>
          </a:p>
        </p:txBody>
      </p:sp>
      <p:pic>
        <p:nvPicPr>
          <p:cNvPr id="3" name="object 3"/>
          <p:cNvPicPr/>
          <p:nvPr/>
        </p:nvPicPr>
        <p:blipFill>
          <a:blip r:embed="rId2" cstate="print"/>
          <a:stretch>
            <a:fillRect/>
          </a:stretch>
        </p:blipFill>
        <p:spPr>
          <a:xfrm>
            <a:off x="448055" y="1328927"/>
            <a:ext cx="5969507" cy="2651759"/>
          </a:xfrm>
          <a:prstGeom prst="rect">
            <a:avLst/>
          </a:prstGeom>
        </p:spPr>
      </p:pic>
      <p:pic>
        <p:nvPicPr>
          <p:cNvPr id="4" name="object 4"/>
          <p:cNvPicPr/>
          <p:nvPr/>
        </p:nvPicPr>
        <p:blipFill>
          <a:blip r:embed="rId3" cstate="print"/>
          <a:stretch>
            <a:fillRect/>
          </a:stretch>
        </p:blipFill>
        <p:spPr>
          <a:xfrm>
            <a:off x="6528816" y="914400"/>
            <a:ext cx="5599163" cy="5029199"/>
          </a:xfrm>
          <a:prstGeom prst="rect">
            <a:avLst/>
          </a:prstGeom>
        </p:spPr>
      </p:pic>
      <p:sp>
        <p:nvSpPr>
          <p:cNvPr id="5" name="object 5"/>
          <p:cNvSpPr txBox="1"/>
          <p:nvPr/>
        </p:nvSpPr>
        <p:spPr>
          <a:xfrm>
            <a:off x="527472" y="3959750"/>
            <a:ext cx="5794375" cy="391160"/>
          </a:xfrm>
          <a:prstGeom prst="rect">
            <a:avLst/>
          </a:prstGeom>
        </p:spPr>
        <p:txBody>
          <a:bodyPr wrap="square" lIns="0" tIns="12700" rIns="0" bIns="0" rtlCol="0" vert="horz">
            <a:spAutoFit/>
          </a:bodyPr>
          <a:lstStyle/>
          <a:p>
            <a:pPr marL="12700">
              <a:lnSpc>
                <a:spcPct val="100000"/>
              </a:lnSpc>
              <a:spcBef>
                <a:spcPts val="100"/>
              </a:spcBef>
            </a:pPr>
            <a:r>
              <a:rPr dirty="0" sz="2400" spc="-5">
                <a:latin typeface="Calibri"/>
                <a:cs typeface="Calibri"/>
              </a:rPr>
              <a:t>1,014</a:t>
            </a:r>
            <a:r>
              <a:rPr dirty="0" sz="2400" spc="-15">
                <a:latin typeface="Calibri"/>
                <a:cs typeface="Calibri"/>
              </a:rPr>
              <a:t> </a:t>
            </a:r>
            <a:r>
              <a:rPr dirty="0" sz="2400" spc="-10">
                <a:latin typeface="Calibri"/>
                <a:cs typeface="Calibri"/>
              </a:rPr>
              <a:t>authors,</a:t>
            </a:r>
            <a:r>
              <a:rPr dirty="0" sz="2400" spc="-15">
                <a:latin typeface="Calibri"/>
                <a:cs typeface="Calibri"/>
              </a:rPr>
              <a:t> </a:t>
            </a:r>
            <a:r>
              <a:rPr dirty="0" sz="2400">
                <a:latin typeface="Calibri"/>
                <a:cs typeface="Calibri"/>
              </a:rPr>
              <a:t>with</a:t>
            </a:r>
            <a:r>
              <a:rPr dirty="0" sz="2400" spc="-10">
                <a:latin typeface="Calibri"/>
                <a:cs typeface="Calibri"/>
              </a:rPr>
              <a:t> </a:t>
            </a:r>
            <a:r>
              <a:rPr dirty="0" sz="2400" spc="-15">
                <a:latin typeface="Calibri"/>
                <a:cs typeface="Calibri"/>
              </a:rPr>
              <a:t>more</a:t>
            </a:r>
            <a:r>
              <a:rPr dirty="0" sz="2400" spc="-10">
                <a:latin typeface="Calibri"/>
                <a:cs typeface="Calibri"/>
              </a:rPr>
              <a:t> </a:t>
            </a:r>
            <a:r>
              <a:rPr dirty="0" sz="2400">
                <a:latin typeface="Calibri"/>
                <a:cs typeface="Calibri"/>
              </a:rPr>
              <a:t>than</a:t>
            </a:r>
            <a:r>
              <a:rPr dirty="0" sz="2400" spc="-10">
                <a:latin typeface="Calibri"/>
                <a:cs typeface="Calibri"/>
              </a:rPr>
              <a:t> </a:t>
            </a:r>
            <a:r>
              <a:rPr dirty="0" sz="2400" spc="-5">
                <a:latin typeface="Calibri"/>
                <a:cs typeface="Calibri"/>
              </a:rPr>
              <a:t>900</a:t>
            </a:r>
            <a:r>
              <a:rPr dirty="0" sz="2400" spc="-10">
                <a:latin typeface="Calibri"/>
                <a:cs typeface="Calibri"/>
              </a:rPr>
              <a:t> </a:t>
            </a:r>
            <a:r>
              <a:rPr dirty="0" sz="2400" spc="-15">
                <a:latin typeface="Calibri"/>
                <a:cs typeface="Calibri"/>
              </a:rPr>
              <a:t>undergrads</a:t>
            </a:r>
            <a:endParaRPr sz="2400">
              <a:latin typeface="Calibri"/>
              <a:cs typeface="Calibri"/>
            </a:endParaRPr>
          </a:p>
        </p:txBody>
      </p:sp>
      <p:sp>
        <p:nvSpPr>
          <p:cNvPr id="7" name="object 7"/>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6" name="object 6"/>
          <p:cNvSpPr txBox="1"/>
          <p:nvPr/>
        </p:nvSpPr>
        <p:spPr>
          <a:xfrm>
            <a:off x="527472" y="4884818"/>
            <a:ext cx="4201160" cy="193675"/>
          </a:xfrm>
          <a:prstGeom prst="rect">
            <a:avLst/>
          </a:prstGeom>
        </p:spPr>
        <p:txBody>
          <a:bodyPr wrap="square" lIns="0" tIns="12700" rIns="0" bIns="0" rtlCol="0" vert="horz">
            <a:spAutoFit/>
          </a:bodyPr>
          <a:lstStyle/>
          <a:p>
            <a:pPr marL="12700">
              <a:lnSpc>
                <a:spcPct val="100000"/>
              </a:lnSpc>
              <a:spcBef>
                <a:spcPts val="100"/>
              </a:spcBef>
            </a:pPr>
            <a:r>
              <a:rPr dirty="0" u="sng" sz="1100" spc="-5">
                <a:solidFill>
                  <a:srgbClr val="0562C1"/>
                </a:solidFill>
                <a:uFill>
                  <a:solidFill>
                    <a:srgbClr val="0562C1"/>
                  </a:solidFill>
                </a:uFill>
                <a:latin typeface="Calibri"/>
                <a:cs typeface="Calibri"/>
                <a:hlinkClick r:id="rId4"/>
              </a:rPr>
              <a:t>http://www.nature.com/news/fruit-fly-paper-has-1-000-authors-1.17555</a:t>
            </a:r>
            <a:endParaRPr sz="11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6939" y="2379806"/>
            <a:ext cx="9337040" cy="1944370"/>
          </a:xfrm>
          <a:prstGeom prst="rect">
            <a:avLst/>
          </a:prstGeom>
        </p:spPr>
        <p:txBody>
          <a:bodyPr wrap="square" lIns="0" tIns="97790" rIns="0" bIns="0" rtlCol="0" vert="horz">
            <a:spAutoFit/>
          </a:bodyPr>
          <a:lstStyle/>
          <a:p>
            <a:pPr marL="241300" indent="-228600">
              <a:lnSpc>
                <a:spcPct val="100000"/>
              </a:lnSpc>
              <a:spcBef>
                <a:spcPts val="770"/>
              </a:spcBef>
              <a:buFont typeface="Arial"/>
              <a:buChar char="•"/>
              <a:tabLst>
                <a:tab pos="241300" algn="l"/>
              </a:tabLst>
            </a:pPr>
            <a:r>
              <a:rPr dirty="0" sz="2800" spc="-5">
                <a:latin typeface="Calibri"/>
                <a:cs typeface="Calibri"/>
              </a:rPr>
              <a:t>It</a:t>
            </a:r>
            <a:r>
              <a:rPr dirty="0" sz="2800" spc="-5">
                <a:latin typeface="Calibri"/>
                <a:cs typeface="Calibri"/>
              </a:rPr>
              <a:t> </a:t>
            </a:r>
            <a:r>
              <a:rPr dirty="0" sz="2800" spc="-10">
                <a:latin typeface="Calibri"/>
                <a:cs typeface="Calibri"/>
              </a:rPr>
              <a:t>varies…..</a:t>
            </a:r>
            <a:r>
              <a:rPr dirty="0" sz="2800" spc="15">
                <a:latin typeface="Calibri"/>
                <a:cs typeface="Calibri"/>
              </a:rPr>
              <a:t> </a:t>
            </a:r>
            <a:r>
              <a:rPr dirty="0" sz="2800" spc="-10">
                <a:latin typeface="Calibri"/>
                <a:cs typeface="Calibri"/>
              </a:rPr>
              <a:t>discipline,</a:t>
            </a:r>
            <a:r>
              <a:rPr dirty="0" sz="2800" spc="45">
                <a:latin typeface="Calibri"/>
                <a:cs typeface="Calibri"/>
              </a:rPr>
              <a:t> </a:t>
            </a:r>
            <a:r>
              <a:rPr dirty="0" sz="2800" spc="-15">
                <a:latin typeface="Calibri"/>
                <a:cs typeface="Calibri"/>
              </a:rPr>
              <a:t>research</a:t>
            </a:r>
            <a:r>
              <a:rPr dirty="0" sz="2800" spc="-10">
                <a:latin typeface="Calibri"/>
                <a:cs typeface="Calibri"/>
              </a:rPr>
              <a:t> team,</a:t>
            </a:r>
            <a:r>
              <a:rPr dirty="0" sz="2800">
                <a:latin typeface="Calibri"/>
                <a:cs typeface="Calibri"/>
              </a:rPr>
              <a:t> </a:t>
            </a:r>
            <a:r>
              <a:rPr dirty="0" sz="2800" spc="-5">
                <a:latin typeface="Calibri"/>
                <a:cs typeface="Calibri"/>
              </a:rPr>
              <a:t>journal</a:t>
            </a:r>
            <a:endParaRPr sz="2800">
              <a:latin typeface="Calibri"/>
              <a:cs typeface="Calibri"/>
            </a:endParaRPr>
          </a:p>
          <a:p>
            <a:pPr marL="241300" marR="5080" indent="-228600">
              <a:lnSpc>
                <a:spcPts val="3030"/>
              </a:lnSpc>
              <a:spcBef>
                <a:spcPts val="1050"/>
              </a:spcBef>
              <a:buFont typeface="Arial"/>
              <a:buChar char="•"/>
              <a:tabLst>
                <a:tab pos="241300" algn="l"/>
              </a:tabLst>
            </a:pPr>
            <a:r>
              <a:rPr dirty="0" sz="2800" spc="-15">
                <a:latin typeface="Calibri"/>
                <a:cs typeface="Calibri"/>
              </a:rPr>
              <a:t>Examples:</a:t>
            </a:r>
            <a:r>
              <a:rPr dirty="0" sz="2800" spc="10">
                <a:latin typeface="Calibri"/>
                <a:cs typeface="Calibri"/>
              </a:rPr>
              <a:t> </a:t>
            </a:r>
            <a:r>
              <a:rPr dirty="0" sz="2800" spc="-10">
                <a:latin typeface="Calibri"/>
                <a:cs typeface="Calibri"/>
              </a:rPr>
              <a:t>amount</a:t>
            </a:r>
            <a:r>
              <a:rPr dirty="0" sz="2800" spc="30">
                <a:latin typeface="Calibri"/>
                <a:cs typeface="Calibri"/>
              </a:rPr>
              <a:t> </a:t>
            </a:r>
            <a:r>
              <a:rPr dirty="0" sz="2800" spc="-5">
                <a:latin typeface="Calibri"/>
                <a:cs typeface="Calibri"/>
              </a:rPr>
              <a:t>of</a:t>
            </a:r>
            <a:r>
              <a:rPr dirty="0" sz="2800" spc="5">
                <a:latin typeface="Calibri"/>
                <a:cs typeface="Calibri"/>
              </a:rPr>
              <a:t> </a:t>
            </a:r>
            <a:r>
              <a:rPr dirty="0" sz="2800" spc="-10">
                <a:latin typeface="Calibri"/>
                <a:cs typeface="Calibri"/>
              </a:rPr>
              <a:t>contribution,</a:t>
            </a:r>
            <a:r>
              <a:rPr dirty="0" sz="2800" spc="50">
                <a:latin typeface="Calibri"/>
                <a:cs typeface="Calibri"/>
              </a:rPr>
              <a:t> </a:t>
            </a:r>
            <a:r>
              <a:rPr dirty="0" sz="2800" spc="-15">
                <a:latin typeface="Calibri"/>
                <a:cs typeface="Calibri"/>
              </a:rPr>
              <a:t>order</a:t>
            </a:r>
            <a:r>
              <a:rPr dirty="0" sz="2800" spc="15">
                <a:latin typeface="Calibri"/>
                <a:cs typeface="Calibri"/>
              </a:rPr>
              <a:t> </a:t>
            </a:r>
            <a:r>
              <a:rPr dirty="0" sz="2800" spc="-5">
                <a:latin typeface="Calibri"/>
                <a:cs typeface="Calibri"/>
              </a:rPr>
              <a:t>of</a:t>
            </a:r>
            <a:r>
              <a:rPr dirty="0" sz="2800" spc="5">
                <a:latin typeface="Calibri"/>
                <a:cs typeface="Calibri"/>
              </a:rPr>
              <a:t> </a:t>
            </a:r>
            <a:r>
              <a:rPr dirty="0" sz="2800" spc="-15">
                <a:latin typeface="Calibri"/>
                <a:cs typeface="Calibri"/>
              </a:rPr>
              <a:t>last</a:t>
            </a:r>
            <a:r>
              <a:rPr dirty="0" sz="2800" spc="20">
                <a:latin typeface="Calibri"/>
                <a:cs typeface="Calibri"/>
              </a:rPr>
              <a:t> </a:t>
            </a:r>
            <a:r>
              <a:rPr dirty="0" sz="2800" spc="-5">
                <a:latin typeface="Calibri"/>
                <a:cs typeface="Calibri"/>
              </a:rPr>
              <a:t>name,</a:t>
            </a:r>
            <a:r>
              <a:rPr dirty="0" sz="2800" spc="15">
                <a:latin typeface="Calibri"/>
                <a:cs typeface="Calibri"/>
              </a:rPr>
              <a:t> </a:t>
            </a:r>
            <a:r>
              <a:rPr dirty="0" sz="2800" spc="-15">
                <a:latin typeface="Calibri"/>
                <a:cs typeface="Calibri"/>
              </a:rPr>
              <a:t>order</a:t>
            </a:r>
            <a:r>
              <a:rPr dirty="0" sz="2800" spc="10">
                <a:latin typeface="Calibri"/>
                <a:cs typeface="Calibri"/>
              </a:rPr>
              <a:t> </a:t>
            </a:r>
            <a:r>
              <a:rPr dirty="0" sz="2800" spc="-5">
                <a:latin typeface="Calibri"/>
                <a:cs typeface="Calibri"/>
              </a:rPr>
              <a:t>of </a:t>
            </a:r>
            <a:r>
              <a:rPr dirty="0" sz="2800" spc="-615">
                <a:latin typeface="Calibri"/>
                <a:cs typeface="Calibri"/>
              </a:rPr>
              <a:t> </a:t>
            </a:r>
            <a:r>
              <a:rPr dirty="0" sz="2800" spc="-10">
                <a:latin typeface="Calibri"/>
                <a:cs typeface="Calibri"/>
              </a:rPr>
              <a:t>seniority</a:t>
            </a:r>
            <a:endParaRPr sz="2800">
              <a:latin typeface="Calibri"/>
              <a:cs typeface="Calibri"/>
            </a:endParaRPr>
          </a:p>
          <a:p>
            <a:pPr marL="241300" indent="-228600">
              <a:lnSpc>
                <a:spcPct val="100000"/>
              </a:lnSpc>
              <a:spcBef>
                <a:spcPts val="605"/>
              </a:spcBef>
              <a:buFont typeface="Arial"/>
              <a:buChar char="•"/>
              <a:tabLst>
                <a:tab pos="241300" algn="l"/>
              </a:tabLst>
            </a:pPr>
            <a:r>
              <a:rPr dirty="0" sz="2800" spc="-25">
                <a:latin typeface="Calibri"/>
                <a:cs typeface="Calibri"/>
              </a:rPr>
              <a:t>Have</a:t>
            </a:r>
            <a:r>
              <a:rPr dirty="0" sz="2800">
                <a:latin typeface="Calibri"/>
                <a:cs typeface="Calibri"/>
              </a:rPr>
              <a:t> </a:t>
            </a:r>
            <a:r>
              <a:rPr dirty="0" sz="2800" spc="-10">
                <a:latin typeface="Calibri"/>
                <a:cs typeface="Calibri"/>
              </a:rPr>
              <a:t>this</a:t>
            </a:r>
            <a:r>
              <a:rPr dirty="0" sz="2800" spc="25">
                <a:latin typeface="Calibri"/>
                <a:cs typeface="Calibri"/>
              </a:rPr>
              <a:t> </a:t>
            </a:r>
            <a:r>
              <a:rPr dirty="0" sz="2800" spc="-10">
                <a:latin typeface="Calibri"/>
                <a:cs typeface="Calibri"/>
              </a:rPr>
              <a:t>discussion</a:t>
            </a:r>
            <a:r>
              <a:rPr dirty="0" sz="2800" spc="60">
                <a:latin typeface="Calibri"/>
                <a:cs typeface="Calibri"/>
              </a:rPr>
              <a:t> </a:t>
            </a:r>
            <a:r>
              <a:rPr dirty="0" sz="2800" spc="-5">
                <a:latin typeface="Calibri"/>
                <a:cs typeface="Calibri"/>
              </a:rPr>
              <a:t>PRIOR</a:t>
            </a:r>
            <a:r>
              <a:rPr dirty="0" sz="2800" spc="25">
                <a:latin typeface="Calibri"/>
                <a:cs typeface="Calibri"/>
              </a:rPr>
              <a:t> </a:t>
            </a:r>
            <a:r>
              <a:rPr dirty="0" sz="2800" spc="-15">
                <a:latin typeface="Calibri"/>
                <a:cs typeface="Calibri"/>
              </a:rPr>
              <a:t>to</a:t>
            </a:r>
            <a:r>
              <a:rPr dirty="0" sz="2800" spc="5">
                <a:latin typeface="Calibri"/>
                <a:cs typeface="Calibri"/>
              </a:rPr>
              <a:t> </a:t>
            </a:r>
            <a:r>
              <a:rPr dirty="0" sz="2800" spc="-10">
                <a:latin typeface="Calibri"/>
                <a:cs typeface="Calibri"/>
              </a:rPr>
              <a:t>writing</a:t>
            </a:r>
            <a:r>
              <a:rPr dirty="0" sz="2800" spc="10">
                <a:latin typeface="Calibri"/>
                <a:cs typeface="Calibri"/>
              </a:rPr>
              <a:t> </a:t>
            </a:r>
            <a:r>
              <a:rPr dirty="0" sz="2800" spc="-10">
                <a:latin typeface="Calibri"/>
                <a:cs typeface="Calibri"/>
              </a:rPr>
              <a:t>the</a:t>
            </a:r>
            <a:r>
              <a:rPr dirty="0" sz="2800" spc="20">
                <a:latin typeface="Calibri"/>
                <a:cs typeface="Calibri"/>
              </a:rPr>
              <a:t> </a:t>
            </a:r>
            <a:r>
              <a:rPr dirty="0" sz="2800" spc="-10">
                <a:latin typeface="Calibri"/>
                <a:cs typeface="Calibri"/>
              </a:rPr>
              <a:t>article</a:t>
            </a:r>
            <a:endParaRPr sz="2800">
              <a:latin typeface="Calibri"/>
              <a:cs typeface="Calibri"/>
            </a:endParaRP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a:spLocks noGrp="1"/>
          </p:cNvSpPr>
          <p:nvPr>
            <p:ph type="title"/>
          </p:nvPr>
        </p:nvSpPr>
        <p:spPr>
          <a:xfrm>
            <a:off x="916939" y="262569"/>
            <a:ext cx="9223375" cy="1731645"/>
          </a:xfrm>
          <a:prstGeom prst="rect"/>
        </p:spPr>
        <p:txBody>
          <a:bodyPr wrap="square" lIns="0" tIns="81280" rIns="0" bIns="0" rtlCol="0" vert="horz">
            <a:spAutoFit/>
          </a:bodyPr>
          <a:lstStyle/>
          <a:p>
            <a:pPr marL="12700" marR="5080">
              <a:lnSpc>
                <a:spcPts val="4320"/>
              </a:lnSpc>
              <a:spcBef>
                <a:spcPts val="640"/>
              </a:spcBef>
            </a:pPr>
            <a:r>
              <a:rPr dirty="0" sz="4000" spc="-10"/>
              <a:t>Question </a:t>
            </a:r>
            <a:r>
              <a:rPr dirty="0" sz="4000" spc="-5"/>
              <a:t>4:</a:t>
            </a:r>
            <a:r>
              <a:rPr dirty="0" sz="4000" spc="-10"/>
              <a:t> </a:t>
            </a:r>
            <a:r>
              <a:rPr dirty="0" sz="4000" spc="-5"/>
              <a:t>If </a:t>
            </a:r>
            <a:r>
              <a:rPr dirty="0" sz="4000" spc="-15"/>
              <a:t>there</a:t>
            </a:r>
            <a:r>
              <a:rPr dirty="0" sz="4000" spc="-20"/>
              <a:t> </a:t>
            </a:r>
            <a:r>
              <a:rPr dirty="0" sz="4000" spc="-10"/>
              <a:t>is</a:t>
            </a:r>
            <a:r>
              <a:rPr dirty="0" sz="4000"/>
              <a:t> </a:t>
            </a:r>
            <a:r>
              <a:rPr dirty="0" sz="4000" spc="-20"/>
              <a:t>more</a:t>
            </a:r>
            <a:r>
              <a:rPr dirty="0" sz="4000" spc="-5"/>
              <a:t> than</a:t>
            </a:r>
            <a:r>
              <a:rPr dirty="0" sz="4000" spc="-15"/>
              <a:t> </a:t>
            </a:r>
            <a:r>
              <a:rPr dirty="0" sz="4000" spc="-5"/>
              <a:t>one</a:t>
            </a:r>
            <a:r>
              <a:rPr dirty="0" sz="4000" spc="-10"/>
              <a:t> </a:t>
            </a:r>
            <a:r>
              <a:rPr dirty="0" sz="4000" spc="-55"/>
              <a:t>author, </a:t>
            </a:r>
            <a:r>
              <a:rPr dirty="0" sz="4000" spc="-885"/>
              <a:t> </a:t>
            </a:r>
            <a:r>
              <a:rPr dirty="0" sz="4000" spc="-15"/>
              <a:t>what</a:t>
            </a:r>
            <a:r>
              <a:rPr dirty="0" sz="4000" spc="-20"/>
              <a:t> </a:t>
            </a:r>
            <a:r>
              <a:rPr dirty="0" sz="4000" spc="-5"/>
              <a:t>is</a:t>
            </a:r>
            <a:r>
              <a:rPr dirty="0" sz="4000"/>
              <a:t> </a:t>
            </a:r>
            <a:r>
              <a:rPr dirty="0" sz="4000" spc="-5"/>
              <a:t>the</a:t>
            </a:r>
            <a:r>
              <a:rPr dirty="0" sz="4000" spc="-15"/>
              <a:t> </a:t>
            </a:r>
            <a:r>
              <a:rPr dirty="0" sz="4000" spc="-10"/>
              <a:t>significance</a:t>
            </a:r>
            <a:r>
              <a:rPr dirty="0" sz="4000" spc="-15"/>
              <a:t> </a:t>
            </a:r>
            <a:r>
              <a:rPr dirty="0" sz="4000" spc="-5"/>
              <a:t>of the</a:t>
            </a:r>
            <a:r>
              <a:rPr dirty="0" sz="4000" spc="-15"/>
              <a:t> order</a:t>
            </a:r>
            <a:r>
              <a:rPr dirty="0" sz="4000" spc="15"/>
              <a:t> </a:t>
            </a:r>
            <a:r>
              <a:rPr dirty="0" sz="4000" spc="-5"/>
              <a:t>of </a:t>
            </a:r>
            <a:r>
              <a:rPr dirty="0" sz="4000"/>
              <a:t> </a:t>
            </a:r>
            <a:r>
              <a:rPr dirty="0" sz="4000" spc="-15"/>
              <a:t>authorship?</a:t>
            </a:r>
            <a:endParaRPr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510717"/>
            <a:ext cx="5628005" cy="696595"/>
          </a:xfrm>
          <a:prstGeom prst="rect"/>
        </p:spPr>
        <p:txBody>
          <a:bodyPr wrap="square" lIns="0" tIns="13335" rIns="0" bIns="0" rtlCol="0" vert="horz">
            <a:spAutoFit/>
          </a:bodyPr>
          <a:lstStyle/>
          <a:p>
            <a:pPr marL="12700">
              <a:lnSpc>
                <a:spcPct val="100000"/>
              </a:lnSpc>
              <a:spcBef>
                <a:spcPts val="105"/>
              </a:spcBef>
            </a:pPr>
            <a:r>
              <a:rPr dirty="0" spc="-10"/>
              <a:t>Authorship</a:t>
            </a:r>
            <a:r>
              <a:rPr dirty="0" spc="-85"/>
              <a:t> </a:t>
            </a:r>
            <a:r>
              <a:rPr dirty="0" spc="-5"/>
              <a:t>Classification</a:t>
            </a:r>
          </a:p>
        </p:txBody>
      </p:sp>
      <p:sp>
        <p:nvSpPr>
          <p:cNvPr id="3" name="object 3"/>
          <p:cNvSpPr/>
          <p:nvPr/>
        </p:nvSpPr>
        <p:spPr>
          <a:xfrm>
            <a:off x="839724" y="1237486"/>
            <a:ext cx="3337560" cy="4351020"/>
          </a:xfrm>
          <a:custGeom>
            <a:avLst/>
            <a:gdLst/>
            <a:ahLst/>
            <a:cxnLst/>
            <a:rect l="l" t="t" r="r" b="b"/>
            <a:pathLst>
              <a:path w="3337560" h="4351020">
                <a:moveTo>
                  <a:pt x="3003804" y="0"/>
                </a:moveTo>
                <a:lnTo>
                  <a:pt x="333756" y="0"/>
                </a:lnTo>
                <a:lnTo>
                  <a:pt x="284436" y="3618"/>
                </a:lnTo>
                <a:lnTo>
                  <a:pt x="237363" y="14130"/>
                </a:lnTo>
                <a:lnTo>
                  <a:pt x="193053" y="31020"/>
                </a:lnTo>
                <a:lnTo>
                  <a:pt x="152022" y="53770"/>
                </a:lnTo>
                <a:lnTo>
                  <a:pt x="114787" y="81864"/>
                </a:lnTo>
                <a:lnTo>
                  <a:pt x="81864" y="114787"/>
                </a:lnTo>
                <a:lnTo>
                  <a:pt x="53770" y="152022"/>
                </a:lnTo>
                <a:lnTo>
                  <a:pt x="31020" y="193053"/>
                </a:lnTo>
                <a:lnTo>
                  <a:pt x="14130" y="237363"/>
                </a:lnTo>
                <a:lnTo>
                  <a:pt x="3618" y="284436"/>
                </a:lnTo>
                <a:lnTo>
                  <a:pt x="0" y="333756"/>
                </a:lnTo>
                <a:lnTo>
                  <a:pt x="0" y="4017264"/>
                </a:lnTo>
                <a:lnTo>
                  <a:pt x="3618" y="4066583"/>
                </a:lnTo>
                <a:lnTo>
                  <a:pt x="14130" y="4113656"/>
                </a:lnTo>
                <a:lnTo>
                  <a:pt x="31020" y="4157966"/>
                </a:lnTo>
                <a:lnTo>
                  <a:pt x="53770" y="4198997"/>
                </a:lnTo>
                <a:lnTo>
                  <a:pt x="81864" y="4236232"/>
                </a:lnTo>
                <a:lnTo>
                  <a:pt x="114787" y="4269155"/>
                </a:lnTo>
                <a:lnTo>
                  <a:pt x="152022" y="4297249"/>
                </a:lnTo>
                <a:lnTo>
                  <a:pt x="193053" y="4319999"/>
                </a:lnTo>
                <a:lnTo>
                  <a:pt x="237363" y="4336889"/>
                </a:lnTo>
                <a:lnTo>
                  <a:pt x="284436" y="4347401"/>
                </a:lnTo>
                <a:lnTo>
                  <a:pt x="333756" y="4351020"/>
                </a:lnTo>
                <a:lnTo>
                  <a:pt x="3003804" y="4351020"/>
                </a:lnTo>
                <a:lnTo>
                  <a:pt x="3053123" y="4347401"/>
                </a:lnTo>
                <a:lnTo>
                  <a:pt x="3100196" y="4336889"/>
                </a:lnTo>
                <a:lnTo>
                  <a:pt x="3144506" y="4319999"/>
                </a:lnTo>
                <a:lnTo>
                  <a:pt x="3185537" y="4297249"/>
                </a:lnTo>
                <a:lnTo>
                  <a:pt x="3222772" y="4269155"/>
                </a:lnTo>
                <a:lnTo>
                  <a:pt x="3255695" y="4236232"/>
                </a:lnTo>
                <a:lnTo>
                  <a:pt x="3283789" y="4198997"/>
                </a:lnTo>
                <a:lnTo>
                  <a:pt x="3306539" y="4157966"/>
                </a:lnTo>
                <a:lnTo>
                  <a:pt x="3323429" y="4113656"/>
                </a:lnTo>
                <a:lnTo>
                  <a:pt x="3333941" y="4066583"/>
                </a:lnTo>
                <a:lnTo>
                  <a:pt x="3337560" y="4017264"/>
                </a:lnTo>
                <a:lnTo>
                  <a:pt x="3337560" y="333756"/>
                </a:lnTo>
                <a:lnTo>
                  <a:pt x="3333941" y="284436"/>
                </a:lnTo>
                <a:lnTo>
                  <a:pt x="3323429" y="237363"/>
                </a:lnTo>
                <a:lnTo>
                  <a:pt x="3306539" y="193053"/>
                </a:lnTo>
                <a:lnTo>
                  <a:pt x="3283789" y="152022"/>
                </a:lnTo>
                <a:lnTo>
                  <a:pt x="3255695" y="114787"/>
                </a:lnTo>
                <a:lnTo>
                  <a:pt x="3222772" y="81864"/>
                </a:lnTo>
                <a:lnTo>
                  <a:pt x="3185537" y="53770"/>
                </a:lnTo>
                <a:lnTo>
                  <a:pt x="3144506" y="31020"/>
                </a:lnTo>
                <a:lnTo>
                  <a:pt x="3100196" y="14130"/>
                </a:lnTo>
                <a:lnTo>
                  <a:pt x="3053123" y="3618"/>
                </a:lnTo>
                <a:lnTo>
                  <a:pt x="3003804" y="0"/>
                </a:lnTo>
                <a:close/>
              </a:path>
            </a:pathLst>
          </a:custGeom>
          <a:solidFill>
            <a:srgbClr val="D2DEEE"/>
          </a:solidFill>
        </p:spPr>
        <p:txBody>
          <a:bodyPr wrap="square" lIns="0" tIns="0" rIns="0" bIns="0" rtlCol="0"/>
          <a:lstStyle/>
          <a:p/>
        </p:txBody>
      </p:sp>
      <p:sp>
        <p:nvSpPr>
          <p:cNvPr id="4" name="object 4"/>
          <p:cNvSpPr txBox="1"/>
          <p:nvPr/>
        </p:nvSpPr>
        <p:spPr>
          <a:xfrm>
            <a:off x="1591087" y="1374658"/>
            <a:ext cx="1833245" cy="863600"/>
          </a:xfrm>
          <a:prstGeom prst="rect">
            <a:avLst/>
          </a:prstGeom>
        </p:spPr>
        <p:txBody>
          <a:bodyPr wrap="square" lIns="0" tIns="12065" rIns="0" bIns="0" rtlCol="0" vert="horz">
            <a:spAutoFit/>
          </a:bodyPr>
          <a:lstStyle/>
          <a:p>
            <a:pPr marL="12700">
              <a:lnSpc>
                <a:spcPct val="100000"/>
              </a:lnSpc>
              <a:spcBef>
                <a:spcPts val="95"/>
              </a:spcBef>
            </a:pPr>
            <a:r>
              <a:rPr dirty="0" sz="5500" spc="-15">
                <a:latin typeface="Calibri"/>
                <a:cs typeface="Calibri"/>
              </a:rPr>
              <a:t>S</a:t>
            </a:r>
            <a:r>
              <a:rPr dirty="0" sz="5500" spc="-5">
                <a:latin typeface="Calibri"/>
                <a:cs typeface="Calibri"/>
              </a:rPr>
              <a:t>e</a:t>
            </a:r>
            <a:r>
              <a:rPr dirty="0" sz="5500">
                <a:latin typeface="Calibri"/>
                <a:cs typeface="Calibri"/>
              </a:rPr>
              <a:t>n</a:t>
            </a:r>
            <a:r>
              <a:rPr dirty="0" sz="5500" spc="-10">
                <a:latin typeface="Calibri"/>
                <a:cs typeface="Calibri"/>
              </a:rPr>
              <a:t>i</a:t>
            </a:r>
            <a:r>
              <a:rPr dirty="0" sz="5500">
                <a:latin typeface="Calibri"/>
                <a:cs typeface="Calibri"/>
              </a:rPr>
              <a:t>o</a:t>
            </a:r>
            <a:r>
              <a:rPr dirty="0" sz="5500" spc="-5">
                <a:latin typeface="Calibri"/>
                <a:cs typeface="Calibri"/>
              </a:rPr>
              <a:t>r</a:t>
            </a:r>
            <a:endParaRPr sz="5500">
              <a:latin typeface="Calibri"/>
              <a:cs typeface="Calibri"/>
            </a:endParaRPr>
          </a:p>
        </p:txBody>
      </p:sp>
      <p:grpSp>
        <p:nvGrpSpPr>
          <p:cNvPr id="5" name="object 5"/>
          <p:cNvGrpSpPr/>
          <p:nvPr/>
        </p:nvGrpSpPr>
        <p:grpSpPr>
          <a:xfrm>
            <a:off x="1167130" y="2537205"/>
            <a:ext cx="2682875" cy="1325245"/>
            <a:chOff x="1167130" y="2537205"/>
            <a:chExt cx="2682875" cy="1325245"/>
          </a:xfrm>
        </p:grpSpPr>
        <p:sp>
          <p:nvSpPr>
            <p:cNvPr id="6" name="object 6"/>
            <p:cNvSpPr/>
            <p:nvPr/>
          </p:nvSpPr>
          <p:spPr>
            <a:xfrm>
              <a:off x="1173480" y="2543555"/>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7" name="object 7"/>
            <p:cNvSpPr/>
            <p:nvPr/>
          </p:nvSpPr>
          <p:spPr>
            <a:xfrm>
              <a:off x="1173480" y="2543555"/>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8" name="object 8"/>
          <p:cNvSpPr txBox="1"/>
          <p:nvPr/>
        </p:nvSpPr>
        <p:spPr>
          <a:xfrm>
            <a:off x="2339403" y="2893828"/>
            <a:ext cx="338455" cy="513715"/>
          </a:xfrm>
          <a:prstGeom prst="rect">
            <a:avLst/>
          </a:prstGeom>
        </p:spPr>
        <p:txBody>
          <a:bodyPr wrap="square" lIns="0" tIns="13335" rIns="0" bIns="0" rtlCol="0" vert="horz">
            <a:spAutoFit/>
          </a:bodyPr>
          <a:lstStyle/>
          <a:p>
            <a:pPr marL="12700">
              <a:lnSpc>
                <a:spcPct val="100000"/>
              </a:lnSpc>
              <a:spcBef>
                <a:spcPts val="105"/>
              </a:spcBef>
            </a:pPr>
            <a:r>
              <a:rPr dirty="0" sz="3200">
                <a:solidFill>
                  <a:srgbClr val="FFFFFF"/>
                </a:solidFill>
                <a:latin typeface="Calibri"/>
                <a:cs typeface="Calibri"/>
              </a:rPr>
              <a:t>PI</a:t>
            </a:r>
            <a:endParaRPr sz="3200">
              <a:latin typeface="Calibri"/>
              <a:cs typeface="Calibri"/>
            </a:endParaRPr>
          </a:p>
        </p:txBody>
      </p:sp>
      <p:grpSp>
        <p:nvGrpSpPr>
          <p:cNvPr id="9" name="object 9"/>
          <p:cNvGrpSpPr/>
          <p:nvPr/>
        </p:nvGrpSpPr>
        <p:grpSpPr>
          <a:xfrm>
            <a:off x="1167383" y="4052315"/>
            <a:ext cx="2682240" cy="1323340"/>
            <a:chOff x="1167383" y="4052315"/>
            <a:chExt cx="2682240" cy="1323340"/>
          </a:xfrm>
        </p:grpSpPr>
        <p:sp>
          <p:nvSpPr>
            <p:cNvPr id="10" name="object 10"/>
            <p:cNvSpPr/>
            <p:nvPr/>
          </p:nvSpPr>
          <p:spPr>
            <a:xfrm>
              <a:off x="1173479" y="4058411"/>
              <a:ext cx="2670175" cy="1310640"/>
            </a:xfrm>
            <a:custGeom>
              <a:avLst/>
              <a:gdLst/>
              <a:ahLst/>
              <a:cxnLst/>
              <a:rect l="l" t="t" r="r" b="b"/>
              <a:pathLst>
                <a:path w="2670175" h="1310639">
                  <a:moveTo>
                    <a:pt x="2538984" y="0"/>
                  </a:moveTo>
                  <a:lnTo>
                    <a:pt x="131064" y="0"/>
                  </a:lnTo>
                  <a:lnTo>
                    <a:pt x="80045" y="10298"/>
                  </a:lnTo>
                  <a:lnTo>
                    <a:pt x="38385" y="38385"/>
                  </a:lnTo>
                  <a:lnTo>
                    <a:pt x="10298" y="80045"/>
                  </a:lnTo>
                  <a:lnTo>
                    <a:pt x="0" y="131063"/>
                  </a:lnTo>
                  <a:lnTo>
                    <a:pt x="0" y="1179576"/>
                  </a:lnTo>
                  <a:lnTo>
                    <a:pt x="10298" y="1230594"/>
                  </a:lnTo>
                  <a:lnTo>
                    <a:pt x="38385" y="1272254"/>
                  </a:lnTo>
                  <a:lnTo>
                    <a:pt x="80045" y="1300341"/>
                  </a:lnTo>
                  <a:lnTo>
                    <a:pt x="131064" y="1310639"/>
                  </a:lnTo>
                  <a:lnTo>
                    <a:pt x="2538984" y="1310639"/>
                  </a:lnTo>
                  <a:lnTo>
                    <a:pt x="2590002" y="1300341"/>
                  </a:lnTo>
                  <a:lnTo>
                    <a:pt x="2631662" y="1272254"/>
                  </a:lnTo>
                  <a:lnTo>
                    <a:pt x="2659749" y="1230594"/>
                  </a:lnTo>
                  <a:lnTo>
                    <a:pt x="2670048" y="1179576"/>
                  </a:lnTo>
                  <a:lnTo>
                    <a:pt x="2670048" y="131063"/>
                  </a:lnTo>
                  <a:lnTo>
                    <a:pt x="2659749" y="80045"/>
                  </a:lnTo>
                  <a:lnTo>
                    <a:pt x="2631662" y="38385"/>
                  </a:lnTo>
                  <a:lnTo>
                    <a:pt x="2590002" y="10298"/>
                  </a:lnTo>
                  <a:lnTo>
                    <a:pt x="2538984" y="0"/>
                  </a:lnTo>
                  <a:close/>
                </a:path>
              </a:pathLst>
            </a:custGeom>
            <a:solidFill>
              <a:srgbClr val="5B9BD4"/>
            </a:solidFill>
          </p:spPr>
          <p:txBody>
            <a:bodyPr wrap="square" lIns="0" tIns="0" rIns="0" bIns="0" rtlCol="0"/>
            <a:lstStyle/>
            <a:p/>
          </p:txBody>
        </p:sp>
        <p:sp>
          <p:nvSpPr>
            <p:cNvPr id="11" name="object 11"/>
            <p:cNvSpPr/>
            <p:nvPr/>
          </p:nvSpPr>
          <p:spPr>
            <a:xfrm>
              <a:off x="1173479" y="4058411"/>
              <a:ext cx="2670175" cy="1310640"/>
            </a:xfrm>
            <a:custGeom>
              <a:avLst/>
              <a:gdLst/>
              <a:ahLst/>
              <a:cxnLst/>
              <a:rect l="l" t="t" r="r" b="b"/>
              <a:pathLst>
                <a:path w="2670175" h="1310639">
                  <a:moveTo>
                    <a:pt x="0" y="131063"/>
                  </a:moveTo>
                  <a:lnTo>
                    <a:pt x="10298" y="80045"/>
                  </a:lnTo>
                  <a:lnTo>
                    <a:pt x="38385" y="38385"/>
                  </a:lnTo>
                  <a:lnTo>
                    <a:pt x="80045" y="10298"/>
                  </a:lnTo>
                  <a:lnTo>
                    <a:pt x="131064" y="0"/>
                  </a:lnTo>
                  <a:lnTo>
                    <a:pt x="2538984" y="0"/>
                  </a:lnTo>
                  <a:lnTo>
                    <a:pt x="2590002" y="10298"/>
                  </a:lnTo>
                  <a:lnTo>
                    <a:pt x="2631662" y="38385"/>
                  </a:lnTo>
                  <a:lnTo>
                    <a:pt x="2659749" y="80045"/>
                  </a:lnTo>
                  <a:lnTo>
                    <a:pt x="2670048" y="131063"/>
                  </a:lnTo>
                  <a:lnTo>
                    <a:pt x="2670048" y="1179576"/>
                  </a:lnTo>
                  <a:lnTo>
                    <a:pt x="2659749" y="1230594"/>
                  </a:lnTo>
                  <a:lnTo>
                    <a:pt x="2631662" y="1272254"/>
                  </a:lnTo>
                  <a:lnTo>
                    <a:pt x="2590002" y="1300341"/>
                  </a:lnTo>
                  <a:lnTo>
                    <a:pt x="2538984" y="1310639"/>
                  </a:lnTo>
                  <a:lnTo>
                    <a:pt x="131064" y="1310639"/>
                  </a:lnTo>
                  <a:lnTo>
                    <a:pt x="80045" y="1300341"/>
                  </a:lnTo>
                  <a:lnTo>
                    <a:pt x="38385" y="1272254"/>
                  </a:lnTo>
                  <a:lnTo>
                    <a:pt x="10298" y="1230594"/>
                  </a:lnTo>
                  <a:lnTo>
                    <a:pt x="0" y="1179576"/>
                  </a:lnTo>
                  <a:lnTo>
                    <a:pt x="0" y="131063"/>
                  </a:lnTo>
                  <a:close/>
                </a:path>
              </a:pathLst>
            </a:custGeom>
            <a:ln w="12192">
              <a:solidFill>
                <a:srgbClr val="FFFFFF"/>
              </a:solidFill>
            </a:ln>
          </p:spPr>
          <p:txBody>
            <a:bodyPr wrap="square" lIns="0" tIns="0" rIns="0" bIns="0" rtlCol="0"/>
            <a:lstStyle/>
            <a:p/>
          </p:txBody>
        </p:sp>
      </p:grpSp>
      <p:sp>
        <p:nvSpPr>
          <p:cNvPr id="12" name="object 12"/>
          <p:cNvSpPr txBox="1"/>
          <p:nvPr/>
        </p:nvSpPr>
        <p:spPr>
          <a:xfrm>
            <a:off x="1408239" y="4407660"/>
            <a:ext cx="2197735" cy="513715"/>
          </a:xfrm>
          <a:prstGeom prst="rect">
            <a:avLst/>
          </a:prstGeom>
        </p:spPr>
        <p:txBody>
          <a:bodyPr wrap="square" lIns="0" tIns="12700" rIns="0" bIns="0" rtlCol="0" vert="horz">
            <a:spAutoFit/>
          </a:bodyPr>
          <a:lstStyle/>
          <a:p>
            <a:pPr marL="12700">
              <a:lnSpc>
                <a:spcPct val="100000"/>
              </a:lnSpc>
              <a:spcBef>
                <a:spcPts val="100"/>
              </a:spcBef>
            </a:pPr>
            <a:r>
              <a:rPr dirty="0" sz="3200" spc="-15">
                <a:solidFill>
                  <a:srgbClr val="FFFFFF"/>
                </a:solidFill>
                <a:latin typeface="Calibri"/>
                <a:cs typeface="Calibri"/>
              </a:rPr>
              <a:t>Group</a:t>
            </a:r>
            <a:r>
              <a:rPr dirty="0" sz="3200" spc="-65">
                <a:solidFill>
                  <a:srgbClr val="FFFFFF"/>
                </a:solidFill>
                <a:latin typeface="Calibri"/>
                <a:cs typeface="Calibri"/>
              </a:rPr>
              <a:t> </a:t>
            </a:r>
            <a:r>
              <a:rPr dirty="0" sz="3200" spc="-5">
                <a:solidFill>
                  <a:srgbClr val="FFFFFF"/>
                </a:solidFill>
                <a:latin typeface="Calibri"/>
                <a:cs typeface="Calibri"/>
              </a:rPr>
              <a:t>leader</a:t>
            </a:r>
            <a:endParaRPr sz="3200">
              <a:latin typeface="Calibri"/>
              <a:cs typeface="Calibri"/>
            </a:endParaRPr>
          </a:p>
        </p:txBody>
      </p:sp>
      <p:grpSp>
        <p:nvGrpSpPr>
          <p:cNvPr id="13" name="object 13"/>
          <p:cNvGrpSpPr/>
          <p:nvPr/>
        </p:nvGrpSpPr>
        <p:grpSpPr>
          <a:xfrm>
            <a:off x="4427220" y="1237486"/>
            <a:ext cx="3337560" cy="4351020"/>
            <a:chOff x="4427220" y="1237486"/>
            <a:chExt cx="3337560" cy="4351020"/>
          </a:xfrm>
        </p:grpSpPr>
        <p:sp>
          <p:nvSpPr>
            <p:cNvPr id="14" name="object 14"/>
            <p:cNvSpPr/>
            <p:nvPr/>
          </p:nvSpPr>
          <p:spPr>
            <a:xfrm>
              <a:off x="4427220" y="1237486"/>
              <a:ext cx="3337560" cy="4351020"/>
            </a:xfrm>
            <a:custGeom>
              <a:avLst/>
              <a:gdLst/>
              <a:ahLst/>
              <a:cxnLst/>
              <a:rect l="l" t="t" r="r" b="b"/>
              <a:pathLst>
                <a:path w="3337559" h="4351020">
                  <a:moveTo>
                    <a:pt x="3003804" y="0"/>
                  </a:moveTo>
                  <a:lnTo>
                    <a:pt x="333756" y="0"/>
                  </a:lnTo>
                  <a:lnTo>
                    <a:pt x="284436" y="3618"/>
                  </a:lnTo>
                  <a:lnTo>
                    <a:pt x="237363" y="14130"/>
                  </a:lnTo>
                  <a:lnTo>
                    <a:pt x="193053" y="31020"/>
                  </a:lnTo>
                  <a:lnTo>
                    <a:pt x="152022" y="53770"/>
                  </a:lnTo>
                  <a:lnTo>
                    <a:pt x="114787" y="81864"/>
                  </a:lnTo>
                  <a:lnTo>
                    <a:pt x="81864" y="114787"/>
                  </a:lnTo>
                  <a:lnTo>
                    <a:pt x="53770" y="152022"/>
                  </a:lnTo>
                  <a:lnTo>
                    <a:pt x="31020" y="193053"/>
                  </a:lnTo>
                  <a:lnTo>
                    <a:pt x="14130" y="237363"/>
                  </a:lnTo>
                  <a:lnTo>
                    <a:pt x="3618" y="284436"/>
                  </a:lnTo>
                  <a:lnTo>
                    <a:pt x="0" y="333756"/>
                  </a:lnTo>
                  <a:lnTo>
                    <a:pt x="0" y="4017264"/>
                  </a:lnTo>
                  <a:lnTo>
                    <a:pt x="3618" y="4066583"/>
                  </a:lnTo>
                  <a:lnTo>
                    <a:pt x="14130" y="4113656"/>
                  </a:lnTo>
                  <a:lnTo>
                    <a:pt x="31020" y="4157966"/>
                  </a:lnTo>
                  <a:lnTo>
                    <a:pt x="53770" y="4198997"/>
                  </a:lnTo>
                  <a:lnTo>
                    <a:pt x="81864" y="4236232"/>
                  </a:lnTo>
                  <a:lnTo>
                    <a:pt x="114787" y="4269155"/>
                  </a:lnTo>
                  <a:lnTo>
                    <a:pt x="152022" y="4297249"/>
                  </a:lnTo>
                  <a:lnTo>
                    <a:pt x="193053" y="4319999"/>
                  </a:lnTo>
                  <a:lnTo>
                    <a:pt x="237363" y="4336889"/>
                  </a:lnTo>
                  <a:lnTo>
                    <a:pt x="284436" y="4347401"/>
                  </a:lnTo>
                  <a:lnTo>
                    <a:pt x="333756" y="4351020"/>
                  </a:lnTo>
                  <a:lnTo>
                    <a:pt x="3003804" y="4351020"/>
                  </a:lnTo>
                  <a:lnTo>
                    <a:pt x="3053123" y="4347401"/>
                  </a:lnTo>
                  <a:lnTo>
                    <a:pt x="3100196" y="4336889"/>
                  </a:lnTo>
                  <a:lnTo>
                    <a:pt x="3144506" y="4319999"/>
                  </a:lnTo>
                  <a:lnTo>
                    <a:pt x="3185537" y="4297249"/>
                  </a:lnTo>
                  <a:lnTo>
                    <a:pt x="3222772" y="4269155"/>
                  </a:lnTo>
                  <a:lnTo>
                    <a:pt x="3255695" y="4236232"/>
                  </a:lnTo>
                  <a:lnTo>
                    <a:pt x="3283789" y="4198997"/>
                  </a:lnTo>
                  <a:lnTo>
                    <a:pt x="3306539" y="4157966"/>
                  </a:lnTo>
                  <a:lnTo>
                    <a:pt x="3323429" y="4113656"/>
                  </a:lnTo>
                  <a:lnTo>
                    <a:pt x="3333941" y="4066583"/>
                  </a:lnTo>
                  <a:lnTo>
                    <a:pt x="3337560" y="4017264"/>
                  </a:lnTo>
                  <a:lnTo>
                    <a:pt x="3337560" y="333756"/>
                  </a:lnTo>
                  <a:lnTo>
                    <a:pt x="3333941" y="284436"/>
                  </a:lnTo>
                  <a:lnTo>
                    <a:pt x="3323429" y="237363"/>
                  </a:lnTo>
                  <a:lnTo>
                    <a:pt x="3306539" y="193053"/>
                  </a:lnTo>
                  <a:lnTo>
                    <a:pt x="3283789" y="152022"/>
                  </a:lnTo>
                  <a:lnTo>
                    <a:pt x="3255695" y="114787"/>
                  </a:lnTo>
                  <a:lnTo>
                    <a:pt x="3222772" y="81864"/>
                  </a:lnTo>
                  <a:lnTo>
                    <a:pt x="3185537" y="53770"/>
                  </a:lnTo>
                  <a:lnTo>
                    <a:pt x="3144506" y="31020"/>
                  </a:lnTo>
                  <a:lnTo>
                    <a:pt x="3100196" y="14130"/>
                  </a:lnTo>
                  <a:lnTo>
                    <a:pt x="3053123" y="3618"/>
                  </a:lnTo>
                  <a:lnTo>
                    <a:pt x="3003804" y="0"/>
                  </a:lnTo>
                  <a:close/>
                </a:path>
              </a:pathLst>
            </a:custGeom>
            <a:solidFill>
              <a:srgbClr val="D2DEEE"/>
            </a:solidFill>
          </p:spPr>
          <p:txBody>
            <a:bodyPr wrap="square" lIns="0" tIns="0" rIns="0" bIns="0" rtlCol="0"/>
            <a:lstStyle/>
            <a:p/>
          </p:txBody>
        </p:sp>
        <p:sp>
          <p:nvSpPr>
            <p:cNvPr id="15" name="object 15"/>
            <p:cNvSpPr/>
            <p:nvPr/>
          </p:nvSpPr>
          <p:spPr>
            <a:xfrm>
              <a:off x="4760976" y="2543556"/>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16" name="object 16"/>
            <p:cNvSpPr/>
            <p:nvPr/>
          </p:nvSpPr>
          <p:spPr>
            <a:xfrm>
              <a:off x="4760976" y="2543556"/>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17" name="object 17"/>
          <p:cNvSpPr txBox="1"/>
          <p:nvPr/>
        </p:nvSpPr>
        <p:spPr>
          <a:xfrm>
            <a:off x="5090539" y="1374658"/>
            <a:ext cx="2012314" cy="2256155"/>
          </a:xfrm>
          <a:prstGeom prst="rect">
            <a:avLst/>
          </a:prstGeom>
        </p:spPr>
        <p:txBody>
          <a:bodyPr wrap="square" lIns="0" tIns="12065" rIns="0" bIns="0" rtlCol="0" vert="horz">
            <a:spAutoFit/>
          </a:bodyPr>
          <a:lstStyle/>
          <a:p>
            <a:pPr algn="ctr">
              <a:lnSpc>
                <a:spcPct val="100000"/>
              </a:lnSpc>
              <a:spcBef>
                <a:spcPts val="95"/>
              </a:spcBef>
            </a:pPr>
            <a:r>
              <a:rPr dirty="0" sz="5500" spc="-40">
                <a:latin typeface="Calibri"/>
                <a:cs typeface="Calibri"/>
              </a:rPr>
              <a:t>First</a:t>
            </a:r>
            <a:endParaRPr sz="5500">
              <a:latin typeface="Calibri"/>
              <a:cs typeface="Calibri"/>
            </a:endParaRPr>
          </a:p>
          <a:p>
            <a:pPr algn="ctr" marL="12700" marR="5080">
              <a:lnSpc>
                <a:spcPts val="3510"/>
              </a:lnSpc>
              <a:spcBef>
                <a:spcPts val="4004"/>
              </a:spcBef>
            </a:pPr>
            <a:r>
              <a:rPr dirty="0" sz="3200" spc="-5">
                <a:solidFill>
                  <a:srgbClr val="FFFFFF"/>
                </a:solidFill>
                <a:latin typeface="Calibri"/>
                <a:cs typeface="Calibri"/>
              </a:rPr>
              <a:t>C</a:t>
            </a:r>
            <a:r>
              <a:rPr dirty="0" sz="3200">
                <a:solidFill>
                  <a:srgbClr val="FFFFFF"/>
                </a:solidFill>
                <a:latin typeface="Calibri"/>
                <a:cs typeface="Calibri"/>
              </a:rPr>
              <a:t>o</a:t>
            </a:r>
            <a:r>
              <a:rPr dirty="0" sz="3200" spc="-30">
                <a:solidFill>
                  <a:srgbClr val="FFFFFF"/>
                </a:solidFill>
                <a:latin typeface="Calibri"/>
                <a:cs typeface="Calibri"/>
              </a:rPr>
              <a:t>n</a:t>
            </a:r>
            <a:r>
              <a:rPr dirty="0" sz="3200" spc="-10">
                <a:solidFill>
                  <a:srgbClr val="FFFFFF"/>
                </a:solidFill>
                <a:latin typeface="Calibri"/>
                <a:cs typeface="Calibri"/>
              </a:rPr>
              <a:t>t</a:t>
            </a:r>
            <a:r>
              <a:rPr dirty="0" sz="3200" spc="-5">
                <a:solidFill>
                  <a:srgbClr val="FFFFFF"/>
                </a:solidFill>
                <a:latin typeface="Calibri"/>
                <a:cs typeface="Calibri"/>
              </a:rPr>
              <a:t>ribu</a:t>
            </a:r>
            <a:r>
              <a:rPr dirty="0" sz="3200" spc="-45">
                <a:solidFill>
                  <a:srgbClr val="FFFFFF"/>
                </a:solidFill>
                <a:latin typeface="Calibri"/>
                <a:cs typeface="Calibri"/>
              </a:rPr>
              <a:t>t</a:t>
            </a:r>
            <a:r>
              <a:rPr dirty="0" sz="3200">
                <a:solidFill>
                  <a:srgbClr val="FFFFFF"/>
                </a:solidFill>
                <a:latin typeface="Calibri"/>
                <a:cs typeface="Calibri"/>
              </a:rPr>
              <a:t>ed  </a:t>
            </a:r>
            <a:r>
              <a:rPr dirty="0" sz="3200" spc="-10">
                <a:solidFill>
                  <a:srgbClr val="FFFFFF"/>
                </a:solidFill>
                <a:latin typeface="Calibri"/>
                <a:cs typeface="Calibri"/>
              </a:rPr>
              <a:t>heavily</a:t>
            </a:r>
            <a:endParaRPr sz="3200">
              <a:latin typeface="Calibri"/>
              <a:cs typeface="Calibri"/>
            </a:endParaRPr>
          </a:p>
        </p:txBody>
      </p:sp>
      <p:grpSp>
        <p:nvGrpSpPr>
          <p:cNvPr id="18" name="object 18"/>
          <p:cNvGrpSpPr/>
          <p:nvPr/>
        </p:nvGrpSpPr>
        <p:grpSpPr>
          <a:xfrm>
            <a:off x="4754879" y="4052315"/>
            <a:ext cx="2682240" cy="1323340"/>
            <a:chOff x="4754879" y="4052315"/>
            <a:chExt cx="2682240" cy="1323340"/>
          </a:xfrm>
        </p:grpSpPr>
        <p:sp>
          <p:nvSpPr>
            <p:cNvPr id="19" name="object 19"/>
            <p:cNvSpPr/>
            <p:nvPr/>
          </p:nvSpPr>
          <p:spPr>
            <a:xfrm>
              <a:off x="4760975" y="4058411"/>
              <a:ext cx="2670175" cy="1310640"/>
            </a:xfrm>
            <a:custGeom>
              <a:avLst/>
              <a:gdLst/>
              <a:ahLst/>
              <a:cxnLst/>
              <a:rect l="l" t="t" r="r" b="b"/>
              <a:pathLst>
                <a:path w="2670175" h="1310639">
                  <a:moveTo>
                    <a:pt x="2538984" y="0"/>
                  </a:moveTo>
                  <a:lnTo>
                    <a:pt x="131064" y="0"/>
                  </a:lnTo>
                  <a:lnTo>
                    <a:pt x="80045" y="10298"/>
                  </a:lnTo>
                  <a:lnTo>
                    <a:pt x="38385" y="38385"/>
                  </a:lnTo>
                  <a:lnTo>
                    <a:pt x="10298" y="80045"/>
                  </a:lnTo>
                  <a:lnTo>
                    <a:pt x="0" y="131063"/>
                  </a:lnTo>
                  <a:lnTo>
                    <a:pt x="0" y="1179576"/>
                  </a:lnTo>
                  <a:lnTo>
                    <a:pt x="10298" y="1230594"/>
                  </a:lnTo>
                  <a:lnTo>
                    <a:pt x="38385" y="1272254"/>
                  </a:lnTo>
                  <a:lnTo>
                    <a:pt x="80045" y="1300341"/>
                  </a:lnTo>
                  <a:lnTo>
                    <a:pt x="131064" y="1310639"/>
                  </a:lnTo>
                  <a:lnTo>
                    <a:pt x="2538984" y="1310639"/>
                  </a:lnTo>
                  <a:lnTo>
                    <a:pt x="2590002" y="1300341"/>
                  </a:lnTo>
                  <a:lnTo>
                    <a:pt x="2631662" y="1272254"/>
                  </a:lnTo>
                  <a:lnTo>
                    <a:pt x="2659749" y="1230594"/>
                  </a:lnTo>
                  <a:lnTo>
                    <a:pt x="2670048" y="1179576"/>
                  </a:lnTo>
                  <a:lnTo>
                    <a:pt x="2670048" y="131063"/>
                  </a:lnTo>
                  <a:lnTo>
                    <a:pt x="2659749" y="80045"/>
                  </a:lnTo>
                  <a:lnTo>
                    <a:pt x="2631662" y="38385"/>
                  </a:lnTo>
                  <a:lnTo>
                    <a:pt x="2590002" y="10298"/>
                  </a:lnTo>
                  <a:lnTo>
                    <a:pt x="2538984" y="0"/>
                  </a:lnTo>
                  <a:close/>
                </a:path>
              </a:pathLst>
            </a:custGeom>
            <a:solidFill>
              <a:srgbClr val="5B9BD4"/>
            </a:solidFill>
          </p:spPr>
          <p:txBody>
            <a:bodyPr wrap="square" lIns="0" tIns="0" rIns="0" bIns="0" rtlCol="0"/>
            <a:lstStyle/>
            <a:p/>
          </p:txBody>
        </p:sp>
        <p:sp>
          <p:nvSpPr>
            <p:cNvPr id="20" name="object 20"/>
            <p:cNvSpPr/>
            <p:nvPr/>
          </p:nvSpPr>
          <p:spPr>
            <a:xfrm>
              <a:off x="4760975" y="4058411"/>
              <a:ext cx="2670175" cy="1310640"/>
            </a:xfrm>
            <a:custGeom>
              <a:avLst/>
              <a:gdLst/>
              <a:ahLst/>
              <a:cxnLst/>
              <a:rect l="l" t="t" r="r" b="b"/>
              <a:pathLst>
                <a:path w="2670175" h="1310639">
                  <a:moveTo>
                    <a:pt x="0" y="131063"/>
                  </a:moveTo>
                  <a:lnTo>
                    <a:pt x="10298" y="80045"/>
                  </a:lnTo>
                  <a:lnTo>
                    <a:pt x="38385" y="38385"/>
                  </a:lnTo>
                  <a:lnTo>
                    <a:pt x="80045" y="10298"/>
                  </a:lnTo>
                  <a:lnTo>
                    <a:pt x="131064" y="0"/>
                  </a:lnTo>
                  <a:lnTo>
                    <a:pt x="2538984" y="0"/>
                  </a:lnTo>
                  <a:lnTo>
                    <a:pt x="2590002" y="10298"/>
                  </a:lnTo>
                  <a:lnTo>
                    <a:pt x="2631662" y="38385"/>
                  </a:lnTo>
                  <a:lnTo>
                    <a:pt x="2659749" y="80045"/>
                  </a:lnTo>
                  <a:lnTo>
                    <a:pt x="2670048" y="131063"/>
                  </a:lnTo>
                  <a:lnTo>
                    <a:pt x="2670048" y="1179576"/>
                  </a:lnTo>
                  <a:lnTo>
                    <a:pt x="2659749" y="1230594"/>
                  </a:lnTo>
                  <a:lnTo>
                    <a:pt x="2631662" y="1272254"/>
                  </a:lnTo>
                  <a:lnTo>
                    <a:pt x="2590002" y="1300341"/>
                  </a:lnTo>
                  <a:lnTo>
                    <a:pt x="2538984" y="1310639"/>
                  </a:lnTo>
                  <a:lnTo>
                    <a:pt x="131064" y="1310639"/>
                  </a:lnTo>
                  <a:lnTo>
                    <a:pt x="80045" y="1300341"/>
                  </a:lnTo>
                  <a:lnTo>
                    <a:pt x="38385" y="1272254"/>
                  </a:lnTo>
                  <a:lnTo>
                    <a:pt x="10298" y="1230594"/>
                  </a:lnTo>
                  <a:lnTo>
                    <a:pt x="0" y="1179576"/>
                  </a:lnTo>
                  <a:lnTo>
                    <a:pt x="0" y="131063"/>
                  </a:lnTo>
                  <a:close/>
                </a:path>
              </a:pathLst>
            </a:custGeom>
            <a:ln w="12192">
              <a:solidFill>
                <a:srgbClr val="FFFFFF"/>
              </a:solidFill>
            </a:ln>
          </p:spPr>
          <p:txBody>
            <a:bodyPr wrap="square" lIns="0" tIns="0" rIns="0" bIns="0" rtlCol="0"/>
            <a:lstStyle/>
            <a:p/>
          </p:txBody>
        </p:sp>
      </p:grpSp>
      <p:sp>
        <p:nvSpPr>
          <p:cNvPr id="21" name="object 21"/>
          <p:cNvSpPr txBox="1"/>
          <p:nvPr/>
        </p:nvSpPr>
        <p:spPr>
          <a:xfrm>
            <a:off x="4893943" y="4407660"/>
            <a:ext cx="2400935" cy="513715"/>
          </a:xfrm>
          <a:prstGeom prst="rect">
            <a:avLst/>
          </a:prstGeom>
        </p:spPr>
        <p:txBody>
          <a:bodyPr wrap="square" lIns="0" tIns="12700" rIns="0" bIns="0" rtlCol="0" vert="horz">
            <a:spAutoFit/>
          </a:bodyPr>
          <a:lstStyle/>
          <a:p>
            <a:pPr marL="12700">
              <a:lnSpc>
                <a:spcPct val="100000"/>
              </a:lnSpc>
              <a:spcBef>
                <a:spcPts val="100"/>
              </a:spcBef>
            </a:pPr>
            <a:r>
              <a:rPr dirty="0" sz="3200" spc="-10">
                <a:solidFill>
                  <a:srgbClr val="FFFFFF"/>
                </a:solidFill>
                <a:latin typeface="Calibri"/>
                <a:cs typeface="Calibri"/>
              </a:rPr>
              <a:t>corresponding</a:t>
            </a:r>
            <a:endParaRPr sz="3200">
              <a:latin typeface="Calibri"/>
              <a:cs typeface="Calibri"/>
            </a:endParaRPr>
          </a:p>
        </p:txBody>
      </p:sp>
      <p:grpSp>
        <p:nvGrpSpPr>
          <p:cNvPr id="22" name="object 22"/>
          <p:cNvGrpSpPr/>
          <p:nvPr/>
        </p:nvGrpSpPr>
        <p:grpSpPr>
          <a:xfrm>
            <a:off x="8014716" y="1237486"/>
            <a:ext cx="3337560" cy="4351020"/>
            <a:chOff x="8014716" y="1237486"/>
            <a:chExt cx="3337560" cy="4351020"/>
          </a:xfrm>
        </p:grpSpPr>
        <p:sp>
          <p:nvSpPr>
            <p:cNvPr id="23" name="object 23"/>
            <p:cNvSpPr/>
            <p:nvPr/>
          </p:nvSpPr>
          <p:spPr>
            <a:xfrm>
              <a:off x="8014716" y="1237486"/>
              <a:ext cx="3337560" cy="4351020"/>
            </a:xfrm>
            <a:custGeom>
              <a:avLst/>
              <a:gdLst/>
              <a:ahLst/>
              <a:cxnLst/>
              <a:rect l="l" t="t" r="r" b="b"/>
              <a:pathLst>
                <a:path w="3337559" h="4351020">
                  <a:moveTo>
                    <a:pt x="3003804" y="0"/>
                  </a:moveTo>
                  <a:lnTo>
                    <a:pt x="333756" y="0"/>
                  </a:lnTo>
                  <a:lnTo>
                    <a:pt x="284436" y="3618"/>
                  </a:lnTo>
                  <a:lnTo>
                    <a:pt x="237363" y="14130"/>
                  </a:lnTo>
                  <a:lnTo>
                    <a:pt x="193053" y="31020"/>
                  </a:lnTo>
                  <a:lnTo>
                    <a:pt x="152022" y="53770"/>
                  </a:lnTo>
                  <a:lnTo>
                    <a:pt x="114787" y="81864"/>
                  </a:lnTo>
                  <a:lnTo>
                    <a:pt x="81864" y="114787"/>
                  </a:lnTo>
                  <a:lnTo>
                    <a:pt x="53770" y="152022"/>
                  </a:lnTo>
                  <a:lnTo>
                    <a:pt x="31020" y="193053"/>
                  </a:lnTo>
                  <a:lnTo>
                    <a:pt x="14130" y="237363"/>
                  </a:lnTo>
                  <a:lnTo>
                    <a:pt x="3618" y="284436"/>
                  </a:lnTo>
                  <a:lnTo>
                    <a:pt x="0" y="333756"/>
                  </a:lnTo>
                  <a:lnTo>
                    <a:pt x="0" y="4017264"/>
                  </a:lnTo>
                  <a:lnTo>
                    <a:pt x="3618" y="4066583"/>
                  </a:lnTo>
                  <a:lnTo>
                    <a:pt x="14130" y="4113656"/>
                  </a:lnTo>
                  <a:lnTo>
                    <a:pt x="31020" y="4157966"/>
                  </a:lnTo>
                  <a:lnTo>
                    <a:pt x="53770" y="4198997"/>
                  </a:lnTo>
                  <a:lnTo>
                    <a:pt x="81864" y="4236232"/>
                  </a:lnTo>
                  <a:lnTo>
                    <a:pt x="114787" y="4269155"/>
                  </a:lnTo>
                  <a:lnTo>
                    <a:pt x="152022" y="4297249"/>
                  </a:lnTo>
                  <a:lnTo>
                    <a:pt x="193053" y="4319999"/>
                  </a:lnTo>
                  <a:lnTo>
                    <a:pt x="237363" y="4336889"/>
                  </a:lnTo>
                  <a:lnTo>
                    <a:pt x="284436" y="4347401"/>
                  </a:lnTo>
                  <a:lnTo>
                    <a:pt x="333756" y="4351020"/>
                  </a:lnTo>
                  <a:lnTo>
                    <a:pt x="3003804" y="4351020"/>
                  </a:lnTo>
                  <a:lnTo>
                    <a:pt x="3053123" y="4347401"/>
                  </a:lnTo>
                  <a:lnTo>
                    <a:pt x="3100196" y="4336889"/>
                  </a:lnTo>
                  <a:lnTo>
                    <a:pt x="3144506" y="4319999"/>
                  </a:lnTo>
                  <a:lnTo>
                    <a:pt x="3185537" y="4297249"/>
                  </a:lnTo>
                  <a:lnTo>
                    <a:pt x="3222772" y="4269155"/>
                  </a:lnTo>
                  <a:lnTo>
                    <a:pt x="3255695" y="4236232"/>
                  </a:lnTo>
                  <a:lnTo>
                    <a:pt x="3283789" y="4198997"/>
                  </a:lnTo>
                  <a:lnTo>
                    <a:pt x="3306539" y="4157966"/>
                  </a:lnTo>
                  <a:lnTo>
                    <a:pt x="3323429" y="4113656"/>
                  </a:lnTo>
                  <a:lnTo>
                    <a:pt x="3333941" y="4066583"/>
                  </a:lnTo>
                  <a:lnTo>
                    <a:pt x="3337560" y="4017264"/>
                  </a:lnTo>
                  <a:lnTo>
                    <a:pt x="3337560" y="333756"/>
                  </a:lnTo>
                  <a:lnTo>
                    <a:pt x="3333941" y="284436"/>
                  </a:lnTo>
                  <a:lnTo>
                    <a:pt x="3323429" y="237363"/>
                  </a:lnTo>
                  <a:lnTo>
                    <a:pt x="3306539" y="193053"/>
                  </a:lnTo>
                  <a:lnTo>
                    <a:pt x="3283789" y="152022"/>
                  </a:lnTo>
                  <a:lnTo>
                    <a:pt x="3255695" y="114787"/>
                  </a:lnTo>
                  <a:lnTo>
                    <a:pt x="3222772" y="81864"/>
                  </a:lnTo>
                  <a:lnTo>
                    <a:pt x="3185537" y="53770"/>
                  </a:lnTo>
                  <a:lnTo>
                    <a:pt x="3144506" y="31020"/>
                  </a:lnTo>
                  <a:lnTo>
                    <a:pt x="3100196" y="14130"/>
                  </a:lnTo>
                  <a:lnTo>
                    <a:pt x="3053123" y="3618"/>
                  </a:lnTo>
                  <a:lnTo>
                    <a:pt x="3003804" y="0"/>
                  </a:lnTo>
                  <a:close/>
                </a:path>
              </a:pathLst>
            </a:custGeom>
            <a:solidFill>
              <a:srgbClr val="D2DEEE"/>
            </a:solidFill>
          </p:spPr>
          <p:txBody>
            <a:bodyPr wrap="square" lIns="0" tIns="0" rIns="0" bIns="0" rtlCol="0"/>
            <a:lstStyle/>
            <a:p/>
          </p:txBody>
        </p:sp>
        <p:sp>
          <p:nvSpPr>
            <p:cNvPr id="24" name="object 24"/>
            <p:cNvSpPr/>
            <p:nvPr/>
          </p:nvSpPr>
          <p:spPr>
            <a:xfrm>
              <a:off x="8348472" y="2543556"/>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25" name="object 25"/>
            <p:cNvSpPr/>
            <p:nvPr/>
          </p:nvSpPr>
          <p:spPr>
            <a:xfrm>
              <a:off x="8348472" y="2543556"/>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26" name="object 26"/>
          <p:cNvSpPr txBox="1"/>
          <p:nvPr/>
        </p:nvSpPr>
        <p:spPr>
          <a:xfrm>
            <a:off x="8236296" y="1374658"/>
            <a:ext cx="2893060" cy="2256155"/>
          </a:xfrm>
          <a:prstGeom prst="rect">
            <a:avLst/>
          </a:prstGeom>
        </p:spPr>
        <p:txBody>
          <a:bodyPr wrap="square" lIns="0" tIns="12065" rIns="0" bIns="0" rtlCol="0" vert="horz">
            <a:spAutoFit/>
          </a:bodyPr>
          <a:lstStyle/>
          <a:p>
            <a:pPr algn="ctr">
              <a:lnSpc>
                <a:spcPct val="100000"/>
              </a:lnSpc>
              <a:spcBef>
                <a:spcPts val="95"/>
              </a:spcBef>
            </a:pPr>
            <a:r>
              <a:rPr dirty="0" sz="5500" spc="-5">
                <a:latin typeface="Calibri"/>
                <a:cs typeface="Calibri"/>
              </a:rPr>
              <a:t>Co-author</a:t>
            </a:r>
            <a:endParaRPr sz="5500">
              <a:latin typeface="Calibri"/>
              <a:cs typeface="Calibri"/>
            </a:endParaRPr>
          </a:p>
          <a:p>
            <a:pPr algn="ctr" marL="532130" marR="521334">
              <a:lnSpc>
                <a:spcPts val="3510"/>
              </a:lnSpc>
              <a:spcBef>
                <a:spcPts val="4004"/>
              </a:spcBef>
            </a:pPr>
            <a:r>
              <a:rPr dirty="0" sz="3200" spc="-20">
                <a:solidFill>
                  <a:srgbClr val="FFFFFF"/>
                </a:solidFill>
                <a:latin typeface="Calibri"/>
                <a:cs typeface="Calibri"/>
              </a:rPr>
              <a:t>By</a:t>
            </a:r>
            <a:r>
              <a:rPr dirty="0" sz="3200" spc="-40">
                <a:solidFill>
                  <a:srgbClr val="FFFFFF"/>
                </a:solidFill>
                <a:latin typeface="Calibri"/>
                <a:cs typeface="Calibri"/>
              </a:rPr>
              <a:t> </a:t>
            </a:r>
            <a:r>
              <a:rPr dirty="0" sz="3200" spc="-15">
                <a:solidFill>
                  <a:srgbClr val="FFFFFF"/>
                </a:solidFill>
                <a:latin typeface="Calibri"/>
                <a:cs typeface="Calibri"/>
              </a:rPr>
              <a:t>order</a:t>
            </a:r>
            <a:r>
              <a:rPr dirty="0" sz="3200" spc="-40">
                <a:solidFill>
                  <a:srgbClr val="FFFFFF"/>
                </a:solidFill>
                <a:latin typeface="Calibri"/>
                <a:cs typeface="Calibri"/>
              </a:rPr>
              <a:t> </a:t>
            </a:r>
            <a:r>
              <a:rPr dirty="0" sz="3200">
                <a:solidFill>
                  <a:srgbClr val="FFFFFF"/>
                </a:solidFill>
                <a:latin typeface="Calibri"/>
                <a:cs typeface="Calibri"/>
              </a:rPr>
              <a:t>of </a:t>
            </a:r>
            <a:r>
              <a:rPr dirty="0" sz="3200" spc="-710">
                <a:solidFill>
                  <a:srgbClr val="FFFFFF"/>
                </a:solidFill>
                <a:latin typeface="Calibri"/>
                <a:cs typeface="Calibri"/>
              </a:rPr>
              <a:t> </a:t>
            </a:r>
            <a:r>
              <a:rPr dirty="0" sz="3200" spc="-10">
                <a:solidFill>
                  <a:srgbClr val="FFFFFF"/>
                </a:solidFill>
                <a:latin typeface="Calibri"/>
                <a:cs typeface="Calibri"/>
              </a:rPr>
              <a:t>work</a:t>
            </a:r>
            <a:r>
              <a:rPr dirty="0" sz="3200" spc="-60">
                <a:solidFill>
                  <a:srgbClr val="FFFFFF"/>
                </a:solidFill>
                <a:latin typeface="Calibri"/>
                <a:cs typeface="Calibri"/>
              </a:rPr>
              <a:t> </a:t>
            </a:r>
            <a:r>
              <a:rPr dirty="0" sz="3200" spc="-5">
                <a:solidFill>
                  <a:srgbClr val="FFFFFF"/>
                </a:solidFill>
                <a:latin typeface="Calibri"/>
                <a:cs typeface="Calibri"/>
              </a:rPr>
              <a:t>done</a:t>
            </a:r>
            <a:endParaRPr sz="3200">
              <a:latin typeface="Calibri"/>
              <a:cs typeface="Calibri"/>
            </a:endParaRPr>
          </a:p>
        </p:txBody>
      </p:sp>
      <p:grpSp>
        <p:nvGrpSpPr>
          <p:cNvPr id="27" name="object 27"/>
          <p:cNvGrpSpPr/>
          <p:nvPr/>
        </p:nvGrpSpPr>
        <p:grpSpPr>
          <a:xfrm>
            <a:off x="8342376" y="4052315"/>
            <a:ext cx="2682240" cy="1323340"/>
            <a:chOff x="8342376" y="4052315"/>
            <a:chExt cx="2682240" cy="1323340"/>
          </a:xfrm>
        </p:grpSpPr>
        <p:sp>
          <p:nvSpPr>
            <p:cNvPr id="28" name="object 28"/>
            <p:cNvSpPr/>
            <p:nvPr/>
          </p:nvSpPr>
          <p:spPr>
            <a:xfrm>
              <a:off x="8348472" y="4058411"/>
              <a:ext cx="2670175" cy="1310640"/>
            </a:xfrm>
            <a:custGeom>
              <a:avLst/>
              <a:gdLst/>
              <a:ahLst/>
              <a:cxnLst/>
              <a:rect l="l" t="t" r="r" b="b"/>
              <a:pathLst>
                <a:path w="2670175" h="1310639">
                  <a:moveTo>
                    <a:pt x="2538984" y="0"/>
                  </a:moveTo>
                  <a:lnTo>
                    <a:pt x="131064" y="0"/>
                  </a:lnTo>
                  <a:lnTo>
                    <a:pt x="80045" y="10298"/>
                  </a:lnTo>
                  <a:lnTo>
                    <a:pt x="38385" y="38385"/>
                  </a:lnTo>
                  <a:lnTo>
                    <a:pt x="10298" y="80045"/>
                  </a:lnTo>
                  <a:lnTo>
                    <a:pt x="0" y="131063"/>
                  </a:lnTo>
                  <a:lnTo>
                    <a:pt x="0" y="1179576"/>
                  </a:lnTo>
                  <a:lnTo>
                    <a:pt x="10298" y="1230594"/>
                  </a:lnTo>
                  <a:lnTo>
                    <a:pt x="38385" y="1272254"/>
                  </a:lnTo>
                  <a:lnTo>
                    <a:pt x="80045" y="1300341"/>
                  </a:lnTo>
                  <a:lnTo>
                    <a:pt x="131064" y="1310639"/>
                  </a:lnTo>
                  <a:lnTo>
                    <a:pt x="2538984" y="1310639"/>
                  </a:lnTo>
                  <a:lnTo>
                    <a:pt x="2590002" y="1300341"/>
                  </a:lnTo>
                  <a:lnTo>
                    <a:pt x="2631662" y="1272254"/>
                  </a:lnTo>
                  <a:lnTo>
                    <a:pt x="2659749" y="1230594"/>
                  </a:lnTo>
                  <a:lnTo>
                    <a:pt x="2670048" y="1179576"/>
                  </a:lnTo>
                  <a:lnTo>
                    <a:pt x="2670048" y="131063"/>
                  </a:lnTo>
                  <a:lnTo>
                    <a:pt x="2659749" y="80045"/>
                  </a:lnTo>
                  <a:lnTo>
                    <a:pt x="2631662" y="38385"/>
                  </a:lnTo>
                  <a:lnTo>
                    <a:pt x="2590002" y="10298"/>
                  </a:lnTo>
                  <a:lnTo>
                    <a:pt x="2538984" y="0"/>
                  </a:lnTo>
                  <a:close/>
                </a:path>
              </a:pathLst>
            </a:custGeom>
            <a:solidFill>
              <a:srgbClr val="5B9BD4"/>
            </a:solidFill>
          </p:spPr>
          <p:txBody>
            <a:bodyPr wrap="square" lIns="0" tIns="0" rIns="0" bIns="0" rtlCol="0"/>
            <a:lstStyle/>
            <a:p/>
          </p:txBody>
        </p:sp>
        <p:sp>
          <p:nvSpPr>
            <p:cNvPr id="29" name="object 29"/>
            <p:cNvSpPr/>
            <p:nvPr/>
          </p:nvSpPr>
          <p:spPr>
            <a:xfrm>
              <a:off x="8348472" y="4058411"/>
              <a:ext cx="2670175" cy="1310640"/>
            </a:xfrm>
            <a:custGeom>
              <a:avLst/>
              <a:gdLst/>
              <a:ahLst/>
              <a:cxnLst/>
              <a:rect l="l" t="t" r="r" b="b"/>
              <a:pathLst>
                <a:path w="2670175" h="1310639">
                  <a:moveTo>
                    <a:pt x="0" y="131063"/>
                  </a:moveTo>
                  <a:lnTo>
                    <a:pt x="10298" y="80045"/>
                  </a:lnTo>
                  <a:lnTo>
                    <a:pt x="38385" y="38385"/>
                  </a:lnTo>
                  <a:lnTo>
                    <a:pt x="80045" y="10298"/>
                  </a:lnTo>
                  <a:lnTo>
                    <a:pt x="131064" y="0"/>
                  </a:lnTo>
                  <a:lnTo>
                    <a:pt x="2538984" y="0"/>
                  </a:lnTo>
                  <a:lnTo>
                    <a:pt x="2590002" y="10298"/>
                  </a:lnTo>
                  <a:lnTo>
                    <a:pt x="2631662" y="38385"/>
                  </a:lnTo>
                  <a:lnTo>
                    <a:pt x="2659749" y="80045"/>
                  </a:lnTo>
                  <a:lnTo>
                    <a:pt x="2670048" y="131063"/>
                  </a:lnTo>
                  <a:lnTo>
                    <a:pt x="2670048" y="1179576"/>
                  </a:lnTo>
                  <a:lnTo>
                    <a:pt x="2659749" y="1230594"/>
                  </a:lnTo>
                  <a:lnTo>
                    <a:pt x="2631662" y="1272254"/>
                  </a:lnTo>
                  <a:lnTo>
                    <a:pt x="2590002" y="1300341"/>
                  </a:lnTo>
                  <a:lnTo>
                    <a:pt x="2538984" y="1310639"/>
                  </a:lnTo>
                  <a:lnTo>
                    <a:pt x="131064" y="1310639"/>
                  </a:lnTo>
                  <a:lnTo>
                    <a:pt x="80045" y="1300341"/>
                  </a:lnTo>
                  <a:lnTo>
                    <a:pt x="38385" y="1272254"/>
                  </a:lnTo>
                  <a:lnTo>
                    <a:pt x="10298" y="1230594"/>
                  </a:lnTo>
                  <a:lnTo>
                    <a:pt x="0" y="1179576"/>
                  </a:lnTo>
                  <a:lnTo>
                    <a:pt x="0" y="131063"/>
                  </a:lnTo>
                  <a:close/>
                </a:path>
              </a:pathLst>
            </a:custGeom>
            <a:ln w="12192">
              <a:solidFill>
                <a:srgbClr val="FFFFFF"/>
              </a:solidFill>
            </a:ln>
          </p:spPr>
          <p:txBody>
            <a:bodyPr wrap="square" lIns="0" tIns="0" rIns="0" bIns="0" rtlCol="0"/>
            <a:lstStyle/>
            <a:p/>
          </p:txBody>
        </p:sp>
      </p:grpSp>
      <p:sp>
        <p:nvSpPr>
          <p:cNvPr id="30" name="object 30"/>
          <p:cNvSpPr txBox="1"/>
          <p:nvPr/>
        </p:nvSpPr>
        <p:spPr>
          <a:xfrm>
            <a:off x="8666096" y="4407660"/>
            <a:ext cx="2034539" cy="513715"/>
          </a:xfrm>
          <a:prstGeom prst="rect">
            <a:avLst/>
          </a:prstGeom>
        </p:spPr>
        <p:txBody>
          <a:bodyPr wrap="square" lIns="0" tIns="12700" rIns="0" bIns="0" rtlCol="0" vert="horz">
            <a:spAutoFit/>
          </a:bodyPr>
          <a:lstStyle/>
          <a:p>
            <a:pPr marL="12700">
              <a:lnSpc>
                <a:spcPct val="100000"/>
              </a:lnSpc>
              <a:spcBef>
                <a:spcPts val="100"/>
              </a:spcBef>
            </a:pPr>
            <a:r>
              <a:rPr dirty="0" sz="3200">
                <a:solidFill>
                  <a:srgbClr val="FFFFFF"/>
                </a:solidFill>
                <a:latin typeface="Calibri"/>
                <a:cs typeface="Calibri"/>
              </a:rPr>
              <a:t>a</a:t>
            </a:r>
            <a:r>
              <a:rPr dirty="0" sz="3200" spc="-5">
                <a:solidFill>
                  <a:srgbClr val="FFFFFF"/>
                </a:solidFill>
                <a:latin typeface="Calibri"/>
                <a:cs typeface="Calibri"/>
              </a:rPr>
              <a:t>lphab</a:t>
            </a:r>
            <a:r>
              <a:rPr dirty="0" sz="3200" spc="-15">
                <a:solidFill>
                  <a:srgbClr val="FFFFFF"/>
                </a:solidFill>
                <a:latin typeface="Calibri"/>
                <a:cs typeface="Calibri"/>
              </a:rPr>
              <a:t>e</a:t>
            </a:r>
            <a:r>
              <a:rPr dirty="0" sz="3200" spc="-5">
                <a:solidFill>
                  <a:srgbClr val="FFFFFF"/>
                </a:solidFill>
                <a:latin typeface="Calibri"/>
                <a:cs typeface="Calibri"/>
              </a:rPr>
              <a:t>ti</a:t>
            </a:r>
            <a:r>
              <a:rPr dirty="0" sz="3200" spc="-25">
                <a:solidFill>
                  <a:srgbClr val="FFFFFF"/>
                </a:solidFill>
                <a:latin typeface="Calibri"/>
                <a:cs typeface="Calibri"/>
              </a:rPr>
              <a:t>c</a:t>
            </a:r>
            <a:r>
              <a:rPr dirty="0" sz="3200">
                <a:solidFill>
                  <a:srgbClr val="FFFFFF"/>
                </a:solidFill>
                <a:latin typeface="Calibri"/>
                <a:cs typeface="Calibri"/>
              </a:rPr>
              <a:t>al</a:t>
            </a:r>
            <a:endParaRPr sz="3200">
              <a:latin typeface="Calibri"/>
              <a:cs typeface="Calibri"/>
            </a:endParaRPr>
          </a:p>
        </p:txBody>
      </p:sp>
      <p:sp>
        <p:nvSpPr>
          <p:cNvPr id="31" name="object 31"/>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502766"/>
            <a:ext cx="5779770" cy="696595"/>
          </a:xfrm>
          <a:prstGeom prst="rect"/>
        </p:spPr>
        <p:txBody>
          <a:bodyPr wrap="square" lIns="0" tIns="13335" rIns="0" bIns="0" rtlCol="0" vert="horz">
            <a:spAutoFit/>
          </a:bodyPr>
          <a:lstStyle/>
          <a:p>
            <a:pPr marL="12700">
              <a:lnSpc>
                <a:spcPct val="100000"/>
              </a:lnSpc>
              <a:spcBef>
                <a:spcPts val="105"/>
              </a:spcBef>
            </a:pPr>
            <a:r>
              <a:rPr dirty="0" spc="-15"/>
              <a:t>Inappropriate</a:t>
            </a:r>
            <a:r>
              <a:rPr dirty="0" spc="-30"/>
              <a:t> </a:t>
            </a:r>
            <a:r>
              <a:rPr dirty="0" spc="-10"/>
              <a:t>Authorship</a:t>
            </a:r>
          </a:p>
        </p:txBody>
      </p:sp>
      <p:grpSp>
        <p:nvGrpSpPr>
          <p:cNvPr id="3" name="object 3"/>
          <p:cNvGrpSpPr/>
          <p:nvPr/>
        </p:nvGrpSpPr>
        <p:grpSpPr>
          <a:xfrm>
            <a:off x="839724" y="1245106"/>
            <a:ext cx="3337560" cy="4351020"/>
            <a:chOff x="839724" y="1245106"/>
            <a:chExt cx="3337560" cy="4351020"/>
          </a:xfrm>
        </p:grpSpPr>
        <p:sp>
          <p:nvSpPr>
            <p:cNvPr id="4" name="object 4"/>
            <p:cNvSpPr/>
            <p:nvPr/>
          </p:nvSpPr>
          <p:spPr>
            <a:xfrm>
              <a:off x="839724" y="1245106"/>
              <a:ext cx="3337560" cy="4351020"/>
            </a:xfrm>
            <a:custGeom>
              <a:avLst/>
              <a:gdLst/>
              <a:ahLst/>
              <a:cxnLst/>
              <a:rect l="l" t="t" r="r" b="b"/>
              <a:pathLst>
                <a:path w="3337560" h="4351020">
                  <a:moveTo>
                    <a:pt x="3003804" y="0"/>
                  </a:moveTo>
                  <a:lnTo>
                    <a:pt x="333756" y="0"/>
                  </a:lnTo>
                  <a:lnTo>
                    <a:pt x="284436" y="3618"/>
                  </a:lnTo>
                  <a:lnTo>
                    <a:pt x="237363" y="14130"/>
                  </a:lnTo>
                  <a:lnTo>
                    <a:pt x="193053" y="31020"/>
                  </a:lnTo>
                  <a:lnTo>
                    <a:pt x="152022" y="53770"/>
                  </a:lnTo>
                  <a:lnTo>
                    <a:pt x="114787" y="81864"/>
                  </a:lnTo>
                  <a:lnTo>
                    <a:pt x="81864" y="114787"/>
                  </a:lnTo>
                  <a:lnTo>
                    <a:pt x="53770" y="152022"/>
                  </a:lnTo>
                  <a:lnTo>
                    <a:pt x="31020" y="193053"/>
                  </a:lnTo>
                  <a:lnTo>
                    <a:pt x="14130" y="237363"/>
                  </a:lnTo>
                  <a:lnTo>
                    <a:pt x="3618" y="284436"/>
                  </a:lnTo>
                  <a:lnTo>
                    <a:pt x="0" y="333756"/>
                  </a:lnTo>
                  <a:lnTo>
                    <a:pt x="0" y="4017264"/>
                  </a:lnTo>
                  <a:lnTo>
                    <a:pt x="3618" y="4066583"/>
                  </a:lnTo>
                  <a:lnTo>
                    <a:pt x="14130" y="4113656"/>
                  </a:lnTo>
                  <a:lnTo>
                    <a:pt x="31020" y="4157966"/>
                  </a:lnTo>
                  <a:lnTo>
                    <a:pt x="53770" y="4198997"/>
                  </a:lnTo>
                  <a:lnTo>
                    <a:pt x="81864" y="4236232"/>
                  </a:lnTo>
                  <a:lnTo>
                    <a:pt x="114787" y="4269155"/>
                  </a:lnTo>
                  <a:lnTo>
                    <a:pt x="152022" y="4297249"/>
                  </a:lnTo>
                  <a:lnTo>
                    <a:pt x="193053" y="4319999"/>
                  </a:lnTo>
                  <a:lnTo>
                    <a:pt x="237363" y="4336889"/>
                  </a:lnTo>
                  <a:lnTo>
                    <a:pt x="284436" y="4347401"/>
                  </a:lnTo>
                  <a:lnTo>
                    <a:pt x="333756" y="4351020"/>
                  </a:lnTo>
                  <a:lnTo>
                    <a:pt x="3003804" y="4351020"/>
                  </a:lnTo>
                  <a:lnTo>
                    <a:pt x="3053123" y="4347401"/>
                  </a:lnTo>
                  <a:lnTo>
                    <a:pt x="3100196" y="4336889"/>
                  </a:lnTo>
                  <a:lnTo>
                    <a:pt x="3144506" y="4319999"/>
                  </a:lnTo>
                  <a:lnTo>
                    <a:pt x="3185537" y="4297249"/>
                  </a:lnTo>
                  <a:lnTo>
                    <a:pt x="3222772" y="4269155"/>
                  </a:lnTo>
                  <a:lnTo>
                    <a:pt x="3255695" y="4236232"/>
                  </a:lnTo>
                  <a:lnTo>
                    <a:pt x="3283789" y="4198997"/>
                  </a:lnTo>
                  <a:lnTo>
                    <a:pt x="3306539" y="4157966"/>
                  </a:lnTo>
                  <a:lnTo>
                    <a:pt x="3323429" y="4113656"/>
                  </a:lnTo>
                  <a:lnTo>
                    <a:pt x="3333941" y="4066583"/>
                  </a:lnTo>
                  <a:lnTo>
                    <a:pt x="3337560" y="4017264"/>
                  </a:lnTo>
                  <a:lnTo>
                    <a:pt x="3337560" y="333756"/>
                  </a:lnTo>
                  <a:lnTo>
                    <a:pt x="3333941" y="284436"/>
                  </a:lnTo>
                  <a:lnTo>
                    <a:pt x="3323429" y="237363"/>
                  </a:lnTo>
                  <a:lnTo>
                    <a:pt x="3306539" y="193053"/>
                  </a:lnTo>
                  <a:lnTo>
                    <a:pt x="3283789" y="152022"/>
                  </a:lnTo>
                  <a:lnTo>
                    <a:pt x="3255695" y="114787"/>
                  </a:lnTo>
                  <a:lnTo>
                    <a:pt x="3222772" y="81864"/>
                  </a:lnTo>
                  <a:lnTo>
                    <a:pt x="3185537" y="53770"/>
                  </a:lnTo>
                  <a:lnTo>
                    <a:pt x="3144506" y="31020"/>
                  </a:lnTo>
                  <a:lnTo>
                    <a:pt x="3100196" y="14130"/>
                  </a:lnTo>
                  <a:lnTo>
                    <a:pt x="3053123" y="3618"/>
                  </a:lnTo>
                  <a:lnTo>
                    <a:pt x="3003804" y="0"/>
                  </a:lnTo>
                  <a:close/>
                </a:path>
              </a:pathLst>
            </a:custGeom>
            <a:solidFill>
              <a:srgbClr val="D2DEEE"/>
            </a:solidFill>
          </p:spPr>
          <p:txBody>
            <a:bodyPr wrap="square" lIns="0" tIns="0" rIns="0" bIns="0" rtlCol="0"/>
            <a:lstStyle/>
            <a:p/>
          </p:txBody>
        </p:sp>
        <p:sp>
          <p:nvSpPr>
            <p:cNvPr id="5" name="object 5"/>
            <p:cNvSpPr/>
            <p:nvPr/>
          </p:nvSpPr>
          <p:spPr>
            <a:xfrm>
              <a:off x="1173480" y="2551176"/>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6" name="object 6"/>
            <p:cNvSpPr/>
            <p:nvPr/>
          </p:nvSpPr>
          <p:spPr>
            <a:xfrm>
              <a:off x="1173480" y="2551176"/>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7" name="object 7"/>
          <p:cNvSpPr txBox="1"/>
          <p:nvPr/>
        </p:nvSpPr>
        <p:spPr>
          <a:xfrm>
            <a:off x="1823814" y="2760488"/>
            <a:ext cx="1369695" cy="813435"/>
          </a:xfrm>
          <a:prstGeom prst="rect">
            <a:avLst/>
          </a:prstGeom>
        </p:spPr>
        <p:txBody>
          <a:bodyPr wrap="square" lIns="0" tIns="54610" rIns="0" bIns="0" rtlCol="0" vert="horz">
            <a:spAutoFit/>
          </a:bodyPr>
          <a:lstStyle/>
          <a:p>
            <a:pPr marL="151130" marR="5080" indent="-139065">
              <a:lnSpc>
                <a:spcPts val="2960"/>
              </a:lnSpc>
              <a:spcBef>
                <a:spcPts val="430"/>
              </a:spcBef>
            </a:pPr>
            <a:r>
              <a:rPr dirty="0" sz="2700" spc="-240">
                <a:solidFill>
                  <a:srgbClr val="FFFFFF"/>
                </a:solidFill>
                <a:latin typeface="Calibri"/>
                <a:cs typeface="Calibri"/>
              </a:rPr>
              <a:t>T</a:t>
            </a:r>
            <a:r>
              <a:rPr dirty="0" sz="2700">
                <a:solidFill>
                  <a:srgbClr val="FFFFFF"/>
                </a:solidFill>
                <a:latin typeface="Calibri"/>
                <a:cs typeface="Calibri"/>
              </a:rPr>
              <a:t>oo</a:t>
            </a:r>
            <a:r>
              <a:rPr dirty="0" sz="2700" spc="-10">
                <a:solidFill>
                  <a:srgbClr val="FFFFFF"/>
                </a:solidFill>
                <a:latin typeface="Calibri"/>
                <a:cs typeface="Calibri"/>
              </a:rPr>
              <a:t> </a:t>
            </a:r>
            <a:r>
              <a:rPr dirty="0" sz="2700">
                <a:solidFill>
                  <a:srgbClr val="FFFFFF"/>
                </a:solidFill>
                <a:latin typeface="Calibri"/>
                <a:cs typeface="Calibri"/>
              </a:rPr>
              <a:t>ma</a:t>
            </a:r>
            <a:r>
              <a:rPr dirty="0" sz="2700" spc="-50">
                <a:solidFill>
                  <a:srgbClr val="FFFFFF"/>
                </a:solidFill>
                <a:latin typeface="Calibri"/>
                <a:cs typeface="Calibri"/>
              </a:rPr>
              <a:t>n</a:t>
            </a:r>
            <a:r>
              <a:rPr dirty="0" sz="2700">
                <a:solidFill>
                  <a:srgbClr val="FFFFFF"/>
                </a:solidFill>
                <a:latin typeface="Calibri"/>
                <a:cs typeface="Calibri"/>
              </a:rPr>
              <a:t>y  </a:t>
            </a:r>
            <a:r>
              <a:rPr dirty="0" sz="2700" spc="-15">
                <a:solidFill>
                  <a:srgbClr val="FFFFFF"/>
                </a:solidFill>
                <a:latin typeface="Calibri"/>
                <a:cs typeface="Calibri"/>
              </a:rPr>
              <a:t>authors</a:t>
            </a:r>
            <a:endParaRPr sz="2700">
              <a:latin typeface="Calibri"/>
              <a:cs typeface="Calibri"/>
            </a:endParaRPr>
          </a:p>
        </p:txBody>
      </p:sp>
      <p:grpSp>
        <p:nvGrpSpPr>
          <p:cNvPr id="8" name="object 8"/>
          <p:cNvGrpSpPr/>
          <p:nvPr/>
        </p:nvGrpSpPr>
        <p:grpSpPr>
          <a:xfrm>
            <a:off x="1167383" y="4059935"/>
            <a:ext cx="2682240" cy="1324610"/>
            <a:chOff x="1167383" y="4059935"/>
            <a:chExt cx="2682240" cy="1324610"/>
          </a:xfrm>
        </p:grpSpPr>
        <p:sp>
          <p:nvSpPr>
            <p:cNvPr id="9" name="object 9"/>
            <p:cNvSpPr/>
            <p:nvPr/>
          </p:nvSpPr>
          <p:spPr>
            <a:xfrm>
              <a:off x="1173479" y="4066031"/>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10" name="object 10"/>
            <p:cNvSpPr/>
            <p:nvPr/>
          </p:nvSpPr>
          <p:spPr>
            <a:xfrm>
              <a:off x="1173479" y="4066031"/>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11" name="object 11"/>
          <p:cNvSpPr txBox="1"/>
          <p:nvPr/>
        </p:nvSpPr>
        <p:spPr>
          <a:xfrm>
            <a:off x="1511508" y="4274319"/>
            <a:ext cx="1994535" cy="813435"/>
          </a:xfrm>
          <a:prstGeom prst="rect">
            <a:avLst/>
          </a:prstGeom>
        </p:spPr>
        <p:txBody>
          <a:bodyPr wrap="square" lIns="0" tIns="54610" rIns="0" bIns="0" rtlCol="0" vert="horz">
            <a:spAutoFit/>
          </a:bodyPr>
          <a:lstStyle/>
          <a:p>
            <a:pPr marL="12700" marR="5080" indent="607695">
              <a:lnSpc>
                <a:spcPts val="2960"/>
              </a:lnSpc>
              <a:spcBef>
                <a:spcPts val="430"/>
              </a:spcBef>
            </a:pPr>
            <a:r>
              <a:rPr dirty="0" sz="2700" spc="-15">
                <a:solidFill>
                  <a:srgbClr val="FFFFFF"/>
                </a:solidFill>
                <a:latin typeface="Calibri"/>
                <a:cs typeface="Calibri"/>
              </a:rPr>
              <a:t>Large </a:t>
            </a:r>
            <a:r>
              <a:rPr dirty="0" sz="2700" spc="-10">
                <a:solidFill>
                  <a:srgbClr val="FFFFFF"/>
                </a:solidFill>
                <a:latin typeface="Calibri"/>
                <a:cs typeface="Calibri"/>
              </a:rPr>
              <a:t> </a:t>
            </a:r>
            <a:r>
              <a:rPr dirty="0" sz="2700" spc="-30">
                <a:solidFill>
                  <a:srgbClr val="FFFFFF"/>
                </a:solidFill>
                <a:latin typeface="Calibri"/>
                <a:cs typeface="Calibri"/>
              </a:rPr>
              <a:t>c</a:t>
            </a:r>
            <a:r>
              <a:rPr dirty="0" sz="2700">
                <a:solidFill>
                  <a:srgbClr val="FFFFFF"/>
                </a:solidFill>
                <a:latin typeface="Calibri"/>
                <a:cs typeface="Calibri"/>
              </a:rPr>
              <a:t>olla</a:t>
            </a:r>
            <a:r>
              <a:rPr dirty="0" sz="2700" spc="-5">
                <a:solidFill>
                  <a:srgbClr val="FFFFFF"/>
                </a:solidFill>
                <a:latin typeface="Calibri"/>
                <a:cs typeface="Calibri"/>
              </a:rPr>
              <a:t>b</a:t>
            </a:r>
            <a:r>
              <a:rPr dirty="0" sz="2700">
                <a:solidFill>
                  <a:srgbClr val="FFFFFF"/>
                </a:solidFill>
                <a:latin typeface="Calibri"/>
                <a:cs typeface="Calibri"/>
              </a:rPr>
              <a:t>o</a:t>
            </a:r>
            <a:r>
              <a:rPr dirty="0" sz="2700" spc="-70">
                <a:solidFill>
                  <a:srgbClr val="FFFFFF"/>
                </a:solidFill>
                <a:latin typeface="Calibri"/>
                <a:cs typeface="Calibri"/>
              </a:rPr>
              <a:t>r</a:t>
            </a:r>
            <a:r>
              <a:rPr dirty="0" sz="2700" spc="-25">
                <a:solidFill>
                  <a:srgbClr val="FFFFFF"/>
                </a:solidFill>
                <a:latin typeface="Calibri"/>
                <a:cs typeface="Calibri"/>
              </a:rPr>
              <a:t>a</a:t>
            </a:r>
            <a:r>
              <a:rPr dirty="0" sz="2700" spc="-5">
                <a:solidFill>
                  <a:srgbClr val="FFFFFF"/>
                </a:solidFill>
                <a:latin typeface="Calibri"/>
                <a:cs typeface="Calibri"/>
              </a:rPr>
              <a:t>t</a:t>
            </a:r>
            <a:r>
              <a:rPr dirty="0" sz="2700">
                <a:solidFill>
                  <a:srgbClr val="FFFFFF"/>
                </a:solidFill>
                <a:latin typeface="Calibri"/>
                <a:cs typeface="Calibri"/>
              </a:rPr>
              <a:t>io</a:t>
            </a:r>
            <a:r>
              <a:rPr dirty="0" sz="2700" spc="-5">
                <a:solidFill>
                  <a:srgbClr val="FFFFFF"/>
                </a:solidFill>
                <a:latin typeface="Calibri"/>
                <a:cs typeface="Calibri"/>
              </a:rPr>
              <a:t>n</a:t>
            </a:r>
            <a:r>
              <a:rPr dirty="0" sz="2700">
                <a:solidFill>
                  <a:srgbClr val="FFFFFF"/>
                </a:solidFill>
                <a:latin typeface="Calibri"/>
                <a:cs typeface="Calibri"/>
              </a:rPr>
              <a:t>s</a:t>
            </a:r>
            <a:endParaRPr sz="2700">
              <a:latin typeface="Calibri"/>
              <a:cs typeface="Calibri"/>
            </a:endParaRPr>
          </a:p>
        </p:txBody>
      </p:sp>
      <p:sp>
        <p:nvSpPr>
          <p:cNvPr id="12" name="object 12"/>
          <p:cNvSpPr/>
          <p:nvPr/>
        </p:nvSpPr>
        <p:spPr>
          <a:xfrm>
            <a:off x="4427220" y="1245106"/>
            <a:ext cx="3337560" cy="4351020"/>
          </a:xfrm>
          <a:custGeom>
            <a:avLst/>
            <a:gdLst/>
            <a:ahLst/>
            <a:cxnLst/>
            <a:rect l="l" t="t" r="r" b="b"/>
            <a:pathLst>
              <a:path w="3337559" h="4351020">
                <a:moveTo>
                  <a:pt x="3003804" y="0"/>
                </a:moveTo>
                <a:lnTo>
                  <a:pt x="333756" y="0"/>
                </a:lnTo>
                <a:lnTo>
                  <a:pt x="284436" y="3618"/>
                </a:lnTo>
                <a:lnTo>
                  <a:pt x="237363" y="14130"/>
                </a:lnTo>
                <a:lnTo>
                  <a:pt x="193053" y="31020"/>
                </a:lnTo>
                <a:lnTo>
                  <a:pt x="152022" y="53770"/>
                </a:lnTo>
                <a:lnTo>
                  <a:pt x="114787" y="81864"/>
                </a:lnTo>
                <a:lnTo>
                  <a:pt x="81864" y="114787"/>
                </a:lnTo>
                <a:lnTo>
                  <a:pt x="53770" y="152022"/>
                </a:lnTo>
                <a:lnTo>
                  <a:pt x="31020" y="193053"/>
                </a:lnTo>
                <a:lnTo>
                  <a:pt x="14130" y="237363"/>
                </a:lnTo>
                <a:lnTo>
                  <a:pt x="3618" y="284436"/>
                </a:lnTo>
                <a:lnTo>
                  <a:pt x="0" y="333756"/>
                </a:lnTo>
                <a:lnTo>
                  <a:pt x="0" y="4017264"/>
                </a:lnTo>
                <a:lnTo>
                  <a:pt x="3618" y="4066583"/>
                </a:lnTo>
                <a:lnTo>
                  <a:pt x="14130" y="4113656"/>
                </a:lnTo>
                <a:lnTo>
                  <a:pt x="31020" y="4157966"/>
                </a:lnTo>
                <a:lnTo>
                  <a:pt x="53770" y="4198997"/>
                </a:lnTo>
                <a:lnTo>
                  <a:pt x="81864" y="4236232"/>
                </a:lnTo>
                <a:lnTo>
                  <a:pt x="114787" y="4269155"/>
                </a:lnTo>
                <a:lnTo>
                  <a:pt x="152022" y="4297249"/>
                </a:lnTo>
                <a:lnTo>
                  <a:pt x="193053" y="4319999"/>
                </a:lnTo>
                <a:lnTo>
                  <a:pt x="237363" y="4336889"/>
                </a:lnTo>
                <a:lnTo>
                  <a:pt x="284436" y="4347401"/>
                </a:lnTo>
                <a:lnTo>
                  <a:pt x="333756" y="4351020"/>
                </a:lnTo>
                <a:lnTo>
                  <a:pt x="3003804" y="4351020"/>
                </a:lnTo>
                <a:lnTo>
                  <a:pt x="3053123" y="4347401"/>
                </a:lnTo>
                <a:lnTo>
                  <a:pt x="3100196" y="4336889"/>
                </a:lnTo>
                <a:lnTo>
                  <a:pt x="3144506" y="4319999"/>
                </a:lnTo>
                <a:lnTo>
                  <a:pt x="3185537" y="4297249"/>
                </a:lnTo>
                <a:lnTo>
                  <a:pt x="3222772" y="4269155"/>
                </a:lnTo>
                <a:lnTo>
                  <a:pt x="3255695" y="4236232"/>
                </a:lnTo>
                <a:lnTo>
                  <a:pt x="3283789" y="4198997"/>
                </a:lnTo>
                <a:lnTo>
                  <a:pt x="3306539" y="4157966"/>
                </a:lnTo>
                <a:lnTo>
                  <a:pt x="3323429" y="4113656"/>
                </a:lnTo>
                <a:lnTo>
                  <a:pt x="3333941" y="4066583"/>
                </a:lnTo>
                <a:lnTo>
                  <a:pt x="3337560" y="4017264"/>
                </a:lnTo>
                <a:lnTo>
                  <a:pt x="3337560" y="333756"/>
                </a:lnTo>
                <a:lnTo>
                  <a:pt x="3333941" y="284436"/>
                </a:lnTo>
                <a:lnTo>
                  <a:pt x="3323429" y="237363"/>
                </a:lnTo>
                <a:lnTo>
                  <a:pt x="3306539" y="193053"/>
                </a:lnTo>
                <a:lnTo>
                  <a:pt x="3283789" y="152022"/>
                </a:lnTo>
                <a:lnTo>
                  <a:pt x="3255695" y="114787"/>
                </a:lnTo>
                <a:lnTo>
                  <a:pt x="3222772" y="81864"/>
                </a:lnTo>
                <a:lnTo>
                  <a:pt x="3185537" y="53770"/>
                </a:lnTo>
                <a:lnTo>
                  <a:pt x="3144506" y="31020"/>
                </a:lnTo>
                <a:lnTo>
                  <a:pt x="3100196" y="14130"/>
                </a:lnTo>
                <a:lnTo>
                  <a:pt x="3053123" y="3618"/>
                </a:lnTo>
                <a:lnTo>
                  <a:pt x="3003804" y="0"/>
                </a:lnTo>
                <a:close/>
              </a:path>
            </a:pathLst>
          </a:custGeom>
          <a:solidFill>
            <a:srgbClr val="D2DEEE"/>
          </a:solidFill>
        </p:spPr>
        <p:txBody>
          <a:bodyPr wrap="square" lIns="0" tIns="0" rIns="0" bIns="0" rtlCol="0"/>
          <a:lstStyle/>
          <a:p/>
        </p:txBody>
      </p:sp>
      <p:sp>
        <p:nvSpPr>
          <p:cNvPr id="13" name="object 13"/>
          <p:cNvSpPr txBox="1"/>
          <p:nvPr/>
        </p:nvSpPr>
        <p:spPr>
          <a:xfrm>
            <a:off x="978408" y="1564787"/>
            <a:ext cx="5663565" cy="559435"/>
          </a:xfrm>
          <a:prstGeom prst="rect">
            <a:avLst/>
          </a:prstGeom>
        </p:spPr>
        <p:txBody>
          <a:bodyPr wrap="square" lIns="0" tIns="13335" rIns="0" bIns="0" rtlCol="0" vert="horz">
            <a:spAutoFit/>
          </a:bodyPr>
          <a:lstStyle/>
          <a:p>
            <a:pPr marL="12700">
              <a:lnSpc>
                <a:spcPct val="100000"/>
              </a:lnSpc>
              <a:spcBef>
                <a:spcPts val="105"/>
              </a:spcBef>
              <a:tabLst>
                <a:tab pos="4582795" algn="l"/>
              </a:tabLst>
            </a:pPr>
            <a:r>
              <a:rPr dirty="0" sz="3500">
                <a:latin typeface="Calibri"/>
                <a:cs typeface="Calibri"/>
              </a:rPr>
              <a:t>H</a:t>
            </a:r>
            <a:r>
              <a:rPr dirty="0" sz="3500" spc="-5">
                <a:latin typeface="Calibri"/>
                <a:cs typeface="Calibri"/>
              </a:rPr>
              <a:t>ype</a:t>
            </a:r>
            <a:r>
              <a:rPr dirty="0" sz="3500" spc="-70">
                <a:latin typeface="Calibri"/>
                <a:cs typeface="Calibri"/>
              </a:rPr>
              <a:t>r</a:t>
            </a:r>
            <a:r>
              <a:rPr dirty="0" sz="3500">
                <a:latin typeface="Calibri"/>
                <a:cs typeface="Calibri"/>
              </a:rPr>
              <a:t>a</a:t>
            </a:r>
            <a:r>
              <a:rPr dirty="0" sz="3500" spc="-5">
                <a:latin typeface="Calibri"/>
                <a:cs typeface="Calibri"/>
              </a:rPr>
              <a:t>u</a:t>
            </a:r>
            <a:r>
              <a:rPr dirty="0" sz="3500">
                <a:latin typeface="Calibri"/>
                <a:cs typeface="Calibri"/>
              </a:rPr>
              <a:t>t</a:t>
            </a:r>
            <a:r>
              <a:rPr dirty="0" sz="3500" spc="-5">
                <a:latin typeface="Calibri"/>
                <a:cs typeface="Calibri"/>
              </a:rPr>
              <a:t>h</a:t>
            </a:r>
            <a:r>
              <a:rPr dirty="0" sz="3500">
                <a:latin typeface="Calibri"/>
                <a:cs typeface="Calibri"/>
              </a:rPr>
              <a:t>o</a:t>
            </a:r>
            <a:r>
              <a:rPr dirty="0" sz="3500" spc="-60">
                <a:latin typeface="Calibri"/>
                <a:cs typeface="Calibri"/>
              </a:rPr>
              <a:t>r</a:t>
            </a:r>
            <a:r>
              <a:rPr dirty="0" sz="3500" spc="-5">
                <a:latin typeface="Calibri"/>
                <a:cs typeface="Calibri"/>
              </a:rPr>
              <a:t>sh</a:t>
            </a:r>
            <a:r>
              <a:rPr dirty="0" sz="3500">
                <a:latin typeface="Calibri"/>
                <a:cs typeface="Calibri"/>
              </a:rPr>
              <a:t>ip</a:t>
            </a:r>
            <a:r>
              <a:rPr dirty="0" sz="3500">
                <a:latin typeface="Calibri"/>
                <a:cs typeface="Calibri"/>
              </a:rPr>
              <a:t>	</a:t>
            </a:r>
            <a:r>
              <a:rPr dirty="0" sz="3500" spc="-5">
                <a:latin typeface="Calibri"/>
                <a:cs typeface="Calibri"/>
              </a:rPr>
              <a:t>Gh</a:t>
            </a:r>
            <a:r>
              <a:rPr dirty="0" sz="3500">
                <a:latin typeface="Calibri"/>
                <a:cs typeface="Calibri"/>
              </a:rPr>
              <a:t>o</a:t>
            </a:r>
            <a:r>
              <a:rPr dirty="0" sz="3500" spc="-40">
                <a:latin typeface="Calibri"/>
                <a:cs typeface="Calibri"/>
              </a:rPr>
              <a:t>s</a:t>
            </a:r>
            <a:r>
              <a:rPr dirty="0" sz="3500">
                <a:latin typeface="Calibri"/>
                <a:cs typeface="Calibri"/>
              </a:rPr>
              <a:t>t</a:t>
            </a:r>
            <a:endParaRPr sz="3500">
              <a:latin typeface="Calibri"/>
              <a:cs typeface="Calibri"/>
            </a:endParaRPr>
          </a:p>
        </p:txBody>
      </p:sp>
      <p:grpSp>
        <p:nvGrpSpPr>
          <p:cNvPr id="14" name="object 14"/>
          <p:cNvGrpSpPr/>
          <p:nvPr/>
        </p:nvGrpSpPr>
        <p:grpSpPr>
          <a:xfrm>
            <a:off x="4754626" y="2544826"/>
            <a:ext cx="2682875" cy="1325245"/>
            <a:chOff x="4754626" y="2544826"/>
            <a:chExt cx="2682875" cy="1325245"/>
          </a:xfrm>
        </p:grpSpPr>
        <p:sp>
          <p:nvSpPr>
            <p:cNvPr id="15" name="object 15"/>
            <p:cNvSpPr/>
            <p:nvPr/>
          </p:nvSpPr>
          <p:spPr>
            <a:xfrm>
              <a:off x="4760976" y="2551176"/>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16" name="object 16"/>
            <p:cNvSpPr/>
            <p:nvPr/>
          </p:nvSpPr>
          <p:spPr>
            <a:xfrm>
              <a:off x="4760976" y="2551176"/>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17" name="object 17"/>
          <p:cNvSpPr txBox="1"/>
          <p:nvPr/>
        </p:nvSpPr>
        <p:spPr>
          <a:xfrm>
            <a:off x="5003131" y="2572114"/>
            <a:ext cx="2185035" cy="1189990"/>
          </a:xfrm>
          <a:prstGeom prst="rect">
            <a:avLst/>
          </a:prstGeom>
        </p:spPr>
        <p:txBody>
          <a:bodyPr wrap="square" lIns="0" tIns="54610" rIns="0" bIns="0" rtlCol="0" vert="horz">
            <a:spAutoFit/>
          </a:bodyPr>
          <a:lstStyle/>
          <a:p>
            <a:pPr algn="ctr" marL="12700" marR="5080">
              <a:lnSpc>
                <a:spcPts val="2960"/>
              </a:lnSpc>
              <a:spcBef>
                <a:spcPts val="430"/>
              </a:spcBef>
            </a:pPr>
            <a:r>
              <a:rPr dirty="0" sz="2700" spc="-10">
                <a:solidFill>
                  <a:srgbClr val="FFFFFF"/>
                </a:solidFill>
                <a:latin typeface="Calibri"/>
                <a:cs typeface="Calibri"/>
              </a:rPr>
              <a:t>Met</a:t>
            </a:r>
            <a:r>
              <a:rPr dirty="0" sz="2700" spc="-75">
                <a:solidFill>
                  <a:srgbClr val="FFFFFF"/>
                </a:solidFill>
                <a:latin typeface="Calibri"/>
                <a:cs typeface="Calibri"/>
              </a:rPr>
              <a:t> </a:t>
            </a:r>
            <a:r>
              <a:rPr dirty="0" sz="2700" spc="-10">
                <a:solidFill>
                  <a:srgbClr val="FFFFFF"/>
                </a:solidFill>
                <a:latin typeface="Calibri"/>
                <a:cs typeface="Calibri"/>
              </a:rPr>
              <a:t>authorship </a:t>
            </a:r>
            <a:r>
              <a:rPr dirty="0" sz="2700" spc="-595">
                <a:solidFill>
                  <a:srgbClr val="FFFFFF"/>
                </a:solidFill>
                <a:latin typeface="Calibri"/>
                <a:cs typeface="Calibri"/>
              </a:rPr>
              <a:t> </a:t>
            </a:r>
            <a:r>
              <a:rPr dirty="0" sz="2700" spc="-5">
                <a:solidFill>
                  <a:srgbClr val="FFFFFF"/>
                </a:solidFill>
                <a:latin typeface="Calibri"/>
                <a:cs typeface="Calibri"/>
              </a:rPr>
              <a:t>criteria but </a:t>
            </a:r>
            <a:r>
              <a:rPr dirty="0" sz="2700">
                <a:solidFill>
                  <a:srgbClr val="FFFFFF"/>
                </a:solidFill>
                <a:latin typeface="Calibri"/>
                <a:cs typeface="Calibri"/>
              </a:rPr>
              <a:t> </a:t>
            </a:r>
            <a:r>
              <a:rPr dirty="0" sz="2700" spc="-5">
                <a:solidFill>
                  <a:srgbClr val="FFFFFF"/>
                </a:solidFill>
                <a:latin typeface="Calibri"/>
                <a:cs typeface="Calibri"/>
              </a:rPr>
              <a:t>denied</a:t>
            </a:r>
            <a:endParaRPr sz="2700">
              <a:latin typeface="Calibri"/>
              <a:cs typeface="Calibri"/>
            </a:endParaRPr>
          </a:p>
        </p:txBody>
      </p:sp>
      <p:grpSp>
        <p:nvGrpSpPr>
          <p:cNvPr id="18" name="object 18"/>
          <p:cNvGrpSpPr/>
          <p:nvPr/>
        </p:nvGrpSpPr>
        <p:grpSpPr>
          <a:xfrm>
            <a:off x="4754879" y="4059935"/>
            <a:ext cx="2682240" cy="1324610"/>
            <a:chOff x="4754879" y="4059935"/>
            <a:chExt cx="2682240" cy="1324610"/>
          </a:xfrm>
        </p:grpSpPr>
        <p:sp>
          <p:nvSpPr>
            <p:cNvPr id="19" name="object 19"/>
            <p:cNvSpPr/>
            <p:nvPr/>
          </p:nvSpPr>
          <p:spPr>
            <a:xfrm>
              <a:off x="4760975" y="4066031"/>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20" name="object 20"/>
            <p:cNvSpPr/>
            <p:nvPr/>
          </p:nvSpPr>
          <p:spPr>
            <a:xfrm>
              <a:off x="4760975" y="4066031"/>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21" name="object 21"/>
          <p:cNvSpPr txBox="1"/>
          <p:nvPr/>
        </p:nvSpPr>
        <p:spPr>
          <a:xfrm>
            <a:off x="5131148" y="4274319"/>
            <a:ext cx="1929130" cy="813435"/>
          </a:xfrm>
          <a:prstGeom prst="rect">
            <a:avLst/>
          </a:prstGeom>
        </p:spPr>
        <p:txBody>
          <a:bodyPr wrap="square" lIns="0" tIns="54610" rIns="0" bIns="0" rtlCol="0" vert="horz">
            <a:spAutoFit/>
          </a:bodyPr>
          <a:lstStyle/>
          <a:p>
            <a:pPr marL="558165" marR="5080" indent="-546100">
              <a:lnSpc>
                <a:spcPts val="2960"/>
              </a:lnSpc>
              <a:spcBef>
                <a:spcPts val="430"/>
              </a:spcBef>
            </a:pPr>
            <a:r>
              <a:rPr dirty="0" sz="2700" spc="-15">
                <a:solidFill>
                  <a:srgbClr val="FFFFFF"/>
                </a:solidFill>
                <a:latin typeface="Calibri"/>
                <a:cs typeface="Calibri"/>
              </a:rPr>
              <a:t>Omitted</a:t>
            </a:r>
            <a:r>
              <a:rPr dirty="0" sz="2700" spc="-70">
                <a:solidFill>
                  <a:srgbClr val="FFFFFF"/>
                </a:solidFill>
                <a:latin typeface="Calibri"/>
                <a:cs typeface="Calibri"/>
              </a:rPr>
              <a:t> </a:t>
            </a:r>
            <a:r>
              <a:rPr dirty="0" sz="2700" spc="-15">
                <a:solidFill>
                  <a:srgbClr val="FFFFFF"/>
                </a:solidFill>
                <a:latin typeface="Calibri"/>
                <a:cs typeface="Calibri"/>
              </a:rPr>
              <a:t>from </a:t>
            </a:r>
            <a:r>
              <a:rPr dirty="0" sz="2700" spc="-595">
                <a:solidFill>
                  <a:srgbClr val="FFFFFF"/>
                </a:solidFill>
                <a:latin typeface="Calibri"/>
                <a:cs typeface="Calibri"/>
              </a:rPr>
              <a:t> </a:t>
            </a:r>
            <a:r>
              <a:rPr dirty="0" sz="2700" spc="-5">
                <a:solidFill>
                  <a:srgbClr val="FFFFFF"/>
                </a:solidFill>
                <a:latin typeface="Calibri"/>
                <a:cs typeface="Calibri"/>
              </a:rPr>
              <a:t>paper</a:t>
            </a:r>
            <a:endParaRPr sz="2700">
              <a:latin typeface="Calibri"/>
              <a:cs typeface="Calibri"/>
            </a:endParaRPr>
          </a:p>
        </p:txBody>
      </p:sp>
      <p:sp>
        <p:nvSpPr>
          <p:cNvPr id="22" name="object 22"/>
          <p:cNvSpPr/>
          <p:nvPr/>
        </p:nvSpPr>
        <p:spPr>
          <a:xfrm>
            <a:off x="8014716" y="1245106"/>
            <a:ext cx="3337560" cy="4351020"/>
          </a:xfrm>
          <a:custGeom>
            <a:avLst/>
            <a:gdLst/>
            <a:ahLst/>
            <a:cxnLst/>
            <a:rect l="l" t="t" r="r" b="b"/>
            <a:pathLst>
              <a:path w="3337559" h="4351020">
                <a:moveTo>
                  <a:pt x="3003804" y="0"/>
                </a:moveTo>
                <a:lnTo>
                  <a:pt x="333756" y="0"/>
                </a:lnTo>
                <a:lnTo>
                  <a:pt x="284436" y="3618"/>
                </a:lnTo>
                <a:lnTo>
                  <a:pt x="237363" y="14130"/>
                </a:lnTo>
                <a:lnTo>
                  <a:pt x="193053" y="31020"/>
                </a:lnTo>
                <a:lnTo>
                  <a:pt x="152022" y="53770"/>
                </a:lnTo>
                <a:lnTo>
                  <a:pt x="114787" y="81864"/>
                </a:lnTo>
                <a:lnTo>
                  <a:pt x="81864" y="114787"/>
                </a:lnTo>
                <a:lnTo>
                  <a:pt x="53770" y="152022"/>
                </a:lnTo>
                <a:lnTo>
                  <a:pt x="31020" y="193053"/>
                </a:lnTo>
                <a:lnTo>
                  <a:pt x="14130" y="237363"/>
                </a:lnTo>
                <a:lnTo>
                  <a:pt x="3618" y="284436"/>
                </a:lnTo>
                <a:lnTo>
                  <a:pt x="0" y="333756"/>
                </a:lnTo>
                <a:lnTo>
                  <a:pt x="0" y="4017264"/>
                </a:lnTo>
                <a:lnTo>
                  <a:pt x="3618" y="4066583"/>
                </a:lnTo>
                <a:lnTo>
                  <a:pt x="14130" y="4113656"/>
                </a:lnTo>
                <a:lnTo>
                  <a:pt x="31020" y="4157966"/>
                </a:lnTo>
                <a:lnTo>
                  <a:pt x="53770" y="4198997"/>
                </a:lnTo>
                <a:lnTo>
                  <a:pt x="81864" y="4236232"/>
                </a:lnTo>
                <a:lnTo>
                  <a:pt x="114787" y="4269155"/>
                </a:lnTo>
                <a:lnTo>
                  <a:pt x="152022" y="4297249"/>
                </a:lnTo>
                <a:lnTo>
                  <a:pt x="193053" y="4319999"/>
                </a:lnTo>
                <a:lnTo>
                  <a:pt x="237363" y="4336889"/>
                </a:lnTo>
                <a:lnTo>
                  <a:pt x="284436" y="4347401"/>
                </a:lnTo>
                <a:lnTo>
                  <a:pt x="333756" y="4351020"/>
                </a:lnTo>
                <a:lnTo>
                  <a:pt x="3003804" y="4351020"/>
                </a:lnTo>
                <a:lnTo>
                  <a:pt x="3053123" y="4347401"/>
                </a:lnTo>
                <a:lnTo>
                  <a:pt x="3100196" y="4336889"/>
                </a:lnTo>
                <a:lnTo>
                  <a:pt x="3144506" y="4319999"/>
                </a:lnTo>
                <a:lnTo>
                  <a:pt x="3185537" y="4297249"/>
                </a:lnTo>
                <a:lnTo>
                  <a:pt x="3222772" y="4269155"/>
                </a:lnTo>
                <a:lnTo>
                  <a:pt x="3255695" y="4236232"/>
                </a:lnTo>
                <a:lnTo>
                  <a:pt x="3283789" y="4198997"/>
                </a:lnTo>
                <a:lnTo>
                  <a:pt x="3306539" y="4157966"/>
                </a:lnTo>
                <a:lnTo>
                  <a:pt x="3323429" y="4113656"/>
                </a:lnTo>
                <a:lnTo>
                  <a:pt x="3333941" y="4066583"/>
                </a:lnTo>
                <a:lnTo>
                  <a:pt x="3337560" y="4017264"/>
                </a:lnTo>
                <a:lnTo>
                  <a:pt x="3337560" y="333756"/>
                </a:lnTo>
                <a:lnTo>
                  <a:pt x="3333941" y="284436"/>
                </a:lnTo>
                <a:lnTo>
                  <a:pt x="3323429" y="237363"/>
                </a:lnTo>
                <a:lnTo>
                  <a:pt x="3306539" y="193053"/>
                </a:lnTo>
                <a:lnTo>
                  <a:pt x="3283789" y="152022"/>
                </a:lnTo>
                <a:lnTo>
                  <a:pt x="3255695" y="114787"/>
                </a:lnTo>
                <a:lnTo>
                  <a:pt x="3222772" y="81864"/>
                </a:lnTo>
                <a:lnTo>
                  <a:pt x="3185537" y="53770"/>
                </a:lnTo>
                <a:lnTo>
                  <a:pt x="3144506" y="31020"/>
                </a:lnTo>
                <a:lnTo>
                  <a:pt x="3100196" y="14130"/>
                </a:lnTo>
                <a:lnTo>
                  <a:pt x="3053123" y="3618"/>
                </a:lnTo>
                <a:lnTo>
                  <a:pt x="3003804" y="0"/>
                </a:lnTo>
                <a:close/>
              </a:path>
            </a:pathLst>
          </a:custGeom>
          <a:solidFill>
            <a:srgbClr val="D2DEEE"/>
          </a:solidFill>
        </p:spPr>
        <p:txBody>
          <a:bodyPr wrap="square" lIns="0" tIns="0" rIns="0" bIns="0" rtlCol="0"/>
          <a:lstStyle/>
          <a:p/>
        </p:txBody>
      </p:sp>
      <p:sp>
        <p:nvSpPr>
          <p:cNvPr id="23" name="object 23"/>
          <p:cNvSpPr txBox="1"/>
          <p:nvPr/>
        </p:nvSpPr>
        <p:spPr>
          <a:xfrm>
            <a:off x="8723976" y="1564787"/>
            <a:ext cx="1918970" cy="559435"/>
          </a:xfrm>
          <a:prstGeom prst="rect">
            <a:avLst/>
          </a:prstGeom>
        </p:spPr>
        <p:txBody>
          <a:bodyPr wrap="square" lIns="0" tIns="13335" rIns="0" bIns="0" rtlCol="0" vert="horz">
            <a:spAutoFit/>
          </a:bodyPr>
          <a:lstStyle/>
          <a:p>
            <a:pPr marL="12700">
              <a:lnSpc>
                <a:spcPct val="100000"/>
              </a:lnSpc>
              <a:spcBef>
                <a:spcPts val="105"/>
              </a:spcBef>
            </a:pPr>
            <a:r>
              <a:rPr dirty="0" sz="3500" spc="-5">
                <a:latin typeface="Calibri"/>
                <a:cs typeface="Calibri"/>
              </a:rPr>
              <a:t>Gue</a:t>
            </a:r>
            <a:r>
              <a:rPr dirty="0" sz="3500" spc="-40">
                <a:latin typeface="Calibri"/>
                <a:cs typeface="Calibri"/>
              </a:rPr>
              <a:t>s</a:t>
            </a:r>
            <a:r>
              <a:rPr dirty="0" sz="3500">
                <a:latin typeface="Calibri"/>
                <a:cs typeface="Calibri"/>
              </a:rPr>
              <a:t>t/</a:t>
            </a:r>
            <a:r>
              <a:rPr dirty="0" sz="3500" spc="-5">
                <a:latin typeface="Calibri"/>
                <a:cs typeface="Calibri"/>
              </a:rPr>
              <a:t>G</a:t>
            </a:r>
            <a:r>
              <a:rPr dirty="0" sz="3500">
                <a:latin typeface="Calibri"/>
                <a:cs typeface="Calibri"/>
              </a:rPr>
              <a:t>i</a:t>
            </a:r>
            <a:r>
              <a:rPr dirty="0" sz="3500" spc="-5">
                <a:latin typeface="Calibri"/>
                <a:cs typeface="Calibri"/>
              </a:rPr>
              <a:t>f</a:t>
            </a:r>
            <a:r>
              <a:rPr dirty="0" sz="3500">
                <a:latin typeface="Calibri"/>
                <a:cs typeface="Calibri"/>
              </a:rPr>
              <a:t>t</a:t>
            </a:r>
            <a:endParaRPr sz="3500">
              <a:latin typeface="Calibri"/>
              <a:cs typeface="Calibri"/>
            </a:endParaRPr>
          </a:p>
        </p:txBody>
      </p:sp>
      <p:grpSp>
        <p:nvGrpSpPr>
          <p:cNvPr id="24" name="object 24"/>
          <p:cNvGrpSpPr/>
          <p:nvPr/>
        </p:nvGrpSpPr>
        <p:grpSpPr>
          <a:xfrm>
            <a:off x="8342121" y="2544826"/>
            <a:ext cx="2682875" cy="1325245"/>
            <a:chOff x="8342121" y="2544826"/>
            <a:chExt cx="2682875" cy="1325245"/>
          </a:xfrm>
        </p:grpSpPr>
        <p:sp>
          <p:nvSpPr>
            <p:cNvPr id="25" name="object 25"/>
            <p:cNvSpPr/>
            <p:nvPr/>
          </p:nvSpPr>
          <p:spPr>
            <a:xfrm>
              <a:off x="8348471" y="2551176"/>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26" name="object 26"/>
            <p:cNvSpPr/>
            <p:nvPr/>
          </p:nvSpPr>
          <p:spPr>
            <a:xfrm>
              <a:off x="8348471" y="2551176"/>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27" name="object 27"/>
          <p:cNvSpPr txBox="1"/>
          <p:nvPr/>
        </p:nvSpPr>
        <p:spPr>
          <a:xfrm>
            <a:off x="8670160" y="2760488"/>
            <a:ext cx="2028189" cy="813435"/>
          </a:xfrm>
          <a:prstGeom prst="rect">
            <a:avLst/>
          </a:prstGeom>
        </p:spPr>
        <p:txBody>
          <a:bodyPr wrap="square" lIns="0" tIns="54610" rIns="0" bIns="0" rtlCol="0" vert="horz">
            <a:spAutoFit/>
          </a:bodyPr>
          <a:lstStyle/>
          <a:p>
            <a:pPr marL="394970" marR="5080" indent="-382905">
              <a:lnSpc>
                <a:spcPts val="2960"/>
              </a:lnSpc>
              <a:spcBef>
                <a:spcPts val="430"/>
              </a:spcBef>
            </a:pPr>
            <a:r>
              <a:rPr dirty="0" sz="2700" spc="-10">
                <a:solidFill>
                  <a:srgbClr val="FFFFFF"/>
                </a:solidFill>
                <a:latin typeface="Calibri"/>
                <a:cs typeface="Calibri"/>
              </a:rPr>
              <a:t>Expectation</a:t>
            </a:r>
            <a:r>
              <a:rPr dirty="0" sz="2700" spc="-70">
                <a:solidFill>
                  <a:srgbClr val="FFFFFF"/>
                </a:solidFill>
                <a:latin typeface="Calibri"/>
                <a:cs typeface="Calibri"/>
              </a:rPr>
              <a:t> </a:t>
            </a:r>
            <a:r>
              <a:rPr dirty="0" sz="2700">
                <a:solidFill>
                  <a:srgbClr val="FFFFFF"/>
                </a:solidFill>
                <a:latin typeface="Calibri"/>
                <a:cs typeface="Calibri"/>
              </a:rPr>
              <a:t>of </a:t>
            </a:r>
            <a:r>
              <a:rPr dirty="0" sz="2700" spc="-595">
                <a:solidFill>
                  <a:srgbClr val="FFFFFF"/>
                </a:solidFill>
                <a:latin typeface="Calibri"/>
                <a:cs typeface="Calibri"/>
              </a:rPr>
              <a:t> </a:t>
            </a:r>
            <a:r>
              <a:rPr dirty="0" sz="2700" spc="-5">
                <a:solidFill>
                  <a:srgbClr val="FFFFFF"/>
                </a:solidFill>
                <a:latin typeface="Calibri"/>
                <a:cs typeface="Calibri"/>
              </a:rPr>
              <a:t>inclusion</a:t>
            </a:r>
            <a:endParaRPr sz="2700">
              <a:latin typeface="Calibri"/>
              <a:cs typeface="Calibri"/>
            </a:endParaRPr>
          </a:p>
        </p:txBody>
      </p:sp>
      <p:grpSp>
        <p:nvGrpSpPr>
          <p:cNvPr id="28" name="object 28"/>
          <p:cNvGrpSpPr/>
          <p:nvPr/>
        </p:nvGrpSpPr>
        <p:grpSpPr>
          <a:xfrm>
            <a:off x="8342376" y="4059935"/>
            <a:ext cx="2682240" cy="1324610"/>
            <a:chOff x="8342376" y="4059935"/>
            <a:chExt cx="2682240" cy="1324610"/>
          </a:xfrm>
        </p:grpSpPr>
        <p:sp>
          <p:nvSpPr>
            <p:cNvPr id="29" name="object 29"/>
            <p:cNvSpPr/>
            <p:nvPr/>
          </p:nvSpPr>
          <p:spPr>
            <a:xfrm>
              <a:off x="8348472" y="4066031"/>
              <a:ext cx="2670175" cy="1312545"/>
            </a:xfrm>
            <a:custGeom>
              <a:avLst/>
              <a:gdLst/>
              <a:ahLst/>
              <a:cxnLst/>
              <a:rect l="l" t="t" r="r" b="b"/>
              <a:pathLst>
                <a:path w="2670175" h="1312545">
                  <a:moveTo>
                    <a:pt x="2538831" y="0"/>
                  </a:moveTo>
                  <a:lnTo>
                    <a:pt x="131216" y="0"/>
                  </a:lnTo>
                  <a:lnTo>
                    <a:pt x="80142" y="10312"/>
                  </a:lnTo>
                  <a:lnTo>
                    <a:pt x="38433" y="38433"/>
                  </a:lnTo>
                  <a:lnTo>
                    <a:pt x="10312" y="80142"/>
                  </a:lnTo>
                  <a:lnTo>
                    <a:pt x="0" y="131216"/>
                  </a:lnTo>
                  <a:lnTo>
                    <a:pt x="0" y="1180947"/>
                  </a:lnTo>
                  <a:lnTo>
                    <a:pt x="10312" y="1232021"/>
                  </a:lnTo>
                  <a:lnTo>
                    <a:pt x="38433" y="1273730"/>
                  </a:lnTo>
                  <a:lnTo>
                    <a:pt x="80142" y="1301851"/>
                  </a:lnTo>
                  <a:lnTo>
                    <a:pt x="131216" y="1312164"/>
                  </a:lnTo>
                  <a:lnTo>
                    <a:pt x="2538831" y="1312164"/>
                  </a:lnTo>
                  <a:lnTo>
                    <a:pt x="2589905" y="1301851"/>
                  </a:lnTo>
                  <a:lnTo>
                    <a:pt x="2631614" y="1273730"/>
                  </a:lnTo>
                  <a:lnTo>
                    <a:pt x="2659735" y="1232021"/>
                  </a:lnTo>
                  <a:lnTo>
                    <a:pt x="2670048" y="1180947"/>
                  </a:lnTo>
                  <a:lnTo>
                    <a:pt x="2670048" y="131216"/>
                  </a:lnTo>
                  <a:lnTo>
                    <a:pt x="2659735" y="80142"/>
                  </a:lnTo>
                  <a:lnTo>
                    <a:pt x="2631614" y="38433"/>
                  </a:lnTo>
                  <a:lnTo>
                    <a:pt x="2589905" y="10312"/>
                  </a:lnTo>
                  <a:lnTo>
                    <a:pt x="2538831" y="0"/>
                  </a:lnTo>
                  <a:close/>
                </a:path>
              </a:pathLst>
            </a:custGeom>
            <a:solidFill>
              <a:srgbClr val="5B9BD4"/>
            </a:solidFill>
          </p:spPr>
          <p:txBody>
            <a:bodyPr wrap="square" lIns="0" tIns="0" rIns="0" bIns="0" rtlCol="0"/>
            <a:lstStyle/>
            <a:p/>
          </p:txBody>
        </p:sp>
        <p:sp>
          <p:nvSpPr>
            <p:cNvPr id="30" name="object 30"/>
            <p:cNvSpPr/>
            <p:nvPr/>
          </p:nvSpPr>
          <p:spPr>
            <a:xfrm>
              <a:off x="8348472" y="4066031"/>
              <a:ext cx="2670175" cy="1312545"/>
            </a:xfrm>
            <a:custGeom>
              <a:avLst/>
              <a:gdLst/>
              <a:ahLst/>
              <a:cxnLst/>
              <a:rect l="l" t="t" r="r" b="b"/>
              <a:pathLst>
                <a:path w="2670175" h="1312545">
                  <a:moveTo>
                    <a:pt x="0" y="131216"/>
                  </a:moveTo>
                  <a:lnTo>
                    <a:pt x="10312" y="80142"/>
                  </a:lnTo>
                  <a:lnTo>
                    <a:pt x="38433" y="38433"/>
                  </a:lnTo>
                  <a:lnTo>
                    <a:pt x="80142" y="10312"/>
                  </a:lnTo>
                  <a:lnTo>
                    <a:pt x="131216" y="0"/>
                  </a:lnTo>
                  <a:lnTo>
                    <a:pt x="2538831" y="0"/>
                  </a:lnTo>
                  <a:lnTo>
                    <a:pt x="2589905" y="10312"/>
                  </a:lnTo>
                  <a:lnTo>
                    <a:pt x="2631614" y="38433"/>
                  </a:lnTo>
                  <a:lnTo>
                    <a:pt x="2659735" y="80142"/>
                  </a:lnTo>
                  <a:lnTo>
                    <a:pt x="2670048" y="131216"/>
                  </a:lnTo>
                  <a:lnTo>
                    <a:pt x="2670048" y="1180947"/>
                  </a:lnTo>
                  <a:lnTo>
                    <a:pt x="2659735" y="1232021"/>
                  </a:lnTo>
                  <a:lnTo>
                    <a:pt x="2631614" y="1273730"/>
                  </a:lnTo>
                  <a:lnTo>
                    <a:pt x="2589905" y="1301851"/>
                  </a:lnTo>
                  <a:lnTo>
                    <a:pt x="2538831" y="1312164"/>
                  </a:lnTo>
                  <a:lnTo>
                    <a:pt x="131216" y="1312164"/>
                  </a:lnTo>
                  <a:lnTo>
                    <a:pt x="80142" y="1301851"/>
                  </a:lnTo>
                  <a:lnTo>
                    <a:pt x="38433" y="1273730"/>
                  </a:lnTo>
                  <a:lnTo>
                    <a:pt x="10312" y="1232021"/>
                  </a:lnTo>
                  <a:lnTo>
                    <a:pt x="0" y="1180947"/>
                  </a:lnTo>
                  <a:lnTo>
                    <a:pt x="0" y="131216"/>
                  </a:lnTo>
                  <a:close/>
                </a:path>
              </a:pathLst>
            </a:custGeom>
            <a:ln w="12191">
              <a:solidFill>
                <a:srgbClr val="FFFFFF"/>
              </a:solidFill>
            </a:ln>
          </p:spPr>
          <p:txBody>
            <a:bodyPr wrap="square" lIns="0" tIns="0" rIns="0" bIns="0" rtlCol="0"/>
            <a:lstStyle/>
            <a:p/>
          </p:txBody>
        </p:sp>
      </p:grpSp>
      <p:sp>
        <p:nvSpPr>
          <p:cNvPr id="31" name="object 31"/>
          <p:cNvSpPr txBox="1"/>
          <p:nvPr/>
        </p:nvSpPr>
        <p:spPr>
          <a:xfrm>
            <a:off x="8517760" y="4085946"/>
            <a:ext cx="2332355" cy="1189990"/>
          </a:xfrm>
          <a:prstGeom prst="rect">
            <a:avLst/>
          </a:prstGeom>
        </p:spPr>
        <p:txBody>
          <a:bodyPr wrap="square" lIns="0" tIns="54610" rIns="0" bIns="0" rtlCol="0" vert="horz">
            <a:spAutoFit/>
          </a:bodyPr>
          <a:lstStyle/>
          <a:p>
            <a:pPr algn="ctr" marL="12700" marR="5080">
              <a:lnSpc>
                <a:spcPts val="2960"/>
              </a:lnSpc>
              <a:spcBef>
                <a:spcPts val="430"/>
              </a:spcBef>
            </a:pPr>
            <a:r>
              <a:rPr dirty="0" sz="2700" spc="-5">
                <a:solidFill>
                  <a:srgbClr val="FFFFFF"/>
                </a:solidFill>
                <a:latin typeface="Calibri"/>
                <a:cs typeface="Calibri"/>
              </a:rPr>
              <a:t>Raise</a:t>
            </a:r>
            <a:r>
              <a:rPr dirty="0" sz="2700" spc="-40">
                <a:solidFill>
                  <a:srgbClr val="FFFFFF"/>
                </a:solidFill>
                <a:latin typeface="Calibri"/>
                <a:cs typeface="Calibri"/>
              </a:rPr>
              <a:t> </a:t>
            </a:r>
            <a:r>
              <a:rPr dirty="0" sz="2700" spc="-5">
                <a:solidFill>
                  <a:srgbClr val="FFFFFF"/>
                </a:solidFill>
                <a:latin typeface="Calibri"/>
                <a:cs typeface="Calibri"/>
              </a:rPr>
              <a:t>visibility</a:t>
            </a:r>
            <a:r>
              <a:rPr dirty="0" sz="2700" spc="-45">
                <a:solidFill>
                  <a:srgbClr val="FFFFFF"/>
                </a:solidFill>
                <a:latin typeface="Calibri"/>
                <a:cs typeface="Calibri"/>
              </a:rPr>
              <a:t> </a:t>
            </a:r>
            <a:r>
              <a:rPr dirty="0" sz="2700">
                <a:solidFill>
                  <a:srgbClr val="FFFFFF"/>
                </a:solidFill>
                <a:latin typeface="Calibri"/>
                <a:cs typeface="Calibri"/>
              </a:rPr>
              <a:t>of </a:t>
            </a:r>
            <a:r>
              <a:rPr dirty="0" sz="2700" spc="-595">
                <a:solidFill>
                  <a:srgbClr val="FFFFFF"/>
                </a:solidFill>
                <a:latin typeface="Calibri"/>
                <a:cs typeface="Calibri"/>
              </a:rPr>
              <a:t> </a:t>
            </a:r>
            <a:r>
              <a:rPr dirty="0" sz="2700" spc="-5">
                <a:solidFill>
                  <a:srgbClr val="FFFFFF"/>
                </a:solidFill>
                <a:latin typeface="Calibri"/>
                <a:cs typeface="Calibri"/>
              </a:rPr>
              <a:t>the </a:t>
            </a:r>
            <a:r>
              <a:rPr dirty="0" sz="2700" spc="-25">
                <a:solidFill>
                  <a:srgbClr val="FFFFFF"/>
                </a:solidFill>
                <a:latin typeface="Calibri"/>
                <a:cs typeface="Calibri"/>
              </a:rPr>
              <a:t>status </a:t>
            </a:r>
            <a:r>
              <a:rPr dirty="0" sz="2700">
                <a:solidFill>
                  <a:srgbClr val="FFFFFF"/>
                </a:solidFill>
                <a:latin typeface="Calibri"/>
                <a:cs typeface="Calibri"/>
              </a:rPr>
              <a:t>of </a:t>
            </a:r>
            <a:r>
              <a:rPr dirty="0" sz="2700" spc="-5">
                <a:solidFill>
                  <a:srgbClr val="FFFFFF"/>
                </a:solidFill>
                <a:latin typeface="Calibri"/>
                <a:cs typeface="Calibri"/>
              </a:rPr>
              <a:t>the </a:t>
            </a:r>
            <a:r>
              <a:rPr dirty="0" sz="2700" spc="-600">
                <a:solidFill>
                  <a:srgbClr val="FFFFFF"/>
                </a:solidFill>
                <a:latin typeface="Calibri"/>
                <a:cs typeface="Calibri"/>
              </a:rPr>
              <a:t> </a:t>
            </a:r>
            <a:r>
              <a:rPr dirty="0" sz="2700" spc="-5">
                <a:solidFill>
                  <a:srgbClr val="FFFFFF"/>
                </a:solidFill>
                <a:latin typeface="Calibri"/>
                <a:cs typeface="Calibri"/>
              </a:rPr>
              <a:t>paper</a:t>
            </a:r>
            <a:endParaRPr sz="2700">
              <a:latin typeface="Calibri"/>
              <a:cs typeface="Calibri"/>
            </a:endParaRPr>
          </a:p>
        </p:txBody>
      </p:sp>
      <p:sp>
        <p:nvSpPr>
          <p:cNvPr id="32" name="object 32"/>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6817995" cy="696595"/>
          </a:xfrm>
          <a:prstGeom prst="rect"/>
        </p:spPr>
        <p:txBody>
          <a:bodyPr wrap="square" lIns="0" tIns="13335" rIns="0" bIns="0" rtlCol="0" vert="horz">
            <a:spAutoFit/>
          </a:bodyPr>
          <a:lstStyle/>
          <a:p>
            <a:pPr marL="12700">
              <a:lnSpc>
                <a:spcPct val="100000"/>
              </a:lnSpc>
              <a:spcBef>
                <a:spcPts val="105"/>
              </a:spcBef>
            </a:pPr>
            <a:r>
              <a:rPr dirty="0" spc="-10"/>
              <a:t>Unethical authorship:</a:t>
            </a:r>
            <a:r>
              <a:rPr dirty="0" spc="-25"/>
              <a:t> </a:t>
            </a:r>
            <a:r>
              <a:rPr dirty="0" spc="-5"/>
              <a:t>reasons</a:t>
            </a: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5" name="object 5"/>
          <p:cNvSpPr txBox="1"/>
          <p:nvPr/>
        </p:nvSpPr>
        <p:spPr>
          <a:xfrm>
            <a:off x="3126739" y="6170011"/>
            <a:ext cx="5494655" cy="152400"/>
          </a:xfrm>
          <a:prstGeom prst="rect">
            <a:avLst/>
          </a:prstGeom>
        </p:spPr>
        <p:txBody>
          <a:bodyPr wrap="square" lIns="0" tIns="0" rIns="0" bIns="0" rtlCol="0" vert="horz">
            <a:spAutoFit/>
          </a:bodyPr>
          <a:lstStyle/>
          <a:p>
            <a:pPr marL="12700">
              <a:lnSpc>
                <a:spcPts val="1045"/>
              </a:lnSpc>
            </a:pPr>
            <a:r>
              <a:rPr dirty="0" sz="1000" spc="-5">
                <a:latin typeface="Calibri"/>
                <a:cs typeface="Calibri"/>
              </a:rPr>
              <a:t>Citation:</a:t>
            </a:r>
            <a:r>
              <a:rPr dirty="0" sz="1000" spc="-25">
                <a:latin typeface="Calibri"/>
                <a:cs typeface="Calibri"/>
              </a:rPr>
              <a:t> </a:t>
            </a:r>
            <a:r>
              <a:rPr dirty="0" sz="1000" spc="-5">
                <a:latin typeface="Calibri"/>
                <a:cs typeface="Calibri"/>
              </a:rPr>
              <a:t>https://</a:t>
            </a:r>
            <a:r>
              <a:rPr dirty="0" sz="1000" spc="-5">
                <a:latin typeface="Calibri"/>
                <a:cs typeface="Calibri"/>
                <a:hlinkClick r:id="rId4"/>
              </a:rPr>
              <a:t>www.natureindex.com/news-blog/gift-ghost-authorship-what-researchers-need-to-know</a:t>
            </a:r>
            <a:endParaRPr sz="1000">
              <a:latin typeface="Calibri"/>
              <a:cs typeface="Calibri"/>
            </a:endParaRPr>
          </a:p>
        </p:txBody>
      </p:sp>
      <p:sp>
        <p:nvSpPr>
          <p:cNvPr id="3" name="object 3"/>
          <p:cNvSpPr txBox="1"/>
          <p:nvPr/>
        </p:nvSpPr>
        <p:spPr>
          <a:xfrm>
            <a:off x="916939" y="1604572"/>
            <a:ext cx="10233025" cy="4163060"/>
          </a:xfrm>
          <a:prstGeom prst="rect">
            <a:avLst/>
          </a:prstGeom>
        </p:spPr>
        <p:txBody>
          <a:bodyPr wrap="square" lIns="0" tIns="54610" rIns="0" bIns="0" rtlCol="0" vert="horz">
            <a:spAutoFit/>
          </a:bodyPr>
          <a:lstStyle/>
          <a:p>
            <a:pPr marL="240665" marR="396240" indent="-228600">
              <a:lnSpc>
                <a:spcPct val="90000"/>
              </a:lnSpc>
              <a:spcBef>
                <a:spcPts val="430"/>
              </a:spcBef>
              <a:buFont typeface="Arial"/>
              <a:buChar char="•"/>
              <a:tabLst>
                <a:tab pos="241300" algn="l"/>
              </a:tabLst>
            </a:pPr>
            <a:r>
              <a:rPr dirty="0" sz="2800" spc="-15">
                <a:latin typeface="Calibri"/>
                <a:cs typeface="Calibri"/>
              </a:rPr>
              <a:t>‘honorary</a:t>
            </a:r>
            <a:r>
              <a:rPr dirty="0" sz="2800" spc="35">
                <a:latin typeface="Calibri"/>
                <a:cs typeface="Calibri"/>
              </a:rPr>
              <a:t> </a:t>
            </a:r>
            <a:r>
              <a:rPr dirty="0" sz="2800" spc="-35">
                <a:latin typeface="Calibri"/>
                <a:cs typeface="Calibri"/>
              </a:rPr>
              <a:t>authorship’,</a:t>
            </a:r>
            <a:r>
              <a:rPr dirty="0" sz="2800" spc="60">
                <a:latin typeface="Calibri"/>
                <a:cs typeface="Calibri"/>
              </a:rPr>
              <a:t> </a:t>
            </a:r>
            <a:r>
              <a:rPr dirty="0" sz="2800" spc="-15">
                <a:latin typeface="Calibri"/>
                <a:cs typeface="Calibri"/>
              </a:rPr>
              <a:t>where</a:t>
            </a:r>
            <a:r>
              <a:rPr dirty="0" sz="2800">
                <a:latin typeface="Calibri"/>
                <a:cs typeface="Calibri"/>
              </a:rPr>
              <a:t> </a:t>
            </a:r>
            <a:r>
              <a:rPr dirty="0" sz="2800" spc="-5">
                <a:latin typeface="Calibri"/>
                <a:cs typeface="Calibri"/>
              </a:rPr>
              <a:t>senior</a:t>
            </a:r>
            <a:r>
              <a:rPr dirty="0" sz="2800" spc="25">
                <a:latin typeface="Calibri"/>
                <a:cs typeface="Calibri"/>
              </a:rPr>
              <a:t> </a:t>
            </a:r>
            <a:r>
              <a:rPr dirty="0" sz="2800" spc="-15">
                <a:latin typeface="Calibri"/>
                <a:cs typeface="Calibri"/>
              </a:rPr>
              <a:t>researchers</a:t>
            </a:r>
            <a:r>
              <a:rPr dirty="0" sz="2800" spc="10">
                <a:latin typeface="Calibri"/>
                <a:cs typeface="Calibri"/>
              </a:rPr>
              <a:t> </a:t>
            </a:r>
            <a:r>
              <a:rPr dirty="0" sz="2800" spc="-20">
                <a:latin typeface="Calibri"/>
                <a:cs typeface="Calibri"/>
              </a:rPr>
              <a:t>are</a:t>
            </a:r>
            <a:r>
              <a:rPr dirty="0" sz="2800" spc="-10">
                <a:latin typeface="Calibri"/>
                <a:cs typeface="Calibri"/>
              </a:rPr>
              <a:t> </a:t>
            </a:r>
            <a:r>
              <a:rPr dirty="0" sz="2800" spc="-5">
                <a:latin typeface="Calibri"/>
                <a:cs typeface="Calibri"/>
              </a:rPr>
              <a:t>named</a:t>
            </a:r>
            <a:r>
              <a:rPr dirty="0" sz="2800" spc="20">
                <a:latin typeface="Calibri"/>
                <a:cs typeface="Calibri"/>
              </a:rPr>
              <a:t> </a:t>
            </a:r>
            <a:r>
              <a:rPr dirty="0" sz="2800" spc="-5">
                <a:latin typeface="Calibri"/>
                <a:cs typeface="Calibri"/>
              </a:rPr>
              <a:t>as </a:t>
            </a:r>
            <a:r>
              <a:rPr dirty="0" sz="2800">
                <a:latin typeface="Calibri"/>
                <a:cs typeface="Calibri"/>
              </a:rPr>
              <a:t> </a:t>
            </a:r>
            <a:r>
              <a:rPr dirty="0" sz="2800" spc="-15">
                <a:latin typeface="Calibri"/>
                <a:cs typeface="Calibri"/>
              </a:rPr>
              <a:t>authors</a:t>
            </a:r>
            <a:r>
              <a:rPr dirty="0" sz="2800" spc="30">
                <a:latin typeface="Calibri"/>
                <a:cs typeface="Calibri"/>
              </a:rPr>
              <a:t> </a:t>
            </a:r>
            <a:r>
              <a:rPr dirty="0" sz="2800" spc="-10">
                <a:latin typeface="Calibri"/>
                <a:cs typeface="Calibri"/>
              </a:rPr>
              <a:t>because</a:t>
            </a:r>
            <a:r>
              <a:rPr dirty="0" sz="2800" spc="35">
                <a:latin typeface="Calibri"/>
                <a:cs typeface="Calibri"/>
              </a:rPr>
              <a:t> </a:t>
            </a:r>
            <a:r>
              <a:rPr dirty="0" sz="2800" spc="-5">
                <a:latin typeface="Calibri"/>
                <a:cs typeface="Calibri"/>
              </a:rPr>
              <a:t>of</a:t>
            </a:r>
            <a:r>
              <a:rPr dirty="0" sz="2800" spc="10">
                <a:latin typeface="Calibri"/>
                <a:cs typeface="Calibri"/>
              </a:rPr>
              <a:t> </a:t>
            </a:r>
            <a:r>
              <a:rPr dirty="0" sz="2800" spc="-10">
                <a:latin typeface="Calibri"/>
                <a:cs typeface="Calibri"/>
              </a:rPr>
              <a:t>their</a:t>
            </a:r>
            <a:r>
              <a:rPr dirty="0" sz="2800" spc="20">
                <a:latin typeface="Calibri"/>
                <a:cs typeface="Calibri"/>
              </a:rPr>
              <a:t> </a:t>
            </a:r>
            <a:r>
              <a:rPr dirty="0" sz="2800" spc="-25">
                <a:latin typeface="Calibri"/>
                <a:cs typeface="Calibri"/>
              </a:rPr>
              <a:t>stature</a:t>
            </a:r>
            <a:r>
              <a:rPr dirty="0" sz="2800" spc="20">
                <a:latin typeface="Calibri"/>
                <a:cs typeface="Calibri"/>
              </a:rPr>
              <a:t> </a:t>
            </a:r>
            <a:r>
              <a:rPr dirty="0" sz="2800" spc="-10">
                <a:latin typeface="Calibri"/>
                <a:cs typeface="Calibri"/>
              </a:rPr>
              <a:t>within</a:t>
            </a:r>
            <a:r>
              <a:rPr dirty="0" sz="2800" spc="30">
                <a:latin typeface="Calibri"/>
                <a:cs typeface="Calibri"/>
              </a:rPr>
              <a:t> </a:t>
            </a:r>
            <a:r>
              <a:rPr dirty="0" sz="2800" spc="-10">
                <a:latin typeface="Calibri"/>
                <a:cs typeface="Calibri"/>
              </a:rPr>
              <a:t>the</a:t>
            </a:r>
            <a:r>
              <a:rPr dirty="0" sz="2800" spc="25">
                <a:latin typeface="Calibri"/>
                <a:cs typeface="Calibri"/>
              </a:rPr>
              <a:t> </a:t>
            </a:r>
            <a:r>
              <a:rPr dirty="0" sz="2800" spc="-15">
                <a:latin typeface="Calibri"/>
                <a:cs typeface="Calibri"/>
              </a:rPr>
              <a:t>institution</a:t>
            </a:r>
            <a:r>
              <a:rPr dirty="0" sz="2800" spc="65">
                <a:latin typeface="Calibri"/>
                <a:cs typeface="Calibri"/>
              </a:rPr>
              <a:t> </a:t>
            </a:r>
            <a:r>
              <a:rPr dirty="0" sz="2800" spc="-15">
                <a:latin typeface="Calibri"/>
                <a:cs typeface="Calibri"/>
              </a:rPr>
              <a:t>where</a:t>
            </a:r>
            <a:r>
              <a:rPr dirty="0" sz="2800" spc="5">
                <a:latin typeface="Calibri"/>
                <a:cs typeface="Calibri"/>
              </a:rPr>
              <a:t> </a:t>
            </a:r>
            <a:r>
              <a:rPr dirty="0" sz="2800" spc="-10">
                <a:latin typeface="Calibri"/>
                <a:cs typeface="Calibri"/>
              </a:rPr>
              <a:t>the </a:t>
            </a:r>
            <a:r>
              <a:rPr dirty="0" sz="2800" spc="-5">
                <a:latin typeface="Calibri"/>
                <a:cs typeface="Calibri"/>
              </a:rPr>
              <a:t> </a:t>
            </a:r>
            <a:r>
              <a:rPr dirty="0" sz="2800" spc="-15">
                <a:latin typeface="Calibri"/>
                <a:cs typeface="Calibri"/>
              </a:rPr>
              <a:t>research</a:t>
            </a:r>
            <a:r>
              <a:rPr dirty="0" sz="2800">
                <a:latin typeface="Calibri"/>
                <a:cs typeface="Calibri"/>
              </a:rPr>
              <a:t> </a:t>
            </a:r>
            <a:r>
              <a:rPr dirty="0" sz="2800" spc="-10">
                <a:latin typeface="Calibri"/>
                <a:cs typeface="Calibri"/>
              </a:rPr>
              <a:t>took</a:t>
            </a:r>
            <a:r>
              <a:rPr dirty="0" sz="2800" spc="5">
                <a:latin typeface="Calibri"/>
                <a:cs typeface="Calibri"/>
              </a:rPr>
              <a:t> </a:t>
            </a:r>
            <a:r>
              <a:rPr dirty="0" sz="2800" spc="-5">
                <a:latin typeface="Calibri"/>
                <a:cs typeface="Calibri"/>
              </a:rPr>
              <a:t>place,</a:t>
            </a:r>
            <a:r>
              <a:rPr dirty="0" sz="2800" spc="15">
                <a:latin typeface="Calibri"/>
                <a:cs typeface="Calibri"/>
              </a:rPr>
              <a:t> </a:t>
            </a:r>
            <a:r>
              <a:rPr dirty="0" sz="2800" spc="-5">
                <a:latin typeface="Calibri"/>
                <a:cs typeface="Calibri"/>
              </a:rPr>
              <a:t>or</a:t>
            </a:r>
            <a:r>
              <a:rPr dirty="0" sz="2800">
                <a:latin typeface="Calibri"/>
                <a:cs typeface="Calibri"/>
              </a:rPr>
              <a:t> </a:t>
            </a:r>
            <a:r>
              <a:rPr dirty="0" sz="2800" spc="-10">
                <a:latin typeface="Calibri"/>
                <a:cs typeface="Calibri"/>
              </a:rPr>
              <a:t>because</a:t>
            </a:r>
            <a:r>
              <a:rPr dirty="0" sz="2800" spc="30">
                <a:latin typeface="Calibri"/>
                <a:cs typeface="Calibri"/>
              </a:rPr>
              <a:t> </a:t>
            </a:r>
            <a:r>
              <a:rPr dirty="0" sz="2800" spc="-10">
                <a:latin typeface="Calibri"/>
                <a:cs typeface="Calibri"/>
              </a:rPr>
              <a:t>they</a:t>
            </a:r>
            <a:r>
              <a:rPr dirty="0" sz="2800" spc="10">
                <a:solidFill>
                  <a:srgbClr val="0562C1"/>
                </a:solidFill>
                <a:latin typeface="Calibri"/>
                <a:cs typeface="Calibri"/>
              </a:rPr>
              <a:t> </a:t>
            </a:r>
            <a:r>
              <a:rPr dirty="0" u="sng" sz="2800" spc="-10">
                <a:solidFill>
                  <a:srgbClr val="0562C1"/>
                </a:solidFill>
                <a:uFill>
                  <a:solidFill>
                    <a:srgbClr val="0562C1"/>
                  </a:solidFill>
                </a:uFill>
                <a:latin typeface="Calibri"/>
                <a:cs typeface="Calibri"/>
                <a:hlinkClick r:id="rId2"/>
              </a:rPr>
              <a:t>helped</a:t>
            </a:r>
            <a:r>
              <a:rPr dirty="0" u="sng" sz="2800" spc="25">
                <a:solidFill>
                  <a:srgbClr val="0562C1"/>
                </a:solidFill>
                <a:uFill>
                  <a:solidFill>
                    <a:srgbClr val="0562C1"/>
                  </a:solidFill>
                </a:uFill>
                <a:latin typeface="Calibri"/>
                <a:cs typeface="Calibri"/>
                <a:hlinkClick r:id="rId2"/>
              </a:rPr>
              <a:t> </a:t>
            </a:r>
            <a:r>
              <a:rPr dirty="0" u="sng" sz="2800" spc="-15">
                <a:solidFill>
                  <a:srgbClr val="0562C1"/>
                </a:solidFill>
                <a:uFill>
                  <a:solidFill>
                    <a:srgbClr val="0562C1"/>
                  </a:solidFill>
                </a:uFill>
                <a:latin typeface="Calibri"/>
                <a:cs typeface="Calibri"/>
                <a:hlinkClick r:id="rId2"/>
              </a:rPr>
              <a:t>to</a:t>
            </a:r>
            <a:r>
              <a:rPr dirty="0" u="sng" sz="2800" spc="5">
                <a:solidFill>
                  <a:srgbClr val="0562C1"/>
                </a:solidFill>
                <a:uFill>
                  <a:solidFill>
                    <a:srgbClr val="0562C1"/>
                  </a:solidFill>
                </a:uFill>
                <a:latin typeface="Calibri"/>
                <a:cs typeface="Calibri"/>
                <a:hlinkClick r:id="rId2"/>
              </a:rPr>
              <a:t> </a:t>
            </a:r>
            <a:r>
              <a:rPr dirty="0" u="sng" sz="2800" spc="-15">
                <a:solidFill>
                  <a:srgbClr val="0562C1"/>
                </a:solidFill>
                <a:uFill>
                  <a:solidFill>
                    <a:srgbClr val="0562C1"/>
                  </a:solidFill>
                </a:uFill>
                <a:latin typeface="Calibri"/>
                <a:cs typeface="Calibri"/>
                <a:hlinkClick r:id="rId2"/>
              </a:rPr>
              <a:t>obtain</a:t>
            </a:r>
            <a:r>
              <a:rPr dirty="0" u="sng" sz="2800" spc="25">
                <a:solidFill>
                  <a:srgbClr val="0562C1"/>
                </a:solidFill>
                <a:uFill>
                  <a:solidFill>
                    <a:srgbClr val="0562C1"/>
                  </a:solidFill>
                </a:uFill>
                <a:latin typeface="Calibri"/>
                <a:cs typeface="Calibri"/>
                <a:hlinkClick r:id="rId2"/>
              </a:rPr>
              <a:t> </a:t>
            </a:r>
            <a:r>
              <a:rPr dirty="0" u="sng" sz="2800" spc="-10">
                <a:solidFill>
                  <a:srgbClr val="0562C1"/>
                </a:solidFill>
                <a:uFill>
                  <a:solidFill>
                    <a:srgbClr val="0562C1"/>
                  </a:solidFill>
                </a:uFill>
                <a:latin typeface="Calibri"/>
                <a:cs typeface="Calibri"/>
                <a:hlinkClick r:id="rId2"/>
              </a:rPr>
              <a:t>the</a:t>
            </a:r>
            <a:r>
              <a:rPr dirty="0" u="sng" sz="2800" spc="20">
                <a:solidFill>
                  <a:srgbClr val="0562C1"/>
                </a:solidFill>
                <a:uFill>
                  <a:solidFill>
                    <a:srgbClr val="0562C1"/>
                  </a:solidFill>
                </a:uFill>
                <a:latin typeface="Calibri"/>
                <a:cs typeface="Calibri"/>
                <a:hlinkClick r:id="rId2"/>
              </a:rPr>
              <a:t> </a:t>
            </a:r>
            <a:r>
              <a:rPr dirty="0" u="sng" sz="2800" spc="-10">
                <a:solidFill>
                  <a:srgbClr val="0562C1"/>
                </a:solidFill>
                <a:uFill>
                  <a:solidFill>
                    <a:srgbClr val="0562C1"/>
                  </a:solidFill>
                </a:uFill>
                <a:latin typeface="Calibri"/>
                <a:cs typeface="Calibri"/>
                <a:hlinkClick r:id="rId2"/>
              </a:rPr>
              <a:t>funding</a:t>
            </a:r>
            <a:r>
              <a:rPr dirty="0" sz="2800" spc="-10">
                <a:latin typeface="Calibri"/>
                <a:cs typeface="Calibri"/>
              </a:rPr>
              <a:t>. </a:t>
            </a:r>
            <a:r>
              <a:rPr dirty="0" sz="2800" spc="-615">
                <a:latin typeface="Calibri"/>
                <a:cs typeface="Calibri"/>
              </a:rPr>
              <a:t> </a:t>
            </a:r>
            <a:r>
              <a:rPr dirty="0" sz="2800" spc="-10">
                <a:latin typeface="Calibri"/>
                <a:cs typeface="Calibri"/>
              </a:rPr>
              <a:t>(Harvey)</a:t>
            </a:r>
            <a:endParaRPr sz="2800">
              <a:latin typeface="Calibri"/>
              <a:cs typeface="Calibri"/>
            </a:endParaRPr>
          </a:p>
          <a:p>
            <a:pPr marL="241300" marR="106045" indent="-228600">
              <a:lnSpc>
                <a:spcPts val="3030"/>
              </a:lnSpc>
              <a:spcBef>
                <a:spcPts val="1045"/>
              </a:spcBef>
              <a:buFont typeface="Arial"/>
              <a:buChar char="•"/>
              <a:tabLst>
                <a:tab pos="241300" algn="l"/>
              </a:tabLst>
            </a:pPr>
            <a:r>
              <a:rPr dirty="0" sz="2800" spc="-5">
                <a:latin typeface="Calibri"/>
                <a:cs typeface="Calibri"/>
              </a:rPr>
              <a:t>when</a:t>
            </a:r>
            <a:r>
              <a:rPr dirty="0" sz="2800" spc="10">
                <a:latin typeface="Calibri"/>
                <a:cs typeface="Calibri"/>
              </a:rPr>
              <a:t> </a:t>
            </a:r>
            <a:r>
              <a:rPr dirty="0" sz="2800" spc="-15">
                <a:latin typeface="Calibri"/>
                <a:cs typeface="Calibri"/>
              </a:rPr>
              <a:t>researchers</a:t>
            </a:r>
            <a:r>
              <a:rPr dirty="0" sz="2800" spc="15">
                <a:latin typeface="Calibri"/>
                <a:cs typeface="Calibri"/>
              </a:rPr>
              <a:t> </a:t>
            </a:r>
            <a:r>
              <a:rPr dirty="0" sz="2800" spc="-25">
                <a:latin typeface="Calibri"/>
                <a:cs typeface="Calibri"/>
              </a:rPr>
              <a:t>feel</a:t>
            </a:r>
            <a:r>
              <a:rPr dirty="0" sz="2800" spc="-5">
                <a:latin typeface="Calibri"/>
                <a:cs typeface="Calibri"/>
              </a:rPr>
              <a:t> </a:t>
            </a:r>
            <a:r>
              <a:rPr dirty="0" sz="2800" spc="-10">
                <a:latin typeface="Calibri"/>
                <a:cs typeface="Calibri"/>
              </a:rPr>
              <a:t>they</a:t>
            </a:r>
            <a:r>
              <a:rPr dirty="0" sz="2800">
                <a:latin typeface="Calibri"/>
                <a:cs typeface="Calibri"/>
              </a:rPr>
              <a:t> </a:t>
            </a:r>
            <a:r>
              <a:rPr dirty="0" sz="2800" spc="-30">
                <a:latin typeface="Calibri"/>
                <a:cs typeface="Calibri"/>
              </a:rPr>
              <a:t>‘owe’</a:t>
            </a:r>
            <a:r>
              <a:rPr dirty="0" sz="2800" spc="5">
                <a:latin typeface="Calibri"/>
                <a:cs typeface="Calibri"/>
              </a:rPr>
              <a:t> </a:t>
            </a:r>
            <a:r>
              <a:rPr dirty="0" sz="2800" spc="-15">
                <a:latin typeface="Calibri"/>
                <a:cs typeface="Calibri"/>
              </a:rPr>
              <a:t>authorship</a:t>
            </a:r>
            <a:r>
              <a:rPr dirty="0" sz="2800" spc="60">
                <a:latin typeface="Calibri"/>
                <a:cs typeface="Calibri"/>
              </a:rPr>
              <a:t> </a:t>
            </a:r>
            <a:r>
              <a:rPr dirty="0" sz="2800" spc="-15">
                <a:latin typeface="Calibri"/>
                <a:cs typeface="Calibri"/>
              </a:rPr>
              <a:t>to</a:t>
            </a:r>
            <a:r>
              <a:rPr dirty="0" sz="2800" spc="5">
                <a:latin typeface="Calibri"/>
                <a:cs typeface="Calibri"/>
              </a:rPr>
              <a:t> </a:t>
            </a:r>
            <a:r>
              <a:rPr dirty="0" sz="2800" spc="-5">
                <a:latin typeface="Calibri"/>
                <a:cs typeface="Calibri"/>
              </a:rPr>
              <a:t>a</a:t>
            </a:r>
            <a:r>
              <a:rPr dirty="0" sz="2800">
                <a:latin typeface="Calibri"/>
                <a:cs typeface="Calibri"/>
              </a:rPr>
              <a:t> </a:t>
            </a:r>
            <a:r>
              <a:rPr dirty="0" sz="2800" spc="-15">
                <a:latin typeface="Calibri"/>
                <a:cs typeface="Calibri"/>
              </a:rPr>
              <a:t>current</a:t>
            </a:r>
            <a:r>
              <a:rPr dirty="0" sz="2800" spc="30">
                <a:latin typeface="Calibri"/>
                <a:cs typeface="Calibri"/>
              </a:rPr>
              <a:t> </a:t>
            </a:r>
            <a:r>
              <a:rPr dirty="0" sz="2800" spc="-5">
                <a:latin typeface="Calibri"/>
                <a:cs typeface="Calibri"/>
              </a:rPr>
              <a:t>or</a:t>
            </a:r>
            <a:r>
              <a:rPr dirty="0" sz="2800">
                <a:latin typeface="Calibri"/>
                <a:cs typeface="Calibri"/>
              </a:rPr>
              <a:t> </a:t>
            </a:r>
            <a:r>
              <a:rPr dirty="0" sz="2800" spc="-15">
                <a:latin typeface="Calibri"/>
                <a:cs typeface="Calibri"/>
              </a:rPr>
              <a:t>previous </a:t>
            </a:r>
            <a:r>
              <a:rPr dirty="0" sz="2800" spc="-620">
                <a:latin typeface="Calibri"/>
                <a:cs typeface="Calibri"/>
              </a:rPr>
              <a:t> </a:t>
            </a:r>
            <a:r>
              <a:rPr dirty="0" sz="2800" spc="-10">
                <a:latin typeface="Calibri"/>
                <a:cs typeface="Calibri"/>
              </a:rPr>
              <a:t>colleague</a:t>
            </a:r>
            <a:r>
              <a:rPr dirty="0" sz="2800" spc="-15">
                <a:latin typeface="Calibri"/>
                <a:cs typeface="Calibri"/>
              </a:rPr>
              <a:t> </a:t>
            </a:r>
            <a:r>
              <a:rPr dirty="0" sz="2800" spc="-10">
                <a:latin typeface="Calibri"/>
                <a:cs typeface="Calibri"/>
              </a:rPr>
              <a:t>in</a:t>
            </a:r>
            <a:r>
              <a:rPr dirty="0" sz="2800" spc="20">
                <a:latin typeface="Calibri"/>
                <a:cs typeface="Calibri"/>
              </a:rPr>
              <a:t> </a:t>
            </a:r>
            <a:r>
              <a:rPr dirty="0" sz="2800" spc="-15">
                <a:latin typeface="Calibri"/>
                <a:cs typeface="Calibri"/>
              </a:rPr>
              <a:t>return</a:t>
            </a:r>
            <a:r>
              <a:rPr dirty="0" sz="2800" spc="10">
                <a:latin typeface="Calibri"/>
                <a:cs typeface="Calibri"/>
              </a:rPr>
              <a:t> </a:t>
            </a:r>
            <a:r>
              <a:rPr dirty="0" sz="2800" spc="-25">
                <a:latin typeface="Calibri"/>
                <a:cs typeface="Calibri"/>
              </a:rPr>
              <a:t>for</a:t>
            </a:r>
            <a:r>
              <a:rPr dirty="0" sz="2800" spc="10">
                <a:latin typeface="Calibri"/>
                <a:cs typeface="Calibri"/>
              </a:rPr>
              <a:t> </a:t>
            </a:r>
            <a:r>
              <a:rPr dirty="0" sz="2800" spc="-10">
                <a:latin typeface="Calibri"/>
                <a:cs typeface="Calibri"/>
              </a:rPr>
              <a:t>their</a:t>
            </a:r>
            <a:r>
              <a:rPr dirty="0" sz="2800" spc="10">
                <a:latin typeface="Calibri"/>
                <a:cs typeface="Calibri"/>
              </a:rPr>
              <a:t> </a:t>
            </a:r>
            <a:r>
              <a:rPr dirty="0" sz="2800" spc="-10">
                <a:latin typeface="Calibri"/>
                <a:cs typeface="Calibri"/>
              </a:rPr>
              <a:t>help</a:t>
            </a:r>
            <a:r>
              <a:rPr dirty="0" sz="2800" spc="10">
                <a:latin typeface="Calibri"/>
                <a:cs typeface="Calibri"/>
              </a:rPr>
              <a:t> </a:t>
            </a:r>
            <a:r>
              <a:rPr dirty="0" sz="2800" spc="-5">
                <a:latin typeface="Calibri"/>
                <a:cs typeface="Calibri"/>
              </a:rPr>
              <a:t>or</a:t>
            </a:r>
            <a:r>
              <a:rPr dirty="0" sz="2800" spc="10">
                <a:latin typeface="Calibri"/>
                <a:cs typeface="Calibri"/>
              </a:rPr>
              <a:t> </a:t>
            </a:r>
            <a:r>
              <a:rPr dirty="0" sz="2800" spc="-15">
                <a:latin typeface="Calibri"/>
                <a:cs typeface="Calibri"/>
              </a:rPr>
              <a:t>mentorship.</a:t>
            </a:r>
            <a:endParaRPr sz="2800">
              <a:latin typeface="Calibri"/>
              <a:cs typeface="Calibri"/>
            </a:endParaRPr>
          </a:p>
          <a:p>
            <a:pPr marL="241300" marR="5080" indent="-229235">
              <a:lnSpc>
                <a:spcPts val="3030"/>
              </a:lnSpc>
              <a:spcBef>
                <a:spcPts val="985"/>
              </a:spcBef>
              <a:buFont typeface="Arial"/>
              <a:buChar char="•"/>
              <a:tabLst>
                <a:tab pos="241300" algn="l"/>
              </a:tabLst>
            </a:pPr>
            <a:r>
              <a:rPr dirty="0" sz="2800" spc="-5">
                <a:latin typeface="Calibri"/>
                <a:cs typeface="Calibri"/>
              </a:rPr>
              <a:t>a</a:t>
            </a:r>
            <a:r>
              <a:rPr dirty="0" sz="2800" spc="5">
                <a:solidFill>
                  <a:srgbClr val="0562C1"/>
                </a:solidFill>
                <a:latin typeface="Calibri"/>
                <a:cs typeface="Calibri"/>
              </a:rPr>
              <a:t> </a:t>
            </a:r>
            <a:r>
              <a:rPr dirty="0" u="sng" sz="2800" spc="-10">
                <a:solidFill>
                  <a:srgbClr val="0562C1"/>
                </a:solidFill>
                <a:uFill>
                  <a:solidFill>
                    <a:srgbClr val="0562C1"/>
                  </a:solidFill>
                </a:uFill>
                <a:latin typeface="Calibri"/>
                <a:cs typeface="Calibri"/>
                <a:hlinkClick r:id="rId3"/>
              </a:rPr>
              <a:t>2017</a:t>
            </a:r>
            <a:r>
              <a:rPr dirty="0" u="sng" sz="2800" spc="35">
                <a:solidFill>
                  <a:srgbClr val="0562C1"/>
                </a:solidFill>
                <a:uFill>
                  <a:solidFill>
                    <a:srgbClr val="0562C1"/>
                  </a:solidFill>
                </a:uFill>
                <a:latin typeface="Calibri"/>
                <a:cs typeface="Calibri"/>
                <a:hlinkClick r:id="rId3"/>
              </a:rPr>
              <a:t> </a:t>
            </a:r>
            <a:r>
              <a:rPr dirty="0" u="sng" sz="2800" spc="-15">
                <a:solidFill>
                  <a:srgbClr val="0562C1"/>
                </a:solidFill>
                <a:uFill>
                  <a:solidFill>
                    <a:srgbClr val="0562C1"/>
                  </a:solidFill>
                </a:uFill>
                <a:latin typeface="Calibri"/>
                <a:cs typeface="Calibri"/>
                <a:hlinkClick r:id="rId3"/>
              </a:rPr>
              <a:t>study</a:t>
            </a:r>
            <a:r>
              <a:rPr dirty="0" u="sng" sz="2800" spc="35">
                <a:solidFill>
                  <a:srgbClr val="0562C1"/>
                </a:solidFill>
                <a:uFill>
                  <a:solidFill>
                    <a:srgbClr val="0562C1"/>
                  </a:solidFill>
                </a:uFill>
                <a:latin typeface="Calibri"/>
                <a:cs typeface="Calibri"/>
                <a:hlinkClick r:id="rId3"/>
              </a:rPr>
              <a:t> </a:t>
            </a:r>
            <a:r>
              <a:rPr dirty="0" u="sng" sz="2800" spc="-5">
                <a:solidFill>
                  <a:srgbClr val="0562C1"/>
                </a:solidFill>
                <a:uFill>
                  <a:solidFill>
                    <a:srgbClr val="0562C1"/>
                  </a:solidFill>
                </a:uFill>
                <a:latin typeface="Calibri"/>
                <a:cs typeface="Calibri"/>
                <a:hlinkClick r:id="rId3"/>
              </a:rPr>
              <a:t>of</a:t>
            </a:r>
            <a:r>
              <a:rPr dirty="0" u="sng" sz="2800">
                <a:solidFill>
                  <a:srgbClr val="0562C1"/>
                </a:solidFill>
                <a:uFill>
                  <a:solidFill>
                    <a:srgbClr val="0562C1"/>
                  </a:solidFill>
                </a:uFill>
                <a:latin typeface="Calibri"/>
                <a:cs typeface="Calibri"/>
                <a:hlinkClick r:id="rId3"/>
              </a:rPr>
              <a:t> </a:t>
            </a:r>
            <a:r>
              <a:rPr dirty="0" u="sng" sz="2800" spc="-15">
                <a:solidFill>
                  <a:srgbClr val="0562C1"/>
                </a:solidFill>
                <a:uFill>
                  <a:solidFill>
                    <a:srgbClr val="0562C1"/>
                  </a:solidFill>
                </a:uFill>
                <a:latin typeface="Calibri"/>
                <a:cs typeface="Calibri"/>
                <a:hlinkClick r:id="rId3"/>
              </a:rPr>
              <a:t>more</a:t>
            </a:r>
            <a:r>
              <a:rPr dirty="0" u="sng" sz="2800">
                <a:solidFill>
                  <a:srgbClr val="0562C1"/>
                </a:solidFill>
                <a:uFill>
                  <a:solidFill>
                    <a:srgbClr val="0562C1"/>
                  </a:solidFill>
                </a:uFill>
                <a:latin typeface="Calibri"/>
                <a:cs typeface="Calibri"/>
                <a:hlinkClick r:id="rId3"/>
              </a:rPr>
              <a:t> </a:t>
            </a:r>
            <a:r>
              <a:rPr dirty="0" u="sng" sz="2800" spc="-5">
                <a:solidFill>
                  <a:srgbClr val="0562C1"/>
                </a:solidFill>
                <a:uFill>
                  <a:solidFill>
                    <a:srgbClr val="0562C1"/>
                  </a:solidFill>
                </a:uFill>
                <a:latin typeface="Calibri"/>
                <a:cs typeface="Calibri"/>
                <a:hlinkClick r:id="rId3"/>
              </a:rPr>
              <a:t>than</a:t>
            </a:r>
            <a:r>
              <a:rPr dirty="0" u="sng" sz="2800" spc="20">
                <a:solidFill>
                  <a:srgbClr val="0562C1"/>
                </a:solidFill>
                <a:uFill>
                  <a:solidFill>
                    <a:srgbClr val="0562C1"/>
                  </a:solidFill>
                </a:uFill>
                <a:latin typeface="Calibri"/>
                <a:cs typeface="Calibri"/>
                <a:hlinkClick r:id="rId3"/>
              </a:rPr>
              <a:t> </a:t>
            </a:r>
            <a:r>
              <a:rPr dirty="0" u="sng" sz="2800" spc="-10">
                <a:solidFill>
                  <a:srgbClr val="0562C1"/>
                </a:solidFill>
                <a:uFill>
                  <a:solidFill>
                    <a:srgbClr val="0562C1"/>
                  </a:solidFill>
                </a:uFill>
                <a:latin typeface="Calibri"/>
                <a:cs typeface="Calibri"/>
                <a:hlinkClick r:id="rId3"/>
              </a:rPr>
              <a:t>12,000</a:t>
            </a:r>
            <a:r>
              <a:rPr dirty="0" u="sng" sz="2800" spc="55">
                <a:solidFill>
                  <a:srgbClr val="0562C1"/>
                </a:solidFill>
                <a:uFill>
                  <a:solidFill>
                    <a:srgbClr val="0562C1"/>
                  </a:solidFill>
                </a:uFill>
                <a:latin typeface="Calibri"/>
                <a:cs typeface="Calibri"/>
                <a:hlinkClick r:id="rId3"/>
              </a:rPr>
              <a:t> </a:t>
            </a:r>
            <a:r>
              <a:rPr dirty="0" u="sng" sz="2800" spc="-15">
                <a:solidFill>
                  <a:srgbClr val="0562C1"/>
                </a:solidFill>
                <a:uFill>
                  <a:solidFill>
                    <a:srgbClr val="0562C1"/>
                  </a:solidFill>
                </a:uFill>
                <a:latin typeface="Calibri"/>
                <a:cs typeface="Calibri"/>
                <a:hlinkClick r:id="rId3"/>
              </a:rPr>
              <a:t>researchers</a:t>
            </a:r>
            <a:r>
              <a:rPr dirty="0" sz="2800">
                <a:solidFill>
                  <a:srgbClr val="0562C1"/>
                </a:solidFill>
                <a:latin typeface="Calibri"/>
                <a:cs typeface="Calibri"/>
                <a:hlinkClick r:id="rId3"/>
              </a:rPr>
              <a:t> </a:t>
            </a:r>
            <a:r>
              <a:rPr dirty="0" sz="2800" spc="-5">
                <a:latin typeface="Calibri"/>
                <a:cs typeface="Calibri"/>
              </a:rPr>
              <a:t>based</a:t>
            </a:r>
            <a:r>
              <a:rPr dirty="0" sz="2800" spc="20">
                <a:latin typeface="Calibri"/>
                <a:cs typeface="Calibri"/>
              </a:rPr>
              <a:t> </a:t>
            </a:r>
            <a:r>
              <a:rPr dirty="0" sz="2800" spc="-10">
                <a:latin typeface="Calibri"/>
                <a:cs typeface="Calibri"/>
              </a:rPr>
              <a:t>in</a:t>
            </a:r>
            <a:r>
              <a:rPr dirty="0" sz="2800" spc="15">
                <a:latin typeface="Calibri"/>
                <a:cs typeface="Calibri"/>
              </a:rPr>
              <a:t> </a:t>
            </a:r>
            <a:r>
              <a:rPr dirty="0" sz="2800" spc="-10">
                <a:latin typeface="Calibri"/>
                <a:cs typeface="Calibri"/>
              </a:rPr>
              <a:t>the</a:t>
            </a:r>
            <a:r>
              <a:rPr dirty="0" sz="2800" spc="15">
                <a:latin typeface="Calibri"/>
                <a:cs typeface="Calibri"/>
              </a:rPr>
              <a:t> </a:t>
            </a:r>
            <a:r>
              <a:rPr dirty="0" sz="2800">
                <a:latin typeface="Calibri"/>
                <a:cs typeface="Calibri"/>
              </a:rPr>
              <a:t>US </a:t>
            </a:r>
            <a:r>
              <a:rPr dirty="0" sz="2800" spc="-5">
                <a:latin typeface="Calibri"/>
                <a:cs typeface="Calibri"/>
              </a:rPr>
              <a:t>and </a:t>
            </a:r>
            <a:r>
              <a:rPr dirty="0" sz="2800">
                <a:latin typeface="Calibri"/>
                <a:cs typeface="Calibri"/>
              </a:rPr>
              <a:t> </a:t>
            </a:r>
            <a:r>
              <a:rPr dirty="0" sz="2800" spc="-20">
                <a:latin typeface="Calibri"/>
                <a:cs typeface="Calibri"/>
              </a:rPr>
              <a:t>found</a:t>
            </a:r>
            <a:r>
              <a:rPr dirty="0" sz="2800" spc="35">
                <a:latin typeface="Calibri"/>
                <a:cs typeface="Calibri"/>
              </a:rPr>
              <a:t> </a:t>
            </a:r>
            <a:r>
              <a:rPr dirty="0" sz="2800" spc="-10">
                <a:latin typeface="Calibri"/>
                <a:cs typeface="Calibri"/>
              </a:rPr>
              <a:t>that</a:t>
            </a:r>
            <a:r>
              <a:rPr dirty="0" sz="2800" spc="10">
                <a:latin typeface="Calibri"/>
                <a:cs typeface="Calibri"/>
              </a:rPr>
              <a:t> </a:t>
            </a:r>
            <a:r>
              <a:rPr dirty="0" sz="2800" spc="-15">
                <a:latin typeface="Calibri"/>
                <a:cs typeface="Calibri"/>
              </a:rPr>
              <a:t>roughly</a:t>
            </a:r>
            <a:r>
              <a:rPr dirty="0" sz="2800" spc="20">
                <a:latin typeface="Calibri"/>
                <a:cs typeface="Calibri"/>
              </a:rPr>
              <a:t> </a:t>
            </a:r>
            <a:r>
              <a:rPr dirty="0" sz="2800" spc="-10">
                <a:latin typeface="Calibri"/>
                <a:cs typeface="Calibri"/>
              </a:rPr>
              <a:t>one-in-three</a:t>
            </a:r>
            <a:r>
              <a:rPr dirty="0" sz="2800" spc="60">
                <a:latin typeface="Calibri"/>
                <a:cs typeface="Calibri"/>
              </a:rPr>
              <a:t> </a:t>
            </a:r>
            <a:r>
              <a:rPr dirty="0" sz="2800" spc="-15">
                <a:latin typeface="Calibri"/>
                <a:cs typeface="Calibri"/>
              </a:rPr>
              <a:t>reported</a:t>
            </a:r>
            <a:r>
              <a:rPr dirty="0" sz="2800" spc="10">
                <a:latin typeface="Calibri"/>
                <a:cs typeface="Calibri"/>
              </a:rPr>
              <a:t> </a:t>
            </a:r>
            <a:r>
              <a:rPr dirty="0" sz="2800" spc="-10">
                <a:latin typeface="Calibri"/>
                <a:cs typeface="Calibri"/>
              </a:rPr>
              <a:t>adding</a:t>
            </a:r>
            <a:r>
              <a:rPr dirty="0" sz="2800" spc="40">
                <a:latin typeface="Calibri"/>
                <a:cs typeface="Calibri"/>
              </a:rPr>
              <a:t> </a:t>
            </a:r>
            <a:r>
              <a:rPr dirty="0" sz="2800" spc="-15">
                <a:latin typeface="Calibri"/>
                <a:cs typeface="Calibri"/>
              </a:rPr>
              <a:t>honorary</a:t>
            </a:r>
            <a:r>
              <a:rPr dirty="0" sz="2800" spc="45">
                <a:latin typeface="Calibri"/>
                <a:cs typeface="Calibri"/>
              </a:rPr>
              <a:t> </a:t>
            </a:r>
            <a:r>
              <a:rPr dirty="0" sz="2800" spc="-15">
                <a:latin typeface="Calibri"/>
                <a:cs typeface="Calibri"/>
              </a:rPr>
              <a:t>authors</a:t>
            </a:r>
            <a:r>
              <a:rPr dirty="0" sz="2800" spc="30">
                <a:latin typeface="Calibri"/>
                <a:cs typeface="Calibri"/>
              </a:rPr>
              <a:t> </a:t>
            </a:r>
            <a:r>
              <a:rPr dirty="0" sz="2800" spc="-15">
                <a:latin typeface="Calibri"/>
                <a:cs typeface="Calibri"/>
              </a:rPr>
              <a:t>to </a:t>
            </a:r>
            <a:r>
              <a:rPr dirty="0" sz="2800" spc="-620">
                <a:latin typeface="Calibri"/>
                <a:cs typeface="Calibri"/>
              </a:rPr>
              <a:t> </a:t>
            </a:r>
            <a:r>
              <a:rPr dirty="0" sz="2800" spc="-10">
                <a:latin typeface="Calibri"/>
                <a:cs typeface="Calibri"/>
              </a:rPr>
              <a:t>their</a:t>
            </a:r>
            <a:r>
              <a:rPr dirty="0" sz="2800" spc="5">
                <a:latin typeface="Calibri"/>
                <a:cs typeface="Calibri"/>
              </a:rPr>
              <a:t> </a:t>
            </a:r>
            <a:r>
              <a:rPr dirty="0" sz="2800" spc="-10">
                <a:latin typeface="Calibri"/>
                <a:cs typeface="Calibri"/>
              </a:rPr>
              <a:t>publications.</a:t>
            </a:r>
            <a:r>
              <a:rPr dirty="0" sz="2800" spc="65">
                <a:latin typeface="Calibri"/>
                <a:cs typeface="Calibri"/>
              </a:rPr>
              <a:t> </a:t>
            </a:r>
            <a:r>
              <a:rPr dirty="0" sz="2800" spc="-30">
                <a:latin typeface="Calibri"/>
                <a:cs typeface="Calibri"/>
              </a:rPr>
              <a:t>Women</a:t>
            </a:r>
            <a:r>
              <a:rPr dirty="0" sz="2800" spc="5">
                <a:latin typeface="Calibri"/>
                <a:cs typeface="Calibri"/>
              </a:rPr>
              <a:t> </a:t>
            </a:r>
            <a:r>
              <a:rPr dirty="0" sz="2800" spc="-5">
                <a:latin typeface="Calibri"/>
                <a:cs typeface="Calibri"/>
              </a:rPr>
              <a:t>and</a:t>
            </a:r>
            <a:r>
              <a:rPr dirty="0" sz="2800" spc="20">
                <a:latin typeface="Calibri"/>
                <a:cs typeface="Calibri"/>
              </a:rPr>
              <a:t> </a:t>
            </a:r>
            <a:r>
              <a:rPr dirty="0" sz="2800" spc="-5">
                <a:latin typeface="Calibri"/>
                <a:cs typeface="Calibri"/>
              </a:rPr>
              <a:t>junior</a:t>
            </a:r>
            <a:r>
              <a:rPr dirty="0" sz="2800" spc="20">
                <a:latin typeface="Calibri"/>
                <a:cs typeface="Calibri"/>
              </a:rPr>
              <a:t> </a:t>
            </a:r>
            <a:r>
              <a:rPr dirty="0" sz="2800" spc="-15">
                <a:latin typeface="Calibri"/>
                <a:cs typeface="Calibri"/>
              </a:rPr>
              <a:t>faculty</a:t>
            </a:r>
            <a:r>
              <a:rPr dirty="0" sz="2800" spc="10">
                <a:latin typeface="Calibri"/>
                <a:cs typeface="Calibri"/>
              </a:rPr>
              <a:t> </a:t>
            </a:r>
            <a:r>
              <a:rPr dirty="0" sz="2800" spc="-20">
                <a:latin typeface="Calibri"/>
                <a:cs typeface="Calibri"/>
              </a:rPr>
              <a:t>were</a:t>
            </a:r>
            <a:r>
              <a:rPr dirty="0" sz="2800">
                <a:latin typeface="Calibri"/>
                <a:cs typeface="Calibri"/>
              </a:rPr>
              <a:t> </a:t>
            </a:r>
            <a:r>
              <a:rPr dirty="0" sz="2800" spc="-10">
                <a:latin typeface="Calibri"/>
                <a:cs typeface="Calibri"/>
              </a:rPr>
              <a:t>the</a:t>
            </a:r>
            <a:r>
              <a:rPr dirty="0" sz="2800" spc="5">
                <a:latin typeface="Calibri"/>
                <a:cs typeface="Calibri"/>
              </a:rPr>
              <a:t> </a:t>
            </a:r>
            <a:r>
              <a:rPr dirty="0" sz="2800" spc="-15">
                <a:latin typeface="Calibri"/>
                <a:cs typeface="Calibri"/>
              </a:rPr>
              <a:t>most</a:t>
            </a:r>
            <a:r>
              <a:rPr dirty="0" sz="2800" spc="25">
                <a:latin typeface="Calibri"/>
                <a:cs typeface="Calibri"/>
              </a:rPr>
              <a:t> </a:t>
            </a:r>
            <a:r>
              <a:rPr dirty="0" sz="2800" spc="-25">
                <a:latin typeface="Calibri"/>
                <a:cs typeface="Calibri"/>
              </a:rPr>
              <a:t>likely</a:t>
            </a:r>
            <a:r>
              <a:rPr dirty="0" sz="2800" spc="-10">
                <a:latin typeface="Calibri"/>
                <a:cs typeface="Calibri"/>
              </a:rPr>
              <a:t> </a:t>
            </a:r>
            <a:r>
              <a:rPr dirty="0" sz="2800" spc="-15">
                <a:latin typeface="Calibri"/>
                <a:cs typeface="Calibri"/>
              </a:rPr>
              <a:t>to </a:t>
            </a:r>
            <a:r>
              <a:rPr dirty="0" sz="2800" spc="-10">
                <a:latin typeface="Calibri"/>
                <a:cs typeface="Calibri"/>
              </a:rPr>
              <a:t> </a:t>
            </a:r>
            <a:r>
              <a:rPr dirty="0" sz="2800" spc="-5">
                <a:latin typeface="Calibri"/>
                <a:cs typeface="Calibri"/>
              </a:rPr>
              <a:t>do</a:t>
            </a:r>
            <a:r>
              <a:rPr dirty="0" sz="2800" spc="10">
                <a:latin typeface="Calibri"/>
                <a:cs typeface="Calibri"/>
              </a:rPr>
              <a:t> </a:t>
            </a:r>
            <a:r>
              <a:rPr dirty="0" sz="2800" spc="-5">
                <a:latin typeface="Calibri"/>
                <a:cs typeface="Calibri"/>
              </a:rPr>
              <a:t>so.</a:t>
            </a:r>
            <a:r>
              <a:rPr dirty="0" sz="2800" spc="15">
                <a:latin typeface="Calibri"/>
                <a:cs typeface="Calibri"/>
              </a:rPr>
              <a:t> </a:t>
            </a:r>
            <a:r>
              <a:rPr dirty="0" sz="2800" spc="-10">
                <a:latin typeface="Calibri"/>
                <a:cs typeface="Calibri"/>
              </a:rPr>
              <a:t>(Fong)</a:t>
            </a:r>
            <a:endParaRPr sz="28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4779645" cy="696595"/>
          </a:xfrm>
          <a:prstGeom prst="rect"/>
        </p:spPr>
        <p:txBody>
          <a:bodyPr wrap="square" lIns="0" tIns="13335" rIns="0" bIns="0" rtlCol="0" vert="horz">
            <a:spAutoFit/>
          </a:bodyPr>
          <a:lstStyle/>
          <a:p>
            <a:pPr marL="12700">
              <a:lnSpc>
                <a:spcPct val="100000"/>
              </a:lnSpc>
              <a:spcBef>
                <a:spcPts val="105"/>
              </a:spcBef>
            </a:pPr>
            <a:r>
              <a:rPr dirty="0" spc="-10"/>
              <a:t>Unethical</a:t>
            </a:r>
            <a:r>
              <a:rPr dirty="0" spc="-35"/>
              <a:t> </a:t>
            </a:r>
            <a:r>
              <a:rPr dirty="0" spc="-10"/>
              <a:t>authorship</a:t>
            </a:r>
          </a:p>
        </p:txBody>
      </p:sp>
      <p:sp>
        <p:nvSpPr>
          <p:cNvPr id="3" name="object 3"/>
          <p:cNvSpPr txBox="1"/>
          <p:nvPr/>
        </p:nvSpPr>
        <p:spPr>
          <a:xfrm>
            <a:off x="916939" y="1793112"/>
            <a:ext cx="8030845" cy="452120"/>
          </a:xfrm>
          <a:prstGeom prst="rect">
            <a:avLst/>
          </a:prstGeom>
        </p:spPr>
        <p:txBody>
          <a:bodyPr wrap="square" lIns="0" tIns="12065" rIns="0" bIns="0" rtlCol="0" vert="horz">
            <a:spAutoFit/>
          </a:bodyPr>
          <a:lstStyle/>
          <a:p>
            <a:pPr marL="241300" indent="-229235">
              <a:lnSpc>
                <a:spcPct val="100000"/>
              </a:lnSpc>
              <a:spcBef>
                <a:spcPts val="95"/>
              </a:spcBef>
              <a:buClr>
                <a:srgbClr val="000000"/>
              </a:buClr>
              <a:buFont typeface="Arial"/>
              <a:buChar char="•"/>
              <a:tabLst>
                <a:tab pos="241935" algn="l"/>
              </a:tabLst>
            </a:pPr>
            <a:r>
              <a:rPr dirty="0" u="sng" sz="2800" spc="-15">
                <a:solidFill>
                  <a:srgbClr val="0562C1"/>
                </a:solidFill>
                <a:uFill>
                  <a:solidFill>
                    <a:srgbClr val="0562C1"/>
                  </a:solidFill>
                </a:uFill>
                <a:latin typeface="Calibri"/>
                <a:cs typeface="Calibri"/>
                <a:hlinkClick r:id="rId2"/>
              </a:rPr>
              <a:t>http://retractiondatabase.org/RetractionSearch.aspx?</a:t>
            </a:r>
            <a:endParaRPr sz="2800">
              <a:latin typeface="Calibri"/>
              <a:cs typeface="Calibri"/>
            </a:endParaRPr>
          </a:p>
        </p:txBody>
      </p:sp>
      <p:pic>
        <p:nvPicPr>
          <p:cNvPr id="4" name="object 4"/>
          <p:cNvPicPr/>
          <p:nvPr/>
        </p:nvPicPr>
        <p:blipFill>
          <a:blip r:embed="rId3" cstate="print"/>
          <a:stretch>
            <a:fillRect/>
          </a:stretch>
        </p:blipFill>
        <p:spPr>
          <a:xfrm>
            <a:off x="838200" y="2973323"/>
            <a:ext cx="4285487" cy="1920239"/>
          </a:xfrm>
          <a:prstGeom prst="rect">
            <a:avLst/>
          </a:prstGeom>
        </p:spPr>
      </p:pic>
      <p:pic>
        <p:nvPicPr>
          <p:cNvPr id="5" name="object 5"/>
          <p:cNvPicPr/>
          <p:nvPr/>
        </p:nvPicPr>
        <p:blipFill>
          <a:blip r:embed="rId4" cstate="print"/>
          <a:stretch>
            <a:fillRect/>
          </a:stretch>
        </p:blipFill>
        <p:spPr>
          <a:xfrm>
            <a:off x="5620511" y="4116324"/>
            <a:ext cx="5039867" cy="1554479"/>
          </a:xfrm>
          <a:prstGeom prst="rect">
            <a:avLst/>
          </a:prstGeom>
        </p:spPr>
      </p:pic>
      <p:sp>
        <p:nvSpPr>
          <p:cNvPr id="6" name="object 6"/>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p:spPr>
        <p:txBody>
          <a:bodyPr wrap="square" lIns="0" tIns="81280" rIns="0" bIns="0" rtlCol="0" vert="horz">
            <a:spAutoFit/>
          </a:bodyPr>
          <a:lstStyle/>
          <a:p>
            <a:pPr marL="12700" marR="5080">
              <a:lnSpc>
                <a:spcPts val="4320"/>
              </a:lnSpc>
              <a:spcBef>
                <a:spcPts val="640"/>
              </a:spcBef>
            </a:pPr>
            <a:r>
              <a:rPr dirty="0" sz="4000" spc="-10"/>
              <a:t>Question </a:t>
            </a:r>
            <a:r>
              <a:rPr dirty="0" sz="4000" spc="-5"/>
              <a:t>5: </a:t>
            </a:r>
            <a:r>
              <a:rPr dirty="0" sz="4000" spc="-10"/>
              <a:t>How </a:t>
            </a:r>
            <a:r>
              <a:rPr dirty="0" sz="4000" spc="-15"/>
              <a:t>can credit </a:t>
            </a:r>
            <a:r>
              <a:rPr dirty="0" sz="4000" spc="-5"/>
              <a:t>be </a:t>
            </a:r>
            <a:r>
              <a:rPr dirty="0" sz="4000" spc="-15"/>
              <a:t>given </a:t>
            </a:r>
            <a:r>
              <a:rPr dirty="0" sz="4000" spc="-20"/>
              <a:t>to </a:t>
            </a:r>
            <a:r>
              <a:rPr dirty="0" sz="4000" spc="-5"/>
              <a:t>someone </a:t>
            </a:r>
            <a:r>
              <a:rPr dirty="0" sz="4000" spc="-890"/>
              <a:t> </a:t>
            </a:r>
            <a:r>
              <a:rPr dirty="0" sz="4000" spc="-5"/>
              <a:t>who</a:t>
            </a:r>
            <a:r>
              <a:rPr dirty="0" sz="4000" spc="5"/>
              <a:t> </a:t>
            </a:r>
            <a:r>
              <a:rPr dirty="0" sz="4000" spc="-5"/>
              <a:t>has</a:t>
            </a:r>
            <a:r>
              <a:rPr dirty="0" sz="4000" spc="-20"/>
              <a:t> </a:t>
            </a:r>
            <a:r>
              <a:rPr dirty="0" sz="4000" spc="-5"/>
              <a:t>made</a:t>
            </a:r>
            <a:r>
              <a:rPr dirty="0" sz="4000" spc="-10"/>
              <a:t> </a:t>
            </a:r>
            <a:r>
              <a:rPr dirty="0" sz="4000"/>
              <a:t>an</a:t>
            </a:r>
            <a:r>
              <a:rPr dirty="0" sz="4000" spc="-25"/>
              <a:t> </a:t>
            </a:r>
            <a:r>
              <a:rPr dirty="0" sz="4000" spc="-15"/>
              <a:t>important</a:t>
            </a:r>
            <a:endParaRPr sz="4000"/>
          </a:p>
          <a:p>
            <a:pPr marL="12700">
              <a:lnSpc>
                <a:spcPts val="4255"/>
              </a:lnSpc>
            </a:pPr>
            <a:r>
              <a:rPr dirty="0" sz="4000" spc="-15"/>
              <a:t>contribution?</a:t>
            </a:r>
            <a:endParaRPr sz="4000"/>
          </a:p>
        </p:txBody>
      </p:sp>
      <p:sp>
        <p:nvSpPr>
          <p:cNvPr id="3" name="object 3"/>
          <p:cNvSpPr txBox="1"/>
          <p:nvPr/>
        </p:nvSpPr>
        <p:spPr>
          <a:xfrm>
            <a:off x="1374139" y="2209509"/>
            <a:ext cx="5556885" cy="2884170"/>
          </a:xfrm>
          <a:prstGeom prst="rect">
            <a:avLst/>
          </a:prstGeom>
        </p:spPr>
        <p:txBody>
          <a:bodyPr wrap="square" lIns="0" tIns="12065" rIns="0" bIns="0" rtlCol="0" vert="horz">
            <a:spAutoFit/>
          </a:bodyPr>
          <a:lstStyle/>
          <a:p>
            <a:pPr marL="12700">
              <a:lnSpc>
                <a:spcPts val="3275"/>
              </a:lnSpc>
              <a:spcBef>
                <a:spcPts val="95"/>
              </a:spcBef>
            </a:pPr>
            <a:r>
              <a:rPr dirty="0" sz="2800" spc="-10" b="1">
                <a:latin typeface="Calibri"/>
                <a:cs typeface="Calibri"/>
              </a:rPr>
              <a:t>Acknowledgement</a:t>
            </a:r>
            <a:endParaRPr sz="2800">
              <a:latin typeface="Calibri"/>
              <a:cs typeface="Calibri"/>
            </a:endParaRPr>
          </a:p>
          <a:p>
            <a:pPr marL="241300" indent="-228600">
              <a:lnSpc>
                <a:spcPts val="3190"/>
              </a:lnSpc>
              <a:buFont typeface="Arial"/>
              <a:buChar char="•"/>
              <a:tabLst>
                <a:tab pos="241300" algn="l"/>
              </a:tabLst>
            </a:pPr>
            <a:r>
              <a:rPr dirty="0" sz="2800" spc="-10">
                <a:latin typeface="Calibri"/>
                <a:cs typeface="Calibri"/>
              </a:rPr>
              <a:t>advising</a:t>
            </a:r>
            <a:r>
              <a:rPr dirty="0" sz="2800" spc="25">
                <a:latin typeface="Calibri"/>
                <a:cs typeface="Calibri"/>
              </a:rPr>
              <a:t> </a:t>
            </a:r>
            <a:r>
              <a:rPr dirty="0" sz="2800" spc="-5">
                <a:latin typeface="Calibri"/>
                <a:cs typeface="Calibri"/>
              </a:rPr>
              <a:t>about</a:t>
            </a:r>
            <a:r>
              <a:rPr dirty="0" sz="2800" spc="5">
                <a:latin typeface="Calibri"/>
                <a:cs typeface="Calibri"/>
              </a:rPr>
              <a:t> </a:t>
            </a:r>
            <a:r>
              <a:rPr dirty="0" sz="2800" spc="-10">
                <a:latin typeface="Calibri"/>
                <a:cs typeface="Calibri"/>
              </a:rPr>
              <a:t>the</a:t>
            </a:r>
            <a:r>
              <a:rPr dirty="0" sz="2800" spc="10">
                <a:latin typeface="Calibri"/>
                <a:cs typeface="Calibri"/>
              </a:rPr>
              <a:t> </a:t>
            </a:r>
            <a:r>
              <a:rPr dirty="0" sz="2800" spc="-20">
                <a:latin typeface="Calibri"/>
                <a:cs typeface="Calibri"/>
              </a:rPr>
              <a:t>statistical</a:t>
            </a:r>
            <a:r>
              <a:rPr dirty="0" sz="2800" spc="10">
                <a:latin typeface="Calibri"/>
                <a:cs typeface="Calibri"/>
              </a:rPr>
              <a:t> </a:t>
            </a:r>
            <a:r>
              <a:rPr dirty="0" sz="2800" spc="-15">
                <a:latin typeface="Calibri"/>
                <a:cs typeface="Calibri"/>
              </a:rPr>
              <a:t>analysis</a:t>
            </a:r>
            <a:endParaRPr sz="2800">
              <a:latin typeface="Calibri"/>
              <a:cs typeface="Calibri"/>
            </a:endParaRPr>
          </a:p>
          <a:p>
            <a:pPr marL="241300" indent="-228600">
              <a:lnSpc>
                <a:spcPts val="3190"/>
              </a:lnSpc>
              <a:buFont typeface="Arial"/>
              <a:buChar char="•"/>
              <a:tabLst>
                <a:tab pos="241300" algn="l"/>
              </a:tabLst>
            </a:pPr>
            <a:r>
              <a:rPr dirty="0" sz="2800" spc="-10">
                <a:latin typeface="Calibri"/>
                <a:cs typeface="Calibri"/>
              </a:rPr>
              <a:t>collecting</a:t>
            </a:r>
            <a:r>
              <a:rPr dirty="0" sz="2800">
                <a:latin typeface="Calibri"/>
                <a:cs typeface="Calibri"/>
              </a:rPr>
              <a:t> </a:t>
            </a:r>
            <a:r>
              <a:rPr dirty="0" sz="2800" spc="-5">
                <a:latin typeface="Calibri"/>
                <a:cs typeface="Calibri"/>
              </a:rPr>
              <a:t>or</a:t>
            </a:r>
            <a:r>
              <a:rPr dirty="0" sz="2800" spc="5">
                <a:latin typeface="Calibri"/>
                <a:cs typeface="Calibri"/>
              </a:rPr>
              <a:t> </a:t>
            </a:r>
            <a:r>
              <a:rPr dirty="0" sz="2800" spc="-15">
                <a:latin typeface="Calibri"/>
                <a:cs typeface="Calibri"/>
              </a:rPr>
              <a:t>entering</a:t>
            </a:r>
            <a:r>
              <a:rPr dirty="0" sz="2800">
                <a:latin typeface="Calibri"/>
                <a:cs typeface="Calibri"/>
              </a:rPr>
              <a:t> </a:t>
            </a:r>
            <a:r>
              <a:rPr dirty="0" sz="2800" spc="-10">
                <a:latin typeface="Calibri"/>
                <a:cs typeface="Calibri"/>
              </a:rPr>
              <a:t>the</a:t>
            </a:r>
            <a:r>
              <a:rPr dirty="0" sz="2800" spc="10">
                <a:latin typeface="Calibri"/>
                <a:cs typeface="Calibri"/>
              </a:rPr>
              <a:t> </a:t>
            </a:r>
            <a:r>
              <a:rPr dirty="0" sz="2800" spc="-20">
                <a:latin typeface="Calibri"/>
                <a:cs typeface="Calibri"/>
              </a:rPr>
              <a:t>data</a:t>
            </a:r>
            <a:endParaRPr sz="2800">
              <a:latin typeface="Calibri"/>
              <a:cs typeface="Calibri"/>
            </a:endParaRPr>
          </a:p>
          <a:p>
            <a:pPr marL="241300" marR="68580" indent="-228600">
              <a:lnSpc>
                <a:spcPts val="3190"/>
              </a:lnSpc>
              <a:spcBef>
                <a:spcPts val="165"/>
              </a:spcBef>
              <a:buFont typeface="Arial"/>
              <a:buChar char="•"/>
              <a:tabLst>
                <a:tab pos="241300" algn="l"/>
              </a:tabLst>
            </a:pPr>
            <a:r>
              <a:rPr dirty="0" sz="2800" spc="-5">
                <a:latin typeface="Calibri"/>
                <a:cs typeface="Calibri"/>
              </a:rPr>
              <a:t>modifying</a:t>
            </a:r>
            <a:r>
              <a:rPr dirty="0" sz="2800" spc="10">
                <a:latin typeface="Calibri"/>
                <a:cs typeface="Calibri"/>
              </a:rPr>
              <a:t> </a:t>
            </a:r>
            <a:r>
              <a:rPr dirty="0" sz="2800" spc="-5">
                <a:latin typeface="Calibri"/>
                <a:cs typeface="Calibri"/>
              </a:rPr>
              <a:t>or</a:t>
            </a:r>
            <a:r>
              <a:rPr dirty="0" sz="2800" spc="-20">
                <a:latin typeface="Calibri"/>
                <a:cs typeface="Calibri"/>
              </a:rPr>
              <a:t> </a:t>
            </a:r>
            <a:r>
              <a:rPr dirty="0" sz="2800" spc="-10">
                <a:latin typeface="Calibri"/>
                <a:cs typeface="Calibri"/>
              </a:rPr>
              <a:t>structuring</a:t>
            </a:r>
            <a:r>
              <a:rPr dirty="0" sz="2800" spc="45">
                <a:latin typeface="Calibri"/>
                <a:cs typeface="Calibri"/>
              </a:rPr>
              <a:t> </a:t>
            </a:r>
            <a:r>
              <a:rPr dirty="0" sz="2800" spc="-5">
                <a:latin typeface="Calibri"/>
                <a:cs typeface="Calibri"/>
              </a:rPr>
              <a:t>a</a:t>
            </a:r>
            <a:r>
              <a:rPr dirty="0" sz="2800" spc="-20">
                <a:latin typeface="Calibri"/>
                <a:cs typeface="Calibri"/>
              </a:rPr>
              <a:t> </a:t>
            </a:r>
            <a:r>
              <a:rPr dirty="0" sz="2800" spc="-10">
                <a:latin typeface="Calibri"/>
                <a:cs typeface="Calibri"/>
              </a:rPr>
              <a:t>computer </a:t>
            </a:r>
            <a:r>
              <a:rPr dirty="0" sz="2800" spc="-620">
                <a:latin typeface="Calibri"/>
                <a:cs typeface="Calibri"/>
              </a:rPr>
              <a:t> </a:t>
            </a:r>
            <a:r>
              <a:rPr dirty="0" sz="2800" spc="-20">
                <a:latin typeface="Calibri"/>
                <a:cs typeface="Calibri"/>
              </a:rPr>
              <a:t>program</a:t>
            </a:r>
            <a:endParaRPr sz="2800">
              <a:latin typeface="Calibri"/>
              <a:cs typeface="Calibri"/>
            </a:endParaRPr>
          </a:p>
          <a:p>
            <a:pPr marL="241300" marR="243204" indent="-228600">
              <a:lnSpc>
                <a:spcPts val="3190"/>
              </a:lnSpc>
              <a:buFont typeface="Arial"/>
              <a:buChar char="•"/>
              <a:tabLst>
                <a:tab pos="241300" algn="l"/>
              </a:tabLst>
            </a:pPr>
            <a:r>
              <a:rPr dirty="0" sz="2800" spc="-10">
                <a:latin typeface="Calibri"/>
                <a:cs typeface="Calibri"/>
              </a:rPr>
              <a:t>conducting</a:t>
            </a:r>
            <a:r>
              <a:rPr dirty="0" sz="2800" spc="25">
                <a:latin typeface="Calibri"/>
                <a:cs typeface="Calibri"/>
              </a:rPr>
              <a:t> </a:t>
            </a:r>
            <a:r>
              <a:rPr dirty="0" sz="2800" spc="-15">
                <a:latin typeface="Calibri"/>
                <a:cs typeface="Calibri"/>
              </a:rPr>
              <a:t>routine</a:t>
            </a:r>
            <a:r>
              <a:rPr dirty="0" sz="2800" spc="20">
                <a:latin typeface="Calibri"/>
                <a:cs typeface="Calibri"/>
              </a:rPr>
              <a:t> </a:t>
            </a:r>
            <a:r>
              <a:rPr dirty="0" sz="2800" spc="-10">
                <a:latin typeface="Calibri"/>
                <a:cs typeface="Calibri"/>
              </a:rPr>
              <a:t>observations</a:t>
            </a:r>
            <a:r>
              <a:rPr dirty="0" sz="2800" spc="10">
                <a:latin typeface="Calibri"/>
                <a:cs typeface="Calibri"/>
              </a:rPr>
              <a:t> </a:t>
            </a:r>
            <a:r>
              <a:rPr dirty="0" sz="2800" spc="-5">
                <a:latin typeface="Calibri"/>
                <a:cs typeface="Calibri"/>
              </a:rPr>
              <a:t>or </a:t>
            </a:r>
            <a:r>
              <a:rPr dirty="0" sz="2800" spc="-620">
                <a:latin typeface="Calibri"/>
                <a:cs typeface="Calibri"/>
              </a:rPr>
              <a:t> </a:t>
            </a:r>
            <a:r>
              <a:rPr dirty="0" sz="2800" spc="-5">
                <a:latin typeface="Calibri"/>
                <a:cs typeface="Calibri"/>
              </a:rPr>
              <a:t>diagnoses</a:t>
            </a:r>
            <a:r>
              <a:rPr dirty="0" sz="2800" spc="20">
                <a:latin typeface="Calibri"/>
                <a:cs typeface="Calibri"/>
              </a:rPr>
              <a:t> </a:t>
            </a:r>
            <a:r>
              <a:rPr dirty="0" sz="2800" spc="-25">
                <a:latin typeface="Calibri"/>
                <a:cs typeface="Calibri"/>
              </a:rPr>
              <a:t>for</a:t>
            </a:r>
            <a:r>
              <a:rPr dirty="0" sz="2800" spc="-5">
                <a:latin typeface="Calibri"/>
                <a:cs typeface="Calibri"/>
              </a:rPr>
              <a:t> </a:t>
            </a:r>
            <a:r>
              <a:rPr dirty="0" sz="2800" spc="-10">
                <a:latin typeface="Calibri"/>
                <a:cs typeface="Calibri"/>
              </a:rPr>
              <a:t>use</a:t>
            </a:r>
            <a:r>
              <a:rPr dirty="0" sz="2800" spc="15">
                <a:latin typeface="Calibri"/>
                <a:cs typeface="Calibri"/>
              </a:rPr>
              <a:t> </a:t>
            </a:r>
            <a:r>
              <a:rPr dirty="0" sz="2800" spc="-10">
                <a:latin typeface="Calibri"/>
                <a:cs typeface="Calibri"/>
              </a:rPr>
              <a:t>in</a:t>
            </a:r>
            <a:r>
              <a:rPr dirty="0" sz="2800" spc="15">
                <a:latin typeface="Calibri"/>
                <a:cs typeface="Calibri"/>
              </a:rPr>
              <a:t> </a:t>
            </a:r>
            <a:r>
              <a:rPr dirty="0" sz="2800" spc="-15">
                <a:latin typeface="Calibri"/>
                <a:cs typeface="Calibri"/>
              </a:rPr>
              <a:t>studies</a:t>
            </a:r>
            <a:endParaRPr sz="2800">
              <a:latin typeface="Calibri"/>
              <a:cs typeface="Calibri"/>
            </a:endParaRPr>
          </a:p>
        </p:txBody>
      </p:sp>
      <p:pic>
        <p:nvPicPr>
          <p:cNvPr id="4" name="object 4"/>
          <p:cNvPicPr/>
          <p:nvPr/>
        </p:nvPicPr>
        <p:blipFill>
          <a:blip r:embed="rId2" cstate="print"/>
          <a:stretch>
            <a:fillRect/>
          </a:stretch>
        </p:blipFill>
        <p:spPr>
          <a:xfrm>
            <a:off x="8066531" y="3009900"/>
            <a:ext cx="3287267" cy="2194559"/>
          </a:xfrm>
          <a:prstGeom prst="rect">
            <a:avLst/>
          </a:prstGeom>
        </p:spPr>
      </p:pic>
      <p:sp>
        <p:nvSpPr>
          <p:cNvPr id="5" name="object 5"/>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6" name="object 6"/>
          <p:cNvSpPr txBox="1"/>
          <p:nvPr/>
        </p:nvSpPr>
        <p:spPr>
          <a:xfrm>
            <a:off x="8131585" y="6079123"/>
            <a:ext cx="3078480" cy="165735"/>
          </a:xfrm>
          <a:prstGeom prst="rect">
            <a:avLst/>
          </a:prstGeom>
        </p:spPr>
        <p:txBody>
          <a:bodyPr wrap="square" lIns="0" tIns="0" rIns="0" bIns="0" rtlCol="0" vert="horz">
            <a:spAutoFit/>
          </a:bodyPr>
          <a:lstStyle/>
          <a:p>
            <a:pPr marL="12700">
              <a:lnSpc>
                <a:spcPts val="1150"/>
              </a:lnSpc>
            </a:pPr>
            <a:r>
              <a:rPr dirty="0" sz="1100" spc="-5">
                <a:latin typeface="Calibri"/>
                <a:cs typeface="Calibri"/>
              </a:rPr>
              <a:t>https://</a:t>
            </a:r>
            <a:r>
              <a:rPr dirty="0" sz="1100" spc="-5">
                <a:latin typeface="Calibri"/>
                <a:cs typeface="Calibri"/>
                <a:hlinkClick r:id="rId5"/>
              </a:rPr>
              <a:t>www.flickr.com/photos/nihgov/30861587086</a:t>
            </a:r>
            <a:endParaRPr sz="110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4488815" cy="696595"/>
          </a:xfrm>
          <a:prstGeom prst="rect"/>
        </p:spPr>
        <p:txBody>
          <a:bodyPr wrap="square" lIns="0" tIns="13335" rIns="0" bIns="0" rtlCol="0" vert="horz">
            <a:spAutoFit/>
          </a:bodyPr>
          <a:lstStyle/>
          <a:p>
            <a:pPr marL="12700">
              <a:lnSpc>
                <a:spcPct val="100000"/>
              </a:lnSpc>
              <a:spcBef>
                <a:spcPts val="105"/>
              </a:spcBef>
            </a:pPr>
            <a:r>
              <a:rPr dirty="0" spc="-5"/>
              <a:t>Acknowledgements</a:t>
            </a:r>
          </a:p>
        </p:txBody>
      </p:sp>
      <p:grpSp>
        <p:nvGrpSpPr>
          <p:cNvPr id="3" name="object 3"/>
          <p:cNvGrpSpPr/>
          <p:nvPr/>
        </p:nvGrpSpPr>
        <p:grpSpPr>
          <a:xfrm>
            <a:off x="838200" y="1901952"/>
            <a:ext cx="11238230" cy="4173220"/>
            <a:chOff x="838200" y="1901952"/>
            <a:chExt cx="11238230" cy="4173220"/>
          </a:xfrm>
        </p:grpSpPr>
        <p:pic>
          <p:nvPicPr>
            <p:cNvPr id="4" name="object 4"/>
            <p:cNvPicPr/>
            <p:nvPr/>
          </p:nvPicPr>
          <p:blipFill>
            <a:blip r:embed="rId2" cstate="print"/>
            <a:stretch>
              <a:fillRect/>
            </a:stretch>
          </p:blipFill>
          <p:spPr>
            <a:xfrm>
              <a:off x="6894576" y="5193791"/>
              <a:ext cx="5181599" cy="880871"/>
            </a:xfrm>
            <a:prstGeom prst="rect">
              <a:avLst/>
            </a:prstGeom>
          </p:spPr>
        </p:pic>
        <p:pic>
          <p:nvPicPr>
            <p:cNvPr id="5" name="object 5"/>
            <p:cNvPicPr/>
            <p:nvPr/>
          </p:nvPicPr>
          <p:blipFill>
            <a:blip r:embed="rId3" cstate="print"/>
            <a:stretch>
              <a:fillRect/>
            </a:stretch>
          </p:blipFill>
          <p:spPr>
            <a:xfrm>
              <a:off x="838200" y="1901952"/>
              <a:ext cx="7226807" cy="3291839"/>
            </a:xfrm>
            <a:prstGeom prst="rect">
              <a:avLst/>
            </a:prstGeom>
          </p:spPr>
        </p:pic>
      </p:grpSp>
      <p:sp>
        <p:nvSpPr>
          <p:cNvPr id="6" name="object 6"/>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p:spPr>
        <p:txBody>
          <a:bodyPr wrap="square" lIns="0" tIns="297687" rIns="0" bIns="0" rtlCol="0" vert="horz">
            <a:spAutoFit/>
          </a:bodyPr>
          <a:lstStyle/>
          <a:p>
            <a:pPr marL="12700" marR="5080">
              <a:lnSpc>
                <a:spcPts val="4750"/>
              </a:lnSpc>
              <a:spcBef>
                <a:spcPts val="700"/>
              </a:spcBef>
            </a:pPr>
            <a:r>
              <a:rPr dirty="0" spc="-5"/>
              <a:t>Question 6: What </a:t>
            </a:r>
            <a:r>
              <a:rPr dirty="0" spc="-15"/>
              <a:t>can </a:t>
            </a:r>
            <a:r>
              <a:rPr dirty="0"/>
              <a:t>be done </a:t>
            </a:r>
            <a:r>
              <a:rPr dirty="0" spc="-25"/>
              <a:t>to </a:t>
            </a:r>
            <a:r>
              <a:rPr dirty="0" spc="-15"/>
              <a:t>minimize </a:t>
            </a:r>
            <a:r>
              <a:rPr dirty="0" spc="-980"/>
              <a:t> </a:t>
            </a:r>
            <a:r>
              <a:rPr dirty="0"/>
              <a:t>the</a:t>
            </a:r>
            <a:r>
              <a:rPr dirty="0" spc="-20"/>
              <a:t> </a:t>
            </a:r>
            <a:r>
              <a:rPr dirty="0"/>
              <a:t>risk</a:t>
            </a:r>
            <a:r>
              <a:rPr dirty="0" spc="5"/>
              <a:t> </a:t>
            </a:r>
            <a:r>
              <a:rPr dirty="0"/>
              <a:t>of</a:t>
            </a:r>
            <a:r>
              <a:rPr dirty="0" spc="-20"/>
              <a:t> </a:t>
            </a:r>
            <a:r>
              <a:rPr dirty="0" spc="-5"/>
              <a:t>disputes</a:t>
            </a:r>
            <a:r>
              <a:rPr dirty="0" spc="-10"/>
              <a:t> </a:t>
            </a:r>
            <a:r>
              <a:rPr dirty="0"/>
              <a:t>about</a:t>
            </a:r>
            <a:r>
              <a:rPr dirty="0" spc="-20"/>
              <a:t> </a:t>
            </a:r>
            <a:r>
              <a:rPr dirty="0" spc="-5"/>
              <a:t>authorship?</a:t>
            </a:r>
          </a:p>
        </p:txBody>
      </p:sp>
      <p:sp>
        <p:nvSpPr>
          <p:cNvPr id="3" name="object 3"/>
          <p:cNvSpPr txBox="1"/>
          <p:nvPr/>
        </p:nvSpPr>
        <p:spPr>
          <a:xfrm>
            <a:off x="7785825" y="5738876"/>
            <a:ext cx="1243965" cy="193675"/>
          </a:xfrm>
          <a:prstGeom prst="rect">
            <a:avLst/>
          </a:prstGeom>
        </p:spPr>
        <p:txBody>
          <a:bodyPr wrap="square" lIns="0" tIns="12700" rIns="0" bIns="0" rtlCol="0" vert="horz">
            <a:spAutoFit/>
          </a:bodyPr>
          <a:lstStyle/>
          <a:p>
            <a:pPr marL="12700">
              <a:lnSpc>
                <a:spcPct val="100000"/>
              </a:lnSpc>
              <a:spcBef>
                <a:spcPts val="100"/>
              </a:spcBef>
            </a:pPr>
            <a:r>
              <a:rPr dirty="0" sz="1100" spc="-5">
                <a:latin typeface="Calibri"/>
                <a:cs typeface="Calibri"/>
              </a:rPr>
              <a:t>Retractionwatch.com</a:t>
            </a:r>
            <a:endParaRPr sz="1100">
              <a:latin typeface="Calibri"/>
              <a:cs typeface="Calibri"/>
            </a:endParaRPr>
          </a:p>
        </p:txBody>
      </p:sp>
      <p:pic>
        <p:nvPicPr>
          <p:cNvPr id="4" name="object 4"/>
          <p:cNvPicPr/>
          <p:nvPr/>
        </p:nvPicPr>
        <p:blipFill>
          <a:blip r:embed="rId2" cstate="print"/>
          <a:stretch>
            <a:fillRect/>
          </a:stretch>
        </p:blipFill>
        <p:spPr>
          <a:xfrm>
            <a:off x="519683" y="2235707"/>
            <a:ext cx="4163555" cy="2194559"/>
          </a:xfrm>
          <a:prstGeom prst="rect">
            <a:avLst/>
          </a:prstGeom>
        </p:spPr>
      </p:pic>
      <p:pic>
        <p:nvPicPr>
          <p:cNvPr id="5" name="object 5"/>
          <p:cNvPicPr/>
          <p:nvPr/>
        </p:nvPicPr>
        <p:blipFill>
          <a:blip r:embed="rId3" cstate="print"/>
          <a:stretch>
            <a:fillRect/>
          </a:stretch>
        </p:blipFill>
        <p:spPr>
          <a:xfrm>
            <a:off x="6096000" y="3011423"/>
            <a:ext cx="5376671" cy="2468879"/>
          </a:xfrm>
          <a:prstGeom prst="rect">
            <a:avLst/>
          </a:prstGeom>
        </p:spPr>
      </p:pic>
      <p:sp>
        <p:nvSpPr>
          <p:cNvPr id="6" name="object 6"/>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272028" y="0"/>
            <a:ext cx="5436107" cy="6857998"/>
          </a:xfrm>
          <a:prstGeom prst="rect">
            <a:avLst/>
          </a:prstGeom>
        </p:spPr>
      </p:pic>
      <p:sp>
        <p:nvSpPr>
          <p:cNvPr id="3" name="object 3"/>
          <p:cNvSpPr txBox="1"/>
          <p:nvPr/>
        </p:nvSpPr>
        <p:spPr>
          <a:xfrm>
            <a:off x="319371" y="2514413"/>
            <a:ext cx="2714625" cy="574040"/>
          </a:xfrm>
          <a:prstGeom prst="rect">
            <a:avLst/>
          </a:prstGeom>
        </p:spPr>
        <p:txBody>
          <a:bodyPr wrap="square" lIns="0" tIns="12700" rIns="0" bIns="0" rtlCol="0" vert="horz">
            <a:spAutoFit/>
          </a:bodyPr>
          <a:lstStyle/>
          <a:p>
            <a:pPr marL="12700" marR="5080">
              <a:lnSpc>
                <a:spcPct val="100000"/>
              </a:lnSpc>
              <a:spcBef>
                <a:spcPts val="100"/>
              </a:spcBef>
            </a:pPr>
            <a:r>
              <a:rPr dirty="0" sz="1200" spc="-10">
                <a:latin typeface="Calibri"/>
                <a:cs typeface="Calibri"/>
              </a:rPr>
              <a:t>https://</a:t>
            </a:r>
            <a:r>
              <a:rPr dirty="0" sz="1200" spc="-10">
                <a:latin typeface="Calibri"/>
                <a:cs typeface="Calibri"/>
                <a:hlinkClick r:id="rId3"/>
              </a:rPr>
              <a:t>www.apa.org/science/leadership/st </a:t>
            </a:r>
            <a:r>
              <a:rPr dirty="0" sz="1200" spc="-260">
                <a:latin typeface="Calibri"/>
                <a:cs typeface="Calibri"/>
              </a:rPr>
              <a:t> </a:t>
            </a:r>
            <a:r>
              <a:rPr dirty="0" sz="1200" spc="-10">
                <a:latin typeface="Calibri"/>
                <a:cs typeface="Calibri"/>
              </a:rPr>
              <a:t>udents/authorship-determination- </a:t>
            </a:r>
            <a:r>
              <a:rPr dirty="0" sz="1200" spc="-5">
                <a:latin typeface="Calibri"/>
                <a:cs typeface="Calibri"/>
              </a:rPr>
              <a:t> scorecard.pdf</a:t>
            </a:r>
            <a:endParaRPr sz="1200">
              <a:latin typeface="Calibri"/>
              <a:cs typeface="Calibri"/>
            </a:endParaRP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1744980" cy="696595"/>
          </a:xfrm>
          <a:prstGeom prst="rect"/>
        </p:spPr>
        <p:txBody>
          <a:bodyPr wrap="square" lIns="0" tIns="13335" rIns="0" bIns="0" rtlCol="0" vert="horz">
            <a:spAutoFit/>
          </a:bodyPr>
          <a:lstStyle/>
          <a:p>
            <a:pPr marL="12700">
              <a:lnSpc>
                <a:spcPct val="100000"/>
              </a:lnSpc>
              <a:spcBef>
                <a:spcPts val="105"/>
              </a:spcBef>
            </a:pPr>
            <a:r>
              <a:rPr dirty="0" spc="-5"/>
              <a:t>A</a:t>
            </a:r>
            <a:r>
              <a:rPr dirty="0" spc="-35"/>
              <a:t>g</a:t>
            </a:r>
            <a:r>
              <a:rPr dirty="0" spc="5"/>
              <a:t>enda</a:t>
            </a:r>
          </a:p>
        </p:txBody>
      </p:sp>
      <p:sp>
        <p:nvSpPr>
          <p:cNvPr id="5" name="object 5"/>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p:nvPr/>
        </p:nvSpPr>
        <p:spPr>
          <a:xfrm>
            <a:off x="6874256" y="2992501"/>
            <a:ext cx="2585085" cy="239395"/>
          </a:xfrm>
          <a:prstGeom prst="rect">
            <a:avLst/>
          </a:prstGeom>
        </p:spPr>
        <p:txBody>
          <a:bodyPr wrap="square" lIns="0" tIns="13335" rIns="0" bIns="0" rtlCol="0" vert="horz">
            <a:spAutoFit/>
          </a:bodyPr>
          <a:lstStyle/>
          <a:p>
            <a:pPr marL="12700">
              <a:lnSpc>
                <a:spcPct val="100000"/>
              </a:lnSpc>
              <a:spcBef>
                <a:spcPts val="105"/>
              </a:spcBef>
            </a:pPr>
            <a:r>
              <a:rPr dirty="0" sz="1400" spc="-10">
                <a:latin typeface="Calibri"/>
                <a:cs typeface="Calibri"/>
              </a:rPr>
              <a:t>(adapted</a:t>
            </a:r>
            <a:r>
              <a:rPr dirty="0" sz="1400" spc="20">
                <a:latin typeface="Calibri"/>
                <a:cs typeface="Calibri"/>
              </a:rPr>
              <a:t> </a:t>
            </a:r>
            <a:r>
              <a:rPr dirty="0" sz="1400" spc="-5">
                <a:latin typeface="Calibri"/>
                <a:cs typeface="Calibri"/>
              </a:rPr>
              <a:t>from</a:t>
            </a:r>
            <a:r>
              <a:rPr dirty="0" sz="1400" spc="-35">
                <a:latin typeface="Calibri"/>
                <a:cs typeface="Calibri"/>
              </a:rPr>
              <a:t> </a:t>
            </a:r>
            <a:r>
              <a:rPr dirty="0" sz="1400" spc="-10">
                <a:latin typeface="Calibri"/>
                <a:cs typeface="Calibri"/>
              </a:rPr>
              <a:t>Kalichman,</a:t>
            </a:r>
            <a:r>
              <a:rPr dirty="0" sz="1400" spc="5">
                <a:latin typeface="Calibri"/>
                <a:cs typeface="Calibri"/>
              </a:rPr>
              <a:t> </a:t>
            </a:r>
            <a:r>
              <a:rPr dirty="0" sz="1400" spc="-5">
                <a:latin typeface="Calibri"/>
                <a:cs typeface="Calibri"/>
              </a:rPr>
              <a:t>Macrina)</a:t>
            </a:r>
            <a:endParaRPr sz="1400">
              <a:latin typeface="Calibri"/>
              <a:cs typeface="Calibri"/>
            </a:endParaRPr>
          </a:p>
        </p:txBody>
      </p:sp>
      <p:sp>
        <p:nvSpPr>
          <p:cNvPr id="4" name="object 4"/>
          <p:cNvSpPr txBox="1"/>
          <p:nvPr/>
        </p:nvSpPr>
        <p:spPr>
          <a:xfrm>
            <a:off x="916939" y="1707180"/>
            <a:ext cx="5821045" cy="2583180"/>
          </a:xfrm>
          <a:prstGeom prst="rect">
            <a:avLst/>
          </a:prstGeom>
        </p:spPr>
        <p:txBody>
          <a:bodyPr wrap="square" lIns="0" tIns="97790" rIns="0" bIns="0" rtlCol="0" vert="horz">
            <a:spAutoFit/>
          </a:bodyPr>
          <a:lstStyle/>
          <a:p>
            <a:pPr marL="12700">
              <a:lnSpc>
                <a:spcPct val="100000"/>
              </a:lnSpc>
              <a:spcBef>
                <a:spcPts val="770"/>
              </a:spcBef>
            </a:pPr>
            <a:r>
              <a:rPr dirty="0" sz="2800" spc="-25">
                <a:latin typeface="Calibri"/>
                <a:cs typeface="Calibri"/>
              </a:rPr>
              <a:t>Welcome!</a:t>
            </a:r>
            <a:endParaRPr sz="2800">
              <a:latin typeface="Calibri"/>
              <a:cs typeface="Calibri"/>
            </a:endParaRPr>
          </a:p>
          <a:p>
            <a:pPr marL="12700" marR="5080">
              <a:lnSpc>
                <a:spcPct val="119600"/>
              </a:lnSpc>
              <a:spcBef>
                <a:spcPts val="15"/>
              </a:spcBef>
            </a:pPr>
            <a:r>
              <a:rPr dirty="0" sz="2800" spc="-20">
                <a:latin typeface="Calibri"/>
                <a:cs typeface="Calibri"/>
              </a:rPr>
              <a:t>Review</a:t>
            </a:r>
            <a:r>
              <a:rPr dirty="0" sz="2800" spc="-10">
                <a:latin typeface="Calibri"/>
                <a:cs typeface="Calibri"/>
              </a:rPr>
              <a:t> </a:t>
            </a:r>
            <a:r>
              <a:rPr dirty="0" sz="2800" spc="-5">
                <a:latin typeface="Calibri"/>
                <a:cs typeface="Calibri"/>
              </a:rPr>
              <a:t>of</a:t>
            </a:r>
            <a:r>
              <a:rPr dirty="0" sz="2800">
                <a:latin typeface="Calibri"/>
                <a:cs typeface="Calibri"/>
              </a:rPr>
              <a:t> </a:t>
            </a:r>
            <a:r>
              <a:rPr dirty="0" sz="2800" spc="-5">
                <a:latin typeface="Calibri"/>
                <a:cs typeface="Calibri"/>
              </a:rPr>
              <a:t>the</a:t>
            </a:r>
            <a:r>
              <a:rPr dirty="0" sz="2800" spc="15">
                <a:latin typeface="Calibri"/>
                <a:cs typeface="Calibri"/>
              </a:rPr>
              <a:t> </a:t>
            </a:r>
            <a:r>
              <a:rPr dirty="0" sz="2800" spc="-15">
                <a:latin typeface="Calibri"/>
                <a:cs typeface="Calibri"/>
              </a:rPr>
              <a:t>RCR</a:t>
            </a:r>
            <a:r>
              <a:rPr dirty="0" sz="2800" spc="5">
                <a:latin typeface="Calibri"/>
                <a:cs typeface="Calibri"/>
              </a:rPr>
              <a:t> </a:t>
            </a:r>
            <a:r>
              <a:rPr dirty="0" sz="2800" spc="-10">
                <a:latin typeface="Calibri"/>
                <a:cs typeface="Calibri"/>
              </a:rPr>
              <a:t>Seminar</a:t>
            </a:r>
            <a:r>
              <a:rPr dirty="0" sz="2800" spc="10">
                <a:latin typeface="Calibri"/>
                <a:cs typeface="Calibri"/>
              </a:rPr>
              <a:t> </a:t>
            </a:r>
            <a:r>
              <a:rPr dirty="0" sz="2800" spc="-10">
                <a:latin typeface="Calibri"/>
                <a:cs typeface="Calibri"/>
              </a:rPr>
              <a:t>Series </a:t>
            </a:r>
            <a:r>
              <a:rPr dirty="0" sz="2800" spc="-5">
                <a:latin typeface="Calibri"/>
                <a:cs typeface="Calibri"/>
              </a:rPr>
              <a:t> </a:t>
            </a:r>
            <a:r>
              <a:rPr dirty="0" sz="2800" spc="-10">
                <a:latin typeface="Calibri"/>
                <a:cs typeface="Calibri"/>
              </a:rPr>
              <a:t>Authorship:</a:t>
            </a:r>
            <a:r>
              <a:rPr dirty="0" sz="2800" spc="40">
                <a:latin typeface="Calibri"/>
                <a:cs typeface="Calibri"/>
              </a:rPr>
              <a:t> </a:t>
            </a:r>
            <a:r>
              <a:rPr dirty="0" sz="2800" spc="-5">
                <a:latin typeface="Calibri"/>
                <a:cs typeface="Calibri"/>
              </a:rPr>
              <a:t>6</a:t>
            </a:r>
            <a:r>
              <a:rPr dirty="0" sz="2800">
                <a:latin typeface="Calibri"/>
                <a:cs typeface="Calibri"/>
              </a:rPr>
              <a:t> </a:t>
            </a:r>
            <a:r>
              <a:rPr dirty="0" sz="2800" spc="-10">
                <a:latin typeface="Calibri"/>
                <a:cs typeface="Calibri"/>
              </a:rPr>
              <a:t>questions</a:t>
            </a:r>
            <a:r>
              <a:rPr dirty="0" sz="2800" spc="35">
                <a:latin typeface="Calibri"/>
                <a:cs typeface="Calibri"/>
              </a:rPr>
              <a:t> </a:t>
            </a:r>
            <a:r>
              <a:rPr dirty="0" sz="2800" spc="-20">
                <a:latin typeface="Calibri"/>
                <a:cs typeface="Calibri"/>
              </a:rPr>
              <a:t>you</a:t>
            </a:r>
            <a:r>
              <a:rPr dirty="0" sz="2800" spc="-5">
                <a:latin typeface="Calibri"/>
                <a:cs typeface="Calibri"/>
              </a:rPr>
              <a:t> need</a:t>
            </a:r>
            <a:r>
              <a:rPr dirty="0" sz="2800" spc="10">
                <a:latin typeface="Calibri"/>
                <a:cs typeface="Calibri"/>
              </a:rPr>
              <a:t> </a:t>
            </a:r>
            <a:r>
              <a:rPr dirty="0" sz="2800" spc="-15">
                <a:latin typeface="Calibri"/>
                <a:cs typeface="Calibri"/>
              </a:rPr>
              <a:t>to</a:t>
            </a:r>
            <a:r>
              <a:rPr dirty="0" sz="2800" spc="-10">
                <a:latin typeface="Calibri"/>
                <a:cs typeface="Calibri"/>
              </a:rPr>
              <a:t> </a:t>
            </a:r>
            <a:r>
              <a:rPr dirty="0" sz="2800" spc="-5">
                <a:latin typeface="Calibri"/>
                <a:cs typeface="Calibri"/>
              </a:rPr>
              <a:t>ask </a:t>
            </a:r>
            <a:r>
              <a:rPr dirty="0" sz="2800" spc="-620">
                <a:latin typeface="Calibri"/>
                <a:cs typeface="Calibri"/>
              </a:rPr>
              <a:t> </a:t>
            </a:r>
            <a:r>
              <a:rPr dirty="0" sz="2800" spc="-5">
                <a:latin typeface="Calibri"/>
                <a:cs typeface="Calibri"/>
              </a:rPr>
              <a:t>Case </a:t>
            </a:r>
            <a:r>
              <a:rPr dirty="0" sz="2800" spc="-10">
                <a:latin typeface="Calibri"/>
                <a:cs typeface="Calibri"/>
              </a:rPr>
              <a:t>Study</a:t>
            </a:r>
            <a:endParaRPr sz="2800">
              <a:latin typeface="Calibri"/>
              <a:cs typeface="Calibri"/>
            </a:endParaRPr>
          </a:p>
          <a:p>
            <a:pPr marL="12700">
              <a:lnSpc>
                <a:spcPct val="100000"/>
              </a:lnSpc>
              <a:spcBef>
                <a:spcPts val="670"/>
              </a:spcBef>
            </a:pPr>
            <a:r>
              <a:rPr dirty="0" sz="2800" spc="-15">
                <a:latin typeface="Calibri"/>
                <a:cs typeface="Calibri"/>
              </a:rPr>
              <a:t>Resources</a:t>
            </a:r>
            <a:endParaRPr sz="280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78355" y="1665414"/>
            <a:ext cx="6449695" cy="1762760"/>
          </a:xfrm>
          <a:prstGeom prst="rect"/>
        </p:spPr>
        <p:txBody>
          <a:bodyPr wrap="square" lIns="0" tIns="116205" rIns="0" bIns="0" rtlCol="0" vert="horz">
            <a:spAutoFit/>
          </a:bodyPr>
          <a:lstStyle/>
          <a:p>
            <a:pPr marL="1862455" marR="5080" indent="-1850389">
              <a:lnSpc>
                <a:spcPts val="6480"/>
              </a:lnSpc>
              <a:spcBef>
                <a:spcPts val="915"/>
              </a:spcBef>
            </a:pPr>
            <a:r>
              <a:rPr dirty="0" sz="6000" spc="-5"/>
              <a:t>Common</a:t>
            </a:r>
            <a:r>
              <a:rPr dirty="0" sz="6000" spc="-85"/>
              <a:t> </a:t>
            </a:r>
            <a:r>
              <a:rPr dirty="0" sz="6000" spc="-15"/>
              <a:t>Authorship </a:t>
            </a:r>
            <a:r>
              <a:rPr dirty="0" sz="6000" spc="-1340"/>
              <a:t> </a:t>
            </a:r>
            <a:r>
              <a:rPr dirty="0" sz="6000" spc="-45"/>
              <a:t>Mistakes</a:t>
            </a:r>
            <a:endParaRPr sz="6000"/>
          </a:p>
        </p:txBody>
      </p:sp>
      <p:sp>
        <p:nvSpPr>
          <p:cNvPr id="3" name="object 3"/>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6785609" cy="696595"/>
          </a:xfrm>
          <a:prstGeom prst="rect"/>
        </p:spPr>
        <p:txBody>
          <a:bodyPr wrap="square" lIns="0" tIns="13335" rIns="0" bIns="0" rtlCol="0" vert="horz">
            <a:spAutoFit/>
          </a:bodyPr>
          <a:lstStyle/>
          <a:p>
            <a:pPr marL="12700">
              <a:lnSpc>
                <a:spcPct val="100000"/>
              </a:lnSpc>
              <a:spcBef>
                <a:spcPts val="105"/>
              </a:spcBef>
            </a:pPr>
            <a:r>
              <a:rPr dirty="0"/>
              <a:t>Common</a:t>
            </a:r>
            <a:r>
              <a:rPr dirty="0" spc="-35"/>
              <a:t> </a:t>
            </a:r>
            <a:r>
              <a:rPr dirty="0" spc="-10"/>
              <a:t>authorship</a:t>
            </a:r>
            <a:r>
              <a:rPr dirty="0" spc="-30"/>
              <a:t> mistakes</a:t>
            </a:r>
          </a:p>
        </p:txBody>
      </p:sp>
      <p:sp>
        <p:nvSpPr>
          <p:cNvPr id="5" name="object 5"/>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a:spLocks noGrp="1"/>
          </p:cNvSpPr>
          <p:nvPr>
            <p:ph idx="2" sz="half"/>
          </p:nvPr>
        </p:nvSpPr>
        <p:spPr>
          <a:prstGeom prst="rect"/>
        </p:spPr>
        <p:txBody>
          <a:bodyPr wrap="square" lIns="0" tIns="97790" rIns="0" bIns="0" rtlCol="0" vert="horz">
            <a:spAutoFit/>
          </a:bodyPr>
          <a:lstStyle/>
          <a:p>
            <a:pPr marL="241300" indent="-228600">
              <a:lnSpc>
                <a:spcPct val="100000"/>
              </a:lnSpc>
              <a:spcBef>
                <a:spcPts val="770"/>
              </a:spcBef>
              <a:buFont typeface="Arial"/>
              <a:buChar char="•"/>
              <a:tabLst>
                <a:tab pos="241300" algn="l"/>
              </a:tabLst>
            </a:pPr>
            <a:r>
              <a:rPr dirty="0" spc="-25"/>
              <a:t>References</a:t>
            </a:r>
            <a:r>
              <a:rPr dirty="0" spc="-20"/>
              <a:t> </a:t>
            </a:r>
            <a:r>
              <a:rPr dirty="0" spc="-10"/>
              <a:t>cited</a:t>
            </a:r>
          </a:p>
          <a:p>
            <a:pPr marL="241300" indent="-228600">
              <a:lnSpc>
                <a:spcPct val="100000"/>
              </a:lnSpc>
              <a:spcBef>
                <a:spcPts val="675"/>
              </a:spcBef>
              <a:buFont typeface="Arial"/>
              <a:buChar char="•"/>
              <a:tabLst>
                <a:tab pos="241300" algn="l"/>
              </a:tabLst>
            </a:pPr>
            <a:r>
              <a:rPr dirty="0" spc="-15"/>
              <a:t>Accurate</a:t>
            </a:r>
            <a:r>
              <a:rPr dirty="0" spc="-30"/>
              <a:t> </a:t>
            </a:r>
            <a:r>
              <a:rPr dirty="0" spc="-15"/>
              <a:t>citations</a:t>
            </a:r>
          </a:p>
          <a:p>
            <a:pPr marL="241300" indent="-228600">
              <a:lnSpc>
                <a:spcPct val="100000"/>
              </a:lnSpc>
              <a:spcBef>
                <a:spcPts val="660"/>
              </a:spcBef>
              <a:buFont typeface="Arial"/>
              <a:buChar char="•"/>
              <a:tabLst>
                <a:tab pos="241300" algn="l"/>
              </a:tabLst>
            </a:pPr>
            <a:r>
              <a:rPr dirty="0" spc="-15"/>
              <a:t>Justification</a:t>
            </a:r>
            <a:r>
              <a:rPr dirty="0" spc="20"/>
              <a:t> </a:t>
            </a:r>
            <a:r>
              <a:rPr dirty="0" spc="-25"/>
              <a:t>for</a:t>
            </a:r>
            <a:r>
              <a:rPr dirty="0" spc="-15"/>
              <a:t> research</a:t>
            </a:r>
          </a:p>
          <a:p>
            <a:pPr marL="241300" indent="-228600">
              <a:lnSpc>
                <a:spcPct val="100000"/>
              </a:lnSpc>
              <a:spcBef>
                <a:spcPts val="660"/>
              </a:spcBef>
              <a:buFont typeface="Arial"/>
              <a:buChar char="•"/>
              <a:tabLst>
                <a:tab pos="241300" algn="l"/>
              </a:tabLst>
            </a:pPr>
            <a:r>
              <a:rPr dirty="0" spc="-15"/>
              <a:t>Interpreting </a:t>
            </a:r>
            <a:r>
              <a:rPr dirty="0" spc="-20"/>
              <a:t>statistics</a:t>
            </a:r>
          </a:p>
          <a:p>
            <a:pPr marL="241300" indent="-228600">
              <a:lnSpc>
                <a:spcPct val="100000"/>
              </a:lnSpc>
              <a:spcBef>
                <a:spcPts val="670"/>
              </a:spcBef>
              <a:buFont typeface="Arial"/>
              <a:buChar char="•"/>
              <a:tabLst>
                <a:tab pos="241300" algn="l"/>
              </a:tabLst>
            </a:pPr>
            <a:r>
              <a:rPr dirty="0" spc="-15"/>
              <a:t>Reporting</a:t>
            </a:r>
            <a:r>
              <a:rPr dirty="0" spc="-5"/>
              <a:t> </a:t>
            </a:r>
            <a:r>
              <a:rPr dirty="0" spc="-15"/>
              <a:t>graphical information</a:t>
            </a:r>
          </a:p>
          <a:p>
            <a:pPr marL="241300" marR="542925" indent="-228600">
              <a:lnSpc>
                <a:spcPts val="3030"/>
              </a:lnSpc>
              <a:spcBef>
                <a:spcPts val="1035"/>
              </a:spcBef>
              <a:buFont typeface="Arial"/>
              <a:buChar char="•"/>
              <a:tabLst>
                <a:tab pos="241300" algn="l"/>
              </a:tabLst>
            </a:pPr>
            <a:r>
              <a:rPr dirty="0" spc="-10"/>
              <a:t>Deciding</a:t>
            </a:r>
            <a:r>
              <a:rPr dirty="0" spc="15"/>
              <a:t> </a:t>
            </a:r>
            <a:r>
              <a:rPr dirty="0" spc="-5"/>
              <a:t>on </a:t>
            </a:r>
            <a:r>
              <a:rPr dirty="0" spc="-10"/>
              <a:t>the</a:t>
            </a:r>
            <a:r>
              <a:rPr dirty="0"/>
              <a:t> </a:t>
            </a:r>
            <a:r>
              <a:rPr dirty="0" spc="-15"/>
              <a:t>appropriate </a:t>
            </a:r>
            <a:r>
              <a:rPr dirty="0" spc="-615"/>
              <a:t> </a:t>
            </a:r>
            <a:r>
              <a:rPr dirty="0" spc="-20"/>
              <a:t>statistical</a:t>
            </a:r>
            <a:r>
              <a:rPr dirty="0" spc="10"/>
              <a:t> </a:t>
            </a:r>
            <a:r>
              <a:rPr dirty="0" spc="-10"/>
              <a:t>methodology</a:t>
            </a:r>
          </a:p>
        </p:txBody>
      </p:sp>
      <p:sp>
        <p:nvSpPr>
          <p:cNvPr id="4" name="object 4"/>
          <p:cNvSpPr txBox="1">
            <a:spLocks noGrp="1"/>
          </p:cNvSpPr>
          <p:nvPr>
            <p:ph idx="3" sz="half"/>
          </p:nvPr>
        </p:nvSpPr>
        <p:spPr>
          <a:prstGeom prst="rect"/>
        </p:spPr>
        <p:txBody>
          <a:bodyPr wrap="square" lIns="0" tIns="97790" rIns="0" bIns="0" rtlCol="0" vert="horz">
            <a:spAutoFit/>
          </a:bodyPr>
          <a:lstStyle/>
          <a:p>
            <a:pPr marL="241300" indent="-228600">
              <a:lnSpc>
                <a:spcPct val="100000"/>
              </a:lnSpc>
              <a:spcBef>
                <a:spcPts val="770"/>
              </a:spcBef>
              <a:buFont typeface="Arial"/>
              <a:buChar char="•"/>
              <a:tabLst>
                <a:tab pos="241300" algn="l"/>
              </a:tabLst>
            </a:pPr>
            <a:r>
              <a:rPr dirty="0" spc="-15"/>
              <a:t>COIs</a:t>
            </a:r>
          </a:p>
          <a:p>
            <a:pPr marL="241300" indent="-228600">
              <a:lnSpc>
                <a:spcPct val="100000"/>
              </a:lnSpc>
              <a:spcBef>
                <a:spcPts val="675"/>
              </a:spcBef>
              <a:buFont typeface="Arial"/>
              <a:buChar char="•"/>
              <a:tabLst>
                <a:tab pos="241300" algn="l"/>
              </a:tabLst>
            </a:pPr>
            <a:r>
              <a:rPr dirty="0" spc="-10"/>
              <a:t>Self</a:t>
            </a:r>
            <a:r>
              <a:rPr dirty="0" spc="-25"/>
              <a:t> </a:t>
            </a:r>
            <a:r>
              <a:rPr dirty="0" spc="-10"/>
              <a:t>plagiarism</a:t>
            </a:r>
          </a:p>
          <a:p>
            <a:pPr marL="241300" indent="-228600">
              <a:lnSpc>
                <a:spcPct val="100000"/>
              </a:lnSpc>
              <a:spcBef>
                <a:spcPts val="660"/>
              </a:spcBef>
              <a:buFont typeface="Arial"/>
              <a:buChar char="•"/>
              <a:tabLst>
                <a:tab pos="241300" algn="l"/>
              </a:tabLst>
            </a:pPr>
            <a:r>
              <a:rPr dirty="0" spc="-15"/>
              <a:t>Duplicate</a:t>
            </a:r>
            <a:r>
              <a:rPr dirty="0" spc="10"/>
              <a:t> </a:t>
            </a:r>
            <a:r>
              <a:rPr dirty="0" spc="-15"/>
              <a:t>publication</a:t>
            </a:r>
          </a:p>
          <a:p>
            <a:pPr marL="241300" indent="-228600">
              <a:lnSpc>
                <a:spcPct val="100000"/>
              </a:lnSpc>
              <a:spcBef>
                <a:spcPts val="660"/>
              </a:spcBef>
              <a:buFont typeface="Arial"/>
              <a:buChar char="•"/>
              <a:tabLst>
                <a:tab pos="241300" algn="l"/>
              </a:tabLst>
            </a:pPr>
            <a:r>
              <a:rPr dirty="0" spc="-10"/>
              <a:t>Dealing</a:t>
            </a:r>
            <a:r>
              <a:rPr dirty="0" spc="-15"/>
              <a:t> </a:t>
            </a:r>
            <a:r>
              <a:rPr dirty="0" spc="-5"/>
              <a:t>with </a:t>
            </a:r>
            <a:r>
              <a:rPr dirty="0" spc="-15"/>
              <a:t>outliers</a:t>
            </a:r>
          </a:p>
          <a:p>
            <a:pPr marL="241300" indent="-228600">
              <a:lnSpc>
                <a:spcPct val="100000"/>
              </a:lnSpc>
              <a:spcBef>
                <a:spcPts val="670"/>
              </a:spcBef>
              <a:buFont typeface="Arial"/>
              <a:buChar char="•"/>
              <a:tabLst>
                <a:tab pos="241300" algn="l"/>
              </a:tabLst>
            </a:pPr>
            <a:r>
              <a:rPr dirty="0" spc="-10"/>
              <a:t>Dealing </a:t>
            </a:r>
            <a:r>
              <a:rPr dirty="0" spc="-5"/>
              <a:t>with </a:t>
            </a:r>
            <a:r>
              <a:rPr dirty="0" spc="-10"/>
              <a:t>missing</a:t>
            </a:r>
            <a:r>
              <a:rPr dirty="0" spc="30"/>
              <a:t> </a:t>
            </a:r>
            <a:r>
              <a:rPr dirty="0" spc="-15"/>
              <a:t>values</a:t>
            </a:r>
          </a:p>
          <a:p>
            <a:pPr marL="241300" indent="-228600">
              <a:lnSpc>
                <a:spcPct val="100000"/>
              </a:lnSpc>
              <a:spcBef>
                <a:spcPts val="660"/>
              </a:spcBef>
              <a:buFont typeface="Arial"/>
              <a:buChar char="•"/>
              <a:tabLst>
                <a:tab pos="241300" algn="l"/>
              </a:tabLst>
            </a:pPr>
            <a:r>
              <a:rPr dirty="0" spc="-15"/>
              <a:t>Level</a:t>
            </a:r>
            <a:r>
              <a:rPr dirty="0" spc="-45"/>
              <a:t> </a:t>
            </a:r>
            <a:r>
              <a:rPr dirty="0" spc="-5"/>
              <a:t>of</a:t>
            </a:r>
            <a:r>
              <a:rPr dirty="0" spc="-20"/>
              <a:t> </a:t>
            </a:r>
            <a:r>
              <a:rPr dirty="0" spc="-10"/>
              <a:t>contribution</a:t>
            </a:r>
          </a:p>
          <a:p>
            <a:pPr marL="241300" marR="122555" indent="-228600">
              <a:lnSpc>
                <a:spcPts val="3030"/>
              </a:lnSpc>
              <a:spcBef>
                <a:spcPts val="1035"/>
              </a:spcBef>
              <a:buFont typeface="Arial"/>
              <a:buChar char="•"/>
              <a:tabLst>
                <a:tab pos="241300" algn="l"/>
              </a:tabLst>
            </a:pPr>
            <a:r>
              <a:rPr dirty="0" spc="-10"/>
              <a:t>Completeness </a:t>
            </a:r>
            <a:r>
              <a:rPr dirty="0" spc="-5"/>
              <a:t>of </a:t>
            </a:r>
            <a:r>
              <a:rPr dirty="0" spc="-20"/>
              <a:t>literature </a:t>
            </a:r>
            <a:r>
              <a:rPr dirty="0" spc="-620"/>
              <a:t> </a:t>
            </a:r>
            <a:r>
              <a:rPr dirty="0" spc="-20"/>
              <a:t>review</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03880" y="2488374"/>
            <a:ext cx="3399790" cy="939800"/>
          </a:xfrm>
          <a:prstGeom prst="rect"/>
        </p:spPr>
        <p:txBody>
          <a:bodyPr wrap="square" lIns="0" tIns="12700" rIns="0" bIns="0" rtlCol="0" vert="horz">
            <a:spAutoFit/>
          </a:bodyPr>
          <a:lstStyle/>
          <a:p>
            <a:pPr marL="12700">
              <a:lnSpc>
                <a:spcPct val="100000"/>
              </a:lnSpc>
              <a:spcBef>
                <a:spcPts val="100"/>
              </a:spcBef>
            </a:pPr>
            <a:r>
              <a:rPr dirty="0" sz="6000"/>
              <a:t>Case</a:t>
            </a:r>
            <a:r>
              <a:rPr dirty="0" sz="6000" spc="-90"/>
              <a:t> </a:t>
            </a:r>
            <a:r>
              <a:rPr dirty="0" sz="6000" spc="-5"/>
              <a:t>Study</a:t>
            </a:r>
            <a:endParaRPr sz="6000"/>
          </a:p>
        </p:txBody>
      </p:sp>
      <p:sp>
        <p:nvSpPr>
          <p:cNvPr id="3" name="object 3"/>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098548" y="382536"/>
            <a:ext cx="7498079" cy="5486386"/>
          </a:xfrm>
          <a:prstGeom prst="rect">
            <a:avLst/>
          </a:prstGeom>
        </p:spPr>
      </p:pic>
      <p:sp>
        <p:nvSpPr>
          <p:cNvPr id="3" name="object 3"/>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4" name="object 4"/>
          <p:cNvSpPr txBox="1"/>
          <p:nvPr/>
        </p:nvSpPr>
        <p:spPr>
          <a:xfrm>
            <a:off x="6668074" y="6211042"/>
            <a:ext cx="2418715" cy="228600"/>
          </a:xfrm>
          <a:prstGeom prst="rect">
            <a:avLst/>
          </a:prstGeom>
        </p:spPr>
        <p:txBody>
          <a:bodyPr wrap="square" lIns="0" tIns="0" rIns="0" bIns="0" rtlCol="0" vert="horz">
            <a:spAutoFit/>
          </a:bodyPr>
          <a:lstStyle/>
          <a:p>
            <a:pPr marL="12700">
              <a:lnSpc>
                <a:spcPts val="1614"/>
              </a:lnSpc>
            </a:pPr>
            <a:r>
              <a:rPr dirty="0" sz="1600" spc="-5">
                <a:latin typeface="Calibri"/>
                <a:cs typeface="Calibri"/>
              </a:rPr>
              <a:t>Citation:</a:t>
            </a:r>
            <a:r>
              <a:rPr dirty="0" sz="1600" spc="-45">
                <a:latin typeface="Calibri"/>
                <a:cs typeface="Calibri"/>
              </a:rPr>
              <a:t> </a:t>
            </a:r>
            <a:r>
              <a:rPr dirty="0" sz="1600" spc="-5">
                <a:latin typeface="Calibri"/>
                <a:cs typeface="Calibri"/>
              </a:rPr>
              <a:t>On</a:t>
            </a:r>
            <a:r>
              <a:rPr dirty="0" sz="1600" spc="-20">
                <a:latin typeface="Calibri"/>
                <a:cs typeface="Calibri"/>
              </a:rPr>
              <a:t> </a:t>
            </a:r>
            <a:r>
              <a:rPr dirty="0" sz="1600" spc="-5">
                <a:latin typeface="Calibri"/>
                <a:cs typeface="Calibri"/>
              </a:rPr>
              <a:t>Being</a:t>
            </a:r>
            <a:r>
              <a:rPr dirty="0" sz="1600">
                <a:latin typeface="Calibri"/>
                <a:cs typeface="Calibri"/>
              </a:rPr>
              <a:t> </a:t>
            </a:r>
            <a:r>
              <a:rPr dirty="0" sz="1600" spc="-5">
                <a:latin typeface="Calibri"/>
                <a:cs typeface="Calibri"/>
              </a:rPr>
              <a:t>A</a:t>
            </a:r>
            <a:r>
              <a:rPr dirty="0" sz="1600" spc="-25">
                <a:latin typeface="Calibri"/>
                <a:cs typeface="Calibri"/>
              </a:rPr>
              <a:t> </a:t>
            </a:r>
            <a:r>
              <a:rPr dirty="0" sz="1600" spc="-5">
                <a:latin typeface="Calibri"/>
                <a:cs typeface="Calibri"/>
              </a:rPr>
              <a:t>Scientist</a:t>
            </a:r>
            <a:endParaRPr sz="16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24276" y="2488374"/>
            <a:ext cx="3159760" cy="939800"/>
          </a:xfrm>
          <a:prstGeom prst="rect"/>
        </p:spPr>
        <p:txBody>
          <a:bodyPr wrap="square" lIns="0" tIns="12700" rIns="0" bIns="0" rtlCol="0" vert="horz">
            <a:spAutoFit/>
          </a:bodyPr>
          <a:lstStyle/>
          <a:p>
            <a:pPr marL="12700">
              <a:lnSpc>
                <a:spcPct val="100000"/>
              </a:lnSpc>
              <a:spcBef>
                <a:spcPts val="100"/>
              </a:spcBef>
            </a:pPr>
            <a:r>
              <a:rPr dirty="0" sz="6000" spc="-114"/>
              <a:t>R</a:t>
            </a:r>
            <a:r>
              <a:rPr dirty="0" sz="6000"/>
              <a:t>e</a:t>
            </a:r>
            <a:r>
              <a:rPr dirty="0" sz="6000" spc="5"/>
              <a:t>sou</a:t>
            </a:r>
            <a:r>
              <a:rPr dirty="0" sz="6000" spc="-95"/>
              <a:t>r</a:t>
            </a:r>
            <a:r>
              <a:rPr dirty="0" sz="6000" spc="-10"/>
              <a:t>c</a:t>
            </a:r>
            <a:r>
              <a:rPr dirty="0" sz="6000"/>
              <a:t>es</a:t>
            </a:r>
            <a:endParaRPr sz="6000"/>
          </a:p>
        </p:txBody>
      </p:sp>
      <p:sp>
        <p:nvSpPr>
          <p:cNvPr id="3" name="object 3"/>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3166745" cy="696595"/>
          </a:xfrm>
          <a:prstGeom prst="rect"/>
        </p:spPr>
        <p:txBody>
          <a:bodyPr wrap="square" lIns="0" tIns="13335" rIns="0" bIns="0" rtlCol="0" vert="horz">
            <a:spAutoFit/>
          </a:bodyPr>
          <a:lstStyle/>
          <a:p>
            <a:pPr marL="12700">
              <a:lnSpc>
                <a:spcPct val="100000"/>
              </a:lnSpc>
              <a:spcBef>
                <a:spcPts val="105"/>
              </a:spcBef>
            </a:pPr>
            <a:r>
              <a:rPr dirty="0" spc="-10"/>
              <a:t>Best</a:t>
            </a:r>
            <a:r>
              <a:rPr dirty="0" spc="-114"/>
              <a:t> </a:t>
            </a:r>
            <a:r>
              <a:rPr dirty="0" spc="-10"/>
              <a:t>practices</a:t>
            </a: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p:nvPr/>
        </p:nvSpPr>
        <p:spPr>
          <a:xfrm>
            <a:off x="916939" y="1773910"/>
            <a:ext cx="9871710" cy="3578225"/>
          </a:xfrm>
          <a:prstGeom prst="rect">
            <a:avLst/>
          </a:prstGeom>
        </p:spPr>
        <p:txBody>
          <a:bodyPr wrap="square" lIns="0" tIns="36830" rIns="0" bIns="0" rtlCol="0" vert="horz">
            <a:spAutoFit/>
          </a:bodyPr>
          <a:lstStyle/>
          <a:p>
            <a:pPr marL="241300" indent="-228600">
              <a:lnSpc>
                <a:spcPct val="100000"/>
              </a:lnSpc>
              <a:spcBef>
                <a:spcPts val="290"/>
              </a:spcBef>
              <a:buFont typeface="Arial"/>
              <a:buChar char="•"/>
              <a:tabLst>
                <a:tab pos="241300" algn="l"/>
              </a:tabLst>
            </a:pPr>
            <a:r>
              <a:rPr dirty="0" sz="2600" spc="-15">
                <a:latin typeface="Calibri"/>
                <a:cs typeface="Calibri"/>
              </a:rPr>
              <a:t>Create</a:t>
            </a:r>
            <a:r>
              <a:rPr dirty="0" sz="2600" spc="-25">
                <a:latin typeface="Calibri"/>
                <a:cs typeface="Calibri"/>
              </a:rPr>
              <a:t> </a:t>
            </a:r>
            <a:r>
              <a:rPr dirty="0" sz="2600">
                <a:latin typeface="Calibri"/>
                <a:cs typeface="Calibri"/>
              </a:rPr>
              <a:t>a clear</a:t>
            </a:r>
            <a:r>
              <a:rPr dirty="0" sz="2600" spc="-5">
                <a:latin typeface="Calibri"/>
                <a:cs typeface="Calibri"/>
              </a:rPr>
              <a:t> policy </a:t>
            </a:r>
            <a:r>
              <a:rPr dirty="0" sz="2600" spc="-25">
                <a:latin typeface="Calibri"/>
                <a:cs typeface="Calibri"/>
              </a:rPr>
              <a:t>before</a:t>
            </a:r>
            <a:r>
              <a:rPr dirty="0" sz="2600" spc="-5">
                <a:latin typeface="Calibri"/>
                <a:cs typeface="Calibri"/>
              </a:rPr>
              <a:t> </a:t>
            </a:r>
            <a:r>
              <a:rPr dirty="0" sz="2600">
                <a:latin typeface="Calibri"/>
                <a:cs typeface="Calibri"/>
              </a:rPr>
              <a:t>the</a:t>
            </a:r>
            <a:r>
              <a:rPr dirty="0" sz="2600" spc="-15">
                <a:latin typeface="Calibri"/>
                <a:cs typeface="Calibri"/>
              </a:rPr>
              <a:t> start</a:t>
            </a:r>
            <a:r>
              <a:rPr dirty="0" sz="2600" spc="-5">
                <a:latin typeface="Calibri"/>
                <a:cs typeface="Calibri"/>
              </a:rPr>
              <a:t> of </a:t>
            </a:r>
            <a:r>
              <a:rPr dirty="0" sz="2600">
                <a:latin typeface="Calibri"/>
                <a:cs typeface="Calibri"/>
              </a:rPr>
              <a:t>a</a:t>
            </a:r>
            <a:r>
              <a:rPr dirty="0" sz="2600" spc="5">
                <a:latin typeface="Calibri"/>
                <a:cs typeface="Calibri"/>
              </a:rPr>
              <a:t> </a:t>
            </a:r>
            <a:r>
              <a:rPr dirty="0" sz="2600" spc="-10">
                <a:latin typeface="Calibri"/>
                <a:cs typeface="Calibri"/>
              </a:rPr>
              <a:t>project</a:t>
            </a:r>
            <a:endParaRPr sz="2600">
              <a:latin typeface="Calibri"/>
              <a:cs typeface="Calibri"/>
            </a:endParaRPr>
          </a:p>
          <a:p>
            <a:pPr lvl="1" marL="698500" indent="-228600">
              <a:lnSpc>
                <a:spcPct val="100000"/>
              </a:lnSpc>
              <a:spcBef>
                <a:spcPts val="190"/>
              </a:spcBef>
              <a:buFont typeface="Arial"/>
              <a:buChar char="•"/>
              <a:tabLst>
                <a:tab pos="698500" algn="l"/>
              </a:tabLst>
            </a:pPr>
            <a:r>
              <a:rPr dirty="0" sz="2600" spc="-10">
                <a:latin typeface="Calibri"/>
                <a:cs typeface="Calibri"/>
              </a:rPr>
              <a:t>Establish</a:t>
            </a:r>
            <a:r>
              <a:rPr dirty="0" sz="2600" spc="-20">
                <a:latin typeface="Calibri"/>
                <a:cs typeface="Calibri"/>
              </a:rPr>
              <a:t> </a:t>
            </a:r>
            <a:r>
              <a:rPr dirty="0" sz="2600" spc="-10">
                <a:latin typeface="Calibri"/>
                <a:cs typeface="Calibri"/>
              </a:rPr>
              <a:t>roles</a:t>
            </a:r>
            <a:r>
              <a:rPr dirty="0" sz="2600" spc="-5">
                <a:latin typeface="Calibri"/>
                <a:cs typeface="Calibri"/>
              </a:rPr>
              <a:t> </a:t>
            </a:r>
            <a:r>
              <a:rPr dirty="0" sz="2600">
                <a:latin typeface="Calibri"/>
                <a:cs typeface="Calibri"/>
              </a:rPr>
              <a:t>and</a:t>
            </a:r>
            <a:r>
              <a:rPr dirty="0" sz="2600" spc="-10">
                <a:latin typeface="Calibri"/>
                <a:cs typeface="Calibri"/>
              </a:rPr>
              <a:t> </a:t>
            </a:r>
            <a:r>
              <a:rPr dirty="0" sz="2600" spc="-5">
                <a:latin typeface="Calibri"/>
                <a:cs typeface="Calibri"/>
              </a:rPr>
              <a:t>authorship</a:t>
            </a:r>
            <a:r>
              <a:rPr dirty="0" sz="2600" spc="-10">
                <a:latin typeface="Calibri"/>
                <a:cs typeface="Calibri"/>
              </a:rPr>
              <a:t> </a:t>
            </a:r>
            <a:r>
              <a:rPr dirty="0" sz="2600" spc="-15">
                <a:latin typeface="Calibri"/>
                <a:cs typeface="Calibri"/>
              </a:rPr>
              <a:t>at</a:t>
            </a:r>
            <a:r>
              <a:rPr dirty="0" sz="2600" spc="10">
                <a:latin typeface="Calibri"/>
                <a:cs typeface="Calibri"/>
              </a:rPr>
              <a:t> </a:t>
            </a:r>
            <a:r>
              <a:rPr dirty="0" sz="2600">
                <a:latin typeface="Calibri"/>
                <a:cs typeface="Calibri"/>
              </a:rPr>
              <a:t>the</a:t>
            </a:r>
            <a:r>
              <a:rPr dirty="0" sz="2600" spc="-20">
                <a:latin typeface="Calibri"/>
                <a:cs typeface="Calibri"/>
              </a:rPr>
              <a:t> </a:t>
            </a:r>
            <a:r>
              <a:rPr dirty="0" sz="2600" spc="-5">
                <a:latin typeface="Calibri"/>
                <a:cs typeface="Calibri"/>
              </a:rPr>
              <a:t>beginning</a:t>
            </a:r>
            <a:r>
              <a:rPr dirty="0" sz="2600" spc="-25">
                <a:latin typeface="Calibri"/>
                <a:cs typeface="Calibri"/>
              </a:rPr>
              <a:t> </a:t>
            </a:r>
            <a:r>
              <a:rPr dirty="0" sz="2600" spc="-5">
                <a:latin typeface="Calibri"/>
                <a:cs typeface="Calibri"/>
              </a:rPr>
              <a:t>of</a:t>
            </a:r>
            <a:r>
              <a:rPr dirty="0" sz="2600">
                <a:latin typeface="Calibri"/>
                <a:cs typeface="Calibri"/>
              </a:rPr>
              <a:t> a</a:t>
            </a:r>
            <a:r>
              <a:rPr dirty="0" sz="2600" spc="10">
                <a:latin typeface="Calibri"/>
                <a:cs typeface="Calibri"/>
              </a:rPr>
              <a:t> </a:t>
            </a:r>
            <a:r>
              <a:rPr dirty="0" sz="2600" spc="-10">
                <a:latin typeface="Calibri"/>
                <a:cs typeface="Calibri"/>
              </a:rPr>
              <a:t>project/research</a:t>
            </a:r>
            <a:endParaRPr sz="2600">
              <a:latin typeface="Calibri"/>
              <a:cs typeface="Calibri"/>
            </a:endParaRPr>
          </a:p>
          <a:p>
            <a:pPr lvl="1" marL="698500" indent="-228600">
              <a:lnSpc>
                <a:spcPct val="100000"/>
              </a:lnSpc>
              <a:spcBef>
                <a:spcPts val="180"/>
              </a:spcBef>
              <a:buFont typeface="Arial"/>
              <a:buChar char="•"/>
              <a:tabLst>
                <a:tab pos="698500" algn="l"/>
              </a:tabLst>
            </a:pPr>
            <a:r>
              <a:rPr dirty="0" sz="2600" spc="-15">
                <a:latin typeface="Calibri"/>
                <a:cs typeface="Calibri"/>
              </a:rPr>
              <a:t>Create</a:t>
            </a:r>
            <a:r>
              <a:rPr dirty="0" sz="2600" spc="-25">
                <a:latin typeface="Calibri"/>
                <a:cs typeface="Calibri"/>
              </a:rPr>
              <a:t> </a:t>
            </a:r>
            <a:r>
              <a:rPr dirty="0" sz="2600">
                <a:latin typeface="Calibri"/>
                <a:cs typeface="Calibri"/>
              </a:rPr>
              <a:t>a</a:t>
            </a:r>
            <a:r>
              <a:rPr dirty="0" sz="2600" spc="-5">
                <a:solidFill>
                  <a:srgbClr val="0562C1"/>
                </a:solidFill>
                <a:latin typeface="Calibri"/>
                <a:cs typeface="Calibri"/>
              </a:rPr>
              <a:t> </a:t>
            </a:r>
            <a:r>
              <a:rPr dirty="0" u="sng" sz="2600" spc="-10">
                <a:solidFill>
                  <a:srgbClr val="0562C1"/>
                </a:solidFill>
                <a:uFill>
                  <a:solidFill>
                    <a:srgbClr val="0562C1"/>
                  </a:solidFill>
                </a:uFill>
                <a:latin typeface="Calibri"/>
                <a:cs typeface="Calibri"/>
                <a:hlinkClick r:id="rId2"/>
              </a:rPr>
              <a:t>partnership</a:t>
            </a:r>
            <a:r>
              <a:rPr dirty="0" u="sng" sz="2600" spc="-35">
                <a:solidFill>
                  <a:srgbClr val="0562C1"/>
                </a:solidFill>
                <a:uFill>
                  <a:solidFill>
                    <a:srgbClr val="0562C1"/>
                  </a:solidFill>
                </a:uFill>
                <a:latin typeface="Calibri"/>
                <a:cs typeface="Calibri"/>
                <a:hlinkClick r:id="rId2"/>
              </a:rPr>
              <a:t> </a:t>
            </a:r>
            <a:r>
              <a:rPr dirty="0" u="sng" sz="2600" spc="-10">
                <a:solidFill>
                  <a:srgbClr val="0562C1"/>
                </a:solidFill>
                <a:uFill>
                  <a:solidFill>
                    <a:srgbClr val="0562C1"/>
                  </a:solidFill>
                </a:uFill>
                <a:latin typeface="Calibri"/>
                <a:cs typeface="Calibri"/>
                <a:hlinkClick r:id="rId2"/>
              </a:rPr>
              <a:t>agreement</a:t>
            </a:r>
            <a:endParaRPr sz="2600">
              <a:latin typeface="Calibri"/>
              <a:cs typeface="Calibri"/>
            </a:endParaRPr>
          </a:p>
          <a:p>
            <a:pPr lvl="1" marL="698500" indent="-228600">
              <a:lnSpc>
                <a:spcPct val="100000"/>
              </a:lnSpc>
              <a:spcBef>
                <a:spcPts val="195"/>
              </a:spcBef>
              <a:buFont typeface="Arial"/>
              <a:buChar char="•"/>
              <a:tabLst>
                <a:tab pos="698500" algn="l"/>
              </a:tabLst>
            </a:pPr>
            <a:r>
              <a:rPr dirty="0" sz="2600" spc="-5">
                <a:latin typeface="Calibri"/>
                <a:cs typeface="Calibri"/>
              </a:rPr>
              <a:t>Develop</a:t>
            </a:r>
            <a:r>
              <a:rPr dirty="0" sz="2600" spc="-30">
                <a:latin typeface="Calibri"/>
                <a:cs typeface="Calibri"/>
              </a:rPr>
              <a:t> </a:t>
            </a:r>
            <a:r>
              <a:rPr dirty="0" sz="2600" spc="-5">
                <a:latin typeface="Calibri"/>
                <a:cs typeface="Calibri"/>
              </a:rPr>
              <a:t>authorship</a:t>
            </a:r>
            <a:r>
              <a:rPr dirty="0" sz="2600" spc="-25">
                <a:latin typeface="Calibri"/>
                <a:cs typeface="Calibri"/>
              </a:rPr>
              <a:t> </a:t>
            </a:r>
            <a:r>
              <a:rPr dirty="0" sz="2600" spc="-5">
                <a:latin typeface="Calibri"/>
                <a:cs typeface="Calibri"/>
              </a:rPr>
              <a:t>guidelines</a:t>
            </a:r>
            <a:r>
              <a:rPr dirty="0" sz="2600" spc="-35">
                <a:latin typeface="Calibri"/>
                <a:cs typeface="Calibri"/>
              </a:rPr>
              <a:t> </a:t>
            </a:r>
            <a:r>
              <a:rPr dirty="0" sz="2600" spc="-25">
                <a:latin typeface="Calibri"/>
                <a:cs typeface="Calibri"/>
              </a:rPr>
              <a:t>for</a:t>
            </a:r>
            <a:r>
              <a:rPr dirty="0" sz="2600" spc="10">
                <a:latin typeface="Calibri"/>
                <a:cs typeface="Calibri"/>
              </a:rPr>
              <a:t> </a:t>
            </a:r>
            <a:r>
              <a:rPr dirty="0" sz="2600" spc="-15">
                <a:latin typeface="Calibri"/>
                <a:cs typeface="Calibri"/>
              </a:rPr>
              <a:t>your</a:t>
            </a:r>
            <a:r>
              <a:rPr dirty="0" sz="2600" spc="10">
                <a:solidFill>
                  <a:srgbClr val="0562C1"/>
                </a:solidFill>
                <a:latin typeface="Calibri"/>
                <a:cs typeface="Calibri"/>
              </a:rPr>
              <a:t> </a:t>
            </a:r>
            <a:r>
              <a:rPr dirty="0" u="sng" sz="2600" spc="-5">
                <a:solidFill>
                  <a:srgbClr val="0562C1"/>
                </a:solidFill>
                <a:uFill>
                  <a:solidFill>
                    <a:srgbClr val="0562C1"/>
                  </a:solidFill>
                </a:uFill>
                <a:latin typeface="Calibri"/>
                <a:cs typeface="Calibri"/>
                <a:hlinkClick r:id="rId3"/>
              </a:rPr>
              <a:t>lab/dept</a:t>
            </a:r>
            <a:endParaRPr sz="2600">
              <a:latin typeface="Calibri"/>
              <a:cs typeface="Calibri"/>
            </a:endParaRPr>
          </a:p>
          <a:p>
            <a:pPr marL="241300" indent="-228600">
              <a:lnSpc>
                <a:spcPct val="100000"/>
              </a:lnSpc>
              <a:spcBef>
                <a:spcPts val="685"/>
              </a:spcBef>
              <a:buFont typeface="Arial"/>
              <a:buChar char="•"/>
              <a:tabLst>
                <a:tab pos="241300" algn="l"/>
              </a:tabLst>
            </a:pPr>
            <a:r>
              <a:rPr dirty="0" sz="2600" spc="-20">
                <a:latin typeface="Calibri"/>
                <a:cs typeface="Calibri"/>
              </a:rPr>
              <a:t>Transparency</a:t>
            </a:r>
            <a:endParaRPr sz="2600">
              <a:latin typeface="Calibri"/>
              <a:cs typeface="Calibri"/>
            </a:endParaRPr>
          </a:p>
          <a:p>
            <a:pPr lvl="1" marL="698500" indent="-228600">
              <a:lnSpc>
                <a:spcPct val="100000"/>
              </a:lnSpc>
              <a:spcBef>
                <a:spcPts val="190"/>
              </a:spcBef>
              <a:buFont typeface="Arial"/>
              <a:buChar char="•"/>
              <a:tabLst>
                <a:tab pos="698500" algn="l"/>
              </a:tabLst>
            </a:pPr>
            <a:r>
              <a:rPr dirty="0" sz="2600" spc="-10">
                <a:latin typeface="Calibri"/>
                <a:cs typeface="Calibri"/>
              </a:rPr>
              <a:t>How</a:t>
            </a:r>
            <a:r>
              <a:rPr dirty="0" sz="2600">
                <a:latin typeface="Calibri"/>
                <a:cs typeface="Calibri"/>
              </a:rPr>
              <a:t> </a:t>
            </a:r>
            <a:r>
              <a:rPr dirty="0" sz="2600" spc="-10">
                <a:latin typeface="Calibri"/>
                <a:cs typeface="Calibri"/>
              </a:rPr>
              <a:t>was </a:t>
            </a:r>
            <a:r>
              <a:rPr dirty="0" sz="2600">
                <a:latin typeface="Calibri"/>
                <a:cs typeface="Calibri"/>
              </a:rPr>
              <a:t>the</a:t>
            </a:r>
            <a:r>
              <a:rPr dirty="0" sz="2600" spc="-30">
                <a:latin typeface="Calibri"/>
                <a:cs typeface="Calibri"/>
              </a:rPr>
              <a:t> </a:t>
            </a:r>
            <a:r>
              <a:rPr dirty="0" sz="2600" spc="-10">
                <a:latin typeface="Calibri"/>
                <a:cs typeface="Calibri"/>
              </a:rPr>
              <a:t>research</a:t>
            </a:r>
            <a:r>
              <a:rPr dirty="0" sz="2600" spc="-35">
                <a:latin typeface="Calibri"/>
                <a:cs typeface="Calibri"/>
              </a:rPr>
              <a:t> </a:t>
            </a:r>
            <a:r>
              <a:rPr dirty="0" sz="2600" spc="-5">
                <a:latin typeface="Calibri"/>
                <a:cs typeface="Calibri"/>
              </a:rPr>
              <a:t>funded?</a:t>
            </a:r>
            <a:endParaRPr sz="2600">
              <a:latin typeface="Calibri"/>
              <a:cs typeface="Calibri"/>
            </a:endParaRPr>
          </a:p>
          <a:p>
            <a:pPr marL="241300" indent="-228600">
              <a:lnSpc>
                <a:spcPct val="100000"/>
              </a:lnSpc>
              <a:spcBef>
                <a:spcPts val="685"/>
              </a:spcBef>
              <a:buFont typeface="Arial"/>
              <a:buChar char="•"/>
              <a:tabLst>
                <a:tab pos="241300" algn="l"/>
              </a:tabLst>
            </a:pPr>
            <a:r>
              <a:rPr dirty="0" sz="2600" spc="-15">
                <a:latin typeface="Calibri"/>
                <a:cs typeface="Calibri"/>
              </a:rPr>
              <a:t>Avoid</a:t>
            </a:r>
            <a:r>
              <a:rPr dirty="0" sz="2600" spc="-25">
                <a:latin typeface="Calibri"/>
                <a:cs typeface="Calibri"/>
              </a:rPr>
              <a:t> </a:t>
            </a:r>
            <a:r>
              <a:rPr dirty="0" sz="2600" spc="-5">
                <a:latin typeface="Calibri"/>
                <a:cs typeface="Calibri"/>
              </a:rPr>
              <a:t>overlapping</a:t>
            </a:r>
            <a:r>
              <a:rPr dirty="0" sz="2600" spc="-25">
                <a:latin typeface="Calibri"/>
                <a:cs typeface="Calibri"/>
              </a:rPr>
              <a:t> </a:t>
            </a:r>
            <a:r>
              <a:rPr dirty="0" sz="2600" spc="-10">
                <a:latin typeface="Calibri"/>
                <a:cs typeface="Calibri"/>
              </a:rPr>
              <a:t>publication</a:t>
            </a:r>
            <a:endParaRPr sz="2600">
              <a:latin typeface="Calibri"/>
              <a:cs typeface="Calibri"/>
            </a:endParaRPr>
          </a:p>
          <a:p>
            <a:pPr marL="241300" indent="-228600">
              <a:lnSpc>
                <a:spcPct val="100000"/>
              </a:lnSpc>
              <a:spcBef>
                <a:spcPts val="695"/>
              </a:spcBef>
              <a:buFont typeface="Arial"/>
              <a:buChar char="•"/>
              <a:tabLst>
                <a:tab pos="241300" algn="l"/>
              </a:tabLst>
            </a:pPr>
            <a:r>
              <a:rPr dirty="0" sz="2600" spc="-15">
                <a:latin typeface="Calibri"/>
                <a:cs typeface="Calibri"/>
              </a:rPr>
              <a:t>Understand</a:t>
            </a:r>
            <a:r>
              <a:rPr dirty="0" sz="2600" spc="-45">
                <a:latin typeface="Calibri"/>
                <a:cs typeface="Calibri"/>
              </a:rPr>
              <a:t> </a:t>
            </a:r>
            <a:r>
              <a:rPr dirty="0" sz="2600">
                <a:latin typeface="Calibri"/>
                <a:cs typeface="Calibri"/>
              </a:rPr>
              <a:t>rules</a:t>
            </a:r>
            <a:r>
              <a:rPr dirty="0" sz="2600" spc="-30">
                <a:latin typeface="Calibri"/>
                <a:cs typeface="Calibri"/>
              </a:rPr>
              <a:t> </a:t>
            </a:r>
            <a:r>
              <a:rPr dirty="0" sz="2600" spc="-25">
                <a:latin typeface="Calibri"/>
                <a:cs typeface="Calibri"/>
              </a:rPr>
              <a:t>for</a:t>
            </a:r>
            <a:r>
              <a:rPr dirty="0" sz="2600" spc="10">
                <a:latin typeface="Calibri"/>
                <a:cs typeface="Calibri"/>
              </a:rPr>
              <a:t> </a:t>
            </a:r>
            <a:r>
              <a:rPr dirty="0" sz="2600" spc="-5">
                <a:latin typeface="Calibri"/>
                <a:cs typeface="Calibri"/>
              </a:rPr>
              <a:t>reusing</a:t>
            </a:r>
            <a:r>
              <a:rPr dirty="0" sz="2600" spc="-35">
                <a:latin typeface="Calibri"/>
                <a:cs typeface="Calibri"/>
              </a:rPr>
              <a:t> </a:t>
            </a:r>
            <a:r>
              <a:rPr dirty="0" sz="2600" spc="-10">
                <a:latin typeface="Calibri"/>
                <a:cs typeface="Calibri"/>
              </a:rPr>
              <a:t>texts</a:t>
            </a:r>
            <a:r>
              <a:rPr dirty="0" sz="2600" spc="-40">
                <a:latin typeface="Calibri"/>
                <a:cs typeface="Calibri"/>
              </a:rPr>
              <a:t> </a:t>
            </a:r>
            <a:r>
              <a:rPr dirty="0" sz="2600" spc="-5">
                <a:latin typeface="Calibri"/>
                <a:cs typeface="Calibri"/>
              </a:rPr>
              <a:t>or images</a:t>
            </a:r>
            <a:endParaRPr sz="260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6939" y="609822"/>
            <a:ext cx="3556635" cy="696595"/>
          </a:xfrm>
          <a:prstGeom prst="rect">
            <a:avLst/>
          </a:prstGeom>
        </p:spPr>
        <p:txBody>
          <a:bodyPr wrap="square" lIns="0" tIns="13335" rIns="0" bIns="0" rtlCol="0" vert="horz">
            <a:spAutoFit/>
          </a:bodyPr>
          <a:lstStyle/>
          <a:p>
            <a:pPr marL="12700">
              <a:lnSpc>
                <a:spcPct val="100000"/>
              </a:lnSpc>
              <a:spcBef>
                <a:spcPts val="105"/>
              </a:spcBef>
            </a:pPr>
            <a:r>
              <a:rPr dirty="0" sz="4400" spc="-5">
                <a:latin typeface="Calibri"/>
                <a:cs typeface="Calibri"/>
              </a:rPr>
              <a:t>An</a:t>
            </a:r>
            <a:r>
              <a:rPr dirty="0" sz="4400" spc="-20">
                <a:latin typeface="Calibri"/>
                <a:cs typeface="Calibri"/>
              </a:rPr>
              <a:t> </a:t>
            </a:r>
            <a:r>
              <a:rPr dirty="0" sz="4400">
                <a:latin typeface="Calibri"/>
                <a:cs typeface="Calibri"/>
              </a:rPr>
              <a:t>old</a:t>
            </a:r>
            <a:r>
              <a:rPr dirty="0" sz="4400" spc="-25">
                <a:latin typeface="Calibri"/>
                <a:cs typeface="Calibri"/>
              </a:rPr>
              <a:t> </a:t>
            </a:r>
            <a:r>
              <a:rPr dirty="0" sz="4400" spc="-15">
                <a:latin typeface="Calibri"/>
                <a:cs typeface="Calibri"/>
              </a:rPr>
              <a:t>saying….</a:t>
            </a:r>
            <a:endParaRPr sz="4400">
              <a:latin typeface="Calibri"/>
              <a:cs typeface="Calibri"/>
            </a:endParaRP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p:nvPr/>
        </p:nvSpPr>
        <p:spPr>
          <a:xfrm>
            <a:off x="2347086" y="2628814"/>
            <a:ext cx="7492365" cy="1183005"/>
          </a:xfrm>
          <a:prstGeom prst="rect">
            <a:avLst/>
          </a:prstGeom>
        </p:spPr>
        <p:txBody>
          <a:bodyPr wrap="square" lIns="0" tIns="81280" rIns="0" bIns="0" rtlCol="0" vert="horz">
            <a:spAutoFit/>
          </a:bodyPr>
          <a:lstStyle/>
          <a:p>
            <a:pPr marL="129539" marR="5080" indent="-117475">
              <a:lnSpc>
                <a:spcPts val="4320"/>
              </a:lnSpc>
              <a:spcBef>
                <a:spcPts val="640"/>
              </a:spcBef>
            </a:pPr>
            <a:r>
              <a:rPr dirty="0" sz="4000" spc="-5" i="1">
                <a:latin typeface="Calibri"/>
                <a:cs typeface="Calibri"/>
              </a:rPr>
              <a:t>“</a:t>
            </a:r>
            <a:r>
              <a:rPr dirty="0" sz="4000" spc="-10" i="1">
                <a:latin typeface="Calibri"/>
                <a:cs typeface="Calibri"/>
              </a:rPr>
              <a:t> </a:t>
            </a:r>
            <a:r>
              <a:rPr dirty="0" sz="4000" spc="-5" i="1">
                <a:latin typeface="Calibri"/>
                <a:cs typeface="Calibri"/>
              </a:rPr>
              <a:t>If you </a:t>
            </a:r>
            <a:r>
              <a:rPr dirty="0" sz="4000" spc="-10" i="1">
                <a:latin typeface="Calibri"/>
                <a:cs typeface="Calibri"/>
              </a:rPr>
              <a:t>are</a:t>
            </a:r>
            <a:r>
              <a:rPr dirty="0" sz="4000" spc="5" i="1">
                <a:latin typeface="Calibri"/>
                <a:cs typeface="Calibri"/>
              </a:rPr>
              <a:t> </a:t>
            </a:r>
            <a:r>
              <a:rPr dirty="0" sz="4000" spc="-10" i="1">
                <a:latin typeface="Calibri"/>
                <a:cs typeface="Calibri"/>
              </a:rPr>
              <a:t>willing</a:t>
            </a:r>
            <a:r>
              <a:rPr dirty="0" sz="4000" spc="10" i="1">
                <a:latin typeface="Calibri"/>
                <a:cs typeface="Calibri"/>
              </a:rPr>
              <a:t> </a:t>
            </a:r>
            <a:r>
              <a:rPr dirty="0" sz="4000" spc="-25" i="1">
                <a:latin typeface="Calibri"/>
                <a:cs typeface="Calibri"/>
              </a:rPr>
              <a:t>to</a:t>
            </a:r>
            <a:r>
              <a:rPr dirty="0" sz="4000" spc="-20" i="1">
                <a:latin typeface="Calibri"/>
                <a:cs typeface="Calibri"/>
              </a:rPr>
              <a:t> </a:t>
            </a:r>
            <a:r>
              <a:rPr dirty="0" sz="4000" spc="-55" i="1">
                <a:latin typeface="Calibri"/>
                <a:cs typeface="Calibri"/>
              </a:rPr>
              <a:t>take</a:t>
            </a:r>
            <a:r>
              <a:rPr dirty="0" sz="4000" i="1">
                <a:latin typeface="Calibri"/>
                <a:cs typeface="Calibri"/>
              </a:rPr>
              <a:t> </a:t>
            </a:r>
            <a:r>
              <a:rPr dirty="0" sz="4000" spc="-5" i="1">
                <a:latin typeface="Calibri"/>
                <a:cs typeface="Calibri"/>
              </a:rPr>
              <a:t>the credit, </a:t>
            </a:r>
            <a:r>
              <a:rPr dirty="0" sz="4000" spc="-890" i="1">
                <a:latin typeface="Calibri"/>
                <a:cs typeface="Calibri"/>
              </a:rPr>
              <a:t> </a:t>
            </a:r>
            <a:r>
              <a:rPr dirty="0" sz="4000" spc="-5" i="1">
                <a:latin typeface="Calibri"/>
                <a:cs typeface="Calibri"/>
              </a:rPr>
              <a:t>you </a:t>
            </a:r>
            <a:r>
              <a:rPr dirty="0" sz="4000" spc="-10" i="1">
                <a:latin typeface="Calibri"/>
                <a:cs typeface="Calibri"/>
              </a:rPr>
              <a:t>have</a:t>
            </a:r>
            <a:r>
              <a:rPr dirty="0" sz="4000" spc="25" i="1">
                <a:latin typeface="Calibri"/>
                <a:cs typeface="Calibri"/>
              </a:rPr>
              <a:t> </a:t>
            </a:r>
            <a:r>
              <a:rPr dirty="0" sz="4000" spc="-25" i="1">
                <a:latin typeface="Calibri"/>
                <a:cs typeface="Calibri"/>
              </a:rPr>
              <a:t>to</a:t>
            </a:r>
            <a:r>
              <a:rPr dirty="0" sz="4000" spc="-20" i="1">
                <a:latin typeface="Calibri"/>
                <a:cs typeface="Calibri"/>
              </a:rPr>
              <a:t> </a:t>
            </a:r>
            <a:r>
              <a:rPr dirty="0" sz="4000" spc="-55" i="1">
                <a:latin typeface="Calibri"/>
                <a:cs typeface="Calibri"/>
              </a:rPr>
              <a:t>take</a:t>
            </a:r>
            <a:r>
              <a:rPr dirty="0" sz="4000" i="1">
                <a:latin typeface="Calibri"/>
                <a:cs typeface="Calibri"/>
              </a:rPr>
              <a:t> </a:t>
            </a:r>
            <a:r>
              <a:rPr dirty="0" sz="4000" spc="-5" i="1">
                <a:latin typeface="Calibri"/>
                <a:cs typeface="Calibri"/>
              </a:rPr>
              <a:t>the</a:t>
            </a:r>
            <a:r>
              <a:rPr dirty="0" sz="4000" spc="5" i="1">
                <a:latin typeface="Calibri"/>
                <a:cs typeface="Calibri"/>
              </a:rPr>
              <a:t> </a:t>
            </a:r>
            <a:r>
              <a:rPr dirty="0" sz="4000" i="1">
                <a:latin typeface="Calibri"/>
                <a:cs typeface="Calibri"/>
              </a:rPr>
              <a:t>responsibility”</a:t>
            </a:r>
            <a:endParaRPr sz="400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058915" y="1295931"/>
            <a:ext cx="4943475" cy="1941830"/>
          </a:xfrm>
          <a:prstGeom prst="rect">
            <a:avLst/>
          </a:prstGeom>
        </p:spPr>
        <p:txBody>
          <a:bodyPr wrap="square" lIns="0" tIns="241935" rIns="0" bIns="0" rtlCol="0" vert="horz">
            <a:spAutoFit/>
          </a:bodyPr>
          <a:lstStyle/>
          <a:p>
            <a:pPr marL="12700">
              <a:lnSpc>
                <a:spcPct val="100000"/>
              </a:lnSpc>
              <a:spcBef>
                <a:spcPts val="1905"/>
              </a:spcBef>
            </a:pPr>
            <a:r>
              <a:rPr dirty="0" sz="2650" spc="-10">
                <a:solidFill>
                  <a:srgbClr val="2D75B6"/>
                </a:solidFill>
                <a:latin typeface="Calibri"/>
                <a:cs typeface="Calibri"/>
              </a:rPr>
              <a:t>Research</a:t>
            </a:r>
            <a:r>
              <a:rPr dirty="0" sz="2650" spc="-20">
                <a:solidFill>
                  <a:srgbClr val="2D75B6"/>
                </a:solidFill>
                <a:latin typeface="Calibri"/>
                <a:cs typeface="Calibri"/>
              </a:rPr>
              <a:t> </a:t>
            </a:r>
            <a:r>
              <a:rPr dirty="0" sz="2650" spc="-5">
                <a:solidFill>
                  <a:srgbClr val="2D75B6"/>
                </a:solidFill>
                <a:latin typeface="Calibri"/>
                <a:cs typeface="Calibri"/>
              </a:rPr>
              <a:t>Integrity</a:t>
            </a:r>
            <a:r>
              <a:rPr dirty="0" sz="2650" spc="-30">
                <a:solidFill>
                  <a:srgbClr val="2D75B6"/>
                </a:solidFill>
                <a:latin typeface="Calibri"/>
                <a:cs typeface="Calibri"/>
              </a:rPr>
              <a:t> </a:t>
            </a:r>
            <a:r>
              <a:rPr dirty="0" sz="2650">
                <a:solidFill>
                  <a:srgbClr val="2D75B6"/>
                </a:solidFill>
                <a:latin typeface="Calibri"/>
                <a:cs typeface="Calibri"/>
              </a:rPr>
              <a:t>Officer</a:t>
            </a:r>
            <a:r>
              <a:rPr dirty="0" sz="2650" spc="-35">
                <a:solidFill>
                  <a:srgbClr val="2D75B6"/>
                </a:solidFill>
                <a:latin typeface="Calibri"/>
                <a:cs typeface="Calibri"/>
              </a:rPr>
              <a:t> </a:t>
            </a:r>
            <a:r>
              <a:rPr dirty="0" sz="2650" spc="5">
                <a:solidFill>
                  <a:srgbClr val="2D75B6"/>
                </a:solidFill>
                <a:latin typeface="Calibri"/>
                <a:cs typeface="Calibri"/>
              </a:rPr>
              <a:t>(RIO)</a:t>
            </a:r>
            <a:endParaRPr sz="2650">
              <a:latin typeface="Calibri"/>
              <a:cs typeface="Calibri"/>
            </a:endParaRPr>
          </a:p>
          <a:p>
            <a:pPr algn="ctr" marL="193040">
              <a:lnSpc>
                <a:spcPct val="100000"/>
              </a:lnSpc>
              <a:spcBef>
                <a:spcPts val="1614"/>
              </a:spcBef>
            </a:pPr>
            <a:r>
              <a:rPr dirty="0" sz="2400" spc="-10" b="1">
                <a:solidFill>
                  <a:srgbClr val="F36F20"/>
                </a:solidFill>
                <a:latin typeface="Calibri"/>
                <a:cs typeface="Calibri"/>
              </a:rPr>
              <a:t>Cassandra</a:t>
            </a:r>
            <a:r>
              <a:rPr dirty="0" sz="2400" spc="-25" b="1">
                <a:solidFill>
                  <a:srgbClr val="F36F20"/>
                </a:solidFill>
                <a:latin typeface="Calibri"/>
                <a:cs typeface="Calibri"/>
              </a:rPr>
              <a:t> </a:t>
            </a:r>
            <a:r>
              <a:rPr dirty="0" sz="2400" b="1">
                <a:solidFill>
                  <a:srgbClr val="F36F20"/>
                </a:solidFill>
                <a:latin typeface="Calibri"/>
                <a:cs typeface="Calibri"/>
              </a:rPr>
              <a:t>C.</a:t>
            </a:r>
            <a:r>
              <a:rPr dirty="0" sz="2400" spc="-20" b="1">
                <a:solidFill>
                  <a:srgbClr val="F36F20"/>
                </a:solidFill>
                <a:latin typeface="Calibri"/>
                <a:cs typeface="Calibri"/>
              </a:rPr>
              <a:t> </a:t>
            </a:r>
            <a:r>
              <a:rPr dirty="0" sz="2400" spc="-15" b="1">
                <a:solidFill>
                  <a:srgbClr val="F36F20"/>
                </a:solidFill>
                <a:latin typeface="Calibri"/>
                <a:cs typeface="Calibri"/>
              </a:rPr>
              <a:t>Farley</a:t>
            </a:r>
            <a:endParaRPr sz="2400">
              <a:latin typeface="Calibri"/>
              <a:cs typeface="Calibri"/>
            </a:endParaRPr>
          </a:p>
          <a:p>
            <a:pPr algn="ctr" marL="194945">
              <a:lnSpc>
                <a:spcPts val="2695"/>
              </a:lnSpc>
              <a:spcBef>
                <a:spcPts val="30"/>
              </a:spcBef>
            </a:pPr>
            <a:r>
              <a:rPr dirty="0" sz="2250">
                <a:solidFill>
                  <a:srgbClr val="F36F20"/>
                </a:solidFill>
                <a:latin typeface="Calibri"/>
                <a:cs typeface="Calibri"/>
              </a:rPr>
              <a:t>Associate</a:t>
            </a:r>
            <a:r>
              <a:rPr dirty="0" sz="2250" spc="10">
                <a:solidFill>
                  <a:srgbClr val="F36F20"/>
                </a:solidFill>
                <a:latin typeface="Calibri"/>
                <a:cs typeface="Calibri"/>
              </a:rPr>
              <a:t> </a:t>
            </a:r>
            <a:r>
              <a:rPr dirty="0" sz="2250" spc="-25">
                <a:solidFill>
                  <a:srgbClr val="F36F20"/>
                </a:solidFill>
                <a:latin typeface="Calibri"/>
                <a:cs typeface="Calibri"/>
              </a:rPr>
              <a:t>Director,</a:t>
            </a:r>
            <a:r>
              <a:rPr dirty="0" sz="2250" spc="5">
                <a:solidFill>
                  <a:srgbClr val="F36F20"/>
                </a:solidFill>
                <a:latin typeface="Calibri"/>
                <a:cs typeface="Calibri"/>
              </a:rPr>
              <a:t> UF</a:t>
            </a:r>
            <a:r>
              <a:rPr dirty="0" sz="2250" spc="-5">
                <a:solidFill>
                  <a:srgbClr val="F36F20"/>
                </a:solidFill>
                <a:latin typeface="Calibri"/>
                <a:cs typeface="Calibri"/>
              </a:rPr>
              <a:t> Research</a:t>
            </a:r>
            <a:r>
              <a:rPr dirty="0" sz="2250" spc="-20">
                <a:solidFill>
                  <a:srgbClr val="F36F20"/>
                </a:solidFill>
                <a:latin typeface="Calibri"/>
                <a:cs typeface="Calibri"/>
              </a:rPr>
              <a:t> </a:t>
            </a:r>
            <a:r>
              <a:rPr dirty="0" sz="2250" spc="-5">
                <a:solidFill>
                  <a:srgbClr val="F36F20"/>
                </a:solidFill>
                <a:latin typeface="Calibri"/>
                <a:cs typeface="Calibri"/>
              </a:rPr>
              <a:t>Integrity</a:t>
            </a:r>
            <a:endParaRPr sz="2250">
              <a:latin typeface="Calibri"/>
              <a:cs typeface="Calibri"/>
            </a:endParaRPr>
          </a:p>
          <a:p>
            <a:pPr marL="500380">
              <a:lnSpc>
                <a:spcPts val="2875"/>
              </a:lnSpc>
            </a:pPr>
            <a:r>
              <a:rPr dirty="0" sz="2400" spc="-5">
                <a:solidFill>
                  <a:srgbClr val="F36F20"/>
                </a:solidFill>
                <a:latin typeface="Calibri"/>
                <a:cs typeface="Calibri"/>
              </a:rPr>
              <a:t>(352)</a:t>
            </a:r>
            <a:r>
              <a:rPr dirty="0" sz="2400" spc="-30">
                <a:solidFill>
                  <a:srgbClr val="F36F20"/>
                </a:solidFill>
                <a:latin typeface="Calibri"/>
                <a:cs typeface="Calibri"/>
              </a:rPr>
              <a:t> </a:t>
            </a:r>
            <a:r>
              <a:rPr dirty="0" sz="2400" spc="-5">
                <a:solidFill>
                  <a:srgbClr val="F36F20"/>
                </a:solidFill>
                <a:latin typeface="Calibri"/>
                <a:cs typeface="Calibri"/>
              </a:rPr>
              <a:t>273-3052</a:t>
            </a:r>
            <a:r>
              <a:rPr dirty="0" sz="2400" spc="-30">
                <a:solidFill>
                  <a:srgbClr val="F36F20"/>
                </a:solidFill>
                <a:latin typeface="Calibri"/>
                <a:cs typeface="Calibri"/>
              </a:rPr>
              <a:t> </a:t>
            </a:r>
            <a:r>
              <a:rPr dirty="0" sz="2400">
                <a:solidFill>
                  <a:srgbClr val="F36F20"/>
                </a:solidFill>
                <a:latin typeface="Calibri"/>
                <a:cs typeface="Calibri"/>
              </a:rPr>
              <a:t>|</a:t>
            </a:r>
            <a:r>
              <a:rPr dirty="0" sz="2400" spc="-25">
                <a:solidFill>
                  <a:srgbClr val="F36F20"/>
                </a:solidFill>
                <a:latin typeface="Calibri"/>
                <a:cs typeface="Calibri"/>
              </a:rPr>
              <a:t> </a:t>
            </a:r>
            <a:r>
              <a:rPr dirty="0" sz="2400" spc="-5">
                <a:solidFill>
                  <a:srgbClr val="F36F20"/>
                </a:solidFill>
                <a:latin typeface="Calibri"/>
                <a:cs typeface="Calibri"/>
                <a:hlinkClick r:id="rId2"/>
              </a:rPr>
              <a:t>cfarley@ufl.edu</a:t>
            </a:r>
            <a:endParaRPr sz="2400">
              <a:latin typeface="Calibri"/>
              <a:cs typeface="Calibri"/>
            </a:endParaRPr>
          </a:p>
        </p:txBody>
      </p:sp>
      <p:sp>
        <p:nvSpPr>
          <p:cNvPr id="3" name="object 3"/>
          <p:cNvSpPr txBox="1"/>
          <p:nvPr/>
        </p:nvSpPr>
        <p:spPr>
          <a:xfrm>
            <a:off x="6418515" y="3416222"/>
            <a:ext cx="4485005" cy="715645"/>
          </a:xfrm>
          <a:prstGeom prst="rect">
            <a:avLst/>
          </a:prstGeom>
        </p:spPr>
        <p:txBody>
          <a:bodyPr wrap="square" lIns="0" tIns="13335" rIns="0" bIns="0" rtlCol="0" vert="horz">
            <a:spAutoFit/>
          </a:bodyPr>
          <a:lstStyle/>
          <a:p>
            <a:pPr marL="12700" marR="5080" indent="223520">
              <a:lnSpc>
                <a:spcPct val="100499"/>
              </a:lnSpc>
              <a:spcBef>
                <a:spcPts val="105"/>
              </a:spcBef>
            </a:pPr>
            <a:r>
              <a:rPr dirty="0" sz="2250" spc="-50">
                <a:solidFill>
                  <a:srgbClr val="2D75B6"/>
                </a:solidFill>
                <a:latin typeface="Calibri"/>
                <a:cs typeface="Calibri"/>
              </a:rPr>
              <a:t>You</a:t>
            </a:r>
            <a:r>
              <a:rPr dirty="0" sz="2250" spc="-15">
                <a:solidFill>
                  <a:srgbClr val="2D75B6"/>
                </a:solidFill>
                <a:latin typeface="Calibri"/>
                <a:cs typeface="Calibri"/>
              </a:rPr>
              <a:t> </a:t>
            </a:r>
            <a:r>
              <a:rPr dirty="0" sz="2250" spc="-5">
                <a:solidFill>
                  <a:srgbClr val="2D75B6"/>
                </a:solidFill>
                <a:latin typeface="Calibri"/>
                <a:cs typeface="Calibri"/>
              </a:rPr>
              <a:t>may</a:t>
            </a:r>
            <a:r>
              <a:rPr dirty="0" sz="2250" spc="-15">
                <a:solidFill>
                  <a:srgbClr val="2D75B6"/>
                </a:solidFill>
                <a:latin typeface="Calibri"/>
                <a:cs typeface="Calibri"/>
              </a:rPr>
              <a:t> </a:t>
            </a:r>
            <a:r>
              <a:rPr dirty="0" sz="2250" spc="5">
                <a:solidFill>
                  <a:srgbClr val="2D75B6"/>
                </a:solidFill>
                <a:latin typeface="Calibri"/>
                <a:cs typeface="Calibri"/>
              </a:rPr>
              <a:t>also</a:t>
            </a:r>
            <a:r>
              <a:rPr dirty="0" sz="2250" spc="20">
                <a:solidFill>
                  <a:srgbClr val="2D75B6"/>
                </a:solidFill>
                <a:latin typeface="Calibri"/>
                <a:cs typeface="Calibri"/>
              </a:rPr>
              <a:t> </a:t>
            </a:r>
            <a:r>
              <a:rPr dirty="0" sz="2250">
                <a:solidFill>
                  <a:srgbClr val="2D75B6"/>
                </a:solidFill>
                <a:latin typeface="Calibri"/>
                <a:cs typeface="Calibri"/>
              </a:rPr>
              <a:t>report</a:t>
            </a:r>
            <a:r>
              <a:rPr dirty="0" sz="2250" spc="-30">
                <a:solidFill>
                  <a:srgbClr val="2D75B6"/>
                </a:solidFill>
                <a:latin typeface="Calibri"/>
                <a:cs typeface="Calibri"/>
              </a:rPr>
              <a:t> </a:t>
            </a:r>
            <a:r>
              <a:rPr dirty="0" sz="2250">
                <a:solidFill>
                  <a:srgbClr val="2D75B6"/>
                </a:solidFill>
                <a:latin typeface="Calibri"/>
                <a:cs typeface="Calibri"/>
              </a:rPr>
              <a:t>anonymously </a:t>
            </a:r>
            <a:r>
              <a:rPr dirty="0" sz="2250" spc="5">
                <a:solidFill>
                  <a:srgbClr val="2D75B6"/>
                </a:solidFill>
                <a:latin typeface="Calibri"/>
                <a:cs typeface="Calibri"/>
              </a:rPr>
              <a:t> UF</a:t>
            </a:r>
            <a:r>
              <a:rPr dirty="0" sz="2250" spc="-10">
                <a:solidFill>
                  <a:srgbClr val="2D75B6"/>
                </a:solidFill>
                <a:latin typeface="Calibri"/>
                <a:cs typeface="Calibri"/>
              </a:rPr>
              <a:t> </a:t>
            </a:r>
            <a:r>
              <a:rPr dirty="0" sz="2250" spc="5">
                <a:solidFill>
                  <a:srgbClr val="2D75B6"/>
                </a:solidFill>
                <a:latin typeface="Calibri"/>
                <a:cs typeface="Calibri"/>
              </a:rPr>
              <a:t>Compliance</a:t>
            </a:r>
            <a:r>
              <a:rPr dirty="0" sz="2250" spc="10">
                <a:solidFill>
                  <a:srgbClr val="2D75B6"/>
                </a:solidFill>
                <a:latin typeface="Calibri"/>
                <a:cs typeface="Calibri"/>
              </a:rPr>
              <a:t> </a:t>
            </a:r>
            <a:r>
              <a:rPr dirty="0" sz="2250">
                <a:solidFill>
                  <a:srgbClr val="2D75B6"/>
                </a:solidFill>
                <a:latin typeface="Calibri"/>
                <a:cs typeface="Calibri"/>
              </a:rPr>
              <a:t>Hotline:</a:t>
            </a:r>
            <a:r>
              <a:rPr dirty="0" sz="2250" spc="15">
                <a:solidFill>
                  <a:srgbClr val="2D75B6"/>
                </a:solidFill>
                <a:latin typeface="Calibri"/>
                <a:cs typeface="Calibri"/>
              </a:rPr>
              <a:t> </a:t>
            </a:r>
            <a:r>
              <a:rPr dirty="0" sz="2250" spc="5">
                <a:solidFill>
                  <a:srgbClr val="2D75B6"/>
                </a:solidFill>
                <a:latin typeface="Calibri"/>
                <a:cs typeface="Calibri"/>
              </a:rPr>
              <a:t>877-556-5356</a:t>
            </a:r>
            <a:endParaRPr sz="2250">
              <a:latin typeface="Calibri"/>
              <a:cs typeface="Calibri"/>
            </a:endParaRPr>
          </a:p>
        </p:txBody>
      </p:sp>
      <p:sp>
        <p:nvSpPr>
          <p:cNvPr id="4" name="object 4"/>
          <p:cNvSpPr txBox="1">
            <a:spLocks noGrp="1"/>
          </p:cNvSpPr>
          <p:nvPr>
            <p:ph type="title"/>
          </p:nvPr>
        </p:nvSpPr>
        <p:spPr>
          <a:xfrm>
            <a:off x="420645" y="383541"/>
            <a:ext cx="7379970" cy="594360"/>
          </a:xfrm>
          <a:prstGeom prst="rect"/>
        </p:spPr>
        <p:txBody>
          <a:bodyPr wrap="square" lIns="0" tIns="16510" rIns="0" bIns="0" rtlCol="0" vert="horz">
            <a:spAutoFit/>
          </a:bodyPr>
          <a:lstStyle/>
          <a:p>
            <a:pPr marL="12700">
              <a:lnSpc>
                <a:spcPct val="100000"/>
              </a:lnSpc>
              <a:spcBef>
                <a:spcPts val="130"/>
              </a:spcBef>
            </a:pPr>
            <a:r>
              <a:rPr dirty="0" sz="3700" spc="5" b="1">
                <a:solidFill>
                  <a:srgbClr val="2D75B6"/>
                </a:solidFill>
                <a:latin typeface="Calibri"/>
                <a:cs typeface="Calibri"/>
              </a:rPr>
              <a:t>If</a:t>
            </a:r>
            <a:r>
              <a:rPr dirty="0" sz="3700" spc="10" b="1">
                <a:solidFill>
                  <a:srgbClr val="2D75B6"/>
                </a:solidFill>
                <a:latin typeface="Calibri"/>
                <a:cs typeface="Calibri"/>
              </a:rPr>
              <a:t> </a:t>
            </a:r>
            <a:r>
              <a:rPr dirty="0" sz="3700" spc="-85" b="1">
                <a:solidFill>
                  <a:srgbClr val="2D75B6"/>
                </a:solidFill>
                <a:latin typeface="Calibri"/>
                <a:cs typeface="Calibri"/>
              </a:rPr>
              <a:t>You</a:t>
            </a:r>
            <a:r>
              <a:rPr dirty="0" sz="3700" spc="20" b="1">
                <a:solidFill>
                  <a:srgbClr val="2D75B6"/>
                </a:solidFill>
                <a:latin typeface="Calibri"/>
                <a:cs typeface="Calibri"/>
              </a:rPr>
              <a:t> </a:t>
            </a:r>
            <a:r>
              <a:rPr dirty="0" sz="3700" spc="10" b="1">
                <a:solidFill>
                  <a:srgbClr val="2D75B6"/>
                </a:solidFill>
                <a:latin typeface="Calibri"/>
                <a:cs typeface="Calibri"/>
              </a:rPr>
              <a:t>Suspect</a:t>
            </a:r>
            <a:r>
              <a:rPr dirty="0" sz="3700" spc="-15" b="1">
                <a:solidFill>
                  <a:srgbClr val="2D75B6"/>
                </a:solidFill>
                <a:latin typeface="Calibri"/>
                <a:cs typeface="Calibri"/>
              </a:rPr>
              <a:t> </a:t>
            </a:r>
            <a:r>
              <a:rPr dirty="0" sz="3700" b="1">
                <a:solidFill>
                  <a:srgbClr val="2D75B6"/>
                </a:solidFill>
                <a:latin typeface="Calibri"/>
                <a:cs typeface="Calibri"/>
              </a:rPr>
              <a:t>Research</a:t>
            </a:r>
            <a:r>
              <a:rPr dirty="0" sz="3700" spc="-20" b="1">
                <a:solidFill>
                  <a:srgbClr val="2D75B6"/>
                </a:solidFill>
                <a:latin typeface="Calibri"/>
                <a:cs typeface="Calibri"/>
              </a:rPr>
              <a:t> </a:t>
            </a:r>
            <a:r>
              <a:rPr dirty="0" sz="3700" spc="10" b="1">
                <a:solidFill>
                  <a:srgbClr val="2D75B6"/>
                </a:solidFill>
                <a:latin typeface="Calibri"/>
                <a:cs typeface="Calibri"/>
              </a:rPr>
              <a:t>Misconduct…</a:t>
            </a:r>
            <a:endParaRPr sz="3700">
              <a:latin typeface="Calibri"/>
              <a:cs typeface="Calibri"/>
            </a:endParaRPr>
          </a:p>
        </p:txBody>
      </p:sp>
      <p:sp>
        <p:nvSpPr>
          <p:cNvPr id="5" name="object 5"/>
          <p:cNvSpPr/>
          <p:nvPr/>
        </p:nvSpPr>
        <p:spPr>
          <a:xfrm>
            <a:off x="384047" y="1409700"/>
            <a:ext cx="5088890" cy="4170045"/>
          </a:xfrm>
          <a:custGeom>
            <a:avLst/>
            <a:gdLst/>
            <a:ahLst/>
            <a:cxnLst/>
            <a:rect l="l" t="t" r="r" b="b"/>
            <a:pathLst>
              <a:path w="5088890" h="4170045">
                <a:moveTo>
                  <a:pt x="17526" y="0"/>
                </a:moveTo>
                <a:lnTo>
                  <a:pt x="12877" y="0"/>
                </a:lnTo>
                <a:lnTo>
                  <a:pt x="8420" y="1841"/>
                </a:lnTo>
                <a:lnTo>
                  <a:pt x="1841" y="8420"/>
                </a:lnTo>
                <a:lnTo>
                  <a:pt x="0" y="12877"/>
                </a:lnTo>
                <a:lnTo>
                  <a:pt x="0" y="4156786"/>
                </a:lnTo>
                <a:lnTo>
                  <a:pt x="1841" y="4161243"/>
                </a:lnTo>
                <a:lnTo>
                  <a:pt x="8420" y="4167822"/>
                </a:lnTo>
                <a:lnTo>
                  <a:pt x="12877" y="4169664"/>
                </a:lnTo>
                <a:lnTo>
                  <a:pt x="5075758" y="4169664"/>
                </a:lnTo>
                <a:lnTo>
                  <a:pt x="5080215" y="4167822"/>
                </a:lnTo>
                <a:lnTo>
                  <a:pt x="5086781" y="4161243"/>
                </a:lnTo>
                <a:lnTo>
                  <a:pt x="5088636" y="4156786"/>
                </a:lnTo>
                <a:lnTo>
                  <a:pt x="5088636" y="4152138"/>
                </a:lnTo>
                <a:lnTo>
                  <a:pt x="17526" y="4152138"/>
                </a:lnTo>
                <a:lnTo>
                  <a:pt x="17526" y="4148632"/>
                </a:lnTo>
                <a:lnTo>
                  <a:pt x="21031" y="4148632"/>
                </a:lnTo>
                <a:lnTo>
                  <a:pt x="21031" y="21031"/>
                </a:lnTo>
                <a:lnTo>
                  <a:pt x="17526" y="21031"/>
                </a:lnTo>
                <a:lnTo>
                  <a:pt x="17526" y="0"/>
                </a:lnTo>
                <a:close/>
              </a:path>
              <a:path w="5088890" h="4170045">
                <a:moveTo>
                  <a:pt x="18453" y="4148632"/>
                </a:moveTo>
                <a:lnTo>
                  <a:pt x="17526" y="4148632"/>
                </a:lnTo>
                <a:lnTo>
                  <a:pt x="17526" y="4152138"/>
                </a:lnTo>
                <a:lnTo>
                  <a:pt x="20002" y="4149661"/>
                </a:lnTo>
                <a:lnTo>
                  <a:pt x="19342" y="4149001"/>
                </a:lnTo>
                <a:lnTo>
                  <a:pt x="18453" y="4148632"/>
                </a:lnTo>
                <a:close/>
              </a:path>
              <a:path w="5088890" h="4170045">
                <a:moveTo>
                  <a:pt x="20002" y="4149661"/>
                </a:moveTo>
                <a:lnTo>
                  <a:pt x="17526" y="4152138"/>
                </a:lnTo>
                <a:lnTo>
                  <a:pt x="21031" y="4152138"/>
                </a:lnTo>
                <a:lnTo>
                  <a:pt x="21031" y="4151210"/>
                </a:lnTo>
                <a:lnTo>
                  <a:pt x="20662" y="4150321"/>
                </a:lnTo>
                <a:lnTo>
                  <a:pt x="20002" y="4149661"/>
                </a:lnTo>
                <a:close/>
              </a:path>
              <a:path w="5088890" h="4170045">
                <a:moveTo>
                  <a:pt x="5067604" y="4148632"/>
                </a:moveTo>
                <a:lnTo>
                  <a:pt x="21031" y="4148632"/>
                </a:lnTo>
                <a:lnTo>
                  <a:pt x="21031" y="4152138"/>
                </a:lnTo>
                <a:lnTo>
                  <a:pt x="5067604" y="4152138"/>
                </a:lnTo>
                <a:lnTo>
                  <a:pt x="5067604" y="4148632"/>
                </a:lnTo>
                <a:close/>
              </a:path>
              <a:path w="5088890" h="4170045">
                <a:moveTo>
                  <a:pt x="5068633" y="4149661"/>
                </a:moveTo>
                <a:lnTo>
                  <a:pt x="5067973" y="4150321"/>
                </a:lnTo>
                <a:lnTo>
                  <a:pt x="5067604" y="4151210"/>
                </a:lnTo>
                <a:lnTo>
                  <a:pt x="5067604" y="4152138"/>
                </a:lnTo>
                <a:lnTo>
                  <a:pt x="5071109" y="4152138"/>
                </a:lnTo>
                <a:lnTo>
                  <a:pt x="5068633" y="4149661"/>
                </a:lnTo>
                <a:close/>
              </a:path>
              <a:path w="5088890" h="4170045">
                <a:moveTo>
                  <a:pt x="5071109" y="4148632"/>
                </a:moveTo>
                <a:lnTo>
                  <a:pt x="5070182" y="4148632"/>
                </a:lnTo>
                <a:lnTo>
                  <a:pt x="5069293" y="4149001"/>
                </a:lnTo>
                <a:lnTo>
                  <a:pt x="5068633" y="4149661"/>
                </a:lnTo>
                <a:lnTo>
                  <a:pt x="5071109" y="4152138"/>
                </a:lnTo>
                <a:lnTo>
                  <a:pt x="5071109" y="4148632"/>
                </a:lnTo>
                <a:close/>
              </a:path>
              <a:path w="5088890" h="4170045">
                <a:moveTo>
                  <a:pt x="5088636" y="4148632"/>
                </a:moveTo>
                <a:lnTo>
                  <a:pt x="5071109" y="4148632"/>
                </a:lnTo>
                <a:lnTo>
                  <a:pt x="5071109" y="4152138"/>
                </a:lnTo>
                <a:lnTo>
                  <a:pt x="5088636" y="4152138"/>
                </a:lnTo>
                <a:lnTo>
                  <a:pt x="5088636" y="4148632"/>
                </a:lnTo>
                <a:close/>
              </a:path>
              <a:path w="5088890" h="4170045">
                <a:moveTo>
                  <a:pt x="21031" y="4148632"/>
                </a:moveTo>
                <a:lnTo>
                  <a:pt x="18453" y="4148632"/>
                </a:lnTo>
                <a:lnTo>
                  <a:pt x="19342" y="4149001"/>
                </a:lnTo>
                <a:lnTo>
                  <a:pt x="20662" y="4150321"/>
                </a:lnTo>
                <a:lnTo>
                  <a:pt x="21031" y="4151210"/>
                </a:lnTo>
                <a:lnTo>
                  <a:pt x="21031" y="4148632"/>
                </a:lnTo>
                <a:close/>
              </a:path>
              <a:path w="5088890" h="4170045">
                <a:moveTo>
                  <a:pt x="5067604" y="18453"/>
                </a:moveTo>
                <a:lnTo>
                  <a:pt x="5067604" y="4151210"/>
                </a:lnTo>
                <a:lnTo>
                  <a:pt x="5067973" y="4150321"/>
                </a:lnTo>
                <a:lnTo>
                  <a:pt x="5069293" y="4149001"/>
                </a:lnTo>
                <a:lnTo>
                  <a:pt x="5070182" y="4148632"/>
                </a:lnTo>
                <a:lnTo>
                  <a:pt x="5088636" y="4148632"/>
                </a:lnTo>
                <a:lnTo>
                  <a:pt x="5088636" y="21031"/>
                </a:lnTo>
                <a:lnTo>
                  <a:pt x="5070182" y="21031"/>
                </a:lnTo>
                <a:lnTo>
                  <a:pt x="5069293" y="20662"/>
                </a:lnTo>
                <a:lnTo>
                  <a:pt x="5067973" y="19354"/>
                </a:lnTo>
                <a:lnTo>
                  <a:pt x="5067604" y="18453"/>
                </a:lnTo>
                <a:close/>
              </a:path>
              <a:path w="5088890" h="4170045">
                <a:moveTo>
                  <a:pt x="5058016" y="28041"/>
                </a:moveTo>
                <a:lnTo>
                  <a:pt x="30619" y="28041"/>
                </a:lnTo>
                <a:lnTo>
                  <a:pt x="29718" y="28409"/>
                </a:lnTo>
                <a:lnTo>
                  <a:pt x="28409" y="29717"/>
                </a:lnTo>
                <a:lnTo>
                  <a:pt x="28041" y="30619"/>
                </a:lnTo>
                <a:lnTo>
                  <a:pt x="28041" y="4139044"/>
                </a:lnTo>
                <a:lnTo>
                  <a:pt x="28409" y="4139945"/>
                </a:lnTo>
                <a:lnTo>
                  <a:pt x="29718" y="4141254"/>
                </a:lnTo>
                <a:lnTo>
                  <a:pt x="30619" y="4141622"/>
                </a:lnTo>
                <a:lnTo>
                  <a:pt x="5058016" y="4141622"/>
                </a:lnTo>
                <a:lnTo>
                  <a:pt x="5058918" y="4141254"/>
                </a:lnTo>
                <a:lnTo>
                  <a:pt x="5060226" y="4139945"/>
                </a:lnTo>
                <a:lnTo>
                  <a:pt x="5060594" y="4139044"/>
                </a:lnTo>
                <a:lnTo>
                  <a:pt x="5060594" y="4138117"/>
                </a:lnTo>
                <a:lnTo>
                  <a:pt x="31546" y="4138117"/>
                </a:lnTo>
                <a:lnTo>
                  <a:pt x="31546" y="4134612"/>
                </a:lnTo>
                <a:lnTo>
                  <a:pt x="35052" y="4134612"/>
                </a:lnTo>
                <a:lnTo>
                  <a:pt x="35052" y="35051"/>
                </a:lnTo>
                <a:lnTo>
                  <a:pt x="31546" y="35051"/>
                </a:lnTo>
                <a:lnTo>
                  <a:pt x="31546" y="31546"/>
                </a:lnTo>
                <a:lnTo>
                  <a:pt x="5060594" y="31546"/>
                </a:lnTo>
                <a:lnTo>
                  <a:pt x="5060594" y="30619"/>
                </a:lnTo>
                <a:lnTo>
                  <a:pt x="5060226" y="29717"/>
                </a:lnTo>
                <a:lnTo>
                  <a:pt x="5058918" y="28409"/>
                </a:lnTo>
                <a:lnTo>
                  <a:pt x="5058016" y="28041"/>
                </a:lnTo>
                <a:close/>
              </a:path>
              <a:path w="5088890" h="4170045">
                <a:moveTo>
                  <a:pt x="35052" y="4134612"/>
                </a:moveTo>
                <a:lnTo>
                  <a:pt x="31546" y="4134612"/>
                </a:lnTo>
                <a:lnTo>
                  <a:pt x="31546" y="4138117"/>
                </a:lnTo>
                <a:lnTo>
                  <a:pt x="35052" y="4138117"/>
                </a:lnTo>
                <a:lnTo>
                  <a:pt x="35052" y="4134612"/>
                </a:lnTo>
                <a:close/>
              </a:path>
              <a:path w="5088890" h="4170045">
                <a:moveTo>
                  <a:pt x="5053583" y="4134612"/>
                </a:moveTo>
                <a:lnTo>
                  <a:pt x="35052" y="4134612"/>
                </a:lnTo>
                <a:lnTo>
                  <a:pt x="35052" y="4138117"/>
                </a:lnTo>
                <a:lnTo>
                  <a:pt x="5053583" y="4138117"/>
                </a:lnTo>
                <a:lnTo>
                  <a:pt x="5053583" y="4134612"/>
                </a:lnTo>
                <a:close/>
              </a:path>
              <a:path w="5088890" h="4170045">
                <a:moveTo>
                  <a:pt x="5057089" y="31546"/>
                </a:moveTo>
                <a:lnTo>
                  <a:pt x="5053583" y="31546"/>
                </a:lnTo>
                <a:lnTo>
                  <a:pt x="5053583" y="4138117"/>
                </a:lnTo>
                <a:lnTo>
                  <a:pt x="5057089" y="4138117"/>
                </a:lnTo>
                <a:lnTo>
                  <a:pt x="5057089" y="4134612"/>
                </a:lnTo>
                <a:lnTo>
                  <a:pt x="5060594" y="4134612"/>
                </a:lnTo>
                <a:lnTo>
                  <a:pt x="5060594" y="35051"/>
                </a:lnTo>
                <a:lnTo>
                  <a:pt x="5057089" y="35051"/>
                </a:lnTo>
                <a:lnTo>
                  <a:pt x="5057089" y="31546"/>
                </a:lnTo>
                <a:close/>
              </a:path>
              <a:path w="5088890" h="4170045">
                <a:moveTo>
                  <a:pt x="5060594" y="4134612"/>
                </a:moveTo>
                <a:lnTo>
                  <a:pt x="5057089" y="4134612"/>
                </a:lnTo>
                <a:lnTo>
                  <a:pt x="5057089" y="4138117"/>
                </a:lnTo>
                <a:lnTo>
                  <a:pt x="5060594" y="4138117"/>
                </a:lnTo>
                <a:lnTo>
                  <a:pt x="5060594" y="4134612"/>
                </a:lnTo>
                <a:close/>
              </a:path>
              <a:path w="5088890" h="4170045">
                <a:moveTo>
                  <a:pt x="35052" y="31546"/>
                </a:moveTo>
                <a:lnTo>
                  <a:pt x="31546" y="31546"/>
                </a:lnTo>
                <a:lnTo>
                  <a:pt x="31546" y="35051"/>
                </a:lnTo>
                <a:lnTo>
                  <a:pt x="35052" y="35051"/>
                </a:lnTo>
                <a:lnTo>
                  <a:pt x="35052" y="31546"/>
                </a:lnTo>
                <a:close/>
              </a:path>
              <a:path w="5088890" h="4170045">
                <a:moveTo>
                  <a:pt x="5053583" y="31546"/>
                </a:moveTo>
                <a:lnTo>
                  <a:pt x="35052" y="31546"/>
                </a:lnTo>
                <a:lnTo>
                  <a:pt x="35052" y="35051"/>
                </a:lnTo>
                <a:lnTo>
                  <a:pt x="5053583" y="35051"/>
                </a:lnTo>
                <a:lnTo>
                  <a:pt x="5053583" y="31546"/>
                </a:lnTo>
                <a:close/>
              </a:path>
              <a:path w="5088890" h="4170045">
                <a:moveTo>
                  <a:pt x="5060594" y="31546"/>
                </a:moveTo>
                <a:lnTo>
                  <a:pt x="5057089" y="31546"/>
                </a:lnTo>
                <a:lnTo>
                  <a:pt x="5057089" y="35051"/>
                </a:lnTo>
                <a:lnTo>
                  <a:pt x="5060594" y="35051"/>
                </a:lnTo>
                <a:lnTo>
                  <a:pt x="5060594" y="31546"/>
                </a:lnTo>
                <a:close/>
              </a:path>
              <a:path w="5088890" h="4170045">
                <a:moveTo>
                  <a:pt x="17526" y="17525"/>
                </a:moveTo>
                <a:lnTo>
                  <a:pt x="17526" y="21031"/>
                </a:lnTo>
                <a:lnTo>
                  <a:pt x="18453" y="21031"/>
                </a:lnTo>
                <a:lnTo>
                  <a:pt x="19342" y="20662"/>
                </a:lnTo>
                <a:lnTo>
                  <a:pt x="20002" y="20002"/>
                </a:lnTo>
                <a:lnTo>
                  <a:pt x="17526" y="17525"/>
                </a:lnTo>
                <a:close/>
              </a:path>
              <a:path w="5088890" h="4170045">
                <a:moveTo>
                  <a:pt x="21031" y="18453"/>
                </a:moveTo>
                <a:lnTo>
                  <a:pt x="20662" y="19354"/>
                </a:lnTo>
                <a:lnTo>
                  <a:pt x="19342" y="20662"/>
                </a:lnTo>
                <a:lnTo>
                  <a:pt x="18453" y="21031"/>
                </a:lnTo>
                <a:lnTo>
                  <a:pt x="21031" y="21031"/>
                </a:lnTo>
                <a:lnTo>
                  <a:pt x="21031" y="18453"/>
                </a:lnTo>
                <a:close/>
              </a:path>
              <a:path w="5088890" h="4170045">
                <a:moveTo>
                  <a:pt x="5067604" y="17525"/>
                </a:moveTo>
                <a:lnTo>
                  <a:pt x="21031" y="17525"/>
                </a:lnTo>
                <a:lnTo>
                  <a:pt x="21031" y="21031"/>
                </a:lnTo>
                <a:lnTo>
                  <a:pt x="5067604" y="21031"/>
                </a:lnTo>
                <a:lnTo>
                  <a:pt x="5067604" y="17525"/>
                </a:lnTo>
                <a:close/>
              </a:path>
              <a:path w="5088890" h="4170045">
                <a:moveTo>
                  <a:pt x="5071109" y="17525"/>
                </a:moveTo>
                <a:lnTo>
                  <a:pt x="5068633" y="20002"/>
                </a:lnTo>
                <a:lnTo>
                  <a:pt x="5069293" y="20662"/>
                </a:lnTo>
                <a:lnTo>
                  <a:pt x="5070182" y="21031"/>
                </a:lnTo>
                <a:lnTo>
                  <a:pt x="5071109" y="21031"/>
                </a:lnTo>
                <a:lnTo>
                  <a:pt x="5071109" y="17525"/>
                </a:lnTo>
                <a:close/>
              </a:path>
              <a:path w="5088890" h="4170045">
                <a:moveTo>
                  <a:pt x="5088636" y="17525"/>
                </a:moveTo>
                <a:lnTo>
                  <a:pt x="5071109" y="17525"/>
                </a:lnTo>
                <a:lnTo>
                  <a:pt x="5071109" y="21031"/>
                </a:lnTo>
                <a:lnTo>
                  <a:pt x="5088636" y="21031"/>
                </a:lnTo>
                <a:lnTo>
                  <a:pt x="5088636" y="17525"/>
                </a:lnTo>
                <a:close/>
              </a:path>
              <a:path w="5088890" h="4170045">
                <a:moveTo>
                  <a:pt x="5075758" y="0"/>
                </a:moveTo>
                <a:lnTo>
                  <a:pt x="17526" y="0"/>
                </a:lnTo>
                <a:lnTo>
                  <a:pt x="17526" y="17525"/>
                </a:lnTo>
                <a:lnTo>
                  <a:pt x="20002" y="20002"/>
                </a:lnTo>
                <a:lnTo>
                  <a:pt x="20662" y="19354"/>
                </a:lnTo>
                <a:lnTo>
                  <a:pt x="21031" y="18453"/>
                </a:lnTo>
                <a:lnTo>
                  <a:pt x="21031" y="17525"/>
                </a:lnTo>
                <a:lnTo>
                  <a:pt x="5088636" y="17525"/>
                </a:lnTo>
                <a:lnTo>
                  <a:pt x="5088636" y="12877"/>
                </a:lnTo>
                <a:lnTo>
                  <a:pt x="5086781" y="8420"/>
                </a:lnTo>
                <a:lnTo>
                  <a:pt x="5080215" y="1841"/>
                </a:lnTo>
                <a:lnTo>
                  <a:pt x="5075758" y="0"/>
                </a:lnTo>
                <a:close/>
              </a:path>
              <a:path w="5088890" h="4170045">
                <a:moveTo>
                  <a:pt x="5071109" y="17525"/>
                </a:moveTo>
                <a:lnTo>
                  <a:pt x="5067604" y="17525"/>
                </a:lnTo>
                <a:lnTo>
                  <a:pt x="5067604" y="18453"/>
                </a:lnTo>
                <a:lnTo>
                  <a:pt x="5067973" y="19354"/>
                </a:lnTo>
                <a:lnTo>
                  <a:pt x="5068633" y="20002"/>
                </a:lnTo>
                <a:lnTo>
                  <a:pt x="5071109" y="17525"/>
                </a:lnTo>
                <a:close/>
              </a:path>
            </a:pathLst>
          </a:custGeom>
          <a:solidFill>
            <a:srgbClr val="AEABAB"/>
          </a:solidFill>
        </p:spPr>
        <p:txBody>
          <a:bodyPr wrap="square" lIns="0" tIns="0" rIns="0" bIns="0" rtlCol="0"/>
          <a:lstStyle/>
          <a:p/>
        </p:txBody>
      </p:sp>
      <p:sp>
        <p:nvSpPr>
          <p:cNvPr id="6" name="object 6"/>
          <p:cNvSpPr txBox="1"/>
          <p:nvPr/>
        </p:nvSpPr>
        <p:spPr>
          <a:xfrm>
            <a:off x="479953" y="1116506"/>
            <a:ext cx="10664190" cy="695325"/>
          </a:xfrm>
          <a:prstGeom prst="rect">
            <a:avLst/>
          </a:prstGeom>
        </p:spPr>
        <p:txBody>
          <a:bodyPr wrap="square" lIns="0" tIns="13970" rIns="0" bIns="0" rtlCol="0" vert="horz">
            <a:spAutoFit/>
          </a:bodyPr>
          <a:lstStyle/>
          <a:p>
            <a:pPr marL="5591175">
              <a:lnSpc>
                <a:spcPts val="2870"/>
              </a:lnSpc>
              <a:spcBef>
                <a:spcPts val="110"/>
              </a:spcBef>
            </a:pPr>
            <a:r>
              <a:rPr dirty="0" sz="2650" spc="-15">
                <a:solidFill>
                  <a:srgbClr val="2D75B6"/>
                </a:solidFill>
                <a:latin typeface="Calibri"/>
                <a:cs typeface="Calibri"/>
              </a:rPr>
              <a:t>Make</a:t>
            </a:r>
            <a:r>
              <a:rPr dirty="0" sz="2650" spc="-25">
                <a:solidFill>
                  <a:srgbClr val="2D75B6"/>
                </a:solidFill>
                <a:latin typeface="Calibri"/>
                <a:cs typeface="Calibri"/>
              </a:rPr>
              <a:t> </a:t>
            </a:r>
            <a:r>
              <a:rPr dirty="0" sz="2650" spc="5">
                <a:solidFill>
                  <a:srgbClr val="2D75B6"/>
                </a:solidFill>
                <a:latin typeface="Calibri"/>
                <a:cs typeface="Calibri"/>
              </a:rPr>
              <a:t>a</a:t>
            </a:r>
            <a:r>
              <a:rPr dirty="0" sz="2650" spc="-15">
                <a:solidFill>
                  <a:srgbClr val="2D75B6"/>
                </a:solidFill>
                <a:latin typeface="Calibri"/>
                <a:cs typeface="Calibri"/>
              </a:rPr>
              <a:t> </a:t>
            </a:r>
            <a:r>
              <a:rPr dirty="0" sz="2650" b="1">
                <a:solidFill>
                  <a:srgbClr val="2D75B6"/>
                </a:solidFill>
                <a:latin typeface="Calibri"/>
                <a:cs typeface="Calibri"/>
              </a:rPr>
              <a:t>confidential</a:t>
            </a:r>
            <a:r>
              <a:rPr dirty="0" sz="2650" spc="-35" b="1">
                <a:solidFill>
                  <a:srgbClr val="2D75B6"/>
                </a:solidFill>
                <a:latin typeface="Calibri"/>
                <a:cs typeface="Calibri"/>
              </a:rPr>
              <a:t> </a:t>
            </a:r>
            <a:r>
              <a:rPr dirty="0" sz="2650" b="1">
                <a:solidFill>
                  <a:srgbClr val="2D75B6"/>
                </a:solidFill>
                <a:latin typeface="Calibri"/>
                <a:cs typeface="Calibri"/>
              </a:rPr>
              <a:t>report</a:t>
            </a:r>
            <a:r>
              <a:rPr dirty="0" sz="2650" spc="-20" b="1">
                <a:solidFill>
                  <a:srgbClr val="2D75B6"/>
                </a:solidFill>
                <a:latin typeface="Calibri"/>
                <a:cs typeface="Calibri"/>
              </a:rPr>
              <a:t> </a:t>
            </a:r>
            <a:r>
              <a:rPr dirty="0" sz="2650" spc="-10">
                <a:solidFill>
                  <a:srgbClr val="2D75B6"/>
                </a:solidFill>
                <a:latin typeface="Calibri"/>
                <a:cs typeface="Calibri"/>
              </a:rPr>
              <a:t>to</a:t>
            </a:r>
            <a:r>
              <a:rPr dirty="0" sz="2650" spc="-15">
                <a:solidFill>
                  <a:srgbClr val="2D75B6"/>
                </a:solidFill>
                <a:latin typeface="Calibri"/>
                <a:cs typeface="Calibri"/>
              </a:rPr>
              <a:t> </a:t>
            </a:r>
            <a:r>
              <a:rPr dirty="0" sz="2650">
                <a:solidFill>
                  <a:srgbClr val="2D75B6"/>
                </a:solidFill>
                <a:latin typeface="Calibri"/>
                <a:cs typeface="Calibri"/>
              </a:rPr>
              <a:t>the</a:t>
            </a:r>
            <a:r>
              <a:rPr dirty="0" sz="2650" spc="-5">
                <a:solidFill>
                  <a:srgbClr val="2D75B6"/>
                </a:solidFill>
                <a:latin typeface="Calibri"/>
                <a:cs typeface="Calibri"/>
              </a:rPr>
              <a:t> </a:t>
            </a:r>
            <a:r>
              <a:rPr dirty="0" sz="2650">
                <a:solidFill>
                  <a:srgbClr val="2D75B6"/>
                </a:solidFill>
                <a:latin typeface="Calibri"/>
                <a:cs typeface="Calibri"/>
              </a:rPr>
              <a:t>UF</a:t>
            </a:r>
            <a:endParaRPr sz="2650">
              <a:latin typeface="Calibri"/>
              <a:cs typeface="Calibri"/>
            </a:endParaRPr>
          </a:p>
          <a:p>
            <a:pPr marL="12700">
              <a:lnSpc>
                <a:spcPts val="2390"/>
              </a:lnSpc>
            </a:pPr>
            <a:r>
              <a:rPr dirty="0" u="sng" sz="2250" spc="-10" b="1">
                <a:solidFill>
                  <a:srgbClr val="2D75B6"/>
                </a:solidFill>
                <a:uFill>
                  <a:solidFill>
                    <a:srgbClr val="2D75B6"/>
                  </a:solidFill>
                </a:uFill>
                <a:latin typeface="Calibri"/>
                <a:cs typeface="Calibri"/>
              </a:rPr>
              <a:t>Research</a:t>
            </a:r>
            <a:r>
              <a:rPr dirty="0" u="sng" sz="2250" spc="10" b="1">
                <a:solidFill>
                  <a:srgbClr val="2D75B6"/>
                </a:solidFill>
                <a:uFill>
                  <a:solidFill>
                    <a:srgbClr val="2D75B6"/>
                  </a:solidFill>
                </a:uFill>
                <a:latin typeface="Calibri"/>
                <a:cs typeface="Calibri"/>
              </a:rPr>
              <a:t> </a:t>
            </a:r>
            <a:r>
              <a:rPr dirty="0" u="sng" sz="2250" b="1">
                <a:solidFill>
                  <a:srgbClr val="2D75B6"/>
                </a:solidFill>
                <a:uFill>
                  <a:solidFill>
                    <a:srgbClr val="2D75B6"/>
                  </a:solidFill>
                </a:uFill>
                <a:latin typeface="Calibri"/>
                <a:cs typeface="Calibri"/>
              </a:rPr>
              <a:t>Misconduct</a:t>
            </a:r>
            <a:r>
              <a:rPr dirty="0" u="sng" sz="2250" spc="10" b="1">
                <a:solidFill>
                  <a:srgbClr val="2D75B6"/>
                </a:solidFill>
                <a:uFill>
                  <a:solidFill>
                    <a:srgbClr val="2D75B6"/>
                  </a:solidFill>
                </a:uFill>
                <a:latin typeface="Calibri"/>
                <a:cs typeface="Calibri"/>
              </a:rPr>
              <a:t> </a:t>
            </a:r>
            <a:r>
              <a:rPr dirty="0" sz="2250">
                <a:solidFill>
                  <a:srgbClr val="2D75B6"/>
                </a:solidFill>
                <a:latin typeface="Calibri"/>
                <a:cs typeface="Calibri"/>
              </a:rPr>
              <a:t>is</a:t>
            </a:r>
            <a:r>
              <a:rPr dirty="0" sz="2250" spc="20">
                <a:solidFill>
                  <a:srgbClr val="2D75B6"/>
                </a:solidFill>
                <a:latin typeface="Calibri"/>
                <a:cs typeface="Calibri"/>
              </a:rPr>
              <a:t> </a:t>
            </a:r>
            <a:r>
              <a:rPr dirty="0" sz="2250" spc="-5" b="1">
                <a:solidFill>
                  <a:srgbClr val="2D75B6"/>
                </a:solidFill>
                <a:latin typeface="Calibri"/>
                <a:cs typeface="Calibri"/>
              </a:rPr>
              <a:t>fabrication</a:t>
            </a:r>
            <a:r>
              <a:rPr dirty="0" sz="2250" spc="-5">
                <a:solidFill>
                  <a:srgbClr val="2D75B6"/>
                </a:solidFill>
                <a:latin typeface="Calibri"/>
                <a:cs typeface="Calibri"/>
              </a:rPr>
              <a:t>,</a:t>
            </a:r>
            <a:endParaRPr sz="2250">
              <a:latin typeface="Calibri"/>
              <a:cs typeface="Calibri"/>
            </a:endParaRPr>
          </a:p>
        </p:txBody>
      </p:sp>
      <p:sp>
        <p:nvSpPr>
          <p:cNvPr id="7" name="object 7"/>
          <p:cNvSpPr txBox="1"/>
          <p:nvPr/>
        </p:nvSpPr>
        <p:spPr>
          <a:xfrm>
            <a:off x="480084" y="1786725"/>
            <a:ext cx="4696460" cy="1061720"/>
          </a:xfrm>
          <a:prstGeom prst="rect">
            <a:avLst/>
          </a:prstGeom>
        </p:spPr>
        <p:txBody>
          <a:bodyPr wrap="square" lIns="0" tIns="12700" rIns="0" bIns="0" rtlCol="0" vert="horz">
            <a:spAutoFit/>
          </a:bodyPr>
          <a:lstStyle/>
          <a:p>
            <a:pPr algn="just" marL="12700" marR="5080">
              <a:lnSpc>
                <a:spcPct val="100699"/>
              </a:lnSpc>
              <a:spcBef>
                <a:spcPts val="100"/>
              </a:spcBef>
            </a:pPr>
            <a:r>
              <a:rPr dirty="0" sz="2250" spc="-5" b="1">
                <a:solidFill>
                  <a:srgbClr val="2D75B6"/>
                </a:solidFill>
                <a:latin typeface="Calibri"/>
                <a:cs typeface="Calibri"/>
              </a:rPr>
              <a:t>falsification</a:t>
            </a:r>
            <a:r>
              <a:rPr dirty="0" sz="2250" spc="-5">
                <a:solidFill>
                  <a:srgbClr val="2D75B6"/>
                </a:solidFill>
                <a:latin typeface="Calibri"/>
                <a:cs typeface="Calibri"/>
              </a:rPr>
              <a:t>, </a:t>
            </a:r>
            <a:r>
              <a:rPr dirty="0" sz="2250" spc="5">
                <a:solidFill>
                  <a:srgbClr val="2D75B6"/>
                </a:solidFill>
                <a:latin typeface="Calibri"/>
                <a:cs typeface="Calibri"/>
              </a:rPr>
              <a:t>or </a:t>
            </a:r>
            <a:r>
              <a:rPr dirty="0" sz="2250" b="1">
                <a:solidFill>
                  <a:srgbClr val="2D75B6"/>
                </a:solidFill>
                <a:latin typeface="Calibri"/>
                <a:cs typeface="Calibri"/>
              </a:rPr>
              <a:t>plagiarism </a:t>
            </a:r>
            <a:r>
              <a:rPr dirty="0" sz="2250">
                <a:solidFill>
                  <a:srgbClr val="2D75B6"/>
                </a:solidFill>
                <a:latin typeface="Calibri"/>
                <a:cs typeface="Calibri"/>
              </a:rPr>
              <a:t>in proposing, </a:t>
            </a:r>
            <a:r>
              <a:rPr dirty="0" sz="2250" spc="-495">
                <a:solidFill>
                  <a:srgbClr val="2D75B6"/>
                </a:solidFill>
                <a:latin typeface="Calibri"/>
                <a:cs typeface="Calibri"/>
              </a:rPr>
              <a:t> </a:t>
            </a:r>
            <a:r>
              <a:rPr dirty="0" sz="2250">
                <a:solidFill>
                  <a:srgbClr val="2D75B6"/>
                </a:solidFill>
                <a:latin typeface="Calibri"/>
                <a:cs typeface="Calibri"/>
              </a:rPr>
              <a:t>performing, </a:t>
            </a:r>
            <a:r>
              <a:rPr dirty="0" sz="2250" spc="5">
                <a:solidFill>
                  <a:srgbClr val="2D75B6"/>
                </a:solidFill>
                <a:latin typeface="Calibri"/>
                <a:cs typeface="Calibri"/>
              </a:rPr>
              <a:t>or </a:t>
            </a:r>
            <a:r>
              <a:rPr dirty="0" sz="2250" spc="-5">
                <a:solidFill>
                  <a:srgbClr val="2D75B6"/>
                </a:solidFill>
                <a:latin typeface="Calibri"/>
                <a:cs typeface="Calibri"/>
              </a:rPr>
              <a:t>reviewing research, </a:t>
            </a:r>
            <a:r>
              <a:rPr dirty="0" sz="2250" spc="5">
                <a:solidFill>
                  <a:srgbClr val="2D75B6"/>
                </a:solidFill>
                <a:latin typeface="Calibri"/>
                <a:cs typeface="Calibri"/>
              </a:rPr>
              <a:t>or </a:t>
            </a:r>
            <a:r>
              <a:rPr dirty="0" sz="2250" spc="-5">
                <a:solidFill>
                  <a:srgbClr val="2D75B6"/>
                </a:solidFill>
                <a:latin typeface="Calibri"/>
                <a:cs typeface="Calibri"/>
              </a:rPr>
              <a:t>in </a:t>
            </a:r>
            <a:r>
              <a:rPr dirty="0" sz="2250" spc="-495">
                <a:solidFill>
                  <a:srgbClr val="2D75B6"/>
                </a:solidFill>
                <a:latin typeface="Calibri"/>
                <a:cs typeface="Calibri"/>
              </a:rPr>
              <a:t> </a:t>
            </a:r>
            <a:r>
              <a:rPr dirty="0" sz="2250">
                <a:solidFill>
                  <a:srgbClr val="2D75B6"/>
                </a:solidFill>
                <a:latin typeface="Calibri"/>
                <a:cs typeface="Calibri"/>
              </a:rPr>
              <a:t>reporting</a:t>
            </a:r>
            <a:r>
              <a:rPr dirty="0" sz="2250" spc="-10">
                <a:solidFill>
                  <a:srgbClr val="2D75B6"/>
                </a:solidFill>
                <a:latin typeface="Calibri"/>
                <a:cs typeface="Calibri"/>
              </a:rPr>
              <a:t> </a:t>
            </a:r>
            <a:r>
              <a:rPr dirty="0" sz="2250" spc="-5">
                <a:solidFill>
                  <a:srgbClr val="2D75B6"/>
                </a:solidFill>
                <a:latin typeface="Calibri"/>
                <a:cs typeface="Calibri"/>
              </a:rPr>
              <a:t>research</a:t>
            </a:r>
            <a:r>
              <a:rPr dirty="0" sz="2250" spc="-20">
                <a:solidFill>
                  <a:srgbClr val="2D75B6"/>
                </a:solidFill>
                <a:latin typeface="Calibri"/>
                <a:cs typeface="Calibri"/>
              </a:rPr>
              <a:t> </a:t>
            </a:r>
            <a:r>
              <a:rPr dirty="0" sz="2250">
                <a:solidFill>
                  <a:srgbClr val="2D75B6"/>
                </a:solidFill>
                <a:latin typeface="Calibri"/>
                <a:cs typeface="Calibri"/>
              </a:rPr>
              <a:t>results.</a:t>
            </a:r>
            <a:endParaRPr sz="2250">
              <a:latin typeface="Calibri"/>
              <a:cs typeface="Calibri"/>
            </a:endParaRPr>
          </a:p>
        </p:txBody>
      </p:sp>
      <p:sp>
        <p:nvSpPr>
          <p:cNvPr id="8" name="object 8"/>
          <p:cNvSpPr txBox="1"/>
          <p:nvPr/>
        </p:nvSpPr>
        <p:spPr>
          <a:xfrm>
            <a:off x="479953" y="3025754"/>
            <a:ext cx="4896485" cy="2099310"/>
          </a:xfrm>
          <a:prstGeom prst="rect">
            <a:avLst/>
          </a:prstGeom>
        </p:spPr>
        <p:txBody>
          <a:bodyPr wrap="square" lIns="0" tIns="12065" rIns="0" bIns="0" rtlCol="0" vert="horz">
            <a:spAutoFit/>
          </a:bodyPr>
          <a:lstStyle/>
          <a:p>
            <a:pPr marL="12700" marR="5080" indent="-635">
              <a:lnSpc>
                <a:spcPct val="100800"/>
              </a:lnSpc>
              <a:spcBef>
                <a:spcPts val="95"/>
              </a:spcBef>
            </a:pPr>
            <a:r>
              <a:rPr dirty="0" u="sng" sz="2250" b="1">
                <a:solidFill>
                  <a:srgbClr val="2D75B6"/>
                </a:solidFill>
                <a:uFill>
                  <a:solidFill>
                    <a:srgbClr val="2D75B6"/>
                  </a:solidFill>
                </a:uFill>
                <a:latin typeface="Calibri"/>
                <a:cs typeface="Calibri"/>
              </a:rPr>
              <a:t>Questionable</a:t>
            </a:r>
            <a:r>
              <a:rPr dirty="0" u="sng" sz="2250" spc="5" b="1">
                <a:solidFill>
                  <a:srgbClr val="2D75B6"/>
                </a:solidFill>
                <a:uFill>
                  <a:solidFill>
                    <a:srgbClr val="2D75B6"/>
                  </a:solidFill>
                </a:uFill>
                <a:latin typeface="Calibri"/>
                <a:cs typeface="Calibri"/>
              </a:rPr>
              <a:t> </a:t>
            </a:r>
            <a:r>
              <a:rPr dirty="0" u="sng" sz="2250" spc="-10" b="1">
                <a:solidFill>
                  <a:srgbClr val="2D75B6"/>
                </a:solidFill>
                <a:uFill>
                  <a:solidFill>
                    <a:srgbClr val="2D75B6"/>
                  </a:solidFill>
                </a:uFill>
                <a:latin typeface="Calibri"/>
                <a:cs typeface="Calibri"/>
              </a:rPr>
              <a:t>Research</a:t>
            </a:r>
            <a:r>
              <a:rPr dirty="0" u="sng" sz="2250" b="1">
                <a:solidFill>
                  <a:srgbClr val="2D75B6"/>
                </a:solidFill>
                <a:uFill>
                  <a:solidFill>
                    <a:srgbClr val="2D75B6"/>
                  </a:solidFill>
                </a:uFill>
                <a:latin typeface="Calibri"/>
                <a:cs typeface="Calibri"/>
              </a:rPr>
              <a:t> </a:t>
            </a:r>
            <a:r>
              <a:rPr dirty="0" u="sng" sz="2250" spc="-5" b="1">
                <a:solidFill>
                  <a:srgbClr val="2D75B6"/>
                </a:solidFill>
                <a:uFill>
                  <a:solidFill>
                    <a:srgbClr val="2D75B6"/>
                  </a:solidFill>
                </a:uFill>
                <a:latin typeface="Calibri"/>
                <a:cs typeface="Calibri"/>
              </a:rPr>
              <a:t>Practices</a:t>
            </a:r>
            <a:r>
              <a:rPr dirty="0" u="sng" sz="2250" spc="15" b="1">
                <a:solidFill>
                  <a:srgbClr val="2D75B6"/>
                </a:solidFill>
                <a:uFill>
                  <a:solidFill>
                    <a:srgbClr val="2D75B6"/>
                  </a:solidFill>
                </a:uFill>
                <a:latin typeface="Calibri"/>
                <a:cs typeface="Calibri"/>
              </a:rPr>
              <a:t> </a:t>
            </a:r>
            <a:r>
              <a:rPr dirty="0" sz="2250" spc="-10">
                <a:solidFill>
                  <a:srgbClr val="2D75B6"/>
                </a:solidFill>
                <a:latin typeface="Calibri"/>
                <a:cs typeface="Calibri"/>
              </a:rPr>
              <a:t>are </a:t>
            </a:r>
            <a:r>
              <a:rPr dirty="0" sz="2250" spc="-5">
                <a:solidFill>
                  <a:srgbClr val="2D75B6"/>
                </a:solidFill>
                <a:latin typeface="Calibri"/>
                <a:cs typeface="Calibri"/>
              </a:rPr>
              <a:t> </a:t>
            </a:r>
            <a:r>
              <a:rPr dirty="0" sz="2250">
                <a:solidFill>
                  <a:srgbClr val="2D75B6"/>
                </a:solidFill>
                <a:latin typeface="Calibri"/>
                <a:cs typeface="Calibri"/>
              </a:rPr>
              <a:t>reports </a:t>
            </a:r>
            <a:r>
              <a:rPr dirty="0" sz="2250" spc="5">
                <a:solidFill>
                  <a:srgbClr val="2D75B6"/>
                </a:solidFill>
                <a:latin typeface="Calibri"/>
                <a:cs typeface="Calibri"/>
              </a:rPr>
              <a:t>of </a:t>
            </a:r>
            <a:r>
              <a:rPr dirty="0" sz="2250" spc="-5" b="1">
                <a:solidFill>
                  <a:srgbClr val="2D75B6"/>
                </a:solidFill>
                <a:latin typeface="Calibri"/>
                <a:cs typeface="Calibri"/>
              </a:rPr>
              <a:t>careless</a:t>
            </a:r>
            <a:r>
              <a:rPr dirty="0" sz="2250" spc="-5">
                <a:solidFill>
                  <a:srgbClr val="2D75B6"/>
                </a:solidFill>
                <a:latin typeface="Calibri"/>
                <a:cs typeface="Calibri"/>
              </a:rPr>
              <a:t>, </a:t>
            </a:r>
            <a:r>
              <a:rPr dirty="0" sz="2250" b="1">
                <a:solidFill>
                  <a:srgbClr val="2D75B6"/>
                </a:solidFill>
                <a:latin typeface="Calibri"/>
                <a:cs typeface="Calibri"/>
              </a:rPr>
              <a:t>irregular</a:t>
            </a:r>
            <a:r>
              <a:rPr dirty="0" sz="2250">
                <a:solidFill>
                  <a:srgbClr val="2D75B6"/>
                </a:solidFill>
                <a:latin typeface="Calibri"/>
                <a:cs typeface="Calibri"/>
              </a:rPr>
              <a:t>, </a:t>
            </a:r>
            <a:r>
              <a:rPr dirty="0" sz="2250" spc="5">
                <a:solidFill>
                  <a:srgbClr val="2D75B6"/>
                </a:solidFill>
                <a:latin typeface="Calibri"/>
                <a:cs typeface="Calibri"/>
              </a:rPr>
              <a:t>or </a:t>
            </a:r>
            <a:r>
              <a:rPr dirty="0" sz="2250" spc="10">
                <a:solidFill>
                  <a:srgbClr val="2D75B6"/>
                </a:solidFill>
                <a:latin typeface="Calibri"/>
                <a:cs typeface="Calibri"/>
              </a:rPr>
              <a:t> </a:t>
            </a:r>
            <a:r>
              <a:rPr dirty="0" sz="2250" spc="-5" b="1">
                <a:solidFill>
                  <a:srgbClr val="2D75B6"/>
                </a:solidFill>
                <a:latin typeface="Calibri"/>
                <a:cs typeface="Calibri"/>
              </a:rPr>
              <a:t>contentious</a:t>
            </a:r>
            <a:r>
              <a:rPr dirty="0" sz="2250" spc="-25" b="1">
                <a:solidFill>
                  <a:srgbClr val="2D75B6"/>
                </a:solidFill>
                <a:latin typeface="Calibri"/>
                <a:cs typeface="Calibri"/>
              </a:rPr>
              <a:t> </a:t>
            </a:r>
            <a:r>
              <a:rPr dirty="0" sz="2250" spc="-5" b="1">
                <a:solidFill>
                  <a:srgbClr val="2D75B6"/>
                </a:solidFill>
                <a:latin typeface="Calibri"/>
                <a:cs typeface="Calibri"/>
              </a:rPr>
              <a:t>research</a:t>
            </a:r>
            <a:r>
              <a:rPr dirty="0" sz="2250" b="1">
                <a:solidFill>
                  <a:srgbClr val="2D75B6"/>
                </a:solidFill>
                <a:latin typeface="Calibri"/>
                <a:cs typeface="Calibri"/>
              </a:rPr>
              <a:t> </a:t>
            </a:r>
            <a:r>
              <a:rPr dirty="0" sz="2250" spc="-5" b="1">
                <a:solidFill>
                  <a:srgbClr val="2D75B6"/>
                </a:solidFill>
                <a:latin typeface="Calibri"/>
                <a:cs typeface="Calibri"/>
              </a:rPr>
              <a:t>practices</a:t>
            </a:r>
            <a:r>
              <a:rPr dirty="0" sz="2250" spc="-5">
                <a:solidFill>
                  <a:srgbClr val="2D75B6"/>
                </a:solidFill>
                <a:latin typeface="Calibri"/>
                <a:cs typeface="Calibri"/>
              </a:rPr>
              <a:t>,</a:t>
            </a:r>
            <a:r>
              <a:rPr dirty="0" sz="2250" spc="15">
                <a:solidFill>
                  <a:srgbClr val="2D75B6"/>
                </a:solidFill>
                <a:latin typeface="Calibri"/>
                <a:cs typeface="Calibri"/>
              </a:rPr>
              <a:t> </a:t>
            </a:r>
            <a:r>
              <a:rPr dirty="0" sz="2250" spc="10">
                <a:solidFill>
                  <a:srgbClr val="2D75B6"/>
                </a:solidFill>
                <a:latin typeface="Calibri"/>
                <a:cs typeface="Calibri"/>
              </a:rPr>
              <a:t>as</a:t>
            </a:r>
            <a:r>
              <a:rPr dirty="0" sz="2250" spc="-10">
                <a:solidFill>
                  <a:srgbClr val="2D75B6"/>
                </a:solidFill>
                <a:latin typeface="Calibri"/>
                <a:cs typeface="Calibri"/>
              </a:rPr>
              <a:t> </a:t>
            </a:r>
            <a:r>
              <a:rPr dirty="0" sz="2250" spc="-5">
                <a:solidFill>
                  <a:srgbClr val="2D75B6"/>
                </a:solidFill>
                <a:latin typeface="Calibri"/>
                <a:cs typeface="Calibri"/>
              </a:rPr>
              <a:t>well</a:t>
            </a:r>
            <a:r>
              <a:rPr dirty="0" sz="2250" spc="25">
                <a:solidFill>
                  <a:srgbClr val="2D75B6"/>
                </a:solidFill>
                <a:latin typeface="Calibri"/>
                <a:cs typeface="Calibri"/>
              </a:rPr>
              <a:t> </a:t>
            </a:r>
            <a:r>
              <a:rPr dirty="0" sz="2250" spc="10">
                <a:solidFill>
                  <a:srgbClr val="2D75B6"/>
                </a:solidFill>
                <a:latin typeface="Calibri"/>
                <a:cs typeface="Calibri"/>
              </a:rPr>
              <a:t>as </a:t>
            </a:r>
            <a:r>
              <a:rPr dirty="0" sz="2250" spc="-495">
                <a:solidFill>
                  <a:srgbClr val="2D75B6"/>
                </a:solidFill>
                <a:latin typeface="Calibri"/>
                <a:cs typeface="Calibri"/>
              </a:rPr>
              <a:t> </a:t>
            </a:r>
            <a:r>
              <a:rPr dirty="0" sz="2250">
                <a:solidFill>
                  <a:srgbClr val="2D75B6"/>
                </a:solidFill>
                <a:latin typeface="Calibri"/>
                <a:cs typeface="Calibri"/>
              </a:rPr>
              <a:t>authorship disputes. They </a:t>
            </a:r>
            <a:r>
              <a:rPr dirty="0" sz="2250" spc="-5">
                <a:solidFill>
                  <a:srgbClr val="2D75B6"/>
                </a:solidFill>
                <a:latin typeface="Calibri"/>
                <a:cs typeface="Calibri"/>
              </a:rPr>
              <a:t>may </a:t>
            </a:r>
            <a:r>
              <a:rPr dirty="0" sz="2250" spc="5">
                <a:solidFill>
                  <a:srgbClr val="2D75B6"/>
                </a:solidFill>
                <a:latin typeface="Calibri"/>
                <a:cs typeface="Calibri"/>
              </a:rPr>
              <a:t>not </a:t>
            </a:r>
            <a:r>
              <a:rPr dirty="0" sz="2250">
                <a:solidFill>
                  <a:srgbClr val="2D75B6"/>
                </a:solidFill>
                <a:latin typeface="Calibri"/>
                <a:cs typeface="Calibri"/>
              </a:rPr>
              <a:t>meet </a:t>
            </a:r>
            <a:r>
              <a:rPr dirty="0" sz="2250" spc="5">
                <a:solidFill>
                  <a:srgbClr val="2D75B6"/>
                </a:solidFill>
                <a:latin typeface="Calibri"/>
                <a:cs typeface="Calibri"/>
              </a:rPr>
              <a:t> </a:t>
            </a:r>
            <a:r>
              <a:rPr dirty="0" sz="2250">
                <a:solidFill>
                  <a:srgbClr val="2D75B6"/>
                </a:solidFill>
                <a:latin typeface="Calibri"/>
                <a:cs typeface="Calibri"/>
              </a:rPr>
              <a:t>the</a:t>
            </a:r>
            <a:r>
              <a:rPr dirty="0" sz="2250" spc="120">
                <a:solidFill>
                  <a:srgbClr val="2D75B6"/>
                </a:solidFill>
                <a:latin typeface="Calibri"/>
                <a:cs typeface="Calibri"/>
              </a:rPr>
              <a:t> </a:t>
            </a:r>
            <a:r>
              <a:rPr dirty="0" sz="2250" spc="-5">
                <a:solidFill>
                  <a:srgbClr val="2D75B6"/>
                </a:solidFill>
                <a:latin typeface="Calibri"/>
                <a:cs typeface="Calibri"/>
              </a:rPr>
              <a:t>standard</a:t>
            </a:r>
            <a:r>
              <a:rPr dirty="0" sz="2250" spc="110">
                <a:solidFill>
                  <a:srgbClr val="2D75B6"/>
                </a:solidFill>
                <a:latin typeface="Calibri"/>
                <a:cs typeface="Calibri"/>
              </a:rPr>
              <a:t> </a:t>
            </a:r>
            <a:r>
              <a:rPr dirty="0" sz="2250" spc="-10">
                <a:solidFill>
                  <a:srgbClr val="2D75B6"/>
                </a:solidFill>
                <a:latin typeface="Calibri"/>
                <a:cs typeface="Calibri"/>
              </a:rPr>
              <a:t>for</a:t>
            </a:r>
            <a:r>
              <a:rPr dirty="0" sz="2250" spc="110">
                <a:solidFill>
                  <a:srgbClr val="2D75B6"/>
                </a:solidFill>
                <a:latin typeface="Calibri"/>
                <a:cs typeface="Calibri"/>
              </a:rPr>
              <a:t> </a:t>
            </a:r>
            <a:r>
              <a:rPr dirty="0" sz="2250" spc="-5">
                <a:solidFill>
                  <a:srgbClr val="2D75B6"/>
                </a:solidFill>
                <a:latin typeface="Calibri"/>
                <a:cs typeface="Calibri"/>
              </a:rPr>
              <a:t>research</a:t>
            </a:r>
            <a:r>
              <a:rPr dirty="0" sz="2250" spc="95">
                <a:solidFill>
                  <a:srgbClr val="2D75B6"/>
                </a:solidFill>
                <a:latin typeface="Calibri"/>
                <a:cs typeface="Calibri"/>
              </a:rPr>
              <a:t> </a:t>
            </a:r>
            <a:r>
              <a:rPr dirty="0" sz="2250">
                <a:solidFill>
                  <a:srgbClr val="2D75B6"/>
                </a:solidFill>
                <a:latin typeface="Calibri"/>
                <a:cs typeface="Calibri"/>
              </a:rPr>
              <a:t>misconduct, </a:t>
            </a:r>
            <a:r>
              <a:rPr dirty="0" sz="2250" spc="5">
                <a:solidFill>
                  <a:srgbClr val="2D75B6"/>
                </a:solidFill>
                <a:latin typeface="Calibri"/>
                <a:cs typeface="Calibri"/>
              </a:rPr>
              <a:t> but</a:t>
            </a:r>
            <a:r>
              <a:rPr dirty="0" sz="2250" spc="-5">
                <a:solidFill>
                  <a:srgbClr val="2D75B6"/>
                </a:solidFill>
                <a:latin typeface="Calibri"/>
                <a:cs typeface="Calibri"/>
              </a:rPr>
              <a:t> may</a:t>
            </a:r>
            <a:r>
              <a:rPr dirty="0" sz="2250" spc="-15">
                <a:solidFill>
                  <a:srgbClr val="2D75B6"/>
                </a:solidFill>
                <a:latin typeface="Calibri"/>
                <a:cs typeface="Calibri"/>
              </a:rPr>
              <a:t> </a:t>
            </a:r>
            <a:r>
              <a:rPr dirty="0" sz="2250" spc="5">
                <a:solidFill>
                  <a:srgbClr val="2D75B6"/>
                </a:solidFill>
                <a:latin typeface="Calibri"/>
                <a:cs typeface="Calibri"/>
              </a:rPr>
              <a:t>be a</a:t>
            </a:r>
            <a:r>
              <a:rPr dirty="0" sz="2250">
                <a:solidFill>
                  <a:srgbClr val="2D75B6"/>
                </a:solidFill>
                <a:latin typeface="Calibri"/>
                <a:cs typeface="Calibri"/>
              </a:rPr>
              <a:t> </a:t>
            </a:r>
            <a:r>
              <a:rPr dirty="0" sz="2250" spc="-5">
                <a:solidFill>
                  <a:srgbClr val="2D75B6"/>
                </a:solidFill>
                <a:latin typeface="Calibri"/>
                <a:cs typeface="Calibri"/>
              </a:rPr>
              <a:t>research</a:t>
            </a:r>
            <a:r>
              <a:rPr dirty="0" sz="2250" spc="-30">
                <a:solidFill>
                  <a:srgbClr val="2D75B6"/>
                </a:solidFill>
                <a:latin typeface="Calibri"/>
                <a:cs typeface="Calibri"/>
              </a:rPr>
              <a:t> </a:t>
            </a:r>
            <a:r>
              <a:rPr dirty="0" sz="2250" spc="-5">
                <a:solidFill>
                  <a:srgbClr val="2D75B6"/>
                </a:solidFill>
                <a:latin typeface="Calibri"/>
                <a:cs typeface="Calibri"/>
              </a:rPr>
              <a:t>integrity</a:t>
            </a:r>
            <a:r>
              <a:rPr dirty="0" sz="2250" spc="20">
                <a:solidFill>
                  <a:srgbClr val="2D75B6"/>
                </a:solidFill>
                <a:latin typeface="Calibri"/>
                <a:cs typeface="Calibri"/>
              </a:rPr>
              <a:t> </a:t>
            </a:r>
            <a:r>
              <a:rPr dirty="0" sz="2250">
                <a:solidFill>
                  <a:srgbClr val="2D75B6"/>
                </a:solidFill>
                <a:latin typeface="Calibri"/>
                <a:cs typeface="Calibri"/>
              </a:rPr>
              <a:t>violation.</a:t>
            </a:r>
            <a:endParaRPr sz="2250">
              <a:latin typeface="Calibri"/>
              <a:cs typeface="Calibri"/>
            </a:endParaRPr>
          </a:p>
        </p:txBody>
      </p:sp>
      <p:pic>
        <p:nvPicPr>
          <p:cNvPr id="9" name="object 9"/>
          <p:cNvPicPr/>
          <p:nvPr/>
        </p:nvPicPr>
        <p:blipFill>
          <a:blip r:embed="rId3" cstate="print"/>
          <a:stretch>
            <a:fillRect/>
          </a:stretch>
        </p:blipFill>
        <p:spPr>
          <a:xfrm>
            <a:off x="6198108" y="4511040"/>
            <a:ext cx="908291" cy="1211579"/>
          </a:xfrm>
          <a:prstGeom prst="rect">
            <a:avLst/>
          </a:prstGeom>
        </p:spPr>
      </p:pic>
      <p:sp>
        <p:nvSpPr>
          <p:cNvPr id="10" name="object 10"/>
          <p:cNvSpPr txBox="1"/>
          <p:nvPr/>
        </p:nvSpPr>
        <p:spPr>
          <a:xfrm>
            <a:off x="6980808" y="4635962"/>
            <a:ext cx="4399280" cy="1000760"/>
          </a:xfrm>
          <a:prstGeom prst="rect">
            <a:avLst/>
          </a:prstGeom>
        </p:spPr>
        <p:txBody>
          <a:bodyPr wrap="square" lIns="0" tIns="12065" rIns="0" bIns="0" rtlCol="0" vert="horz">
            <a:spAutoFit/>
          </a:bodyPr>
          <a:lstStyle/>
          <a:p>
            <a:pPr marL="12700" marR="5080">
              <a:lnSpc>
                <a:spcPct val="100000"/>
              </a:lnSpc>
              <a:spcBef>
                <a:spcPts val="95"/>
              </a:spcBef>
            </a:pPr>
            <a:r>
              <a:rPr dirty="0" sz="1600" spc="-5" i="1">
                <a:solidFill>
                  <a:srgbClr val="1F4E79"/>
                </a:solidFill>
                <a:latin typeface="Calibri"/>
                <a:cs typeface="Calibri"/>
              </a:rPr>
              <a:t>Still</a:t>
            </a:r>
            <a:r>
              <a:rPr dirty="0" sz="1600" spc="15" i="1">
                <a:solidFill>
                  <a:srgbClr val="1F4E79"/>
                </a:solidFill>
                <a:latin typeface="Calibri"/>
                <a:cs typeface="Calibri"/>
              </a:rPr>
              <a:t> </a:t>
            </a:r>
            <a:r>
              <a:rPr dirty="0" sz="1600" spc="-10" i="1">
                <a:solidFill>
                  <a:srgbClr val="1F4E79"/>
                </a:solidFill>
                <a:latin typeface="Calibri"/>
                <a:cs typeface="Calibri"/>
              </a:rPr>
              <a:t>not</a:t>
            </a:r>
            <a:r>
              <a:rPr dirty="0" sz="1600" spc="65" i="1">
                <a:solidFill>
                  <a:srgbClr val="1F4E79"/>
                </a:solidFill>
                <a:latin typeface="Calibri"/>
                <a:cs typeface="Calibri"/>
              </a:rPr>
              <a:t> </a:t>
            </a:r>
            <a:r>
              <a:rPr dirty="0" sz="1600" spc="-5" i="1">
                <a:solidFill>
                  <a:srgbClr val="1F4E79"/>
                </a:solidFill>
                <a:latin typeface="Calibri"/>
                <a:cs typeface="Calibri"/>
              </a:rPr>
              <a:t>sure</a:t>
            </a:r>
            <a:r>
              <a:rPr dirty="0" sz="1600" spc="35" i="1">
                <a:solidFill>
                  <a:srgbClr val="1F4E79"/>
                </a:solidFill>
                <a:latin typeface="Calibri"/>
                <a:cs typeface="Calibri"/>
              </a:rPr>
              <a:t> </a:t>
            </a:r>
            <a:r>
              <a:rPr dirty="0" sz="1600" i="1">
                <a:solidFill>
                  <a:srgbClr val="1F4E79"/>
                </a:solidFill>
                <a:latin typeface="Calibri"/>
                <a:cs typeface="Calibri"/>
              </a:rPr>
              <a:t>if</a:t>
            </a:r>
            <a:r>
              <a:rPr dirty="0" sz="1600" spc="30" i="1">
                <a:solidFill>
                  <a:srgbClr val="1F4E79"/>
                </a:solidFill>
                <a:latin typeface="Calibri"/>
                <a:cs typeface="Calibri"/>
              </a:rPr>
              <a:t> </a:t>
            </a:r>
            <a:r>
              <a:rPr dirty="0" sz="1600" i="1">
                <a:solidFill>
                  <a:srgbClr val="1F4E79"/>
                </a:solidFill>
                <a:latin typeface="Calibri"/>
                <a:cs typeface="Calibri"/>
              </a:rPr>
              <a:t>it</a:t>
            </a:r>
            <a:r>
              <a:rPr dirty="0" sz="1600" spc="25" i="1">
                <a:solidFill>
                  <a:srgbClr val="1F4E79"/>
                </a:solidFill>
                <a:latin typeface="Calibri"/>
                <a:cs typeface="Calibri"/>
              </a:rPr>
              <a:t> </a:t>
            </a:r>
            <a:r>
              <a:rPr dirty="0" sz="1600" i="1">
                <a:solidFill>
                  <a:srgbClr val="1F4E79"/>
                </a:solidFill>
                <a:latin typeface="Calibri"/>
                <a:cs typeface="Calibri"/>
              </a:rPr>
              <a:t>is</a:t>
            </a:r>
            <a:r>
              <a:rPr dirty="0" sz="1600" spc="40" i="1">
                <a:solidFill>
                  <a:srgbClr val="1F4E79"/>
                </a:solidFill>
                <a:latin typeface="Calibri"/>
                <a:cs typeface="Calibri"/>
              </a:rPr>
              <a:t> </a:t>
            </a:r>
            <a:r>
              <a:rPr dirty="0" sz="1600" spc="-10" i="1">
                <a:solidFill>
                  <a:srgbClr val="1F4E79"/>
                </a:solidFill>
                <a:latin typeface="Calibri"/>
                <a:cs typeface="Calibri"/>
              </a:rPr>
              <a:t>Misconduct</a:t>
            </a:r>
            <a:r>
              <a:rPr dirty="0" sz="1600" spc="60" i="1">
                <a:solidFill>
                  <a:srgbClr val="1F4E79"/>
                </a:solidFill>
                <a:latin typeface="Calibri"/>
                <a:cs typeface="Calibri"/>
              </a:rPr>
              <a:t> </a:t>
            </a:r>
            <a:r>
              <a:rPr dirty="0" sz="1600" spc="-5" i="1">
                <a:solidFill>
                  <a:srgbClr val="1F4E79"/>
                </a:solidFill>
                <a:latin typeface="Calibri"/>
                <a:cs typeface="Calibri"/>
              </a:rPr>
              <a:t>or</a:t>
            </a:r>
            <a:r>
              <a:rPr dirty="0" sz="1600" spc="55" i="1">
                <a:solidFill>
                  <a:srgbClr val="1F4E79"/>
                </a:solidFill>
                <a:latin typeface="Calibri"/>
                <a:cs typeface="Calibri"/>
              </a:rPr>
              <a:t> </a:t>
            </a:r>
            <a:r>
              <a:rPr dirty="0" sz="1600" spc="-5" i="1">
                <a:solidFill>
                  <a:srgbClr val="1F4E79"/>
                </a:solidFill>
                <a:latin typeface="Calibri"/>
                <a:cs typeface="Calibri"/>
              </a:rPr>
              <a:t>a</a:t>
            </a:r>
            <a:r>
              <a:rPr dirty="0" sz="1600" spc="40" i="1">
                <a:solidFill>
                  <a:srgbClr val="1F4E79"/>
                </a:solidFill>
                <a:latin typeface="Calibri"/>
                <a:cs typeface="Calibri"/>
              </a:rPr>
              <a:t> </a:t>
            </a:r>
            <a:r>
              <a:rPr dirty="0" sz="1600" spc="-5" i="1">
                <a:solidFill>
                  <a:srgbClr val="1F4E79"/>
                </a:solidFill>
                <a:latin typeface="Calibri"/>
                <a:cs typeface="Calibri"/>
              </a:rPr>
              <a:t>QRP?</a:t>
            </a:r>
            <a:r>
              <a:rPr dirty="0" sz="1600" spc="40" i="1">
                <a:solidFill>
                  <a:srgbClr val="1F4E79"/>
                </a:solidFill>
                <a:latin typeface="Calibri"/>
                <a:cs typeface="Calibri"/>
              </a:rPr>
              <a:t> </a:t>
            </a:r>
            <a:r>
              <a:rPr dirty="0" sz="1600" spc="-5">
                <a:solidFill>
                  <a:srgbClr val="1F4E79"/>
                </a:solidFill>
                <a:latin typeface="Calibri"/>
                <a:cs typeface="Calibri"/>
              </a:rPr>
              <a:t>The</a:t>
            </a:r>
            <a:r>
              <a:rPr dirty="0" sz="1600" spc="40">
                <a:solidFill>
                  <a:srgbClr val="1F4E79"/>
                </a:solidFill>
                <a:latin typeface="Calibri"/>
                <a:cs typeface="Calibri"/>
              </a:rPr>
              <a:t> </a:t>
            </a:r>
            <a:r>
              <a:rPr dirty="0" sz="1600" spc="-5">
                <a:solidFill>
                  <a:srgbClr val="1F4E79"/>
                </a:solidFill>
                <a:latin typeface="Calibri"/>
                <a:cs typeface="Calibri"/>
              </a:rPr>
              <a:t>RIO </a:t>
            </a:r>
            <a:r>
              <a:rPr dirty="0" sz="1600">
                <a:solidFill>
                  <a:srgbClr val="1F4E79"/>
                </a:solidFill>
                <a:latin typeface="Calibri"/>
                <a:cs typeface="Calibri"/>
              </a:rPr>
              <a:t> </a:t>
            </a:r>
            <a:r>
              <a:rPr dirty="0" sz="1600" spc="-10">
                <a:solidFill>
                  <a:srgbClr val="1F4E79"/>
                </a:solidFill>
                <a:latin typeface="Calibri"/>
                <a:cs typeface="Calibri"/>
              </a:rPr>
              <a:t>can</a:t>
            </a:r>
            <a:r>
              <a:rPr dirty="0" sz="1600" spc="40">
                <a:solidFill>
                  <a:srgbClr val="1F4E79"/>
                </a:solidFill>
                <a:latin typeface="Calibri"/>
                <a:cs typeface="Calibri"/>
              </a:rPr>
              <a:t> </a:t>
            </a:r>
            <a:r>
              <a:rPr dirty="0" sz="1600" spc="-5">
                <a:solidFill>
                  <a:srgbClr val="1F4E79"/>
                </a:solidFill>
                <a:latin typeface="Calibri"/>
                <a:cs typeface="Calibri"/>
              </a:rPr>
              <a:t>help</a:t>
            </a:r>
            <a:r>
              <a:rPr dirty="0" sz="1600" spc="30">
                <a:solidFill>
                  <a:srgbClr val="1F4E79"/>
                </a:solidFill>
                <a:latin typeface="Calibri"/>
                <a:cs typeface="Calibri"/>
              </a:rPr>
              <a:t> </a:t>
            </a:r>
            <a:r>
              <a:rPr dirty="0" sz="1600" spc="-15">
                <a:solidFill>
                  <a:srgbClr val="1F4E79"/>
                </a:solidFill>
                <a:latin typeface="Calibri"/>
                <a:cs typeface="Calibri"/>
              </a:rPr>
              <a:t>you</a:t>
            </a:r>
            <a:r>
              <a:rPr dirty="0" sz="1600" spc="65">
                <a:solidFill>
                  <a:srgbClr val="1F4E79"/>
                </a:solidFill>
                <a:latin typeface="Calibri"/>
                <a:cs typeface="Calibri"/>
              </a:rPr>
              <a:t> </a:t>
            </a:r>
            <a:r>
              <a:rPr dirty="0" sz="1600" spc="-15">
                <a:solidFill>
                  <a:srgbClr val="1F4E79"/>
                </a:solidFill>
                <a:latin typeface="Calibri"/>
                <a:cs typeface="Calibri"/>
              </a:rPr>
              <a:t>better</a:t>
            </a:r>
            <a:r>
              <a:rPr dirty="0" sz="1600" spc="60">
                <a:solidFill>
                  <a:srgbClr val="1F4E79"/>
                </a:solidFill>
                <a:latin typeface="Calibri"/>
                <a:cs typeface="Calibri"/>
              </a:rPr>
              <a:t> </a:t>
            </a:r>
            <a:r>
              <a:rPr dirty="0" sz="1600" spc="-10">
                <a:solidFill>
                  <a:srgbClr val="1F4E79"/>
                </a:solidFill>
                <a:latin typeface="Calibri"/>
                <a:cs typeface="Calibri"/>
              </a:rPr>
              <a:t>understand</a:t>
            </a:r>
            <a:r>
              <a:rPr dirty="0" sz="1600" spc="40">
                <a:solidFill>
                  <a:srgbClr val="1F4E79"/>
                </a:solidFill>
                <a:latin typeface="Calibri"/>
                <a:cs typeface="Calibri"/>
              </a:rPr>
              <a:t> </a:t>
            </a:r>
            <a:r>
              <a:rPr dirty="0" sz="1600" spc="-5">
                <a:solidFill>
                  <a:srgbClr val="1F4E79"/>
                </a:solidFill>
                <a:latin typeface="Calibri"/>
                <a:cs typeface="Calibri"/>
              </a:rPr>
              <a:t>the</a:t>
            </a:r>
            <a:r>
              <a:rPr dirty="0" sz="1600" spc="45">
                <a:solidFill>
                  <a:srgbClr val="1F4E79"/>
                </a:solidFill>
                <a:latin typeface="Calibri"/>
                <a:cs typeface="Calibri"/>
              </a:rPr>
              <a:t> </a:t>
            </a:r>
            <a:r>
              <a:rPr dirty="0" sz="1600" spc="-5">
                <a:solidFill>
                  <a:srgbClr val="1F4E79"/>
                </a:solidFill>
                <a:latin typeface="Calibri"/>
                <a:cs typeface="Calibri"/>
              </a:rPr>
              <a:t>situation.</a:t>
            </a:r>
            <a:r>
              <a:rPr dirty="0" sz="1600" spc="10">
                <a:solidFill>
                  <a:srgbClr val="1F4E79"/>
                </a:solidFill>
                <a:latin typeface="Calibri"/>
                <a:cs typeface="Calibri"/>
              </a:rPr>
              <a:t> </a:t>
            </a:r>
            <a:r>
              <a:rPr dirty="0" sz="1600" spc="-45">
                <a:solidFill>
                  <a:srgbClr val="1F4E79"/>
                </a:solidFill>
                <a:latin typeface="Calibri"/>
                <a:cs typeface="Calibri"/>
              </a:rPr>
              <a:t>You </a:t>
            </a:r>
            <a:r>
              <a:rPr dirty="0" sz="1600" spc="-40">
                <a:solidFill>
                  <a:srgbClr val="1F4E79"/>
                </a:solidFill>
                <a:latin typeface="Calibri"/>
                <a:cs typeface="Calibri"/>
              </a:rPr>
              <a:t> </a:t>
            </a:r>
            <a:r>
              <a:rPr dirty="0" sz="1600" spc="-10">
                <a:solidFill>
                  <a:srgbClr val="1F4E79"/>
                </a:solidFill>
                <a:latin typeface="Calibri"/>
                <a:cs typeface="Calibri"/>
              </a:rPr>
              <a:t>can</a:t>
            </a:r>
            <a:r>
              <a:rPr dirty="0" sz="1600" spc="-5">
                <a:solidFill>
                  <a:srgbClr val="1F4E79"/>
                </a:solidFill>
                <a:latin typeface="Calibri"/>
                <a:cs typeface="Calibri"/>
              </a:rPr>
              <a:t> speak</a:t>
            </a:r>
            <a:r>
              <a:rPr dirty="0" sz="1600" spc="-10">
                <a:solidFill>
                  <a:srgbClr val="1F4E79"/>
                </a:solidFill>
                <a:latin typeface="Calibri"/>
                <a:cs typeface="Calibri"/>
              </a:rPr>
              <a:t> </a:t>
            </a:r>
            <a:r>
              <a:rPr dirty="0" sz="1600">
                <a:solidFill>
                  <a:srgbClr val="1F4E79"/>
                </a:solidFill>
                <a:latin typeface="Calibri"/>
                <a:cs typeface="Calibri"/>
              </a:rPr>
              <a:t>in</a:t>
            </a:r>
            <a:r>
              <a:rPr dirty="0" sz="1600" spc="-5">
                <a:solidFill>
                  <a:srgbClr val="1F4E79"/>
                </a:solidFill>
                <a:latin typeface="Calibri"/>
                <a:cs typeface="Calibri"/>
              </a:rPr>
              <a:t> </a:t>
            </a:r>
            <a:r>
              <a:rPr dirty="0" sz="1600" spc="-10">
                <a:solidFill>
                  <a:srgbClr val="1F4E79"/>
                </a:solidFill>
                <a:latin typeface="Calibri"/>
                <a:cs typeface="Calibri"/>
              </a:rPr>
              <a:t>hypotheticals</a:t>
            </a:r>
            <a:r>
              <a:rPr dirty="0" sz="1600" spc="-15">
                <a:solidFill>
                  <a:srgbClr val="1F4E79"/>
                </a:solidFill>
                <a:latin typeface="Calibri"/>
                <a:cs typeface="Calibri"/>
              </a:rPr>
              <a:t> </a:t>
            </a:r>
            <a:r>
              <a:rPr dirty="0" sz="1600" spc="-5">
                <a:solidFill>
                  <a:srgbClr val="1F4E79"/>
                </a:solidFill>
                <a:latin typeface="Calibri"/>
                <a:cs typeface="Calibri"/>
              </a:rPr>
              <a:t>as </a:t>
            </a:r>
            <a:r>
              <a:rPr dirty="0" sz="1600" spc="-15">
                <a:solidFill>
                  <a:srgbClr val="1F4E79"/>
                </a:solidFill>
                <a:latin typeface="Calibri"/>
                <a:cs typeface="Calibri"/>
              </a:rPr>
              <a:t>you</a:t>
            </a:r>
            <a:r>
              <a:rPr dirty="0" sz="1600" spc="10">
                <a:solidFill>
                  <a:srgbClr val="1F4E79"/>
                </a:solidFill>
                <a:latin typeface="Calibri"/>
                <a:cs typeface="Calibri"/>
              </a:rPr>
              <a:t> </a:t>
            </a:r>
            <a:r>
              <a:rPr dirty="0" sz="1600" spc="-5">
                <a:solidFill>
                  <a:srgbClr val="1F4E79"/>
                </a:solidFill>
                <a:latin typeface="Calibri"/>
                <a:cs typeface="Calibri"/>
              </a:rPr>
              <a:t>consider</a:t>
            </a:r>
            <a:r>
              <a:rPr dirty="0" sz="1600" spc="15">
                <a:solidFill>
                  <a:srgbClr val="1F4E79"/>
                </a:solidFill>
                <a:latin typeface="Calibri"/>
                <a:cs typeface="Calibri"/>
              </a:rPr>
              <a:t> </a:t>
            </a:r>
            <a:r>
              <a:rPr dirty="0" sz="1600" spc="-5">
                <a:solidFill>
                  <a:srgbClr val="1F4E79"/>
                </a:solidFill>
                <a:latin typeface="Calibri"/>
                <a:cs typeface="Calibri"/>
              </a:rPr>
              <a:t>making</a:t>
            </a:r>
            <a:r>
              <a:rPr dirty="0" sz="1600" spc="-15">
                <a:solidFill>
                  <a:srgbClr val="1F4E79"/>
                </a:solidFill>
                <a:latin typeface="Calibri"/>
                <a:cs typeface="Calibri"/>
              </a:rPr>
              <a:t> </a:t>
            </a:r>
            <a:r>
              <a:rPr dirty="0" sz="1600" spc="-5">
                <a:solidFill>
                  <a:srgbClr val="1F4E79"/>
                </a:solidFill>
                <a:latin typeface="Calibri"/>
                <a:cs typeface="Calibri"/>
              </a:rPr>
              <a:t>an </a:t>
            </a:r>
            <a:r>
              <a:rPr dirty="0" sz="1600" spc="-350">
                <a:solidFill>
                  <a:srgbClr val="1F4E79"/>
                </a:solidFill>
                <a:latin typeface="Calibri"/>
                <a:cs typeface="Calibri"/>
              </a:rPr>
              <a:t> </a:t>
            </a:r>
            <a:r>
              <a:rPr dirty="0" sz="1600" spc="-5">
                <a:solidFill>
                  <a:srgbClr val="1F4E79"/>
                </a:solidFill>
                <a:latin typeface="Calibri"/>
                <a:cs typeface="Calibri"/>
              </a:rPr>
              <a:t>official</a:t>
            </a:r>
            <a:r>
              <a:rPr dirty="0" sz="1600" spc="-40">
                <a:solidFill>
                  <a:srgbClr val="1F4E79"/>
                </a:solidFill>
                <a:latin typeface="Calibri"/>
                <a:cs typeface="Calibri"/>
              </a:rPr>
              <a:t> </a:t>
            </a:r>
            <a:r>
              <a:rPr dirty="0" sz="1600" spc="-5">
                <a:solidFill>
                  <a:srgbClr val="1F4E79"/>
                </a:solidFill>
                <a:latin typeface="Calibri"/>
                <a:cs typeface="Calibri"/>
              </a:rPr>
              <a:t>allegation.</a:t>
            </a:r>
            <a:endParaRPr sz="1600">
              <a:latin typeface="Calibri"/>
              <a:cs typeface="Calibri"/>
            </a:endParaRPr>
          </a:p>
        </p:txBody>
      </p:sp>
      <p:sp>
        <p:nvSpPr>
          <p:cNvPr id="11" name="object 11"/>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29305" y="5882697"/>
            <a:ext cx="302895" cy="361950"/>
          </a:xfrm>
          <a:prstGeom prst="rect">
            <a:avLst/>
          </a:prstGeom>
        </p:spPr>
        <p:txBody>
          <a:bodyPr wrap="square" lIns="0" tIns="12700" rIns="0" bIns="0" rtlCol="0" vert="horz">
            <a:spAutoFit/>
          </a:bodyPr>
          <a:lstStyle/>
          <a:p>
            <a:pPr marL="12700">
              <a:lnSpc>
                <a:spcPct val="100000"/>
              </a:lnSpc>
              <a:spcBef>
                <a:spcPts val="100"/>
              </a:spcBef>
            </a:pPr>
            <a:r>
              <a:rPr dirty="0" sz="1100" spc="5">
                <a:solidFill>
                  <a:srgbClr val="C55A11"/>
                </a:solidFill>
                <a:latin typeface="Baskerville Old Face"/>
                <a:cs typeface="Baskerville Old Face"/>
              </a:rPr>
              <a:t>RCR</a:t>
            </a:r>
            <a:endParaRPr sz="1100">
              <a:latin typeface="Baskerville Old Face"/>
              <a:cs typeface="Baskerville Old Face"/>
            </a:endParaRPr>
          </a:p>
          <a:p>
            <a:pPr marL="56515">
              <a:lnSpc>
                <a:spcPct val="100000"/>
              </a:lnSpc>
              <a:spcBef>
                <a:spcPts val="5"/>
              </a:spcBef>
            </a:pPr>
            <a:r>
              <a:rPr dirty="0" sz="1100">
                <a:solidFill>
                  <a:srgbClr val="C55A11"/>
                </a:solidFill>
                <a:latin typeface="Baskerville Old Face"/>
                <a:cs typeface="Baskerville Old Face"/>
              </a:rPr>
              <a:t>On</a:t>
            </a:r>
            <a:endParaRPr sz="1100">
              <a:latin typeface="Baskerville Old Face"/>
              <a:cs typeface="Baskerville Old Face"/>
            </a:endParaRPr>
          </a:p>
        </p:txBody>
      </p:sp>
      <p:sp>
        <p:nvSpPr>
          <p:cNvPr id="3" name="object 3"/>
          <p:cNvSpPr txBox="1">
            <a:spLocks noGrp="1"/>
          </p:cNvSpPr>
          <p:nvPr>
            <p:ph type="title"/>
          </p:nvPr>
        </p:nvSpPr>
        <p:spPr>
          <a:xfrm>
            <a:off x="1105661" y="267461"/>
            <a:ext cx="9423400" cy="574675"/>
          </a:xfrm>
          <a:prstGeom prst="rect"/>
          <a:solidFill>
            <a:srgbClr val="0020A4">
              <a:alpha val="25097"/>
            </a:srgbClr>
          </a:solidFill>
          <a:ln w="38100">
            <a:solidFill>
              <a:srgbClr val="F36F20"/>
            </a:solidFill>
          </a:ln>
        </p:spPr>
        <p:txBody>
          <a:bodyPr wrap="square" lIns="0" tIns="142240" rIns="0" bIns="0" rtlCol="0" vert="horz">
            <a:spAutoFit/>
          </a:bodyPr>
          <a:lstStyle/>
          <a:p>
            <a:pPr marL="1662430">
              <a:lnSpc>
                <a:spcPct val="100000"/>
              </a:lnSpc>
              <a:spcBef>
                <a:spcPts val="1120"/>
              </a:spcBef>
            </a:pPr>
            <a:r>
              <a:rPr dirty="0" sz="2100" spc="-5" b="1">
                <a:solidFill>
                  <a:srgbClr val="FFFFFF"/>
                </a:solidFill>
                <a:latin typeface="Calibri"/>
                <a:cs typeface="Calibri"/>
              </a:rPr>
              <a:t>Responsible</a:t>
            </a:r>
            <a:r>
              <a:rPr dirty="0" sz="2100" spc="-15" b="1">
                <a:solidFill>
                  <a:srgbClr val="FFFFFF"/>
                </a:solidFill>
                <a:latin typeface="Calibri"/>
                <a:cs typeface="Calibri"/>
              </a:rPr>
              <a:t> </a:t>
            </a:r>
            <a:r>
              <a:rPr dirty="0" sz="2100" spc="-5" b="1">
                <a:solidFill>
                  <a:srgbClr val="FFFFFF"/>
                </a:solidFill>
                <a:latin typeface="Calibri"/>
                <a:cs typeface="Calibri"/>
              </a:rPr>
              <a:t>Conduct</a:t>
            </a:r>
            <a:r>
              <a:rPr dirty="0" sz="2100" spc="-20" b="1">
                <a:solidFill>
                  <a:srgbClr val="FFFFFF"/>
                </a:solidFill>
                <a:latin typeface="Calibri"/>
                <a:cs typeface="Calibri"/>
              </a:rPr>
              <a:t> </a:t>
            </a:r>
            <a:r>
              <a:rPr dirty="0" sz="2100" spc="-5" b="1">
                <a:solidFill>
                  <a:srgbClr val="FFFFFF"/>
                </a:solidFill>
                <a:latin typeface="Calibri"/>
                <a:cs typeface="Calibri"/>
              </a:rPr>
              <a:t>of</a:t>
            </a:r>
            <a:r>
              <a:rPr dirty="0" sz="2100" spc="-20" b="1">
                <a:solidFill>
                  <a:srgbClr val="FFFFFF"/>
                </a:solidFill>
                <a:latin typeface="Calibri"/>
                <a:cs typeface="Calibri"/>
              </a:rPr>
              <a:t> </a:t>
            </a:r>
            <a:r>
              <a:rPr dirty="0" sz="2100" spc="-15" b="1">
                <a:solidFill>
                  <a:srgbClr val="FFFFFF"/>
                </a:solidFill>
                <a:latin typeface="Calibri"/>
                <a:cs typeface="Calibri"/>
              </a:rPr>
              <a:t>Research</a:t>
            </a:r>
            <a:r>
              <a:rPr dirty="0" sz="2100" spc="15" b="1">
                <a:solidFill>
                  <a:srgbClr val="FFFFFF"/>
                </a:solidFill>
                <a:latin typeface="Calibri"/>
                <a:cs typeface="Calibri"/>
              </a:rPr>
              <a:t> </a:t>
            </a:r>
            <a:r>
              <a:rPr dirty="0" sz="2100" spc="-5" b="1">
                <a:solidFill>
                  <a:srgbClr val="FFFFFF"/>
                </a:solidFill>
                <a:latin typeface="Calibri"/>
                <a:cs typeface="Calibri"/>
              </a:rPr>
              <a:t>Series</a:t>
            </a:r>
            <a:endParaRPr sz="2100">
              <a:latin typeface="Calibri"/>
              <a:cs typeface="Calibri"/>
            </a:endParaRPr>
          </a:p>
        </p:txBody>
      </p:sp>
      <p:pic>
        <p:nvPicPr>
          <p:cNvPr id="4" name="object 4"/>
          <p:cNvPicPr/>
          <p:nvPr/>
        </p:nvPicPr>
        <p:blipFill>
          <a:blip r:embed="rId2" cstate="print"/>
          <a:stretch>
            <a:fillRect/>
          </a:stretch>
        </p:blipFill>
        <p:spPr>
          <a:xfrm>
            <a:off x="10956035" y="176784"/>
            <a:ext cx="294131" cy="198119"/>
          </a:xfrm>
          <a:prstGeom prst="rect">
            <a:avLst/>
          </a:prstGeom>
        </p:spPr>
      </p:pic>
      <p:grpSp>
        <p:nvGrpSpPr>
          <p:cNvPr id="5" name="object 5"/>
          <p:cNvGrpSpPr/>
          <p:nvPr/>
        </p:nvGrpSpPr>
        <p:grpSpPr>
          <a:xfrm>
            <a:off x="844296" y="4050789"/>
            <a:ext cx="10970260" cy="394970"/>
            <a:chOff x="844296" y="4050789"/>
            <a:chExt cx="10970260" cy="394970"/>
          </a:xfrm>
        </p:grpSpPr>
        <p:sp>
          <p:nvSpPr>
            <p:cNvPr id="6" name="object 6"/>
            <p:cNvSpPr/>
            <p:nvPr/>
          </p:nvSpPr>
          <p:spPr>
            <a:xfrm>
              <a:off x="850392" y="4056885"/>
              <a:ext cx="10957560" cy="382905"/>
            </a:xfrm>
            <a:custGeom>
              <a:avLst/>
              <a:gdLst/>
              <a:ahLst/>
              <a:cxnLst/>
              <a:rect l="l" t="t" r="r" b="b"/>
              <a:pathLst>
                <a:path w="10957560" h="382904">
                  <a:moveTo>
                    <a:pt x="10893806" y="0"/>
                  </a:moveTo>
                  <a:lnTo>
                    <a:pt x="63753" y="0"/>
                  </a:lnTo>
                  <a:lnTo>
                    <a:pt x="38935" y="5010"/>
                  </a:lnTo>
                  <a:lnTo>
                    <a:pt x="18670" y="18675"/>
                  </a:lnTo>
                  <a:lnTo>
                    <a:pt x="5009" y="38940"/>
                  </a:lnTo>
                  <a:lnTo>
                    <a:pt x="0" y="63754"/>
                  </a:lnTo>
                  <a:lnTo>
                    <a:pt x="0" y="318770"/>
                  </a:lnTo>
                  <a:lnTo>
                    <a:pt x="5009" y="343588"/>
                  </a:lnTo>
                  <a:lnTo>
                    <a:pt x="18670" y="363853"/>
                  </a:lnTo>
                  <a:lnTo>
                    <a:pt x="38935" y="377514"/>
                  </a:lnTo>
                  <a:lnTo>
                    <a:pt x="63753" y="382524"/>
                  </a:lnTo>
                  <a:lnTo>
                    <a:pt x="10893806" y="382524"/>
                  </a:lnTo>
                  <a:lnTo>
                    <a:pt x="10918624" y="377514"/>
                  </a:lnTo>
                  <a:lnTo>
                    <a:pt x="10938889" y="363853"/>
                  </a:lnTo>
                  <a:lnTo>
                    <a:pt x="10952550" y="343588"/>
                  </a:lnTo>
                  <a:lnTo>
                    <a:pt x="10957560" y="318770"/>
                  </a:lnTo>
                  <a:lnTo>
                    <a:pt x="10957560" y="63754"/>
                  </a:lnTo>
                  <a:lnTo>
                    <a:pt x="10952550" y="38940"/>
                  </a:lnTo>
                  <a:lnTo>
                    <a:pt x="10938889" y="18675"/>
                  </a:lnTo>
                  <a:lnTo>
                    <a:pt x="10918624" y="5010"/>
                  </a:lnTo>
                  <a:lnTo>
                    <a:pt x="10893806" y="0"/>
                  </a:lnTo>
                  <a:close/>
                </a:path>
              </a:pathLst>
            </a:custGeom>
            <a:solidFill>
              <a:srgbClr val="FFF1CC"/>
            </a:solidFill>
          </p:spPr>
          <p:txBody>
            <a:bodyPr wrap="square" lIns="0" tIns="0" rIns="0" bIns="0" rtlCol="0"/>
            <a:lstStyle/>
            <a:p/>
          </p:txBody>
        </p:sp>
        <p:sp>
          <p:nvSpPr>
            <p:cNvPr id="7" name="object 7"/>
            <p:cNvSpPr/>
            <p:nvPr/>
          </p:nvSpPr>
          <p:spPr>
            <a:xfrm>
              <a:off x="850392" y="4056885"/>
              <a:ext cx="10957560" cy="382905"/>
            </a:xfrm>
            <a:custGeom>
              <a:avLst/>
              <a:gdLst/>
              <a:ahLst/>
              <a:cxnLst/>
              <a:rect l="l" t="t" r="r" b="b"/>
              <a:pathLst>
                <a:path w="10957560" h="382904">
                  <a:moveTo>
                    <a:pt x="0" y="63754"/>
                  </a:moveTo>
                  <a:lnTo>
                    <a:pt x="5009" y="38940"/>
                  </a:lnTo>
                  <a:lnTo>
                    <a:pt x="18670" y="18675"/>
                  </a:lnTo>
                  <a:lnTo>
                    <a:pt x="38935" y="5010"/>
                  </a:lnTo>
                  <a:lnTo>
                    <a:pt x="63753" y="0"/>
                  </a:lnTo>
                  <a:lnTo>
                    <a:pt x="10893806" y="0"/>
                  </a:lnTo>
                  <a:lnTo>
                    <a:pt x="10918624" y="5010"/>
                  </a:lnTo>
                  <a:lnTo>
                    <a:pt x="10938889" y="18675"/>
                  </a:lnTo>
                  <a:lnTo>
                    <a:pt x="10952550" y="38940"/>
                  </a:lnTo>
                  <a:lnTo>
                    <a:pt x="10957560" y="63754"/>
                  </a:lnTo>
                  <a:lnTo>
                    <a:pt x="10957560" y="318770"/>
                  </a:lnTo>
                  <a:lnTo>
                    <a:pt x="10952550" y="343588"/>
                  </a:lnTo>
                  <a:lnTo>
                    <a:pt x="10938889" y="363853"/>
                  </a:lnTo>
                  <a:lnTo>
                    <a:pt x="10918624" y="377514"/>
                  </a:lnTo>
                  <a:lnTo>
                    <a:pt x="10893806" y="382524"/>
                  </a:lnTo>
                  <a:lnTo>
                    <a:pt x="63753" y="382524"/>
                  </a:lnTo>
                  <a:lnTo>
                    <a:pt x="38935" y="377514"/>
                  </a:lnTo>
                  <a:lnTo>
                    <a:pt x="18670" y="363853"/>
                  </a:lnTo>
                  <a:lnTo>
                    <a:pt x="5009" y="343588"/>
                  </a:lnTo>
                  <a:lnTo>
                    <a:pt x="0" y="318770"/>
                  </a:lnTo>
                  <a:lnTo>
                    <a:pt x="0" y="63754"/>
                  </a:lnTo>
                  <a:close/>
                </a:path>
              </a:pathLst>
            </a:custGeom>
            <a:ln w="12192">
              <a:solidFill>
                <a:srgbClr val="FFF1CC"/>
              </a:solidFill>
            </a:ln>
          </p:spPr>
          <p:txBody>
            <a:bodyPr wrap="square" lIns="0" tIns="0" rIns="0" bIns="0" rtlCol="0"/>
            <a:lstStyle/>
            <a:p/>
          </p:txBody>
        </p:sp>
      </p:grpSp>
      <p:sp>
        <p:nvSpPr>
          <p:cNvPr id="8" name="object 8"/>
          <p:cNvSpPr txBox="1"/>
          <p:nvPr/>
        </p:nvSpPr>
        <p:spPr>
          <a:xfrm>
            <a:off x="1660318" y="1015696"/>
            <a:ext cx="8516620" cy="4551680"/>
          </a:xfrm>
          <a:prstGeom prst="rect">
            <a:avLst/>
          </a:prstGeom>
        </p:spPr>
        <p:txBody>
          <a:bodyPr wrap="square" lIns="0" tIns="12700" rIns="0" bIns="0" rtlCol="0" vert="horz">
            <a:spAutoFit/>
          </a:bodyPr>
          <a:lstStyle/>
          <a:p>
            <a:pPr marL="12700" marR="3007360">
              <a:lnSpc>
                <a:spcPct val="150000"/>
              </a:lnSpc>
              <a:spcBef>
                <a:spcPts val="100"/>
              </a:spcBef>
            </a:pPr>
            <a:r>
              <a:rPr dirty="0" sz="1800" spc="-10" b="1">
                <a:solidFill>
                  <a:srgbClr val="44536A"/>
                </a:solidFill>
                <a:latin typeface="Calibri"/>
                <a:cs typeface="Calibri"/>
              </a:rPr>
              <a:t>Mentor/Mentee Relationships </a:t>
            </a:r>
            <a:r>
              <a:rPr dirty="0" sz="1800" b="1">
                <a:solidFill>
                  <a:srgbClr val="44536A"/>
                </a:solidFill>
                <a:latin typeface="Calibri"/>
                <a:cs typeface="Calibri"/>
              </a:rPr>
              <a:t>– Finding the </a:t>
            </a:r>
            <a:r>
              <a:rPr dirty="0" sz="1800" spc="-5" b="1">
                <a:solidFill>
                  <a:srgbClr val="44536A"/>
                </a:solidFill>
                <a:latin typeface="Calibri"/>
                <a:cs typeface="Calibri"/>
              </a:rPr>
              <a:t>Right Balance </a:t>
            </a:r>
            <a:r>
              <a:rPr dirty="0" sz="1800" spc="-395" b="1">
                <a:solidFill>
                  <a:srgbClr val="44536A"/>
                </a:solidFill>
                <a:latin typeface="Calibri"/>
                <a:cs typeface="Calibri"/>
              </a:rPr>
              <a:t> </a:t>
            </a:r>
            <a:r>
              <a:rPr dirty="0" sz="1800" spc="-10" b="1">
                <a:solidFill>
                  <a:srgbClr val="44536A"/>
                </a:solidFill>
                <a:latin typeface="Calibri"/>
                <a:cs typeface="Calibri"/>
              </a:rPr>
              <a:t>Collaborative</a:t>
            </a:r>
            <a:r>
              <a:rPr dirty="0" sz="1800" spc="-50" b="1">
                <a:solidFill>
                  <a:srgbClr val="44536A"/>
                </a:solidFill>
                <a:latin typeface="Calibri"/>
                <a:cs typeface="Calibri"/>
              </a:rPr>
              <a:t> </a:t>
            </a:r>
            <a:r>
              <a:rPr dirty="0" sz="1800" spc="-10" b="1">
                <a:solidFill>
                  <a:srgbClr val="44536A"/>
                </a:solidFill>
                <a:latin typeface="Calibri"/>
                <a:cs typeface="Calibri"/>
              </a:rPr>
              <a:t>Research</a:t>
            </a:r>
            <a:endParaRPr sz="1800">
              <a:latin typeface="Calibri"/>
              <a:cs typeface="Calibri"/>
            </a:endParaRPr>
          </a:p>
          <a:p>
            <a:pPr marL="12700">
              <a:lnSpc>
                <a:spcPct val="100000"/>
              </a:lnSpc>
              <a:spcBef>
                <a:spcPts val="1080"/>
              </a:spcBef>
            </a:pPr>
            <a:r>
              <a:rPr dirty="0" sz="1800" spc="-5" b="1">
                <a:solidFill>
                  <a:srgbClr val="44536A"/>
                </a:solidFill>
                <a:latin typeface="Calibri"/>
                <a:cs typeface="Calibri"/>
              </a:rPr>
              <a:t>Conflicts</a:t>
            </a:r>
            <a:r>
              <a:rPr dirty="0" sz="1800" spc="-50" b="1">
                <a:solidFill>
                  <a:srgbClr val="44536A"/>
                </a:solidFill>
                <a:latin typeface="Calibri"/>
                <a:cs typeface="Calibri"/>
              </a:rPr>
              <a:t> </a:t>
            </a:r>
            <a:r>
              <a:rPr dirty="0" sz="1800" b="1">
                <a:solidFill>
                  <a:srgbClr val="44536A"/>
                </a:solidFill>
                <a:latin typeface="Calibri"/>
                <a:cs typeface="Calibri"/>
              </a:rPr>
              <a:t>of</a:t>
            </a:r>
            <a:r>
              <a:rPr dirty="0" sz="1800" spc="-35" b="1">
                <a:solidFill>
                  <a:srgbClr val="44536A"/>
                </a:solidFill>
                <a:latin typeface="Calibri"/>
                <a:cs typeface="Calibri"/>
              </a:rPr>
              <a:t> </a:t>
            </a:r>
            <a:r>
              <a:rPr dirty="0" sz="1800" spc="-10" b="1">
                <a:solidFill>
                  <a:srgbClr val="44536A"/>
                </a:solidFill>
                <a:latin typeface="Calibri"/>
                <a:cs typeface="Calibri"/>
              </a:rPr>
              <a:t>Interest</a:t>
            </a:r>
            <a:endParaRPr sz="1800">
              <a:latin typeface="Calibri"/>
              <a:cs typeface="Calibri"/>
            </a:endParaRPr>
          </a:p>
          <a:p>
            <a:pPr marL="12700">
              <a:lnSpc>
                <a:spcPct val="100000"/>
              </a:lnSpc>
              <a:spcBef>
                <a:spcPts val="1080"/>
              </a:spcBef>
            </a:pPr>
            <a:r>
              <a:rPr dirty="0" sz="1800" spc="-10" b="1">
                <a:solidFill>
                  <a:srgbClr val="44536A"/>
                </a:solidFill>
                <a:latin typeface="Calibri"/>
                <a:cs typeface="Calibri"/>
              </a:rPr>
              <a:t>Data</a:t>
            </a:r>
            <a:r>
              <a:rPr dirty="0" sz="1800" spc="-15" b="1">
                <a:solidFill>
                  <a:srgbClr val="44536A"/>
                </a:solidFill>
                <a:latin typeface="Calibri"/>
                <a:cs typeface="Calibri"/>
              </a:rPr>
              <a:t> </a:t>
            </a:r>
            <a:r>
              <a:rPr dirty="0" sz="1800" spc="-10" b="1">
                <a:solidFill>
                  <a:srgbClr val="44536A"/>
                </a:solidFill>
                <a:latin typeface="Calibri"/>
                <a:cs typeface="Calibri"/>
              </a:rPr>
              <a:t>Management-Overview</a:t>
            </a:r>
            <a:endParaRPr sz="1800">
              <a:latin typeface="Calibri"/>
              <a:cs typeface="Calibri"/>
            </a:endParaRPr>
          </a:p>
          <a:p>
            <a:pPr marL="12700" marR="5080">
              <a:lnSpc>
                <a:spcPct val="150000"/>
              </a:lnSpc>
            </a:pPr>
            <a:r>
              <a:rPr dirty="0" sz="1800" spc="-10" b="1">
                <a:solidFill>
                  <a:srgbClr val="44536A"/>
                </a:solidFill>
                <a:latin typeface="Calibri"/>
                <a:cs typeface="Calibri"/>
              </a:rPr>
              <a:t>Research Misconduct: </a:t>
            </a:r>
            <a:r>
              <a:rPr dirty="0" sz="1800" spc="-5" b="1">
                <a:solidFill>
                  <a:srgbClr val="44536A"/>
                </a:solidFill>
                <a:latin typeface="Calibri"/>
                <a:cs typeface="Calibri"/>
              </a:rPr>
              <a:t>Regulation Overview </a:t>
            </a:r>
            <a:r>
              <a:rPr dirty="0" sz="1800" b="1">
                <a:solidFill>
                  <a:srgbClr val="44536A"/>
                </a:solidFill>
                <a:latin typeface="Calibri"/>
                <a:cs typeface="Calibri"/>
              </a:rPr>
              <a:t>&amp; </a:t>
            </a:r>
            <a:r>
              <a:rPr dirty="0" sz="1800" spc="-5" b="1">
                <a:solidFill>
                  <a:srgbClr val="44536A"/>
                </a:solidFill>
                <a:latin typeface="Calibri"/>
                <a:cs typeface="Calibri"/>
              </a:rPr>
              <a:t>Introduction </a:t>
            </a:r>
            <a:r>
              <a:rPr dirty="0" sz="1800" spc="-10" b="1">
                <a:solidFill>
                  <a:srgbClr val="44536A"/>
                </a:solidFill>
                <a:latin typeface="Calibri"/>
                <a:cs typeface="Calibri"/>
              </a:rPr>
              <a:t>to </a:t>
            </a:r>
            <a:r>
              <a:rPr dirty="0" sz="1800" spc="-15" b="1">
                <a:solidFill>
                  <a:srgbClr val="44536A"/>
                </a:solidFill>
                <a:latin typeface="Calibri"/>
                <a:cs typeface="Calibri"/>
              </a:rPr>
              <a:t>Fabrication </a:t>
            </a:r>
            <a:r>
              <a:rPr dirty="0" sz="1800" b="1">
                <a:solidFill>
                  <a:srgbClr val="44536A"/>
                </a:solidFill>
                <a:latin typeface="Calibri"/>
                <a:cs typeface="Calibri"/>
              </a:rPr>
              <a:t>and </a:t>
            </a:r>
            <a:r>
              <a:rPr dirty="0" sz="1800" spc="-10" b="1">
                <a:solidFill>
                  <a:srgbClr val="44536A"/>
                </a:solidFill>
                <a:latin typeface="Calibri"/>
                <a:cs typeface="Calibri"/>
              </a:rPr>
              <a:t>Falsification </a:t>
            </a:r>
            <a:r>
              <a:rPr dirty="0" sz="1800" spc="-395" b="1">
                <a:solidFill>
                  <a:srgbClr val="44536A"/>
                </a:solidFill>
                <a:latin typeface="Calibri"/>
                <a:cs typeface="Calibri"/>
              </a:rPr>
              <a:t> </a:t>
            </a:r>
            <a:r>
              <a:rPr dirty="0" sz="1800" spc="-10" b="1">
                <a:solidFill>
                  <a:srgbClr val="44536A"/>
                </a:solidFill>
                <a:latin typeface="Calibri"/>
                <a:cs typeface="Calibri"/>
              </a:rPr>
              <a:t>Research</a:t>
            </a:r>
            <a:r>
              <a:rPr dirty="0" sz="1800" spc="-5" b="1">
                <a:solidFill>
                  <a:srgbClr val="44536A"/>
                </a:solidFill>
                <a:latin typeface="Calibri"/>
                <a:cs typeface="Calibri"/>
              </a:rPr>
              <a:t> </a:t>
            </a:r>
            <a:r>
              <a:rPr dirty="0" sz="1800" spc="-10" b="1">
                <a:solidFill>
                  <a:srgbClr val="44536A"/>
                </a:solidFill>
                <a:latin typeface="Calibri"/>
                <a:cs typeface="Calibri"/>
              </a:rPr>
              <a:t>Misconduct:</a:t>
            </a:r>
            <a:r>
              <a:rPr dirty="0" sz="1800" spc="-30" b="1">
                <a:solidFill>
                  <a:srgbClr val="44536A"/>
                </a:solidFill>
                <a:latin typeface="Calibri"/>
                <a:cs typeface="Calibri"/>
              </a:rPr>
              <a:t> </a:t>
            </a:r>
            <a:r>
              <a:rPr dirty="0" sz="1800" spc="-5" b="1">
                <a:solidFill>
                  <a:srgbClr val="44536A"/>
                </a:solidFill>
                <a:latin typeface="Calibri"/>
                <a:cs typeface="Calibri"/>
              </a:rPr>
              <a:t>Plagiarism</a:t>
            </a:r>
            <a:endParaRPr sz="1800">
              <a:latin typeface="Calibri"/>
              <a:cs typeface="Calibri"/>
            </a:endParaRPr>
          </a:p>
          <a:p>
            <a:pPr marL="12700" marR="5180965">
              <a:lnSpc>
                <a:spcPct val="150000"/>
              </a:lnSpc>
            </a:pPr>
            <a:r>
              <a:rPr dirty="0" sz="1800" spc="-10" b="1">
                <a:solidFill>
                  <a:srgbClr val="44536A"/>
                </a:solidFill>
                <a:latin typeface="Calibri"/>
                <a:cs typeface="Calibri"/>
              </a:rPr>
              <a:t>Research Misconduct: ORI: </a:t>
            </a:r>
            <a:r>
              <a:rPr dirty="0" sz="1800" b="1">
                <a:solidFill>
                  <a:srgbClr val="44536A"/>
                </a:solidFill>
                <a:latin typeface="Calibri"/>
                <a:cs typeface="Calibri"/>
              </a:rPr>
              <a:t>The </a:t>
            </a:r>
            <a:r>
              <a:rPr dirty="0" sz="1800" spc="-5" b="1">
                <a:solidFill>
                  <a:srgbClr val="44536A"/>
                </a:solidFill>
                <a:latin typeface="Calibri"/>
                <a:cs typeface="Calibri"/>
              </a:rPr>
              <a:t>Lab </a:t>
            </a:r>
            <a:r>
              <a:rPr dirty="0" sz="1800" spc="-395" b="1">
                <a:solidFill>
                  <a:srgbClr val="44536A"/>
                </a:solidFill>
                <a:latin typeface="Calibri"/>
                <a:cs typeface="Calibri"/>
              </a:rPr>
              <a:t> </a:t>
            </a:r>
            <a:r>
              <a:rPr dirty="0" sz="1800" spc="-5" b="1">
                <a:solidFill>
                  <a:srgbClr val="44536A"/>
                </a:solidFill>
                <a:latin typeface="Calibri"/>
                <a:cs typeface="Calibri"/>
              </a:rPr>
              <a:t>Ethics</a:t>
            </a:r>
            <a:r>
              <a:rPr dirty="0" sz="1800" spc="-30" b="1">
                <a:solidFill>
                  <a:srgbClr val="44536A"/>
                </a:solidFill>
                <a:latin typeface="Calibri"/>
                <a:cs typeface="Calibri"/>
              </a:rPr>
              <a:t> </a:t>
            </a:r>
            <a:r>
              <a:rPr dirty="0" sz="1800" b="1">
                <a:solidFill>
                  <a:srgbClr val="44536A"/>
                </a:solidFill>
                <a:latin typeface="Calibri"/>
                <a:cs typeface="Calibri"/>
              </a:rPr>
              <a:t>of</a:t>
            </a:r>
            <a:r>
              <a:rPr dirty="0" sz="1800" spc="-5" b="1">
                <a:solidFill>
                  <a:srgbClr val="44536A"/>
                </a:solidFill>
                <a:latin typeface="Calibri"/>
                <a:cs typeface="Calibri"/>
              </a:rPr>
              <a:t> Authorship</a:t>
            </a:r>
            <a:endParaRPr sz="1800">
              <a:latin typeface="Calibri"/>
              <a:cs typeface="Calibri"/>
            </a:endParaRPr>
          </a:p>
          <a:p>
            <a:pPr marL="12700" marR="5636260">
              <a:lnSpc>
                <a:spcPct val="150000"/>
              </a:lnSpc>
            </a:pPr>
            <a:r>
              <a:rPr dirty="0" sz="1800" spc="-10" b="1">
                <a:solidFill>
                  <a:srgbClr val="44536A"/>
                </a:solidFill>
                <a:latin typeface="Calibri"/>
                <a:cs typeface="Calibri"/>
              </a:rPr>
              <a:t>Rigors </a:t>
            </a:r>
            <a:r>
              <a:rPr dirty="0" sz="1800" b="1">
                <a:solidFill>
                  <a:srgbClr val="44536A"/>
                </a:solidFill>
                <a:latin typeface="Calibri"/>
                <a:cs typeface="Calibri"/>
              </a:rPr>
              <a:t>of </a:t>
            </a:r>
            <a:r>
              <a:rPr dirty="0" sz="1800" spc="-5" b="1">
                <a:solidFill>
                  <a:srgbClr val="44536A"/>
                </a:solidFill>
                <a:latin typeface="Calibri"/>
                <a:cs typeface="Calibri"/>
              </a:rPr>
              <a:t>Peer </a:t>
            </a:r>
            <a:r>
              <a:rPr dirty="0" sz="1800" spc="-15" b="1">
                <a:solidFill>
                  <a:srgbClr val="44536A"/>
                </a:solidFill>
                <a:latin typeface="Calibri"/>
                <a:cs typeface="Calibri"/>
              </a:rPr>
              <a:t>Review </a:t>
            </a:r>
            <a:r>
              <a:rPr dirty="0" sz="1800" spc="-10" b="1">
                <a:solidFill>
                  <a:srgbClr val="44536A"/>
                </a:solidFill>
                <a:latin typeface="Calibri"/>
                <a:cs typeface="Calibri"/>
              </a:rPr>
              <a:t> Reproducibility </a:t>
            </a:r>
            <a:r>
              <a:rPr dirty="0" sz="1800" b="1">
                <a:solidFill>
                  <a:srgbClr val="44536A"/>
                </a:solidFill>
                <a:latin typeface="Calibri"/>
                <a:cs typeface="Calibri"/>
              </a:rPr>
              <a:t>&amp; </a:t>
            </a:r>
            <a:r>
              <a:rPr dirty="0" sz="1800" spc="-10" b="1">
                <a:solidFill>
                  <a:srgbClr val="44536A"/>
                </a:solidFill>
                <a:latin typeface="Calibri"/>
                <a:cs typeface="Calibri"/>
              </a:rPr>
              <a:t>Replicability </a:t>
            </a:r>
            <a:r>
              <a:rPr dirty="0" sz="1800" spc="-395" b="1">
                <a:solidFill>
                  <a:srgbClr val="44536A"/>
                </a:solidFill>
                <a:latin typeface="Calibri"/>
                <a:cs typeface="Calibri"/>
              </a:rPr>
              <a:t> </a:t>
            </a:r>
            <a:r>
              <a:rPr dirty="0" sz="1800" spc="-5" b="1">
                <a:solidFill>
                  <a:srgbClr val="44536A"/>
                </a:solidFill>
                <a:latin typeface="Calibri"/>
                <a:cs typeface="Calibri"/>
              </a:rPr>
              <a:t>IRB</a:t>
            </a:r>
            <a:r>
              <a:rPr dirty="0" sz="1800" spc="5" b="1">
                <a:solidFill>
                  <a:srgbClr val="44536A"/>
                </a:solidFill>
                <a:latin typeface="Calibri"/>
                <a:cs typeface="Calibri"/>
              </a:rPr>
              <a:t> </a:t>
            </a:r>
            <a:r>
              <a:rPr dirty="0" sz="1800" b="1">
                <a:solidFill>
                  <a:srgbClr val="44536A"/>
                </a:solidFill>
                <a:latin typeface="Calibri"/>
                <a:cs typeface="Calibri"/>
              </a:rPr>
              <a:t>&amp;</a:t>
            </a:r>
            <a:r>
              <a:rPr dirty="0" sz="1800" spc="-10" b="1">
                <a:solidFill>
                  <a:srgbClr val="44536A"/>
                </a:solidFill>
                <a:latin typeface="Calibri"/>
                <a:cs typeface="Calibri"/>
              </a:rPr>
              <a:t> Informed</a:t>
            </a:r>
            <a:r>
              <a:rPr dirty="0" sz="1800" spc="-25" b="1">
                <a:solidFill>
                  <a:srgbClr val="44536A"/>
                </a:solidFill>
                <a:latin typeface="Calibri"/>
                <a:cs typeface="Calibri"/>
              </a:rPr>
              <a:t> </a:t>
            </a:r>
            <a:r>
              <a:rPr dirty="0" sz="1800" spc="-5" b="1">
                <a:solidFill>
                  <a:srgbClr val="44536A"/>
                </a:solidFill>
                <a:latin typeface="Calibri"/>
                <a:cs typeface="Calibri"/>
              </a:rPr>
              <a:t>Consent</a:t>
            </a:r>
            <a:endParaRPr sz="1800">
              <a:latin typeface="Calibri"/>
              <a:cs typeface="Calibri"/>
            </a:endParaRPr>
          </a:p>
        </p:txBody>
      </p:sp>
      <p:sp>
        <p:nvSpPr>
          <p:cNvPr id="10" name="object 10"/>
          <p:cNvSpPr txBox="1"/>
          <p:nvPr/>
        </p:nvSpPr>
        <p:spPr>
          <a:xfrm>
            <a:off x="836348" y="6253126"/>
            <a:ext cx="486409" cy="165735"/>
          </a:xfrm>
          <a:prstGeom prst="rect">
            <a:avLst/>
          </a:prstGeom>
        </p:spPr>
        <p:txBody>
          <a:bodyPr wrap="square" lIns="0" tIns="0" rIns="0" bIns="0" rtlCol="0" vert="horz">
            <a:spAutoFit/>
          </a:bodyPr>
          <a:lstStyle/>
          <a:p>
            <a:pPr marL="12700">
              <a:lnSpc>
                <a:spcPts val="1150"/>
              </a:lnSpc>
            </a:pPr>
            <a:r>
              <a:rPr dirty="0" sz="1100" spc="5">
                <a:solidFill>
                  <a:srgbClr val="C55A11"/>
                </a:solidFill>
                <a:latin typeface="Baskerville Old Face"/>
                <a:cs typeface="Baskerville Old Face"/>
              </a:rPr>
              <a:t>C</a:t>
            </a:r>
            <a:r>
              <a:rPr dirty="0" sz="1100" spc="-5">
                <a:solidFill>
                  <a:srgbClr val="C55A11"/>
                </a:solidFill>
                <a:latin typeface="Baskerville Old Face"/>
                <a:cs typeface="Baskerville Old Face"/>
              </a:rPr>
              <a:t>a</a:t>
            </a:r>
            <a:r>
              <a:rPr dirty="0" sz="1100" spc="5">
                <a:solidFill>
                  <a:srgbClr val="C55A11"/>
                </a:solidFill>
                <a:latin typeface="Baskerville Old Face"/>
                <a:cs typeface="Baskerville Old Face"/>
              </a:rPr>
              <a:t>m</a:t>
            </a:r>
            <a:r>
              <a:rPr dirty="0" sz="1100" spc="-5">
                <a:solidFill>
                  <a:srgbClr val="C55A11"/>
                </a:solidFill>
                <a:latin typeface="Baskerville Old Face"/>
                <a:cs typeface="Baskerville Old Face"/>
              </a:rPr>
              <a:t>pu</a:t>
            </a:r>
            <a:r>
              <a:rPr dirty="0" sz="1100">
                <a:solidFill>
                  <a:srgbClr val="C55A11"/>
                </a:solidFill>
                <a:latin typeface="Baskerville Old Face"/>
                <a:cs typeface="Baskerville Old Face"/>
              </a:rPr>
              <a:t>s</a:t>
            </a:r>
            <a:endParaRPr sz="1100">
              <a:latin typeface="Baskerville Old Face"/>
              <a:cs typeface="Baskerville Old Face"/>
            </a:endParaRPr>
          </a:p>
        </p:txBody>
      </p:sp>
      <p:sp>
        <p:nvSpPr>
          <p:cNvPr id="9" name="object 9"/>
          <p:cNvSpPr txBox="1"/>
          <p:nvPr/>
        </p:nvSpPr>
        <p:spPr>
          <a:xfrm>
            <a:off x="1660318" y="5541976"/>
            <a:ext cx="5283200" cy="848360"/>
          </a:xfrm>
          <a:prstGeom prst="rect">
            <a:avLst/>
          </a:prstGeom>
        </p:spPr>
        <p:txBody>
          <a:bodyPr wrap="square" lIns="0" tIns="12700" rIns="0" bIns="0" rtlCol="0" vert="horz">
            <a:spAutoFit/>
          </a:bodyPr>
          <a:lstStyle/>
          <a:p>
            <a:pPr marL="12700" marR="5080">
              <a:lnSpc>
                <a:spcPct val="150000"/>
              </a:lnSpc>
              <a:spcBef>
                <a:spcPts val="100"/>
              </a:spcBef>
            </a:pPr>
            <a:r>
              <a:rPr dirty="0" sz="1800" spc="-5" b="1">
                <a:solidFill>
                  <a:srgbClr val="44536A"/>
                </a:solidFill>
                <a:latin typeface="Calibri"/>
                <a:cs typeface="Calibri"/>
              </a:rPr>
              <a:t>Export </a:t>
            </a:r>
            <a:r>
              <a:rPr dirty="0" sz="1800" spc="-10" b="1">
                <a:solidFill>
                  <a:srgbClr val="44536A"/>
                </a:solidFill>
                <a:latin typeface="Calibri"/>
                <a:cs typeface="Calibri"/>
              </a:rPr>
              <a:t>Control </a:t>
            </a:r>
            <a:r>
              <a:rPr dirty="0" sz="1800" spc="-5" b="1">
                <a:solidFill>
                  <a:srgbClr val="44536A"/>
                </a:solidFill>
                <a:latin typeface="Calibri"/>
                <a:cs typeface="Calibri"/>
              </a:rPr>
              <a:t>Overview Including Dual </a:t>
            </a:r>
            <a:r>
              <a:rPr dirty="0" sz="1800" b="1">
                <a:solidFill>
                  <a:srgbClr val="44536A"/>
                </a:solidFill>
                <a:latin typeface="Calibri"/>
                <a:cs typeface="Calibri"/>
              </a:rPr>
              <a:t>Use </a:t>
            </a:r>
            <a:r>
              <a:rPr dirty="0" sz="1800" spc="-20" b="1">
                <a:solidFill>
                  <a:srgbClr val="44536A"/>
                </a:solidFill>
                <a:latin typeface="Calibri"/>
                <a:cs typeface="Calibri"/>
              </a:rPr>
              <a:t>Technology </a:t>
            </a:r>
            <a:r>
              <a:rPr dirty="0" sz="1800" spc="-395" b="1">
                <a:solidFill>
                  <a:srgbClr val="44536A"/>
                </a:solidFill>
                <a:latin typeface="Calibri"/>
                <a:cs typeface="Calibri"/>
              </a:rPr>
              <a:t> </a:t>
            </a:r>
            <a:r>
              <a:rPr dirty="0" sz="1800" spc="-5" b="1">
                <a:solidFill>
                  <a:srgbClr val="44536A"/>
                </a:solidFill>
                <a:latin typeface="Calibri"/>
                <a:cs typeface="Calibri"/>
              </a:rPr>
              <a:t>Putting</a:t>
            </a:r>
            <a:r>
              <a:rPr dirty="0" sz="1800" spc="-20" b="1">
                <a:solidFill>
                  <a:srgbClr val="44536A"/>
                </a:solidFill>
                <a:latin typeface="Calibri"/>
                <a:cs typeface="Calibri"/>
              </a:rPr>
              <a:t> </a:t>
            </a:r>
            <a:r>
              <a:rPr dirty="0" sz="1800" b="1">
                <a:solidFill>
                  <a:srgbClr val="44536A"/>
                </a:solidFill>
                <a:latin typeface="Calibri"/>
                <a:cs typeface="Calibri"/>
              </a:rPr>
              <a:t>it All</a:t>
            </a:r>
            <a:r>
              <a:rPr dirty="0" sz="1800" spc="-10" b="1">
                <a:solidFill>
                  <a:srgbClr val="44536A"/>
                </a:solidFill>
                <a:latin typeface="Calibri"/>
                <a:cs typeface="Calibri"/>
              </a:rPr>
              <a:t> </a:t>
            </a:r>
            <a:r>
              <a:rPr dirty="0" sz="1800" spc="-30" b="1">
                <a:solidFill>
                  <a:srgbClr val="44536A"/>
                </a:solidFill>
                <a:latin typeface="Calibri"/>
                <a:cs typeface="Calibri"/>
              </a:rPr>
              <a:t>Together</a:t>
            </a:r>
            <a:endParaRPr sz="180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87141" y="457097"/>
            <a:ext cx="8630285" cy="1762760"/>
          </a:xfrm>
          <a:prstGeom prst="rect"/>
        </p:spPr>
        <p:txBody>
          <a:bodyPr wrap="square" lIns="0" tIns="12700" rIns="0" bIns="0" rtlCol="0" vert="horz">
            <a:spAutoFit/>
          </a:bodyPr>
          <a:lstStyle/>
          <a:p>
            <a:pPr algn="ctr" marL="3175">
              <a:lnSpc>
                <a:spcPts val="6840"/>
              </a:lnSpc>
              <a:spcBef>
                <a:spcPts val="100"/>
              </a:spcBef>
            </a:pPr>
            <a:r>
              <a:rPr dirty="0" sz="6000" spc="-20"/>
              <a:t>Ethics</a:t>
            </a:r>
            <a:r>
              <a:rPr dirty="0" sz="6000" spc="-25"/>
              <a:t> </a:t>
            </a:r>
            <a:r>
              <a:rPr dirty="0" sz="6000"/>
              <a:t>of</a:t>
            </a:r>
            <a:r>
              <a:rPr dirty="0" sz="6000" spc="-50"/>
              <a:t> </a:t>
            </a:r>
            <a:r>
              <a:rPr dirty="0" sz="6000" spc="-10"/>
              <a:t>Authorship:</a:t>
            </a:r>
            <a:endParaRPr sz="6000"/>
          </a:p>
          <a:p>
            <a:pPr algn="ctr">
              <a:lnSpc>
                <a:spcPts val="6840"/>
              </a:lnSpc>
            </a:pPr>
            <a:r>
              <a:rPr dirty="0" sz="6000"/>
              <a:t>6</a:t>
            </a:r>
            <a:r>
              <a:rPr dirty="0" sz="6000" spc="-10"/>
              <a:t> questions</a:t>
            </a:r>
            <a:r>
              <a:rPr dirty="0" sz="6000" spc="-30"/>
              <a:t> you </a:t>
            </a:r>
            <a:r>
              <a:rPr dirty="0" sz="6000" spc="-5"/>
              <a:t>need</a:t>
            </a:r>
            <a:r>
              <a:rPr dirty="0" sz="6000" spc="-10"/>
              <a:t> </a:t>
            </a:r>
            <a:r>
              <a:rPr dirty="0" sz="6000" spc="-35"/>
              <a:t>to</a:t>
            </a:r>
            <a:r>
              <a:rPr dirty="0" sz="6000" spc="-5"/>
              <a:t> </a:t>
            </a:r>
            <a:r>
              <a:rPr dirty="0" sz="6000" spc="5"/>
              <a:t>ask</a:t>
            </a:r>
            <a:endParaRPr sz="6000"/>
          </a:p>
        </p:txBody>
      </p:sp>
      <p:sp>
        <p:nvSpPr>
          <p:cNvPr id="3" name="object 3"/>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6939" y="2069562"/>
            <a:ext cx="8361680" cy="1560195"/>
          </a:xfrm>
          <a:prstGeom prst="rect">
            <a:avLst/>
          </a:prstGeom>
        </p:spPr>
        <p:txBody>
          <a:bodyPr wrap="square" lIns="0" tIns="97790" rIns="0" bIns="0" rtlCol="0" vert="horz">
            <a:spAutoFit/>
          </a:bodyPr>
          <a:lstStyle/>
          <a:p>
            <a:pPr marL="241300" indent="-228600">
              <a:lnSpc>
                <a:spcPct val="100000"/>
              </a:lnSpc>
              <a:spcBef>
                <a:spcPts val="770"/>
              </a:spcBef>
              <a:buFont typeface="Arial"/>
              <a:buChar char="•"/>
              <a:tabLst>
                <a:tab pos="241300" algn="l"/>
              </a:tabLst>
            </a:pPr>
            <a:r>
              <a:rPr dirty="0" sz="2800" spc="-10">
                <a:latin typeface="Calibri"/>
                <a:cs typeface="Calibri"/>
              </a:rPr>
              <a:t>I</a:t>
            </a:r>
            <a:r>
              <a:rPr dirty="0" sz="2800" spc="-10">
                <a:latin typeface="Calibri"/>
                <a:cs typeface="Calibri"/>
              </a:rPr>
              <a:t>ntellectual</a:t>
            </a:r>
            <a:r>
              <a:rPr dirty="0" sz="2800" spc="-15">
                <a:latin typeface="Calibri"/>
                <a:cs typeface="Calibri"/>
              </a:rPr>
              <a:t> </a:t>
            </a:r>
            <a:r>
              <a:rPr dirty="0" sz="2800" spc="-10">
                <a:latin typeface="Calibri"/>
                <a:cs typeface="Calibri"/>
              </a:rPr>
              <a:t>merit:</a:t>
            </a:r>
            <a:r>
              <a:rPr dirty="0" sz="2800" spc="10">
                <a:latin typeface="Calibri"/>
                <a:cs typeface="Calibri"/>
              </a:rPr>
              <a:t> </a:t>
            </a:r>
            <a:r>
              <a:rPr dirty="0" sz="2800" spc="-10">
                <a:latin typeface="Calibri"/>
                <a:cs typeface="Calibri"/>
              </a:rPr>
              <a:t>new</a:t>
            </a:r>
            <a:r>
              <a:rPr dirty="0" sz="2800" spc="5">
                <a:latin typeface="Calibri"/>
                <a:cs typeface="Calibri"/>
              </a:rPr>
              <a:t> </a:t>
            </a:r>
            <a:r>
              <a:rPr dirty="0" sz="2800" spc="-10">
                <a:latin typeface="Calibri"/>
                <a:cs typeface="Calibri"/>
              </a:rPr>
              <a:t>knowledge</a:t>
            </a:r>
            <a:r>
              <a:rPr dirty="0" sz="2800" spc="15">
                <a:latin typeface="Calibri"/>
                <a:cs typeface="Calibri"/>
              </a:rPr>
              <a:t> </a:t>
            </a:r>
            <a:r>
              <a:rPr dirty="0" sz="2800" spc="-10">
                <a:latin typeface="Calibri"/>
                <a:cs typeface="Calibri"/>
              </a:rPr>
              <a:t>is</a:t>
            </a:r>
            <a:r>
              <a:rPr dirty="0" sz="2800" spc="10">
                <a:latin typeface="Calibri"/>
                <a:cs typeface="Calibri"/>
              </a:rPr>
              <a:t> </a:t>
            </a:r>
            <a:r>
              <a:rPr dirty="0" sz="2800" spc="-10">
                <a:latin typeface="Calibri"/>
                <a:cs typeface="Calibri"/>
              </a:rPr>
              <a:t>being</a:t>
            </a:r>
            <a:r>
              <a:rPr dirty="0" sz="2800" spc="10">
                <a:latin typeface="Calibri"/>
                <a:cs typeface="Calibri"/>
              </a:rPr>
              <a:t> </a:t>
            </a:r>
            <a:r>
              <a:rPr dirty="0" sz="2800" spc="-15">
                <a:latin typeface="Calibri"/>
                <a:cs typeface="Calibri"/>
              </a:rPr>
              <a:t>gained</a:t>
            </a:r>
            <a:endParaRPr sz="2800">
              <a:latin typeface="Calibri"/>
              <a:cs typeface="Calibri"/>
            </a:endParaRPr>
          </a:p>
          <a:p>
            <a:pPr marL="241300" indent="-228600">
              <a:lnSpc>
                <a:spcPct val="100000"/>
              </a:lnSpc>
              <a:spcBef>
                <a:spcPts val="675"/>
              </a:spcBef>
              <a:buFont typeface="Arial"/>
              <a:buChar char="•"/>
              <a:tabLst>
                <a:tab pos="241300" algn="l"/>
              </a:tabLst>
            </a:pPr>
            <a:r>
              <a:rPr dirty="0" sz="2800" spc="-15">
                <a:latin typeface="Calibri"/>
                <a:cs typeface="Calibri"/>
              </a:rPr>
              <a:t>Broader</a:t>
            </a:r>
            <a:r>
              <a:rPr dirty="0" sz="2800" spc="10">
                <a:latin typeface="Calibri"/>
                <a:cs typeface="Calibri"/>
              </a:rPr>
              <a:t> </a:t>
            </a:r>
            <a:r>
              <a:rPr dirty="0" sz="2800" spc="-5">
                <a:latin typeface="Calibri"/>
                <a:cs typeface="Calibri"/>
              </a:rPr>
              <a:t>impact:</a:t>
            </a:r>
            <a:r>
              <a:rPr dirty="0" sz="2800" spc="20">
                <a:latin typeface="Calibri"/>
                <a:cs typeface="Calibri"/>
              </a:rPr>
              <a:t> </a:t>
            </a:r>
            <a:r>
              <a:rPr dirty="0" sz="2800" spc="-20">
                <a:latin typeface="Calibri"/>
                <a:cs typeface="Calibri"/>
              </a:rPr>
              <a:t>affects</a:t>
            </a:r>
            <a:r>
              <a:rPr dirty="0" sz="2800" spc="-10">
                <a:latin typeface="Calibri"/>
                <a:cs typeface="Calibri"/>
              </a:rPr>
              <a:t> society</a:t>
            </a:r>
            <a:r>
              <a:rPr dirty="0" sz="2800" spc="-5">
                <a:latin typeface="Calibri"/>
                <a:cs typeface="Calibri"/>
              </a:rPr>
              <a:t> as</a:t>
            </a:r>
            <a:r>
              <a:rPr dirty="0" sz="2800">
                <a:latin typeface="Calibri"/>
                <a:cs typeface="Calibri"/>
              </a:rPr>
              <a:t> </a:t>
            </a:r>
            <a:r>
              <a:rPr dirty="0" sz="2800" spc="-5">
                <a:latin typeface="Calibri"/>
                <a:cs typeface="Calibri"/>
              </a:rPr>
              <a:t>a</a:t>
            </a:r>
            <a:r>
              <a:rPr dirty="0" sz="2800" spc="10">
                <a:latin typeface="Calibri"/>
                <a:cs typeface="Calibri"/>
              </a:rPr>
              <a:t> </a:t>
            </a:r>
            <a:r>
              <a:rPr dirty="0" sz="2800" spc="-5">
                <a:latin typeface="Calibri"/>
                <a:cs typeface="Calibri"/>
              </a:rPr>
              <a:t>whole,</a:t>
            </a:r>
            <a:r>
              <a:rPr dirty="0" sz="2800" spc="10">
                <a:latin typeface="Calibri"/>
                <a:cs typeface="Calibri"/>
              </a:rPr>
              <a:t> </a:t>
            </a:r>
            <a:r>
              <a:rPr dirty="0" sz="2800" spc="-10">
                <a:latin typeface="Calibri"/>
                <a:cs typeface="Calibri"/>
              </a:rPr>
              <a:t>field</a:t>
            </a:r>
            <a:r>
              <a:rPr dirty="0" sz="2800" spc="5">
                <a:latin typeface="Calibri"/>
                <a:cs typeface="Calibri"/>
              </a:rPr>
              <a:t> </a:t>
            </a:r>
            <a:r>
              <a:rPr dirty="0" sz="2800" spc="-5">
                <a:latin typeface="Calibri"/>
                <a:cs typeface="Calibri"/>
              </a:rPr>
              <a:t>of</a:t>
            </a:r>
            <a:r>
              <a:rPr dirty="0" sz="2800" spc="-10">
                <a:latin typeface="Calibri"/>
                <a:cs typeface="Calibri"/>
              </a:rPr>
              <a:t> </a:t>
            </a:r>
            <a:r>
              <a:rPr dirty="0" sz="2800" spc="-15">
                <a:latin typeface="Calibri"/>
                <a:cs typeface="Calibri"/>
              </a:rPr>
              <a:t>study</a:t>
            </a:r>
            <a:endParaRPr sz="2800">
              <a:latin typeface="Calibri"/>
              <a:cs typeface="Calibri"/>
            </a:endParaRPr>
          </a:p>
          <a:p>
            <a:pPr marL="241300" indent="-228600">
              <a:lnSpc>
                <a:spcPct val="100000"/>
              </a:lnSpc>
              <a:spcBef>
                <a:spcPts val="660"/>
              </a:spcBef>
              <a:buFont typeface="Arial"/>
              <a:buChar char="•"/>
              <a:tabLst>
                <a:tab pos="241300" algn="l"/>
              </a:tabLst>
            </a:pPr>
            <a:r>
              <a:rPr dirty="0" sz="2800" spc="-30">
                <a:latin typeface="Calibri"/>
                <a:cs typeface="Calibri"/>
              </a:rPr>
              <a:t>Write</a:t>
            </a:r>
            <a:r>
              <a:rPr dirty="0" sz="2800" spc="-5">
                <a:latin typeface="Calibri"/>
                <a:cs typeface="Calibri"/>
              </a:rPr>
              <a:t> about</a:t>
            </a:r>
            <a:r>
              <a:rPr dirty="0" sz="2800" spc="25">
                <a:latin typeface="Calibri"/>
                <a:cs typeface="Calibri"/>
              </a:rPr>
              <a:t> </a:t>
            </a:r>
            <a:r>
              <a:rPr dirty="0" sz="2800" spc="-10">
                <a:latin typeface="Calibri"/>
                <a:cs typeface="Calibri"/>
              </a:rPr>
              <a:t>what</a:t>
            </a:r>
            <a:r>
              <a:rPr dirty="0" sz="2800">
                <a:latin typeface="Calibri"/>
                <a:cs typeface="Calibri"/>
              </a:rPr>
              <a:t> </a:t>
            </a:r>
            <a:r>
              <a:rPr dirty="0" sz="2800" spc="-20">
                <a:latin typeface="Calibri"/>
                <a:cs typeface="Calibri"/>
              </a:rPr>
              <a:t>you</a:t>
            </a:r>
            <a:r>
              <a:rPr dirty="0" sz="2800">
                <a:latin typeface="Calibri"/>
                <a:cs typeface="Calibri"/>
              </a:rPr>
              <a:t> </a:t>
            </a:r>
            <a:r>
              <a:rPr dirty="0" sz="2800" spc="-5">
                <a:latin typeface="Calibri"/>
                <a:cs typeface="Calibri"/>
              </a:rPr>
              <a:t>do.</a:t>
            </a:r>
            <a:r>
              <a:rPr dirty="0" sz="2800" spc="25">
                <a:latin typeface="Calibri"/>
                <a:cs typeface="Calibri"/>
              </a:rPr>
              <a:t> </a:t>
            </a:r>
            <a:r>
              <a:rPr dirty="0" sz="2800" spc="-70">
                <a:latin typeface="Calibri"/>
                <a:cs typeface="Calibri"/>
              </a:rPr>
              <a:t>You</a:t>
            </a:r>
            <a:r>
              <a:rPr dirty="0" sz="2800" spc="-5">
                <a:latin typeface="Calibri"/>
                <a:cs typeface="Calibri"/>
              </a:rPr>
              <a:t> </a:t>
            </a:r>
            <a:r>
              <a:rPr dirty="0" sz="2800" spc="-15">
                <a:latin typeface="Calibri"/>
                <a:cs typeface="Calibri"/>
              </a:rPr>
              <a:t>report</a:t>
            </a:r>
            <a:r>
              <a:rPr dirty="0" sz="2800" spc="10">
                <a:latin typeface="Calibri"/>
                <a:cs typeface="Calibri"/>
              </a:rPr>
              <a:t> </a:t>
            </a:r>
            <a:r>
              <a:rPr dirty="0" sz="2800" spc="-5">
                <a:latin typeface="Calibri"/>
                <a:cs typeface="Calibri"/>
              </a:rPr>
              <a:t>on</a:t>
            </a:r>
            <a:r>
              <a:rPr dirty="0" sz="2800">
                <a:latin typeface="Calibri"/>
                <a:cs typeface="Calibri"/>
              </a:rPr>
              <a:t> </a:t>
            </a:r>
            <a:r>
              <a:rPr dirty="0" sz="2800" spc="-10">
                <a:latin typeface="Calibri"/>
                <a:cs typeface="Calibri"/>
              </a:rPr>
              <a:t>it.</a:t>
            </a:r>
            <a:endParaRPr sz="2800">
              <a:latin typeface="Calibri"/>
              <a:cs typeface="Calibri"/>
            </a:endParaRP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a:spLocks noGrp="1"/>
          </p:cNvSpPr>
          <p:nvPr>
            <p:ph type="title"/>
          </p:nvPr>
        </p:nvSpPr>
        <p:spPr>
          <a:xfrm>
            <a:off x="916939" y="262569"/>
            <a:ext cx="8974455" cy="1183005"/>
          </a:xfrm>
          <a:prstGeom prst="rect"/>
        </p:spPr>
        <p:txBody>
          <a:bodyPr wrap="square" lIns="0" tIns="12065" rIns="0" bIns="0" rtlCol="0" vert="horz">
            <a:spAutoFit/>
          </a:bodyPr>
          <a:lstStyle/>
          <a:p>
            <a:pPr marL="12700">
              <a:lnSpc>
                <a:spcPts val="4560"/>
              </a:lnSpc>
              <a:spcBef>
                <a:spcPts val="95"/>
              </a:spcBef>
            </a:pPr>
            <a:r>
              <a:rPr dirty="0" sz="4000" spc="-10"/>
              <a:t>Question</a:t>
            </a:r>
            <a:r>
              <a:rPr dirty="0" sz="4000" spc="-45"/>
              <a:t> </a:t>
            </a:r>
            <a:r>
              <a:rPr dirty="0" sz="4000" spc="-5"/>
              <a:t>1:</a:t>
            </a:r>
            <a:endParaRPr sz="4000"/>
          </a:p>
          <a:p>
            <a:pPr marL="12700">
              <a:lnSpc>
                <a:spcPts val="4560"/>
              </a:lnSpc>
            </a:pPr>
            <a:r>
              <a:rPr dirty="0" sz="4000" spc="-30"/>
              <a:t>Why</a:t>
            </a:r>
            <a:r>
              <a:rPr dirty="0" sz="4000" spc="10"/>
              <a:t> </a:t>
            </a:r>
            <a:r>
              <a:rPr dirty="0" sz="4000" spc="-10"/>
              <a:t>is </a:t>
            </a:r>
            <a:r>
              <a:rPr dirty="0" sz="4000" spc="-15"/>
              <a:t>authorship</a:t>
            </a:r>
            <a:r>
              <a:rPr dirty="0" sz="4000" spc="-5"/>
              <a:t> </a:t>
            </a:r>
            <a:r>
              <a:rPr dirty="0" sz="4000" spc="-15"/>
              <a:t>important</a:t>
            </a:r>
            <a:r>
              <a:rPr dirty="0" sz="4000"/>
              <a:t> </a:t>
            </a:r>
            <a:r>
              <a:rPr dirty="0" sz="4000" spc="-20"/>
              <a:t>to</a:t>
            </a:r>
            <a:r>
              <a:rPr dirty="0" sz="4000" spc="-15"/>
              <a:t> </a:t>
            </a:r>
            <a:r>
              <a:rPr dirty="0" sz="4000" spc="-10"/>
              <a:t>academics?</a:t>
            </a:r>
            <a:endParaRPr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6939" y="1793112"/>
            <a:ext cx="10138410" cy="3813175"/>
          </a:xfrm>
          <a:prstGeom prst="rect">
            <a:avLst/>
          </a:prstGeom>
        </p:spPr>
        <p:txBody>
          <a:bodyPr wrap="square" lIns="0" tIns="59690" rIns="0" bIns="0" rtlCol="0" vert="horz">
            <a:spAutoFit/>
          </a:bodyPr>
          <a:lstStyle/>
          <a:p>
            <a:pPr marL="241300" marR="5080" indent="-228600">
              <a:lnSpc>
                <a:spcPts val="3030"/>
              </a:lnSpc>
              <a:spcBef>
                <a:spcPts val="470"/>
              </a:spcBef>
              <a:buFont typeface="Arial"/>
              <a:buChar char="•"/>
              <a:tabLst>
                <a:tab pos="241300" algn="l"/>
              </a:tabLst>
            </a:pPr>
            <a:r>
              <a:rPr dirty="0" sz="2800" spc="-20">
                <a:latin typeface="Calibri"/>
                <a:cs typeface="Calibri"/>
              </a:rPr>
              <a:t>S</a:t>
            </a:r>
            <a:r>
              <a:rPr dirty="0" sz="2800" spc="-20">
                <a:latin typeface="Calibri"/>
                <a:cs typeface="Calibri"/>
              </a:rPr>
              <a:t>ubstantial</a:t>
            </a:r>
            <a:r>
              <a:rPr dirty="0" sz="2800" spc="45">
                <a:latin typeface="Calibri"/>
                <a:cs typeface="Calibri"/>
              </a:rPr>
              <a:t> </a:t>
            </a:r>
            <a:r>
              <a:rPr dirty="0" sz="2800" spc="-10">
                <a:latin typeface="Calibri"/>
                <a:cs typeface="Calibri"/>
              </a:rPr>
              <a:t>contributions</a:t>
            </a:r>
            <a:r>
              <a:rPr dirty="0" sz="2800" spc="50">
                <a:latin typeface="Calibri"/>
                <a:cs typeface="Calibri"/>
              </a:rPr>
              <a:t> </a:t>
            </a:r>
            <a:r>
              <a:rPr dirty="0" sz="2800" spc="-15">
                <a:latin typeface="Calibri"/>
                <a:cs typeface="Calibri"/>
              </a:rPr>
              <a:t>to</a:t>
            </a:r>
            <a:r>
              <a:rPr dirty="0" sz="2800" spc="10">
                <a:latin typeface="Calibri"/>
                <a:cs typeface="Calibri"/>
              </a:rPr>
              <a:t> </a:t>
            </a:r>
            <a:r>
              <a:rPr dirty="0" sz="2800" spc="-10">
                <a:latin typeface="Calibri"/>
                <a:cs typeface="Calibri"/>
              </a:rPr>
              <a:t>the</a:t>
            </a:r>
            <a:r>
              <a:rPr dirty="0" sz="2800" spc="20">
                <a:latin typeface="Calibri"/>
                <a:cs typeface="Calibri"/>
              </a:rPr>
              <a:t> </a:t>
            </a:r>
            <a:r>
              <a:rPr dirty="0" sz="2800" spc="-10">
                <a:latin typeface="Calibri"/>
                <a:cs typeface="Calibri"/>
              </a:rPr>
              <a:t>conception</a:t>
            </a:r>
            <a:r>
              <a:rPr dirty="0" sz="2800" spc="40">
                <a:latin typeface="Calibri"/>
                <a:cs typeface="Calibri"/>
              </a:rPr>
              <a:t> </a:t>
            </a:r>
            <a:r>
              <a:rPr dirty="0" sz="2800" spc="-5">
                <a:latin typeface="Calibri"/>
                <a:cs typeface="Calibri"/>
              </a:rPr>
              <a:t>or</a:t>
            </a:r>
            <a:r>
              <a:rPr dirty="0" sz="2800">
                <a:latin typeface="Calibri"/>
                <a:cs typeface="Calibri"/>
              </a:rPr>
              <a:t> </a:t>
            </a:r>
            <a:r>
              <a:rPr dirty="0" sz="2800" spc="-10">
                <a:latin typeface="Calibri"/>
                <a:cs typeface="Calibri"/>
              </a:rPr>
              <a:t>design</a:t>
            </a:r>
            <a:r>
              <a:rPr dirty="0" sz="2800" spc="30">
                <a:latin typeface="Calibri"/>
                <a:cs typeface="Calibri"/>
              </a:rPr>
              <a:t> </a:t>
            </a:r>
            <a:r>
              <a:rPr dirty="0" sz="2800" spc="-5">
                <a:latin typeface="Calibri"/>
                <a:cs typeface="Calibri"/>
              </a:rPr>
              <a:t>of</a:t>
            </a:r>
            <a:r>
              <a:rPr dirty="0" sz="2800" spc="5">
                <a:latin typeface="Calibri"/>
                <a:cs typeface="Calibri"/>
              </a:rPr>
              <a:t> </a:t>
            </a:r>
            <a:r>
              <a:rPr dirty="0" sz="2800" spc="-10">
                <a:latin typeface="Calibri"/>
                <a:cs typeface="Calibri"/>
              </a:rPr>
              <a:t>the</a:t>
            </a:r>
            <a:r>
              <a:rPr dirty="0" sz="2800" spc="5">
                <a:latin typeface="Calibri"/>
                <a:cs typeface="Calibri"/>
              </a:rPr>
              <a:t> </a:t>
            </a:r>
            <a:r>
              <a:rPr dirty="0" sz="2800" spc="-10">
                <a:latin typeface="Calibri"/>
                <a:cs typeface="Calibri"/>
              </a:rPr>
              <a:t>work;</a:t>
            </a:r>
            <a:r>
              <a:rPr dirty="0" sz="2800" spc="20">
                <a:latin typeface="Calibri"/>
                <a:cs typeface="Calibri"/>
              </a:rPr>
              <a:t> </a:t>
            </a:r>
            <a:r>
              <a:rPr dirty="0" sz="2800" spc="-5">
                <a:latin typeface="Calibri"/>
                <a:cs typeface="Calibri"/>
              </a:rPr>
              <a:t>or </a:t>
            </a:r>
            <a:r>
              <a:rPr dirty="0" sz="2800" spc="-620">
                <a:latin typeface="Calibri"/>
                <a:cs typeface="Calibri"/>
              </a:rPr>
              <a:t> </a:t>
            </a:r>
            <a:r>
              <a:rPr dirty="0" sz="2800" spc="-10">
                <a:latin typeface="Calibri"/>
                <a:cs typeface="Calibri"/>
              </a:rPr>
              <a:t>the</a:t>
            </a:r>
            <a:r>
              <a:rPr dirty="0" sz="2800" spc="20">
                <a:latin typeface="Calibri"/>
                <a:cs typeface="Calibri"/>
              </a:rPr>
              <a:t> </a:t>
            </a:r>
            <a:r>
              <a:rPr dirty="0" sz="2800" spc="-10">
                <a:latin typeface="Calibri"/>
                <a:cs typeface="Calibri"/>
              </a:rPr>
              <a:t>acquisition,</a:t>
            </a:r>
            <a:r>
              <a:rPr dirty="0" sz="2800" spc="55">
                <a:latin typeface="Calibri"/>
                <a:cs typeface="Calibri"/>
              </a:rPr>
              <a:t> </a:t>
            </a:r>
            <a:r>
              <a:rPr dirty="0" sz="2800" spc="-10">
                <a:latin typeface="Calibri"/>
                <a:cs typeface="Calibri"/>
              </a:rPr>
              <a:t>analysis,</a:t>
            </a:r>
            <a:r>
              <a:rPr dirty="0" sz="2800" spc="15">
                <a:latin typeface="Calibri"/>
                <a:cs typeface="Calibri"/>
              </a:rPr>
              <a:t> </a:t>
            </a:r>
            <a:r>
              <a:rPr dirty="0" sz="2800" spc="-5">
                <a:latin typeface="Calibri"/>
                <a:cs typeface="Calibri"/>
              </a:rPr>
              <a:t>or</a:t>
            </a:r>
            <a:r>
              <a:rPr dirty="0" sz="2800" spc="20">
                <a:latin typeface="Calibri"/>
                <a:cs typeface="Calibri"/>
              </a:rPr>
              <a:t> </a:t>
            </a:r>
            <a:r>
              <a:rPr dirty="0" sz="2800" spc="-20">
                <a:latin typeface="Calibri"/>
                <a:cs typeface="Calibri"/>
              </a:rPr>
              <a:t>interpretation</a:t>
            </a:r>
            <a:r>
              <a:rPr dirty="0" sz="2800" spc="20">
                <a:latin typeface="Calibri"/>
                <a:cs typeface="Calibri"/>
              </a:rPr>
              <a:t> </a:t>
            </a:r>
            <a:r>
              <a:rPr dirty="0" sz="2800" spc="-5">
                <a:latin typeface="Calibri"/>
                <a:cs typeface="Calibri"/>
              </a:rPr>
              <a:t>of</a:t>
            </a:r>
            <a:r>
              <a:rPr dirty="0" sz="2800" spc="5">
                <a:latin typeface="Calibri"/>
                <a:cs typeface="Calibri"/>
              </a:rPr>
              <a:t> </a:t>
            </a:r>
            <a:r>
              <a:rPr dirty="0" sz="2800" spc="-20">
                <a:latin typeface="Calibri"/>
                <a:cs typeface="Calibri"/>
              </a:rPr>
              <a:t>data</a:t>
            </a:r>
            <a:r>
              <a:rPr dirty="0" sz="2800" spc="15">
                <a:latin typeface="Calibri"/>
                <a:cs typeface="Calibri"/>
              </a:rPr>
              <a:t> </a:t>
            </a:r>
            <a:r>
              <a:rPr dirty="0" sz="2800" spc="-25">
                <a:latin typeface="Calibri"/>
                <a:cs typeface="Calibri"/>
              </a:rPr>
              <a:t>for</a:t>
            </a:r>
            <a:r>
              <a:rPr dirty="0" sz="2800" spc="15">
                <a:latin typeface="Calibri"/>
                <a:cs typeface="Calibri"/>
              </a:rPr>
              <a:t> </a:t>
            </a:r>
            <a:r>
              <a:rPr dirty="0" sz="2800" spc="-10">
                <a:latin typeface="Calibri"/>
                <a:cs typeface="Calibri"/>
              </a:rPr>
              <a:t>the</a:t>
            </a:r>
            <a:r>
              <a:rPr dirty="0" sz="2800" spc="10">
                <a:latin typeface="Calibri"/>
                <a:cs typeface="Calibri"/>
              </a:rPr>
              <a:t> </a:t>
            </a:r>
            <a:r>
              <a:rPr dirty="0" sz="2800" spc="-10">
                <a:latin typeface="Calibri"/>
                <a:cs typeface="Calibri"/>
              </a:rPr>
              <a:t>work;</a:t>
            </a:r>
            <a:r>
              <a:rPr dirty="0" sz="2800" spc="15">
                <a:latin typeface="Calibri"/>
                <a:cs typeface="Calibri"/>
              </a:rPr>
              <a:t> </a:t>
            </a:r>
            <a:r>
              <a:rPr dirty="0" sz="2800" spc="-10" b="1">
                <a:latin typeface="Calibri"/>
                <a:cs typeface="Calibri"/>
              </a:rPr>
              <a:t>AND</a:t>
            </a:r>
            <a:endParaRPr sz="2800">
              <a:latin typeface="Calibri"/>
              <a:cs typeface="Calibri"/>
            </a:endParaRPr>
          </a:p>
          <a:p>
            <a:pPr marL="241300" marR="511175" indent="-228600">
              <a:lnSpc>
                <a:spcPts val="3030"/>
              </a:lnSpc>
              <a:spcBef>
                <a:spcPts val="994"/>
              </a:spcBef>
              <a:buFont typeface="Arial"/>
              <a:buChar char="•"/>
              <a:tabLst>
                <a:tab pos="241300" algn="l"/>
              </a:tabLst>
            </a:pPr>
            <a:r>
              <a:rPr dirty="0" sz="2800" spc="-15">
                <a:latin typeface="Calibri"/>
                <a:cs typeface="Calibri"/>
              </a:rPr>
              <a:t>Drafting</a:t>
            </a:r>
            <a:r>
              <a:rPr dirty="0" sz="2800" spc="15">
                <a:latin typeface="Calibri"/>
                <a:cs typeface="Calibri"/>
              </a:rPr>
              <a:t> </a:t>
            </a:r>
            <a:r>
              <a:rPr dirty="0" sz="2800" spc="-10">
                <a:latin typeface="Calibri"/>
                <a:cs typeface="Calibri"/>
              </a:rPr>
              <a:t>the</a:t>
            </a:r>
            <a:r>
              <a:rPr dirty="0" sz="2800" spc="15">
                <a:latin typeface="Calibri"/>
                <a:cs typeface="Calibri"/>
              </a:rPr>
              <a:t> </a:t>
            </a:r>
            <a:r>
              <a:rPr dirty="0" sz="2800" spc="-10">
                <a:latin typeface="Calibri"/>
                <a:cs typeface="Calibri"/>
              </a:rPr>
              <a:t>work</a:t>
            </a:r>
            <a:r>
              <a:rPr dirty="0" sz="2800">
                <a:latin typeface="Calibri"/>
                <a:cs typeface="Calibri"/>
              </a:rPr>
              <a:t> </a:t>
            </a:r>
            <a:r>
              <a:rPr dirty="0" sz="2800" spc="-5">
                <a:latin typeface="Calibri"/>
                <a:cs typeface="Calibri"/>
              </a:rPr>
              <a:t>or </a:t>
            </a:r>
            <a:r>
              <a:rPr dirty="0" sz="2800" spc="-15">
                <a:latin typeface="Calibri"/>
                <a:cs typeface="Calibri"/>
              </a:rPr>
              <a:t>revising</a:t>
            </a:r>
            <a:r>
              <a:rPr dirty="0" sz="2800" spc="15">
                <a:latin typeface="Calibri"/>
                <a:cs typeface="Calibri"/>
              </a:rPr>
              <a:t> </a:t>
            </a:r>
            <a:r>
              <a:rPr dirty="0" sz="2800" spc="-10">
                <a:latin typeface="Calibri"/>
                <a:cs typeface="Calibri"/>
              </a:rPr>
              <a:t>it</a:t>
            </a:r>
            <a:r>
              <a:rPr dirty="0" sz="2800" spc="10">
                <a:latin typeface="Calibri"/>
                <a:cs typeface="Calibri"/>
              </a:rPr>
              <a:t> </a:t>
            </a:r>
            <a:r>
              <a:rPr dirty="0" sz="2800" spc="-10">
                <a:latin typeface="Calibri"/>
                <a:cs typeface="Calibri"/>
              </a:rPr>
              <a:t>critically </a:t>
            </a:r>
            <a:r>
              <a:rPr dirty="0" sz="2800" spc="-25">
                <a:latin typeface="Calibri"/>
                <a:cs typeface="Calibri"/>
              </a:rPr>
              <a:t>for</a:t>
            </a:r>
            <a:r>
              <a:rPr dirty="0" sz="2800" spc="-5">
                <a:latin typeface="Calibri"/>
                <a:cs typeface="Calibri"/>
              </a:rPr>
              <a:t> </a:t>
            </a:r>
            <a:r>
              <a:rPr dirty="0" sz="2800" spc="-15">
                <a:latin typeface="Calibri"/>
                <a:cs typeface="Calibri"/>
              </a:rPr>
              <a:t>important</a:t>
            </a:r>
            <a:r>
              <a:rPr dirty="0" sz="2800" spc="35">
                <a:latin typeface="Calibri"/>
                <a:cs typeface="Calibri"/>
              </a:rPr>
              <a:t> </a:t>
            </a:r>
            <a:r>
              <a:rPr dirty="0" sz="2800" spc="-10">
                <a:latin typeface="Calibri"/>
                <a:cs typeface="Calibri"/>
              </a:rPr>
              <a:t>intellectual </a:t>
            </a:r>
            <a:r>
              <a:rPr dirty="0" sz="2800" spc="-620">
                <a:latin typeface="Calibri"/>
                <a:cs typeface="Calibri"/>
              </a:rPr>
              <a:t> </a:t>
            </a:r>
            <a:r>
              <a:rPr dirty="0" sz="2800" spc="-20">
                <a:latin typeface="Calibri"/>
                <a:cs typeface="Calibri"/>
              </a:rPr>
              <a:t>content;</a:t>
            </a:r>
            <a:r>
              <a:rPr dirty="0" sz="2800" spc="5">
                <a:latin typeface="Calibri"/>
                <a:cs typeface="Calibri"/>
              </a:rPr>
              <a:t> </a:t>
            </a:r>
            <a:r>
              <a:rPr dirty="0" sz="2800" spc="-10" b="1">
                <a:latin typeface="Calibri"/>
                <a:cs typeface="Calibri"/>
              </a:rPr>
              <a:t>AND</a:t>
            </a:r>
            <a:endParaRPr sz="2800">
              <a:latin typeface="Calibri"/>
              <a:cs typeface="Calibri"/>
            </a:endParaRPr>
          </a:p>
          <a:p>
            <a:pPr marL="241300" indent="-228600">
              <a:lnSpc>
                <a:spcPct val="100000"/>
              </a:lnSpc>
              <a:spcBef>
                <a:spcPts val="610"/>
              </a:spcBef>
              <a:buFont typeface="Arial"/>
              <a:buChar char="•"/>
              <a:tabLst>
                <a:tab pos="241300" algn="l"/>
              </a:tabLst>
            </a:pPr>
            <a:r>
              <a:rPr dirty="0" sz="2800" spc="-10">
                <a:latin typeface="Calibri"/>
                <a:cs typeface="Calibri"/>
              </a:rPr>
              <a:t>Final</a:t>
            </a:r>
            <a:r>
              <a:rPr dirty="0" sz="2800" spc="5">
                <a:latin typeface="Calibri"/>
                <a:cs typeface="Calibri"/>
              </a:rPr>
              <a:t> </a:t>
            </a:r>
            <a:r>
              <a:rPr dirty="0" sz="2800" spc="-20">
                <a:latin typeface="Calibri"/>
                <a:cs typeface="Calibri"/>
              </a:rPr>
              <a:t>approval</a:t>
            </a:r>
            <a:r>
              <a:rPr dirty="0" sz="2800" spc="10">
                <a:latin typeface="Calibri"/>
                <a:cs typeface="Calibri"/>
              </a:rPr>
              <a:t> </a:t>
            </a:r>
            <a:r>
              <a:rPr dirty="0" sz="2800" spc="-5">
                <a:latin typeface="Calibri"/>
                <a:cs typeface="Calibri"/>
              </a:rPr>
              <a:t>of</a:t>
            </a:r>
            <a:r>
              <a:rPr dirty="0" sz="2800" spc="5">
                <a:latin typeface="Calibri"/>
                <a:cs typeface="Calibri"/>
              </a:rPr>
              <a:t> </a:t>
            </a:r>
            <a:r>
              <a:rPr dirty="0" sz="2800" spc="-10">
                <a:latin typeface="Calibri"/>
                <a:cs typeface="Calibri"/>
              </a:rPr>
              <a:t>the</a:t>
            </a:r>
            <a:r>
              <a:rPr dirty="0" sz="2800" spc="20">
                <a:latin typeface="Calibri"/>
                <a:cs typeface="Calibri"/>
              </a:rPr>
              <a:t> </a:t>
            </a:r>
            <a:r>
              <a:rPr dirty="0" sz="2800" spc="-20">
                <a:latin typeface="Calibri"/>
                <a:cs typeface="Calibri"/>
              </a:rPr>
              <a:t>version</a:t>
            </a:r>
            <a:r>
              <a:rPr dirty="0" sz="2800" spc="15">
                <a:latin typeface="Calibri"/>
                <a:cs typeface="Calibri"/>
              </a:rPr>
              <a:t> </a:t>
            </a:r>
            <a:r>
              <a:rPr dirty="0" sz="2800" spc="-15">
                <a:latin typeface="Calibri"/>
                <a:cs typeface="Calibri"/>
              </a:rPr>
              <a:t>to</a:t>
            </a:r>
            <a:r>
              <a:rPr dirty="0" sz="2800" spc="5">
                <a:latin typeface="Calibri"/>
                <a:cs typeface="Calibri"/>
              </a:rPr>
              <a:t> </a:t>
            </a:r>
            <a:r>
              <a:rPr dirty="0" sz="2800" spc="-5">
                <a:latin typeface="Calibri"/>
                <a:cs typeface="Calibri"/>
              </a:rPr>
              <a:t>be</a:t>
            </a:r>
            <a:r>
              <a:rPr dirty="0" sz="2800" spc="20">
                <a:latin typeface="Calibri"/>
                <a:cs typeface="Calibri"/>
              </a:rPr>
              <a:t> </a:t>
            </a:r>
            <a:r>
              <a:rPr dirty="0" sz="2800" spc="-10">
                <a:latin typeface="Calibri"/>
                <a:cs typeface="Calibri"/>
              </a:rPr>
              <a:t>published;</a:t>
            </a:r>
            <a:r>
              <a:rPr dirty="0" sz="2800" spc="70">
                <a:latin typeface="Calibri"/>
                <a:cs typeface="Calibri"/>
              </a:rPr>
              <a:t> </a:t>
            </a:r>
            <a:r>
              <a:rPr dirty="0" sz="2800" spc="-10" b="1">
                <a:latin typeface="Calibri"/>
                <a:cs typeface="Calibri"/>
              </a:rPr>
              <a:t>AND</a:t>
            </a:r>
            <a:endParaRPr sz="2800">
              <a:latin typeface="Calibri"/>
              <a:cs typeface="Calibri"/>
            </a:endParaRPr>
          </a:p>
          <a:p>
            <a:pPr algn="just" marL="241300" marR="127635" indent="-228600">
              <a:lnSpc>
                <a:spcPts val="3030"/>
              </a:lnSpc>
              <a:spcBef>
                <a:spcPts val="1035"/>
              </a:spcBef>
              <a:buFont typeface="Arial"/>
              <a:buChar char="•"/>
              <a:tabLst>
                <a:tab pos="241300" algn="l"/>
              </a:tabLst>
            </a:pPr>
            <a:r>
              <a:rPr dirty="0" sz="2800" spc="-15">
                <a:latin typeface="Calibri"/>
                <a:cs typeface="Calibri"/>
              </a:rPr>
              <a:t>Agreement to </a:t>
            </a:r>
            <a:r>
              <a:rPr dirty="0" sz="2800" spc="-5">
                <a:latin typeface="Calibri"/>
                <a:cs typeface="Calibri"/>
              </a:rPr>
              <a:t>be </a:t>
            </a:r>
            <a:r>
              <a:rPr dirty="0" sz="2800" spc="-15">
                <a:latin typeface="Calibri"/>
                <a:cs typeface="Calibri"/>
              </a:rPr>
              <a:t>accountable </a:t>
            </a:r>
            <a:r>
              <a:rPr dirty="0" sz="2800" spc="-25">
                <a:latin typeface="Calibri"/>
                <a:cs typeface="Calibri"/>
              </a:rPr>
              <a:t>for </a:t>
            </a:r>
            <a:r>
              <a:rPr dirty="0" sz="2800" spc="-5">
                <a:latin typeface="Calibri"/>
                <a:cs typeface="Calibri"/>
              </a:rPr>
              <a:t>all aspects of </a:t>
            </a:r>
            <a:r>
              <a:rPr dirty="0" sz="2800" spc="-10">
                <a:latin typeface="Calibri"/>
                <a:cs typeface="Calibri"/>
              </a:rPr>
              <a:t>the work in ensuring </a:t>
            </a:r>
            <a:r>
              <a:rPr dirty="0" sz="2800" spc="-620">
                <a:latin typeface="Calibri"/>
                <a:cs typeface="Calibri"/>
              </a:rPr>
              <a:t> </a:t>
            </a:r>
            <a:r>
              <a:rPr dirty="0" sz="2800" spc="-10">
                <a:latin typeface="Calibri"/>
                <a:cs typeface="Calibri"/>
              </a:rPr>
              <a:t>that questions </a:t>
            </a:r>
            <a:r>
              <a:rPr dirty="0" sz="2800" spc="-20">
                <a:latin typeface="Calibri"/>
                <a:cs typeface="Calibri"/>
              </a:rPr>
              <a:t>related </a:t>
            </a:r>
            <a:r>
              <a:rPr dirty="0" sz="2800" spc="-15">
                <a:latin typeface="Calibri"/>
                <a:cs typeface="Calibri"/>
              </a:rPr>
              <a:t>to </a:t>
            </a:r>
            <a:r>
              <a:rPr dirty="0" sz="2800" spc="-10">
                <a:latin typeface="Calibri"/>
                <a:cs typeface="Calibri"/>
              </a:rPr>
              <a:t>the accuracy </a:t>
            </a:r>
            <a:r>
              <a:rPr dirty="0" sz="2800" spc="-5">
                <a:latin typeface="Calibri"/>
                <a:cs typeface="Calibri"/>
              </a:rPr>
              <a:t>or </a:t>
            </a:r>
            <a:r>
              <a:rPr dirty="0" sz="2800" spc="-15">
                <a:latin typeface="Calibri"/>
                <a:cs typeface="Calibri"/>
              </a:rPr>
              <a:t>integrity </a:t>
            </a:r>
            <a:r>
              <a:rPr dirty="0" sz="2800" spc="-5">
                <a:latin typeface="Calibri"/>
                <a:cs typeface="Calibri"/>
              </a:rPr>
              <a:t>of </a:t>
            </a:r>
            <a:r>
              <a:rPr dirty="0" sz="2800" spc="-25">
                <a:latin typeface="Calibri"/>
                <a:cs typeface="Calibri"/>
              </a:rPr>
              <a:t>any </a:t>
            </a:r>
            <a:r>
              <a:rPr dirty="0" sz="2800" spc="-10">
                <a:latin typeface="Calibri"/>
                <a:cs typeface="Calibri"/>
              </a:rPr>
              <a:t>part </a:t>
            </a:r>
            <a:r>
              <a:rPr dirty="0" sz="2800" spc="-5">
                <a:latin typeface="Calibri"/>
                <a:cs typeface="Calibri"/>
              </a:rPr>
              <a:t>of </a:t>
            </a:r>
            <a:r>
              <a:rPr dirty="0" sz="2800" spc="-10">
                <a:latin typeface="Calibri"/>
                <a:cs typeface="Calibri"/>
              </a:rPr>
              <a:t>the </a:t>
            </a:r>
            <a:r>
              <a:rPr dirty="0" sz="2800" spc="-5">
                <a:latin typeface="Calibri"/>
                <a:cs typeface="Calibri"/>
              </a:rPr>
              <a:t> </a:t>
            </a:r>
            <a:r>
              <a:rPr dirty="0" sz="2800" spc="-10">
                <a:latin typeface="Calibri"/>
                <a:cs typeface="Calibri"/>
              </a:rPr>
              <a:t>work</a:t>
            </a:r>
            <a:r>
              <a:rPr dirty="0" sz="2800">
                <a:latin typeface="Calibri"/>
                <a:cs typeface="Calibri"/>
              </a:rPr>
              <a:t> </a:t>
            </a:r>
            <a:r>
              <a:rPr dirty="0" sz="2800" spc="-20">
                <a:latin typeface="Calibri"/>
                <a:cs typeface="Calibri"/>
              </a:rPr>
              <a:t>are</a:t>
            </a:r>
            <a:r>
              <a:rPr dirty="0" sz="2800" spc="-10">
                <a:latin typeface="Calibri"/>
                <a:cs typeface="Calibri"/>
              </a:rPr>
              <a:t> </a:t>
            </a:r>
            <a:r>
              <a:rPr dirty="0" sz="2800" spc="-15">
                <a:latin typeface="Calibri"/>
                <a:cs typeface="Calibri"/>
              </a:rPr>
              <a:t>appropriately</a:t>
            </a:r>
            <a:r>
              <a:rPr dirty="0" sz="2800" spc="15">
                <a:latin typeface="Calibri"/>
                <a:cs typeface="Calibri"/>
              </a:rPr>
              <a:t> </a:t>
            </a:r>
            <a:r>
              <a:rPr dirty="0" sz="2800" spc="-25">
                <a:latin typeface="Calibri"/>
                <a:cs typeface="Calibri"/>
              </a:rPr>
              <a:t>investigated</a:t>
            </a:r>
            <a:r>
              <a:rPr dirty="0" sz="2800" spc="10">
                <a:latin typeface="Calibri"/>
                <a:cs typeface="Calibri"/>
              </a:rPr>
              <a:t> </a:t>
            </a:r>
            <a:r>
              <a:rPr dirty="0" sz="2800" spc="-5">
                <a:latin typeface="Calibri"/>
                <a:cs typeface="Calibri"/>
              </a:rPr>
              <a:t>and</a:t>
            </a:r>
            <a:r>
              <a:rPr dirty="0" sz="2800" spc="10">
                <a:latin typeface="Calibri"/>
                <a:cs typeface="Calibri"/>
              </a:rPr>
              <a:t> </a:t>
            </a:r>
            <a:r>
              <a:rPr dirty="0" sz="2800" spc="-15">
                <a:latin typeface="Calibri"/>
                <a:cs typeface="Calibri"/>
              </a:rPr>
              <a:t>resolved.</a:t>
            </a:r>
            <a:endParaRPr sz="2800">
              <a:latin typeface="Calibri"/>
              <a:cs typeface="Calibri"/>
            </a:endParaRPr>
          </a:p>
          <a:p>
            <a:pPr marL="12700">
              <a:lnSpc>
                <a:spcPct val="100000"/>
              </a:lnSpc>
              <a:spcBef>
                <a:spcPts val="925"/>
              </a:spcBef>
            </a:pPr>
            <a:r>
              <a:rPr dirty="0" sz="1100" spc="-5">
                <a:latin typeface="Calibri"/>
                <a:cs typeface="Calibri"/>
              </a:rPr>
              <a:t>(International</a:t>
            </a:r>
            <a:r>
              <a:rPr dirty="0" sz="1100" spc="-45">
                <a:latin typeface="Calibri"/>
                <a:cs typeface="Calibri"/>
              </a:rPr>
              <a:t> </a:t>
            </a:r>
            <a:r>
              <a:rPr dirty="0" sz="1100" spc="-5">
                <a:latin typeface="Calibri"/>
                <a:cs typeface="Calibri"/>
              </a:rPr>
              <a:t>Committee</a:t>
            </a:r>
            <a:r>
              <a:rPr dirty="0" sz="1100" spc="-15">
                <a:latin typeface="Calibri"/>
                <a:cs typeface="Calibri"/>
              </a:rPr>
              <a:t> </a:t>
            </a:r>
            <a:r>
              <a:rPr dirty="0" sz="1100">
                <a:latin typeface="Calibri"/>
                <a:cs typeface="Calibri"/>
              </a:rPr>
              <a:t>of</a:t>
            </a:r>
            <a:r>
              <a:rPr dirty="0" sz="1100" spc="-5">
                <a:latin typeface="Calibri"/>
                <a:cs typeface="Calibri"/>
              </a:rPr>
              <a:t> Medical</a:t>
            </a:r>
            <a:r>
              <a:rPr dirty="0" sz="1100" spc="-25">
                <a:latin typeface="Calibri"/>
                <a:cs typeface="Calibri"/>
              </a:rPr>
              <a:t> </a:t>
            </a:r>
            <a:r>
              <a:rPr dirty="0" sz="1100" spc="-5">
                <a:latin typeface="Calibri"/>
                <a:cs typeface="Calibri"/>
              </a:rPr>
              <a:t>Journal</a:t>
            </a:r>
            <a:r>
              <a:rPr dirty="0" sz="1100">
                <a:latin typeface="Calibri"/>
                <a:cs typeface="Calibri"/>
              </a:rPr>
              <a:t> Editors)</a:t>
            </a:r>
            <a:endParaRPr sz="1100">
              <a:latin typeface="Calibri"/>
              <a:cs typeface="Calibri"/>
            </a:endParaRP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a:spLocks noGrp="1"/>
          </p:cNvSpPr>
          <p:nvPr>
            <p:ph type="title"/>
          </p:nvPr>
        </p:nvSpPr>
        <p:spPr>
          <a:prstGeom prst="rect"/>
        </p:spPr>
        <p:txBody>
          <a:bodyPr wrap="square" lIns="0" tIns="297687" rIns="0" bIns="0" rtlCol="0" vert="horz">
            <a:spAutoFit/>
          </a:bodyPr>
          <a:lstStyle/>
          <a:p>
            <a:pPr marL="12700" marR="5080">
              <a:lnSpc>
                <a:spcPts val="4750"/>
              </a:lnSpc>
              <a:spcBef>
                <a:spcPts val="700"/>
              </a:spcBef>
            </a:pPr>
            <a:r>
              <a:rPr dirty="0" spc="-5"/>
              <a:t>Question 2: What </a:t>
            </a:r>
            <a:r>
              <a:rPr dirty="0" spc="-20"/>
              <a:t>are </a:t>
            </a:r>
            <a:r>
              <a:rPr dirty="0"/>
              <a:t>the </a:t>
            </a:r>
            <a:r>
              <a:rPr dirty="0" spc="-10"/>
              <a:t>criteria </a:t>
            </a:r>
            <a:r>
              <a:rPr dirty="0" spc="-35"/>
              <a:t>for </a:t>
            </a:r>
            <a:r>
              <a:rPr dirty="0" spc="-980"/>
              <a:t> </a:t>
            </a:r>
            <a:r>
              <a:rPr dirty="0" spc="-10"/>
              <a:t>authorship?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5695315" cy="696595"/>
          </a:xfrm>
          <a:prstGeom prst="rect"/>
        </p:spPr>
        <p:txBody>
          <a:bodyPr wrap="square" lIns="0" tIns="13335" rIns="0" bIns="0" rtlCol="0" vert="horz">
            <a:spAutoFit/>
          </a:bodyPr>
          <a:lstStyle/>
          <a:p>
            <a:pPr marL="12700">
              <a:lnSpc>
                <a:spcPct val="100000"/>
              </a:lnSpc>
              <a:spcBef>
                <a:spcPts val="105"/>
              </a:spcBef>
            </a:pPr>
            <a:r>
              <a:rPr dirty="0" spc="-10"/>
              <a:t>Authorship</a:t>
            </a:r>
            <a:r>
              <a:rPr dirty="0" spc="-20"/>
              <a:t> </a:t>
            </a:r>
            <a:r>
              <a:rPr dirty="0" spc="-10"/>
              <a:t>criteria,</a:t>
            </a:r>
            <a:r>
              <a:rPr dirty="0" spc="20"/>
              <a:t> </a:t>
            </a:r>
            <a:r>
              <a:rPr dirty="0" spc="-10"/>
              <a:t>con’t</a:t>
            </a:r>
          </a:p>
        </p:txBody>
      </p:sp>
      <p:sp>
        <p:nvSpPr>
          <p:cNvPr id="4" name="object 4"/>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
        <p:nvSpPr>
          <p:cNvPr id="3" name="object 3"/>
          <p:cNvSpPr txBox="1"/>
          <p:nvPr/>
        </p:nvSpPr>
        <p:spPr>
          <a:xfrm>
            <a:off x="916939" y="1756893"/>
            <a:ext cx="8512810" cy="2456180"/>
          </a:xfrm>
          <a:prstGeom prst="rect">
            <a:avLst/>
          </a:prstGeom>
        </p:spPr>
        <p:txBody>
          <a:bodyPr wrap="square" lIns="0" tIns="48260" rIns="0" bIns="0" rtlCol="0" vert="horz">
            <a:spAutoFit/>
          </a:bodyPr>
          <a:lstStyle/>
          <a:p>
            <a:pPr marL="241300" indent="-228600">
              <a:lnSpc>
                <a:spcPct val="100000"/>
              </a:lnSpc>
              <a:spcBef>
                <a:spcPts val="380"/>
              </a:spcBef>
              <a:buFont typeface="Arial"/>
              <a:buChar char="•"/>
              <a:tabLst>
                <a:tab pos="241300" algn="l"/>
              </a:tabLst>
            </a:pPr>
            <a:r>
              <a:rPr dirty="0" sz="2800" spc="-10">
                <a:latin typeface="Calibri"/>
                <a:cs typeface="Calibri"/>
              </a:rPr>
              <a:t>Proceedings</a:t>
            </a:r>
            <a:r>
              <a:rPr dirty="0" sz="2800" spc="30">
                <a:latin typeface="Calibri"/>
                <a:cs typeface="Calibri"/>
              </a:rPr>
              <a:t> </a:t>
            </a:r>
            <a:r>
              <a:rPr dirty="0" sz="2800" spc="-5">
                <a:latin typeface="Calibri"/>
                <a:cs typeface="Calibri"/>
              </a:rPr>
              <a:t>of</a:t>
            </a:r>
            <a:r>
              <a:rPr dirty="0" sz="2800" spc="-15">
                <a:latin typeface="Calibri"/>
                <a:cs typeface="Calibri"/>
              </a:rPr>
              <a:t> </a:t>
            </a:r>
            <a:r>
              <a:rPr dirty="0" sz="2800" spc="-10">
                <a:latin typeface="Calibri"/>
                <a:cs typeface="Calibri"/>
              </a:rPr>
              <a:t>the</a:t>
            </a:r>
            <a:r>
              <a:rPr dirty="0" sz="2800" spc="15">
                <a:latin typeface="Calibri"/>
                <a:cs typeface="Calibri"/>
              </a:rPr>
              <a:t> </a:t>
            </a:r>
            <a:r>
              <a:rPr dirty="0" sz="2800" spc="-10">
                <a:latin typeface="Calibri"/>
                <a:cs typeface="Calibri"/>
              </a:rPr>
              <a:t>National</a:t>
            </a:r>
            <a:r>
              <a:rPr dirty="0" sz="2800" spc="5">
                <a:latin typeface="Calibri"/>
                <a:cs typeface="Calibri"/>
              </a:rPr>
              <a:t> </a:t>
            </a:r>
            <a:r>
              <a:rPr dirty="0" sz="2800" spc="-15">
                <a:latin typeface="Calibri"/>
                <a:cs typeface="Calibri"/>
              </a:rPr>
              <a:t>Academy</a:t>
            </a:r>
            <a:r>
              <a:rPr dirty="0" sz="2800" spc="10">
                <a:latin typeface="Calibri"/>
                <a:cs typeface="Calibri"/>
              </a:rPr>
              <a:t> </a:t>
            </a:r>
            <a:r>
              <a:rPr dirty="0" sz="2800" spc="-5">
                <a:latin typeface="Calibri"/>
                <a:cs typeface="Calibri"/>
              </a:rPr>
              <a:t>of</a:t>
            </a:r>
            <a:r>
              <a:rPr dirty="0" sz="2800">
                <a:latin typeface="Calibri"/>
                <a:cs typeface="Calibri"/>
              </a:rPr>
              <a:t> </a:t>
            </a:r>
            <a:r>
              <a:rPr dirty="0" sz="2800" spc="-5">
                <a:latin typeface="Calibri"/>
                <a:cs typeface="Calibri"/>
              </a:rPr>
              <a:t>Sciences</a:t>
            </a:r>
            <a:r>
              <a:rPr dirty="0" sz="2800" spc="10">
                <a:latin typeface="Calibri"/>
                <a:cs typeface="Calibri"/>
              </a:rPr>
              <a:t> </a:t>
            </a:r>
            <a:r>
              <a:rPr dirty="0" sz="2800" spc="-5">
                <a:latin typeface="Calibri"/>
                <a:cs typeface="Calibri"/>
              </a:rPr>
              <a:t>(PNAS):</a:t>
            </a:r>
            <a:endParaRPr sz="2800">
              <a:latin typeface="Calibri"/>
              <a:cs typeface="Calibri"/>
            </a:endParaRPr>
          </a:p>
          <a:p>
            <a:pPr lvl="1" marL="698500" indent="-228600">
              <a:lnSpc>
                <a:spcPct val="100000"/>
              </a:lnSpc>
              <a:spcBef>
                <a:spcPts val="245"/>
              </a:spcBef>
              <a:buFont typeface="Arial"/>
              <a:buChar char="•"/>
              <a:tabLst>
                <a:tab pos="698500" algn="l"/>
              </a:tabLst>
            </a:pPr>
            <a:r>
              <a:rPr dirty="0" sz="2400" spc="-5">
                <a:latin typeface="Calibri"/>
                <a:cs typeface="Calibri"/>
              </a:rPr>
              <a:t>Designed</a:t>
            </a:r>
            <a:r>
              <a:rPr dirty="0" sz="2400" spc="-25">
                <a:latin typeface="Calibri"/>
                <a:cs typeface="Calibri"/>
              </a:rPr>
              <a:t> </a:t>
            </a:r>
            <a:r>
              <a:rPr dirty="0" sz="2400" spc="-10">
                <a:latin typeface="Calibri"/>
                <a:cs typeface="Calibri"/>
              </a:rPr>
              <a:t>research</a:t>
            </a:r>
            <a:endParaRPr sz="2400">
              <a:latin typeface="Calibri"/>
              <a:cs typeface="Calibri"/>
            </a:endParaRPr>
          </a:p>
          <a:p>
            <a:pPr lvl="1" marL="698500" indent="-228600">
              <a:lnSpc>
                <a:spcPct val="100000"/>
              </a:lnSpc>
              <a:spcBef>
                <a:spcPts val="215"/>
              </a:spcBef>
              <a:buFont typeface="Arial"/>
              <a:buChar char="•"/>
              <a:tabLst>
                <a:tab pos="698500" algn="l"/>
              </a:tabLst>
            </a:pPr>
            <a:r>
              <a:rPr dirty="0" sz="2400" spc="-15">
                <a:latin typeface="Calibri"/>
                <a:cs typeface="Calibri"/>
              </a:rPr>
              <a:t>Performed</a:t>
            </a:r>
            <a:r>
              <a:rPr dirty="0" sz="2400" spc="-25">
                <a:latin typeface="Calibri"/>
                <a:cs typeface="Calibri"/>
              </a:rPr>
              <a:t> </a:t>
            </a:r>
            <a:r>
              <a:rPr dirty="0" sz="2400" spc="-10">
                <a:latin typeface="Calibri"/>
                <a:cs typeface="Calibri"/>
              </a:rPr>
              <a:t>research</a:t>
            </a:r>
            <a:endParaRPr sz="2400">
              <a:latin typeface="Calibri"/>
              <a:cs typeface="Calibri"/>
            </a:endParaRPr>
          </a:p>
          <a:p>
            <a:pPr lvl="1" marL="698500" indent="-228600">
              <a:lnSpc>
                <a:spcPct val="100000"/>
              </a:lnSpc>
              <a:spcBef>
                <a:spcPts val="204"/>
              </a:spcBef>
              <a:buFont typeface="Arial"/>
              <a:buChar char="•"/>
              <a:tabLst>
                <a:tab pos="698500" algn="l"/>
              </a:tabLst>
            </a:pPr>
            <a:r>
              <a:rPr dirty="0" sz="2400" spc="-10">
                <a:latin typeface="Calibri"/>
                <a:cs typeface="Calibri"/>
              </a:rPr>
              <a:t>Contributed</a:t>
            </a:r>
            <a:r>
              <a:rPr dirty="0" sz="2400" spc="-20">
                <a:latin typeface="Calibri"/>
                <a:cs typeface="Calibri"/>
              </a:rPr>
              <a:t> </a:t>
            </a:r>
            <a:r>
              <a:rPr dirty="0" sz="2400" spc="-5">
                <a:latin typeface="Calibri"/>
                <a:cs typeface="Calibri"/>
              </a:rPr>
              <a:t>new</a:t>
            </a:r>
            <a:r>
              <a:rPr dirty="0" sz="2400">
                <a:latin typeface="Calibri"/>
                <a:cs typeface="Calibri"/>
              </a:rPr>
              <a:t> </a:t>
            </a:r>
            <a:r>
              <a:rPr dirty="0" sz="2400" spc="-15">
                <a:latin typeface="Calibri"/>
                <a:cs typeface="Calibri"/>
              </a:rPr>
              <a:t>reagents</a:t>
            </a:r>
            <a:r>
              <a:rPr dirty="0" sz="2400" spc="-5">
                <a:latin typeface="Calibri"/>
                <a:cs typeface="Calibri"/>
              </a:rPr>
              <a:t> or</a:t>
            </a:r>
            <a:r>
              <a:rPr dirty="0" sz="2400" spc="5">
                <a:latin typeface="Calibri"/>
                <a:cs typeface="Calibri"/>
              </a:rPr>
              <a:t> </a:t>
            </a:r>
            <a:r>
              <a:rPr dirty="0" sz="2400" spc="-5">
                <a:latin typeface="Calibri"/>
                <a:cs typeface="Calibri"/>
              </a:rPr>
              <a:t>analytical</a:t>
            </a:r>
            <a:r>
              <a:rPr dirty="0" sz="2400" spc="-20">
                <a:latin typeface="Calibri"/>
                <a:cs typeface="Calibri"/>
              </a:rPr>
              <a:t> </a:t>
            </a:r>
            <a:r>
              <a:rPr dirty="0" sz="2400" spc="-10">
                <a:latin typeface="Calibri"/>
                <a:cs typeface="Calibri"/>
              </a:rPr>
              <a:t>tools</a:t>
            </a:r>
            <a:endParaRPr sz="2400">
              <a:latin typeface="Calibri"/>
              <a:cs typeface="Calibri"/>
            </a:endParaRPr>
          </a:p>
          <a:p>
            <a:pPr lvl="1" marL="698500" indent="-228600">
              <a:lnSpc>
                <a:spcPct val="100000"/>
              </a:lnSpc>
              <a:spcBef>
                <a:spcPts val="215"/>
              </a:spcBef>
              <a:buFont typeface="Arial"/>
              <a:buChar char="•"/>
              <a:tabLst>
                <a:tab pos="698500" algn="l"/>
              </a:tabLst>
            </a:pPr>
            <a:r>
              <a:rPr dirty="0" sz="2400" spc="-10">
                <a:latin typeface="Calibri"/>
                <a:cs typeface="Calibri"/>
              </a:rPr>
              <a:t>Analyzed</a:t>
            </a:r>
            <a:r>
              <a:rPr dirty="0" sz="2400" spc="-40">
                <a:latin typeface="Calibri"/>
                <a:cs typeface="Calibri"/>
              </a:rPr>
              <a:t> </a:t>
            </a:r>
            <a:r>
              <a:rPr dirty="0" sz="2400" spc="-15">
                <a:latin typeface="Calibri"/>
                <a:cs typeface="Calibri"/>
              </a:rPr>
              <a:t>data;</a:t>
            </a:r>
            <a:r>
              <a:rPr dirty="0" sz="2400" spc="-45">
                <a:latin typeface="Calibri"/>
                <a:cs typeface="Calibri"/>
              </a:rPr>
              <a:t> </a:t>
            </a:r>
            <a:r>
              <a:rPr dirty="0" sz="2400" spc="5" b="1">
                <a:latin typeface="Calibri"/>
                <a:cs typeface="Calibri"/>
              </a:rPr>
              <a:t>or</a:t>
            </a:r>
            <a:endParaRPr sz="2400">
              <a:latin typeface="Calibri"/>
              <a:cs typeface="Calibri"/>
            </a:endParaRPr>
          </a:p>
          <a:p>
            <a:pPr lvl="1" marL="698500" indent="-228600">
              <a:lnSpc>
                <a:spcPct val="100000"/>
              </a:lnSpc>
              <a:spcBef>
                <a:spcPts val="215"/>
              </a:spcBef>
              <a:buFont typeface="Arial"/>
              <a:buChar char="•"/>
              <a:tabLst>
                <a:tab pos="698500" algn="l"/>
              </a:tabLst>
            </a:pPr>
            <a:r>
              <a:rPr dirty="0" sz="2400" spc="-30">
                <a:latin typeface="Calibri"/>
                <a:cs typeface="Calibri"/>
              </a:rPr>
              <a:t>Wrote</a:t>
            </a:r>
            <a:r>
              <a:rPr dirty="0" sz="2400" spc="-35">
                <a:latin typeface="Calibri"/>
                <a:cs typeface="Calibri"/>
              </a:rPr>
              <a:t> </a:t>
            </a:r>
            <a:r>
              <a:rPr dirty="0" sz="2400">
                <a:latin typeface="Calibri"/>
                <a:cs typeface="Calibri"/>
              </a:rPr>
              <a:t>the</a:t>
            </a:r>
            <a:r>
              <a:rPr dirty="0" sz="2400" spc="-25">
                <a:latin typeface="Calibri"/>
                <a:cs typeface="Calibri"/>
              </a:rPr>
              <a:t> </a:t>
            </a:r>
            <a:r>
              <a:rPr dirty="0" sz="2400" spc="-5">
                <a:latin typeface="Calibri"/>
                <a:cs typeface="Calibri"/>
              </a:rPr>
              <a:t>paper</a:t>
            </a:r>
            <a:endParaRPr sz="24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29305" y="5882697"/>
            <a:ext cx="302895" cy="193675"/>
          </a:xfrm>
          <a:prstGeom prst="rect">
            <a:avLst/>
          </a:prstGeom>
        </p:spPr>
        <p:txBody>
          <a:bodyPr wrap="square" lIns="0" tIns="12700" rIns="0" bIns="0" rtlCol="0" vert="horz">
            <a:spAutoFit/>
          </a:bodyPr>
          <a:lstStyle/>
          <a:p>
            <a:pPr marL="12700">
              <a:lnSpc>
                <a:spcPct val="100000"/>
              </a:lnSpc>
              <a:spcBef>
                <a:spcPts val="100"/>
              </a:spcBef>
            </a:pPr>
            <a:r>
              <a:rPr dirty="0" sz="1100" spc="5">
                <a:solidFill>
                  <a:srgbClr val="C55A11"/>
                </a:solidFill>
                <a:latin typeface="Baskerville Old Face"/>
                <a:cs typeface="Baskerville Old Face"/>
              </a:rPr>
              <a:t>RCR</a:t>
            </a:r>
            <a:endParaRPr sz="1100">
              <a:latin typeface="Baskerville Old Face"/>
              <a:cs typeface="Baskerville Old Face"/>
            </a:endParaRPr>
          </a:p>
        </p:txBody>
      </p:sp>
      <p:sp>
        <p:nvSpPr>
          <p:cNvPr id="3" name="object 3"/>
          <p:cNvSpPr txBox="1">
            <a:spLocks noGrp="1"/>
          </p:cNvSpPr>
          <p:nvPr>
            <p:ph type="title"/>
          </p:nvPr>
        </p:nvSpPr>
        <p:spPr>
          <a:prstGeom prst="rect"/>
        </p:spPr>
        <p:txBody>
          <a:bodyPr wrap="square" lIns="0" tIns="297687" rIns="0" bIns="0" rtlCol="0" vert="horz">
            <a:spAutoFit/>
          </a:bodyPr>
          <a:lstStyle/>
          <a:p>
            <a:pPr marL="12700" marR="5080">
              <a:lnSpc>
                <a:spcPts val="4750"/>
              </a:lnSpc>
              <a:spcBef>
                <a:spcPts val="700"/>
              </a:spcBef>
            </a:pPr>
            <a:r>
              <a:rPr dirty="0" spc="-5"/>
              <a:t>Question 3: </a:t>
            </a:r>
            <a:r>
              <a:rPr dirty="0" spc="-20"/>
              <a:t>Are </a:t>
            </a:r>
            <a:r>
              <a:rPr dirty="0" spc="-15"/>
              <a:t>there written </a:t>
            </a:r>
            <a:r>
              <a:rPr dirty="0"/>
              <a:t>guidelines or </a:t>
            </a:r>
            <a:r>
              <a:rPr dirty="0" spc="-980"/>
              <a:t> </a:t>
            </a:r>
            <a:r>
              <a:rPr dirty="0"/>
              <a:t>rules </a:t>
            </a:r>
            <a:r>
              <a:rPr dirty="0" spc="-35"/>
              <a:t>for</a:t>
            </a:r>
            <a:r>
              <a:rPr dirty="0"/>
              <a:t> </a:t>
            </a:r>
            <a:r>
              <a:rPr dirty="0" spc="-10"/>
              <a:t>authorship?</a:t>
            </a:r>
          </a:p>
        </p:txBody>
      </p:sp>
      <p:sp>
        <p:nvSpPr>
          <p:cNvPr id="4" name="object 4"/>
          <p:cNvSpPr txBox="1"/>
          <p:nvPr/>
        </p:nvSpPr>
        <p:spPr>
          <a:xfrm>
            <a:off x="1417872" y="1793112"/>
            <a:ext cx="4356100" cy="3905250"/>
          </a:xfrm>
          <a:prstGeom prst="rect">
            <a:avLst/>
          </a:prstGeom>
        </p:spPr>
        <p:txBody>
          <a:bodyPr wrap="square" lIns="0" tIns="59690" rIns="0" bIns="0" rtlCol="0" vert="horz">
            <a:spAutoFit/>
          </a:bodyPr>
          <a:lstStyle/>
          <a:p>
            <a:pPr marL="240665" marR="166370" indent="-228600">
              <a:lnSpc>
                <a:spcPts val="3030"/>
              </a:lnSpc>
              <a:spcBef>
                <a:spcPts val="470"/>
              </a:spcBef>
              <a:buFont typeface="Arial"/>
              <a:buChar char="•"/>
              <a:tabLst>
                <a:tab pos="241300" algn="l"/>
              </a:tabLst>
            </a:pPr>
            <a:r>
              <a:rPr dirty="0" sz="2800" spc="-20">
                <a:latin typeface="Calibri"/>
                <a:cs typeface="Calibri"/>
              </a:rPr>
              <a:t>Every </a:t>
            </a:r>
            <a:r>
              <a:rPr dirty="0" sz="2800" spc="-5">
                <a:latin typeface="Calibri"/>
                <a:cs typeface="Calibri"/>
              </a:rPr>
              <a:t>lab or </a:t>
            </a:r>
            <a:r>
              <a:rPr dirty="0" sz="2800" spc="-15">
                <a:latin typeface="Calibri"/>
                <a:cs typeface="Calibri"/>
              </a:rPr>
              <a:t>research group </a:t>
            </a:r>
            <a:r>
              <a:rPr dirty="0" sz="2800" spc="-620">
                <a:latin typeface="Calibri"/>
                <a:cs typeface="Calibri"/>
              </a:rPr>
              <a:t> </a:t>
            </a:r>
            <a:r>
              <a:rPr dirty="0" sz="2800" spc="-10">
                <a:latin typeface="Calibri"/>
                <a:cs typeface="Calibri"/>
              </a:rPr>
              <a:t>should</a:t>
            </a:r>
            <a:r>
              <a:rPr dirty="0" sz="2800" spc="40">
                <a:latin typeface="Calibri"/>
                <a:cs typeface="Calibri"/>
              </a:rPr>
              <a:t> </a:t>
            </a:r>
            <a:r>
              <a:rPr dirty="0" sz="2800" spc="-25">
                <a:latin typeface="Calibri"/>
                <a:cs typeface="Calibri"/>
              </a:rPr>
              <a:t>have</a:t>
            </a:r>
            <a:r>
              <a:rPr dirty="0" sz="2800" spc="-5">
                <a:latin typeface="Calibri"/>
                <a:cs typeface="Calibri"/>
              </a:rPr>
              <a:t> </a:t>
            </a:r>
            <a:r>
              <a:rPr dirty="0" sz="2800" spc="-15">
                <a:latin typeface="Calibri"/>
                <a:cs typeface="Calibri"/>
              </a:rPr>
              <a:t>authorship </a:t>
            </a:r>
            <a:r>
              <a:rPr dirty="0" sz="2800" spc="-10">
                <a:latin typeface="Calibri"/>
                <a:cs typeface="Calibri"/>
              </a:rPr>
              <a:t> guidelines</a:t>
            </a:r>
            <a:endParaRPr sz="2800">
              <a:latin typeface="Calibri"/>
              <a:cs typeface="Calibri"/>
            </a:endParaRPr>
          </a:p>
          <a:p>
            <a:pPr marL="240665" marR="5080" indent="-228600">
              <a:lnSpc>
                <a:spcPts val="3030"/>
              </a:lnSpc>
              <a:spcBef>
                <a:spcPts val="990"/>
              </a:spcBef>
              <a:buFont typeface="Arial"/>
              <a:buChar char="•"/>
              <a:tabLst>
                <a:tab pos="241300" algn="l"/>
              </a:tabLst>
            </a:pPr>
            <a:r>
              <a:rPr dirty="0" sz="2800" spc="-20">
                <a:latin typeface="Calibri"/>
                <a:cs typeface="Calibri"/>
              </a:rPr>
              <a:t>Every </a:t>
            </a:r>
            <a:r>
              <a:rPr dirty="0" sz="2800" spc="-5">
                <a:latin typeface="Calibri"/>
                <a:cs typeface="Calibri"/>
              </a:rPr>
              <a:t>journal has </a:t>
            </a:r>
            <a:r>
              <a:rPr dirty="0" sz="2800" spc="-15">
                <a:latin typeface="Calibri"/>
                <a:cs typeface="Calibri"/>
              </a:rPr>
              <a:t>authorship </a:t>
            </a:r>
            <a:r>
              <a:rPr dirty="0" sz="2800" spc="-620">
                <a:latin typeface="Calibri"/>
                <a:cs typeface="Calibri"/>
              </a:rPr>
              <a:t> </a:t>
            </a:r>
            <a:r>
              <a:rPr dirty="0" sz="2800" spc="-10">
                <a:latin typeface="Calibri"/>
                <a:cs typeface="Calibri"/>
              </a:rPr>
              <a:t>guidelines</a:t>
            </a:r>
            <a:endParaRPr sz="2800">
              <a:latin typeface="Calibri"/>
              <a:cs typeface="Calibri"/>
            </a:endParaRPr>
          </a:p>
          <a:p>
            <a:pPr marL="240665" marR="49530" indent="-228600">
              <a:lnSpc>
                <a:spcPts val="3030"/>
              </a:lnSpc>
              <a:spcBef>
                <a:spcPts val="985"/>
              </a:spcBef>
              <a:buFont typeface="Arial"/>
              <a:buChar char="•"/>
              <a:tabLst>
                <a:tab pos="241300" algn="l"/>
              </a:tabLst>
            </a:pPr>
            <a:r>
              <a:rPr dirty="0" sz="2800" spc="-20">
                <a:latin typeface="Calibri"/>
                <a:cs typeface="Calibri"/>
              </a:rPr>
              <a:t>Every</a:t>
            </a:r>
            <a:r>
              <a:rPr dirty="0" sz="2800" spc="-25">
                <a:latin typeface="Calibri"/>
                <a:cs typeface="Calibri"/>
              </a:rPr>
              <a:t> </a:t>
            </a:r>
            <a:r>
              <a:rPr dirty="0" sz="2800" spc="-20">
                <a:latin typeface="Calibri"/>
                <a:cs typeface="Calibri"/>
              </a:rPr>
              <a:t>conference</a:t>
            </a:r>
            <a:r>
              <a:rPr dirty="0" sz="2800" spc="10">
                <a:latin typeface="Calibri"/>
                <a:cs typeface="Calibri"/>
              </a:rPr>
              <a:t> </a:t>
            </a:r>
            <a:r>
              <a:rPr dirty="0" sz="2800" spc="-10">
                <a:latin typeface="Calibri"/>
                <a:cs typeface="Calibri"/>
              </a:rPr>
              <a:t>call</a:t>
            </a:r>
            <a:r>
              <a:rPr dirty="0" sz="2800" spc="-15">
                <a:latin typeface="Calibri"/>
                <a:cs typeface="Calibri"/>
              </a:rPr>
              <a:t> </a:t>
            </a:r>
            <a:r>
              <a:rPr dirty="0" sz="2800" spc="-25">
                <a:latin typeface="Calibri"/>
                <a:cs typeface="Calibri"/>
              </a:rPr>
              <a:t>for </a:t>
            </a:r>
            <a:r>
              <a:rPr dirty="0" sz="2800" spc="-20">
                <a:latin typeface="Calibri"/>
                <a:cs typeface="Calibri"/>
              </a:rPr>
              <a:t> </a:t>
            </a:r>
            <a:r>
              <a:rPr dirty="0" sz="2800" spc="-10">
                <a:latin typeface="Calibri"/>
                <a:cs typeface="Calibri"/>
              </a:rPr>
              <a:t>participation</a:t>
            </a:r>
            <a:r>
              <a:rPr dirty="0" sz="2800">
                <a:latin typeface="Calibri"/>
                <a:cs typeface="Calibri"/>
              </a:rPr>
              <a:t> </a:t>
            </a:r>
            <a:r>
              <a:rPr dirty="0" sz="2800" spc="-5">
                <a:latin typeface="Calibri"/>
                <a:cs typeface="Calibri"/>
              </a:rPr>
              <a:t>has</a:t>
            </a:r>
            <a:r>
              <a:rPr dirty="0" sz="2800" spc="10">
                <a:latin typeface="Calibri"/>
                <a:cs typeface="Calibri"/>
              </a:rPr>
              <a:t> </a:t>
            </a:r>
            <a:r>
              <a:rPr dirty="0" sz="2800" spc="-15">
                <a:latin typeface="Calibri"/>
                <a:cs typeface="Calibri"/>
              </a:rPr>
              <a:t>authorship </a:t>
            </a:r>
            <a:r>
              <a:rPr dirty="0" sz="2800" spc="-615">
                <a:latin typeface="Calibri"/>
                <a:cs typeface="Calibri"/>
              </a:rPr>
              <a:t> </a:t>
            </a:r>
            <a:r>
              <a:rPr dirty="0" sz="2800" spc="-10">
                <a:latin typeface="Calibri"/>
                <a:cs typeface="Calibri"/>
              </a:rPr>
              <a:t>guidelines</a:t>
            </a:r>
            <a:endParaRPr sz="2800">
              <a:latin typeface="Calibri"/>
              <a:cs typeface="Calibri"/>
            </a:endParaRPr>
          </a:p>
          <a:p>
            <a:pPr marL="241300" indent="-228600">
              <a:lnSpc>
                <a:spcPct val="100000"/>
              </a:lnSpc>
              <a:spcBef>
                <a:spcPts val="600"/>
              </a:spcBef>
              <a:buFont typeface="Arial"/>
              <a:buChar char="•"/>
              <a:tabLst>
                <a:tab pos="241300" algn="l"/>
              </a:tabLst>
            </a:pPr>
            <a:r>
              <a:rPr dirty="0" sz="2800" spc="-10">
                <a:latin typeface="Calibri"/>
                <a:cs typeface="Calibri"/>
              </a:rPr>
              <a:t>Associations</a:t>
            </a:r>
            <a:r>
              <a:rPr dirty="0" sz="2800" spc="30">
                <a:latin typeface="Calibri"/>
                <a:cs typeface="Calibri"/>
              </a:rPr>
              <a:t> </a:t>
            </a:r>
            <a:r>
              <a:rPr dirty="0" sz="2800" spc="-20">
                <a:latin typeface="Calibri"/>
                <a:cs typeface="Calibri"/>
              </a:rPr>
              <a:t>list</a:t>
            </a:r>
            <a:r>
              <a:rPr dirty="0" sz="2800" spc="10">
                <a:latin typeface="Calibri"/>
                <a:cs typeface="Calibri"/>
              </a:rPr>
              <a:t> </a:t>
            </a:r>
            <a:r>
              <a:rPr dirty="0" sz="2800" spc="-15">
                <a:latin typeface="Calibri"/>
                <a:cs typeface="Calibri"/>
              </a:rPr>
              <a:t>authorship</a:t>
            </a:r>
            <a:endParaRPr sz="2800">
              <a:latin typeface="Calibri"/>
              <a:cs typeface="Calibri"/>
            </a:endParaRPr>
          </a:p>
        </p:txBody>
      </p:sp>
      <p:sp>
        <p:nvSpPr>
          <p:cNvPr id="5" name="object 5"/>
          <p:cNvSpPr txBox="1"/>
          <p:nvPr/>
        </p:nvSpPr>
        <p:spPr>
          <a:xfrm>
            <a:off x="1646472" y="5630706"/>
            <a:ext cx="1485265" cy="452120"/>
          </a:xfrm>
          <a:prstGeom prst="rect">
            <a:avLst/>
          </a:prstGeom>
        </p:spPr>
        <p:txBody>
          <a:bodyPr wrap="square" lIns="0" tIns="12065" rIns="0" bIns="0" rtlCol="0" vert="horz">
            <a:spAutoFit/>
          </a:bodyPr>
          <a:lstStyle/>
          <a:p>
            <a:pPr marL="12700">
              <a:lnSpc>
                <a:spcPct val="100000"/>
              </a:lnSpc>
              <a:spcBef>
                <a:spcPts val="95"/>
              </a:spcBef>
            </a:pPr>
            <a:r>
              <a:rPr dirty="0" sz="2800" spc="-10">
                <a:latin typeface="Calibri"/>
                <a:cs typeface="Calibri"/>
              </a:rPr>
              <a:t>guidelines</a:t>
            </a:r>
            <a:endParaRPr sz="2800">
              <a:latin typeface="Calibri"/>
              <a:cs typeface="Calibri"/>
            </a:endParaRPr>
          </a:p>
        </p:txBody>
      </p:sp>
      <p:pic>
        <p:nvPicPr>
          <p:cNvPr id="6" name="object 6"/>
          <p:cNvPicPr/>
          <p:nvPr/>
        </p:nvPicPr>
        <p:blipFill>
          <a:blip r:embed="rId2" cstate="print"/>
          <a:stretch>
            <a:fillRect/>
          </a:stretch>
        </p:blipFill>
        <p:spPr>
          <a:xfrm>
            <a:off x="6592836" y="2287523"/>
            <a:ext cx="1479791" cy="1280147"/>
          </a:xfrm>
          <a:prstGeom prst="rect">
            <a:avLst/>
          </a:prstGeom>
        </p:spPr>
      </p:pic>
      <p:grpSp>
        <p:nvGrpSpPr>
          <p:cNvPr id="7" name="object 7"/>
          <p:cNvGrpSpPr/>
          <p:nvPr/>
        </p:nvGrpSpPr>
        <p:grpSpPr>
          <a:xfrm>
            <a:off x="6592823" y="1735848"/>
            <a:ext cx="4897120" cy="4075429"/>
            <a:chOff x="6592823" y="1735848"/>
            <a:chExt cx="4897120" cy="4075429"/>
          </a:xfrm>
        </p:grpSpPr>
        <p:pic>
          <p:nvPicPr>
            <p:cNvPr id="8" name="object 8"/>
            <p:cNvPicPr/>
            <p:nvPr/>
          </p:nvPicPr>
          <p:blipFill>
            <a:blip r:embed="rId3" cstate="print"/>
            <a:stretch>
              <a:fillRect/>
            </a:stretch>
          </p:blipFill>
          <p:spPr>
            <a:xfrm>
              <a:off x="8246364" y="2153411"/>
              <a:ext cx="3243071" cy="3657599"/>
            </a:xfrm>
            <a:prstGeom prst="rect">
              <a:avLst/>
            </a:prstGeom>
          </p:spPr>
        </p:pic>
        <p:pic>
          <p:nvPicPr>
            <p:cNvPr id="9" name="object 9"/>
            <p:cNvPicPr/>
            <p:nvPr/>
          </p:nvPicPr>
          <p:blipFill>
            <a:blip r:embed="rId4" cstate="print"/>
            <a:stretch>
              <a:fillRect/>
            </a:stretch>
          </p:blipFill>
          <p:spPr>
            <a:xfrm>
              <a:off x="6615696" y="1735848"/>
              <a:ext cx="2913875" cy="457187"/>
            </a:xfrm>
            <a:prstGeom prst="rect">
              <a:avLst/>
            </a:prstGeom>
          </p:spPr>
        </p:pic>
        <p:pic>
          <p:nvPicPr>
            <p:cNvPr id="10" name="object 10"/>
            <p:cNvPicPr/>
            <p:nvPr/>
          </p:nvPicPr>
          <p:blipFill>
            <a:blip r:embed="rId5" cstate="print"/>
            <a:stretch>
              <a:fillRect/>
            </a:stretch>
          </p:blipFill>
          <p:spPr>
            <a:xfrm>
              <a:off x="6592823" y="3863339"/>
              <a:ext cx="1106423" cy="731507"/>
            </a:xfrm>
            <a:prstGeom prst="rect">
              <a:avLst/>
            </a:prstGeom>
          </p:spPr>
        </p:pic>
      </p:grpSp>
      <p:sp>
        <p:nvSpPr>
          <p:cNvPr id="11" name="object 11"/>
          <p:cNvSpPr txBox="1"/>
          <p:nvPr/>
        </p:nvSpPr>
        <p:spPr>
          <a:xfrm>
            <a:off x="836348" y="6085437"/>
            <a:ext cx="486409" cy="333375"/>
          </a:xfrm>
          <a:prstGeom prst="rect">
            <a:avLst/>
          </a:prstGeom>
        </p:spPr>
        <p:txBody>
          <a:bodyPr wrap="square" lIns="0" tIns="0" rIns="0" bIns="0" rtlCol="0" vert="horz">
            <a:spAutoFit/>
          </a:bodyPr>
          <a:lstStyle/>
          <a:p>
            <a:pPr algn="ctr" marL="635">
              <a:lnSpc>
                <a:spcPts val="1150"/>
              </a:lnSpc>
            </a:pPr>
            <a:r>
              <a:rPr dirty="0" sz="1100">
                <a:solidFill>
                  <a:srgbClr val="C55A11"/>
                </a:solidFill>
                <a:latin typeface="Baskerville Old Face"/>
                <a:cs typeface="Baskerville Old Face"/>
              </a:rPr>
              <a:t>On</a:t>
            </a:r>
            <a:endParaRPr sz="1100">
              <a:latin typeface="Baskerville Old Face"/>
              <a:cs typeface="Baskerville Old Face"/>
            </a:endParaRPr>
          </a:p>
          <a:p>
            <a:pPr algn="ctr">
              <a:lnSpc>
                <a:spcPct val="100000"/>
              </a:lnSpc>
            </a:pPr>
            <a:r>
              <a:rPr dirty="0" sz="1100">
                <a:solidFill>
                  <a:srgbClr val="C55A11"/>
                </a:solidFill>
                <a:latin typeface="Baskerville Old Face"/>
                <a:cs typeface="Baskerville Old Face"/>
              </a:rPr>
              <a:t>Campus</a:t>
            </a:r>
            <a:endParaRPr sz="1100">
              <a:latin typeface="Baskerville Old Face"/>
              <a:cs typeface="Baskerville Old Fac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2642235" cy="696595"/>
          </a:xfrm>
          <a:prstGeom prst="rect"/>
        </p:spPr>
        <p:txBody>
          <a:bodyPr wrap="square" lIns="0" tIns="13335" rIns="0" bIns="0" rtlCol="0" vert="horz">
            <a:spAutoFit/>
          </a:bodyPr>
          <a:lstStyle/>
          <a:p>
            <a:pPr marL="12700">
              <a:lnSpc>
                <a:spcPct val="100000"/>
              </a:lnSpc>
              <a:spcBef>
                <a:spcPts val="105"/>
              </a:spcBef>
            </a:pPr>
            <a:r>
              <a:rPr dirty="0" spc="-5"/>
              <a:t>E</a:t>
            </a:r>
            <a:r>
              <a:rPr dirty="0" spc="-100"/>
              <a:t>x</a:t>
            </a:r>
            <a:r>
              <a:rPr dirty="0" spc="-5"/>
              <a:t>c</a:t>
            </a:r>
            <a:r>
              <a:rPr dirty="0" spc="5"/>
              <a:t>e</a:t>
            </a:r>
            <a:r>
              <a:rPr dirty="0" spc="-20"/>
              <a:t>p</a:t>
            </a:r>
            <a:r>
              <a:rPr dirty="0"/>
              <a:t>t</a:t>
            </a:r>
            <a:r>
              <a:rPr dirty="0" spc="-5"/>
              <a:t>i</a:t>
            </a:r>
            <a:r>
              <a:rPr dirty="0" spc="5"/>
              <a:t>o</a:t>
            </a:r>
            <a:r>
              <a:rPr dirty="0"/>
              <a:t>ns!</a:t>
            </a:r>
          </a:p>
        </p:txBody>
      </p:sp>
      <p:pic>
        <p:nvPicPr>
          <p:cNvPr id="3" name="object 3"/>
          <p:cNvPicPr/>
          <p:nvPr/>
        </p:nvPicPr>
        <p:blipFill>
          <a:blip r:embed="rId2" cstate="print"/>
          <a:stretch>
            <a:fillRect/>
          </a:stretch>
        </p:blipFill>
        <p:spPr>
          <a:xfrm>
            <a:off x="332231" y="1517903"/>
            <a:ext cx="6323075" cy="2651759"/>
          </a:xfrm>
          <a:prstGeom prst="rect">
            <a:avLst/>
          </a:prstGeom>
        </p:spPr>
      </p:pic>
      <p:pic>
        <p:nvPicPr>
          <p:cNvPr id="4" name="object 4"/>
          <p:cNvPicPr/>
          <p:nvPr/>
        </p:nvPicPr>
        <p:blipFill>
          <a:blip r:embed="rId3" cstate="print"/>
          <a:stretch>
            <a:fillRect/>
          </a:stretch>
        </p:blipFill>
        <p:spPr>
          <a:xfrm>
            <a:off x="6725411" y="1252727"/>
            <a:ext cx="5134343" cy="4352543"/>
          </a:xfrm>
          <a:prstGeom prst="rect">
            <a:avLst/>
          </a:prstGeom>
        </p:spPr>
      </p:pic>
      <p:sp>
        <p:nvSpPr>
          <p:cNvPr id="5" name="object 5"/>
          <p:cNvSpPr txBox="1">
            <a:spLocks noGrp="1"/>
          </p:cNvSpPr>
          <p:nvPr>
            <p:ph type="ftr" idx="5" sz="quarter"/>
          </p:nvPr>
        </p:nvSpPr>
        <p:spPr>
          <a:prstGeom prst="rect"/>
        </p:spPr>
        <p:txBody>
          <a:bodyPr wrap="square" lIns="0" tIns="0" rIns="0" bIns="0" rtlCol="0" vert="horz">
            <a:spAutoFit/>
          </a:bodyPr>
          <a:lstStyle/>
          <a:p>
            <a:pPr marL="105410">
              <a:lnSpc>
                <a:spcPts val="1150"/>
              </a:lnSpc>
            </a:pPr>
            <a:r>
              <a:rPr dirty="0" spc="5"/>
              <a:t>RCR</a:t>
            </a:r>
          </a:p>
          <a:p>
            <a:pPr marL="12700" marR="5080" indent="136525">
              <a:lnSpc>
                <a:spcPct val="100000"/>
              </a:lnSpc>
            </a:pPr>
            <a:r>
              <a:rPr dirty="0"/>
              <a:t>On </a:t>
            </a:r>
            <a:r>
              <a:rPr dirty="0" spc="5"/>
              <a:t> </a:t>
            </a:r>
            <a:r>
              <a:rPr dirty="0" spc="5"/>
              <a:t>C</a:t>
            </a:r>
            <a:r>
              <a:rPr dirty="0" spc="-5"/>
              <a:t>a</a:t>
            </a:r>
            <a:r>
              <a:rPr dirty="0" spc="5"/>
              <a:t>m</a:t>
            </a:r>
            <a:r>
              <a:rPr dirty="0" spc="-5"/>
              <a:t>pu</a:t>
            </a:r>
            <a:r>
              <a:rPr dirty="0"/>
              <a: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Leonard, Michelle M</dc:creator>
  <dc:title>RCR Summer Seminar Series</dc:title>
  <dcterms:created xsi:type="dcterms:W3CDTF">2021-08-11T20:28:15Z</dcterms:created>
  <dcterms:modified xsi:type="dcterms:W3CDTF">2021-08-11T20:28:15Z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2021-06-22T00:00:00Z</vt:filetime>
  </property>
  <property fmtid="{D5CDD505-2E9C-101B-9397-08002B2CF9AE}" pid="3" name="Creator">
    <vt:lpwstr>Acrobat PDFMaker 21 for PowerPoint</vt:lpwstr>
  </property>
  <property fmtid="{D5CDD505-2E9C-101B-9397-08002B2CF9AE}" pid="4" name="LastSaved">
    <vt:filetime>2021-08-11T00:00:00Z</vt:filetime>
  </property>
</Properties>
</file>