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279" r:id="rId6"/>
    <p:sldId id="275" r:id="rId7"/>
    <p:sldId id="277" r:id="rId8"/>
    <p:sldId id="280" r:id="rId9"/>
    <p:sldId id="338" r:id="rId10"/>
    <p:sldId id="353" r:id="rId11"/>
    <p:sldId id="351" r:id="rId12"/>
    <p:sldId id="266" r:id="rId13"/>
    <p:sldId id="380" r:id="rId14"/>
    <p:sldId id="354" r:id="rId15"/>
    <p:sldId id="385" r:id="rId16"/>
    <p:sldId id="392" r:id="rId17"/>
    <p:sldId id="324" r:id="rId18"/>
    <p:sldId id="355" r:id="rId19"/>
    <p:sldId id="376" r:id="rId20"/>
    <p:sldId id="377" r:id="rId21"/>
    <p:sldId id="378" r:id="rId22"/>
    <p:sldId id="381" r:id="rId23"/>
    <p:sldId id="372" r:id="rId24"/>
    <p:sldId id="359" r:id="rId25"/>
    <p:sldId id="358" r:id="rId26"/>
    <p:sldId id="360" r:id="rId27"/>
    <p:sldId id="391" r:id="rId28"/>
    <p:sldId id="361" r:id="rId29"/>
    <p:sldId id="362" r:id="rId30"/>
    <p:sldId id="363" r:id="rId31"/>
    <p:sldId id="389" r:id="rId32"/>
    <p:sldId id="390" r:id="rId33"/>
    <p:sldId id="364" r:id="rId34"/>
    <p:sldId id="393" r:id="rId35"/>
    <p:sldId id="367" r:id="rId36"/>
    <p:sldId id="366" r:id="rId37"/>
    <p:sldId id="379" r:id="rId38"/>
    <p:sldId id="368" r:id="rId39"/>
    <p:sldId id="369" r:id="rId40"/>
    <p:sldId id="371" r:id="rId41"/>
    <p:sldId id="370" r:id="rId42"/>
    <p:sldId id="374" r:id="rId43"/>
    <p:sldId id="339" r:id="rId44"/>
    <p:sldId id="375" r:id="rId45"/>
    <p:sldId id="278" r:id="rId46"/>
    <p:sldId id="383" r:id="rId47"/>
    <p:sldId id="284" r:id="rId48"/>
    <p:sldId id="384" r:id="rId49"/>
    <p:sldId id="3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4"/>
    <p:restoredTop sz="89744" autoAdjust="0"/>
  </p:normalViewPr>
  <p:slideViewPr>
    <p:cSldViewPr snapToGrid="0" snapToObjects="1" showGuides="1">
      <p:cViewPr varScale="1">
        <p:scale>
          <a:sx n="117" d="100"/>
          <a:sy n="117" d="100"/>
        </p:scale>
        <p:origin x="29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28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DF87D-78D0-F54B-BF98-8C6445761970}"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E0E29-74B4-2D4E-A2E4-2D2CCD76D823}" type="slidenum">
              <a:rPr lang="en-US" smtClean="0"/>
              <a:t>‹#›</a:t>
            </a:fld>
            <a:endParaRPr lang="en-US"/>
          </a:p>
        </p:txBody>
      </p:sp>
    </p:spTree>
    <p:extLst>
      <p:ext uri="{BB962C8B-B14F-4D97-AF65-F5344CB8AC3E}">
        <p14:creationId xmlns:p14="http://schemas.microsoft.com/office/powerpoint/2010/main" val="83839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5256/f1000research.3556.r373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mj.com/about-bmj/resources-reviewers/training-material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coevoevoeco.blogspot.com/2014/11/how-to-be-reviewereditor.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i.org/10.1371/journal.pcbi.0020110"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scholarlykitchen.sspnet.org/collection/peer-review/" TargetMode="External"/><Relationship Id="rId4" Type="http://schemas.openxmlformats.org/officeDocument/2006/relationships/hyperlink" Target="https://senseaboutscience.org/activities/peer-review-the-nuts-and-bol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1</a:t>
            </a:fld>
            <a:endParaRPr lang="en-US"/>
          </a:p>
        </p:txBody>
      </p:sp>
    </p:spTree>
    <p:extLst>
      <p:ext uri="{BB962C8B-B14F-4D97-AF65-F5344CB8AC3E}">
        <p14:creationId xmlns:p14="http://schemas.microsoft.com/office/powerpoint/2010/main" val="210164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a:t>
            </a:r>
          </a:p>
        </p:txBody>
      </p:sp>
      <p:sp>
        <p:nvSpPr>
          <p:cNvPr id="4" name="Slide Number Placeholder 3"/>
          <p:cNvSpPr>
            <a:spLocks noGrp="1"/>
          </p:cNvSpPr>
          <p:nvPr>
            <p:ph type="sldNum" sz="quarter" idx="10"/>
          </p:nvPr>
        </p:nvSpPr>
        <p:spPr/>
        <p:txBody>
          <a:bodyPr/>
          <a:lstStyle/>
          <a:p>
            <a:fld id="{8AD6CD99-D899-354E-B09E-60AE4B35F842}" type="slidenum">
              <a:rPr lang="en-US" smtClean="0"/>
              <a:t>13</a:t>
            </a:fld>
            <a:endParaRPr lang="en-US"/>
          </a:p>
        </p:txBody>
      </p:sp>
    </p:spTree>
    <p:extLst>
      <p:ext uri="{BB962C8B-B14F-4D97-AF65-F5344CB8AC3E}">
        <p14:creationId xmlns:p14="http://schemas.microsoft.com/office/powerpoint/2010/main" val="324482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the big picture. Many parts. </a:t>
            </a:r>
          </a:p>
        </p:txBody>
      </p:sp>
      <p:sp>
        <p:nvSpPr>
          <p:cNvPr id="4" name="Slide Number Placeholder 3"/>
          <p:cNvSpPr>
            <a:spLocks noGrp="1"/>
          </p:cNvSpPr>
          <p:nvPr>
            <p:ph type="sldNum" sz="quarter" idx="10"/>
          </p:nvPr>
        </p:nvSpPr>
        <p:spPr/>
        <p:txBody>
          <a:bodyPr/>
          <a:lstStyle/>
          <a:p>
            <a:fld id="{8AD6CD99-D899-354E-B09E-60AE4B35F842}" type="slidenum">
              <a:rPr lang="en-US" smtClean="0"/>
              <a:t>14</a:t>
            </a:fld>
            <a:endParaRPr lang="en-US"/>
          </a:p>
        </p:txBody>
      </p:sp>
    </p:spTree>
    <p:extLst>
      <p:ext uri="{BB962C8B-B14F-4D97-AF65-F5344CB8AC3E}">
        <p14:creationId xmlns:p14="http://schemas.microsoft.com/office/powerpoint/2010/main" val="174178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the big picture. Many parts. </a:t>
            </a:r>
          </a:p>
          <a:p>
            <a:r>
              <a:rPr lang="en-US" dirty="0"/>
              <a:t>[Check time: if 2:20, use both case studies – else choose 2</a:t>
            </a:r>
            <a:r>
              <a:rPr lang="en-US" baseline="30000" dirty="0"/>
              <a:t>nd</a:t>
            </a:r>
            <a:r>
              <a:rPr lang="en-US" dirty="0"/>
              <a:t> or move to end of workshop.]</a:t>
            </a:r>
          </a:p>
        </p:txBody>
      </p:sp>
      <p:sp>
        <p:nvSpPr>
          <p:cNvPr id="4" name="Slide Number Placeholder 3"/>
          <p:cNvSpPr>
            <a:spLocks noGrp="1"/>
          </p:cNvSpPr>
          <p:nvPr>
            <p:ph type="sldNum" sz="quarter" idx="10"/>
          </p:nvPr>
        </p:nvSpPr>
        <p:spPr/>
        <p:txBody>
          <a:bodyPr/>
          <a:lstStyle/>
          <a:p>
            <a:fld id="{8AD6CD99-D899-354E-B09E-60AE4B35F842}" type="slidenum">
              <a:rPr lang="en-US" smtClean="0"/>
              <a:t>16</a:t>
            </a:fld>
            <a:endParaRPr lang="en-US"/>
          </a:p>
        </p:txBody>
      </p:sp>
    </p:spTree>
    <p:extLst>
      <p:ext uri="{BB962C8B-B14F-4D97-AF65-F5344CB8AC3E}">
        <p14:creationId xmlns:p14="http://schemas.microsoft.com/office/powerpoint/2010/main" val="383411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[Suzanne]</a:t>
            </a:r>
          </a:p>
          <a:p>
            <a:r>
              <a:rPr lang="en-US" dirty="0"/>
              <a:t>Need to see the big picture. Many parts. </a:t>
            </a:r>
          </a:p>
        </p:txBody>
      </p:sp>
      <p:sp>
        <p:nvSpPr>
          <p:cNvPr id="4" name="Slide Number Placeholder 3"/>
          <p:cNvSpPr>
            <a:spLocks noGrp="1"/>
          </p:cNvSpPr>
          <p:nvPr>
            <p:ph type="sldNum" sz="quarter" idx="10"/>
          </p:nvPr>
        </p:nvSpPr>
        <p:spPr/>
        <p:txBody>
          <a:bodyPr/>
          <a:lstStyle/>
          <a:p>
            <a:fld id="{8AD6CD99-D899-354E-B09E-60AE4B35F842}" type="slidenum">
              <a:rPr lang="en-US" smtClean="0"/>
              <a:t>19</a:t>
            </a:fld>
            <a:endParaRPr lang="en-US"/>
          </a:p>
        </p:txBody>
      </p:sp>
    </p:spTree>
    <p:extLst>
      <p:ext uri="{BB962C8B-B14F-4D97-AF65-F5344CB8AC3E}">
        <p14:creationId xmlns:p14="http://schemas.microsoft.com/office/powerpoint/2010/main" val="317023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20</a:t>
            </a:fld>
            <a:endParaRPr lang="en-US"/>
          </a:p>
        </p:txBody>
      </p:sp>
    </p:spTree>
    <p:extLst>
      <p:ext uri="{BB962C8B-B14F-4D97-AF65-F5344CB8AC3E}">
        <p14:creationId xmlns:p14="http://schemas.microsoft.com/office/powerpoint/2010/main" val="480070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benefits of peer review:</a:t>
            </a:r>
          </a:p>
          <a:p>
            <a:r>
              <a:rPr lang="en-US" sz="1200" kern="1200" dirty="0">
                <a:solidFill>
                  <a:schemeClr val="tx1"/>
                </a:solidFill>
                <a:effectLst/>
                <a:latin typeface="+mn-lt"/>
                <a:ea typeface="+mn-ea"/>
                <a:cs typeface="+mn-cs"/>
              </a:rPr>
              <a:t>	Develops authors &amp; ideas</a:t>
            </a:r>
          </a:p>
          <a:p>
            <a:r>
              <a:rPr lang="en-US" sz="1200" kern="1200" baseline="0" dirty="0">
                <a:solidFill>
                  <a:schemeClr val="tx1"/>
                </a:solidFill>
                <a:effectLst/>
                <a:latin typeface="+mn-lt"/>
                <a:ea typeface="+mn-ea"/>
                <a:cs typeface="+mn-cs"/>
              </a:rPr>
              <a:t>	Vetting process for quality, relevancy &amp; rigor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Rewarding for reviewers (intrinsic</a:t>
            </a:r>
            <a:r>
              <a:rPr lang="en-US" sz="1200" kern="1200" baseline="0" dirty="0">
                <a:solidFill>
                  <a:schemeClr val="tx1"/>
                </a:solidFill>
                <a:effectLst/>
                <a:latin typeface="+mn-lt"/>
                <a:ea typeface="+mn-ea"/>
                <a:cs typeface="+mn-cs"/>
              </a:rPr>
              <a:t> &amp; extrinsic)</a:t>
            </a:r>
          </a:p>
          <a:p>
            <a:endParaRPr lang="en-US" sz="1200" kern="1200" dirty="0">
              <a:solidFill>
                <a:schemeClr val="tx1"/>
              </a:solidFill>
              <a:effectLst/>
              <a:latin typeface="+mn-lt"/>
              <a:ea typeface="+mn-ea"/>
              <a:cs typeface="+mn-cs"/>
            </a:endParaRPr>
          </a:p>
          <a:p>
            <a:r>
              <a:rPr lang="en-US" dirty="0"/>
              <a:t>Introducing a Competency Framework for Peer Review</a:t>
            </a:r>
          </a:p>
          <a:p>
            <a:r>
              <a:rPr lang="en-US" sz="1200" kern="1200" dirty="0">
                <a:solidFill>
                  <a:schemeClr val="tx1"/>
                </a:solidFill>
                <a:effectLst/>
                <a:latin typeface="+mn-lt"/>
                <a:ea typeface="+mn-ea"/>
                <a:cs typeface="+mn-cs"/>
              </a:rPr>
              <a:t>Quotes from p2</a:t>
            </a:r>
          </a:p>
          <a:p>
            <a:r>
              <a:rPr lang="en-US" sz="1200" kern="1200" dirty="0">
                <a:solidFill>
                  <a:schemeClr val="tx1"/>
                </a:solidFill>
                <a:effectLst/>
                <a:latin typeface="+mn-lt"/>
                <a:ea typeface="+mn-ea"/>
                <a:cs typeface="+mn-cs"/>
              </a:rPr>
              <a:t>Society for Industrial and Organizational Psychology (SIOP)</a:t>
            </a:r>
          </a:p>
          <a:p>
            <a:r>
              <a:rPr lang="en-US" sz="1200" kern="1200" dirty="0">
                <a:solidFill>
                  <a:schemeClr val="tx1"/>
                </a:solidFill>
                <a:effectLst/>
                <a:latin typeface="+mn-lt"/>
                <a:ea typeface="+mn-ea"/>
                <a:cs typeface="+mn-cs"/>
              </a:rPr>
              <a:t>Industrial and Organizational Psychology journal</a:t>
            </a: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21</a:t>
            </a:fld>
            <a:endParaRPr lang="en-US"/>
          </a:p>
        </p:txBody>
      </p:sp>
    </p:spTree>
    <p:extLst>
      <p:ext uri="{BB962C8B-B14F-4D97-AF65-F5344CB8AC3E}">
        <p14:creationId xmlns:p14="http://schemas.microsoft.com/office/powerpoint/2010/main" val="401728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been invited to serve as a reviewer…</a:t>
            </a:r>
          </a:p>
          <a:p>
            <a:r>
              <a:rPr lang="en-US" dirty="0"/>
              <a:t>First off – can you complete the review in the time requested? If not, say no.</a:t>
            </a:r>
          </a:p>
          <a:p>
            <a:r>
              <a:rPr lang="en-US" dirty="0"/>
              <a:t>If yes, then think about how you can contribute a constructive peer review.</a:t>
            </a:r>
          </a:p>
        </p:txBody>
      </p:sp>
      <p:sp>
        <p:nvSpPr>
          <p:cNvPr id="4" name="Slide Number Placeholder 3"/>
          <p:cNvSpPr>
            <a:spLocks noGrp="1"/>
          </p:cNvSpPr>
          <p:nvPr>
            <p:ph type="sldNum" sz="quarter" idx="10"/>
          </p:nvPr>
        </p:nvSpPr>
        <p:spPr/>
        <p:txBody>
          <a:bodyPr/>
          <a:lstStyle/>
          <a:p>
            <a:fld id="{8AD6CD99-D899-354E-B09E-60AE4B35F842}" type="slidenum">
              <a:rPr lang="en-US" smtClean="0"/>
              <a:t>22</a:t>
            </a:fld>
            <a:endParaRPr lang="en-US"/>
          </a:p>
        </p:txBody>
      </p:sp>
    </p:spTree>
    <p:extLst>
      <p:ext uri="{BB962C8B-B14F-4D97-AF65-F5344CB8AC3E}">
        <p14:creationId xmlns:p14="http://schemas.microsoft.com/office/powerpoint/2010/main" val="376421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See also 10 Simple Rules for Reviewers </a:t>
            </a:r>
          </a:p>
          <a:p>
            <a:r>
              <a:rPr lang="en-US" sz="1200" dirty="0"/>
              <a:t>Rules 3, 4 and 9</a:t>
            </a:r>
          </a:p>
          <a:p>
            <a:r>
              <a:rPr lang="en-US" sz="1200" dirty="0"/>
              <a:t>https://doi.org/10.1371/journal.pcbi.0020110</a:t>
            </a:r>
            <a:endParaRPr lang="en-US" dirty="0"/>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23</a:t>
            </a:fld>
            <a:endParaRPr lang="en-US"/>
          </a:p>
        </p:txBody>
      </p:sp>
    </p:spTree>
    <p:extLst>
      <p:ext uri="{BB962C8B-B14F-4D97-AF65-F5344CB8AC3E}">
        <p14:creationId xmlns:p14="http://schemas.microsoft.com/office/powerpoint/2010/main" val="193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Your Own Steps</a:t>
            </a:r>
          </a:p>
          <a:p>
            <a:endParaRPr lang="en-US" sz="1200" dirty="0"/>
          </a:p>
          <a:p>
            <a:r>
              <a:rPr lang="en-US" sz="1200" dirty="0"/>
              <a:t>Some start with Abstract, Intro and Conclusion</a:t>
            </a:r>
          </a:p>
          <a:p>
            <a:r>
              <a:rPr lang="en-US" sz="1200" dirty="0"/>
              <a:t>Some start with Figures and Tables</a:t>
            </a:r>
          </a:p>
          <a:p>
            <a:r>
              <a:rPr lang="en-US" sz="1200" dirty="0"/>
              <a:t>Some follow along in order</a:t>
            </a:r>
          </a:p>
          <a:p>
            <a:endParaRPr lang="en-US" sz="1200" dirty="0"/>
          </a:p>
          <a:p>
            <a:r>
              <a:rPr lang="en-US" sz="1200" dirty="0"/>
              <a:t>Enter into Chat: where do you like to start reading an article?</a:t>
            </a:r>
          </a:p>
          <a:p>
            <a:endParaRPr lang="en-US" sz="1200" dirty="0"/>
          </a:p>
          <a:p>
            <a:r>
              <a:rPr lang="en-US" sz="1200" dirty="0"/>
              <a:t>https://authorservices.wiley.com/Reviewers/journal-reviewers/how-to-perform-a-peer-review/step-by-step-guide-to-reviewing-a-manuscript.html#15</a:t>
            </a:r>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24</a:t>
            </a:fld>
            <a:endParaRPr lang="en-US"/>
          </a:p>
        </p:txBody>
      </p:sp>
    </p:spTree>
    <p:extLst>
      <p:ext uri="{BB962C8B-B14F-4D97-AF65-F5344CB8AC3E}">
        <p14:creationId xmlns:p14="http://schemas.microsoft.com/office/powerpoint/2010/main" val="363767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Comments to Author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 letter (be succinct &amp;</a:t>
            </a:r>
            <a:r>
              <a:rPr lang="en-US" sz="1200" kern="1200" baseline="0" dirty="0">
                <a:solidFill>
                  <a:schemeClr val="tx1"/>
                </a:solidFill>
                <a:effectLst/>
                <a:latin typeface="+mn-lt"/>
                <a:ea typeface="+mn-ea"/>
                <a:cs typeface="+mn-cs"/>
              </a:rPr>
              <a:t> well organized)</a:t>
            </a:r>
          </a:p>
          <a:p>
            <a:r>
              <a:rPr lang="en-US" sz="1200" kern="1200" baseline="0" dirty="0">
                <a:solidFill>
                  <a:schemeClr val="tx1"/>
                </a:solidFill>
                <a:effectLst/>
                <a:latin typeface="+mn-lt"/>
                <a:ea typeface="+mn-ea"/>
                <a:cs typeface="+mn-cs"/>
              </a:rPr>
              <a:t>Summary of work (start out with your two sentence summary of the work – the topic and major conclusions)</a:t>
            </a:r>
          </a:p>
          <a:p>
            <a:r>
              <a:rPr lang="en-US" sz="1200" kern="1200" baseline="0" dirty="0">
                <a:solidFill>
                  <a:schemeClr val="tx1"/>
                </a:solidFill>
                <a:effectLst/>
                <a:latin typeface="+mn-lt"/>
                <a:ea typeface="+mn-ea"/>
                <a:cs typeface="+mn-cs"/>
              </a:rPr>
              <a:t>Based on your expertise and knowledge of field &amp; journal, how relevant and novel is this work?  What does it contribute to the field? </a:t>
            </a:r>
          </a:p>
          <a:p>
            <a:r>
              <a:rPr lang="en-US" sz="1200" kern="1200" baseline="0" dirty="0">
                <a:solidFill>
                  <a:schemeClr val="tx1"/>
                </a:solidFill>
                <a:effectLst/>
                <a:latin typeface="+mn-lt"/>
                <a:ea typeface="+mn-ea"/>
                <a:cs typeface="+mn-cs"/>
              </a:rPr>
              <a:t>Areas for improvement: Identify the most critical aspects needed to make this publishable. How can this writing be improved? Provide supporting evidence and actionable notes, specific suggestions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25</a:t>
            </a:fld>
            <a:endParaRPr lang="en-US"/>
          </a:p>
        </p:txBody>
      </p:sp>
    </p:spTree>
    <p:extLst>
      <p:ext uri="{BB962C8B-B14F-4D97-AF65-F5344CB8AC3E}">
        <p14:creationId xmlns:p14="http://schemas.microsoft.com/office/powerpoint/2010/main" val="37676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if you are teaching a core course; move the highlight</a:t>
            </a:r>
            <a:r>
              <a:rPr lang="en-US" baseline="0" dirty="0"/>
              <a:t> box to the session you are presenting</a:t>
            </a:r>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3</a:t>
            </a:fld>
            <a:endParaRPr lang="en-US"/>
          </a:p>
        </p:txBody>
      </p:sp>
    </p:spTree>
    <p:extLst>
      <p:ext uri="{BB962C8B-B14F-4D97-AF65-F5344CB8AC3E}">
        <p14:creationId xmlns:p14="http://schemas.microsoft.com/office/powerpoint/2010/main" val="3193505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Comments to Editor</a:t>
            </a:r>
          </a:p>
          <a:p>
            <a:r>
              <a:rPr lang="en-US" sz="1200" kern="1200" dirty="0">
                <a:solidFill>
                  <a:schemeClr val="tx1"/>
                </a:solidFill>
                <a:effectLst/>
                <a:latin typeface="+mn-lt"/>
                <a:ea typeface="+mn-ea"/>
                <a:cs typeface="+mn-cs"/>
              </a:rPr>
              <a:t>Confidential</a:t>
            </a:r>
          </a:p>
          <a:p>
            <a:r>
              <a:rPr lang="en-US" sz="1200" kern="1200" dirty="0">
                <a:solidFill>
                  <a:schemeClr val="tx1"/>
                </a:solidFill>
                <a:effectLst/>
                <a:latin typeface="+mn-lt"/>
                <a:ea typeface="+mn-ea"/>
                <a:cs typeface="+mn-cs"/>
              </a:rPr>
              <a:t>Subject-specific perspective</a:t>
            </a:r>
            <a:r>
              <a:rPr lang="en-US" sz="1200" kern="1200" baseline="0" dirty="0">
                <a:solidFill>
                  <a:schemeClr val="tx1"/>
                </a:solidFill>
                <a:effectLst/>
                <a:latin typeface="+mn-lt"/>
                <a:ea typeface="+mn-ea"/>
                <a:cs typeface="+mn-cs"/>
              </a:rPr>
              <a:t> (the reason you were invited to review) of the strengths &amp; weaknesses of the article</a:t>
            </a:r>
          </a:p>
          <a:p>
            <a:r>
              <a:rPr lang="en-US" sz="1200" kern="1200" baseline="0" dirty="0">
                <a:solidFill>
                  <a:schemeClr val="tx1"/>
                </a:solidFill>
                <a:effectLst/>
                <a:latin typeface="+mn-lt"/>
                <a:ea typeface="+mn-ea"/>
                <a:cs typeface="+mn-cs"/>
              </a:rPr>
              <a:t>Explain your recommendation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Can be helpful in evaluating split decisions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26</a:t>
            </a:fld>
            <a:endParaRPr lang="en-US"/>
          </a:p>
        </p:txBody>
      </p:sp>
    </p:spTree>
    <p:extLst>
      <p:ext uri="{BB962C8B-B14F-4D97-AF65-F5344CB8AC3E}">
        <p14:creationId xmlns:p14="http://schemas.microsoft.com/office/powerpoint/2010/main" val="103502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the Types of Peer Review?</a:t>
            </a:r>
          </a:p>
          <a:p>
            <a:r>
              <a:rPr lang="en-US" sz="1200" kern="1200" dirty="0">
                <a:solidFill>
                  <a:schemeClr val="tx1"/>
                </a:solidFill>
                <a:effectLst/>
                <a:latin typeface="+mn-lt"/>
                <a:ea typeface="+mn-ea"/>
                <a:cs typeface="+mn-cs"/>
              </a:rPr>
              <a:t>F1000Research uses an</a:t>
            </a:r>
            <a:r>
              <a:rPr lang="en-US" sz="1200" kern="1200" baseline="0" dirty="0">
                <a:solidFill>
                  <a:schemeClr val="tx1"/>
                </a:solidFill>
                <a:effectLst/>
                <a:latin typeface="+mn-lt"/>
                <a:ea typeface="+mn-ea"/>
                <a:cs typeface="+mn-cs"/>
              </a:rPr>
              <a:t> open peer review system “without editorial bias”</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https://f1000research.com/for-referees/peer-reviewing-tips</a:t>
            </a:r>
          </a:p>
          <a:p>
            <a:r>
              <a:rPr lang="en-US" sz="1200" kern="1200" dirty="0">
                <a:solidFill>
                  <a:schemeClr val="tx1"/>
                </a:solidFill>
                <a:effectLst/>
                <a:latin typeface="+mn-lt"/>
                <a:ea typeface="+mn-ea"/>
                <a:cs typeface="+mn-cs"/>
              </a:rPr>
              <a:t>https://f1000research.com/about</a:t>
            </a:r>
          </a:p>
        </p:txBody>
      </p:sp>
      <p:sp>
        <p:nvSpPr>
          <p:cNvPr id="4" name="Slide Number Placeholder 3"/>
          <p:cNvSpPr>
            <a:spLocks noGrp="1"/>
          </p:cNvSpPr>
          <p:nvPr>
            <p:ph type="sldNum" sz="quarter" idx="10"/>
          </p:nvPr>
        </p:nvSpPr>
        <p:spPr/>
        <p:txBody>
          <a:bodyPr/>
          <a:lstStyle/>
          <a:p>
            <a:fld id="{8AD6CD99-D899-354E-B09E-60AE4B35F842}" type="slidenum">
              <a:rPr lang="en-US" smtClean="0"/>
              <a:t>27</a:t>
            </a:fld>
            <a:endParaRPr lang="en-US"/>
          </a:p>
        </p:txBody>
      </p:sp>
    </p:spTree>
    <p:extLst>
      <p:ext uri="{BB962C8B-B14F-4D97-AF65-F5344CB8AC3E}">
        <p14:creationId xmlns:p14="http://schemas.microsoft.com/office/powerpoint/2010/main" val="190481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Here is an excerpt of a review by John Banks of an original submission that was revised and published in 2014.</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Details</a:t>
            </a:r>
            <a:r>
              <a:rPr lang="en-US" sz="1200" kern="1200" baseline="0" dirty="0">
                <a:solidFill>
                  <a:schemeClr val="tx1"/>
                </a:solidFill>
                <a:effectLst/>
                <a:latin typeface="+mn-lt"/>
                <a:ea typeface="+mn-ea"/>
                <a:cs typeface="+mn-cs"/>
              </a:rPr>
              <a:t> that make it constructive? [Enter into Chat phrases from this review that are constructive to author]</a:t>
            </a:r>
          </a:p>
          <a:p>
            <a:r>
              <a:rPr lang="en-US" sz="1200" kern="1200" baseline="0" dirty="0">
                <a:solidFill>
                  <a:schemeClr val="tx1"/>
                </a:solidFill>
                <a:effectLst/>
                <a:latin typeface="+mn-lt"/>
                <a:ea typeface="+mn-ea"/>
                <a:cs typeface="+mn-cs"/>
              </a:rPr>
              <a:t>-places work in context “important topic”, “important contribution”</a:t>
            </a:r>
          </a:p>
          <a:p>
            <a:r>
              <a:rPr lang="en-US" sz="1200" kern="1200" baseline="0" dirty="0">
                <a:solidFill>
                  <a:schemeClr val="tx1"/>
                </a:solidFill>
                <a:effectLst/>
                <a:latin typeface="+mn-lt"/>
                <a:ea typeface="+mn-ea"/>
                <a:cs typeface="+mn-cs"/>
              </a:rPr>
              <a:t>-rigor: need to clarify methods &amp; analysis, conclusions should not “overreach the data”</a:t>
            </a:r>
          </a:p>
          <a:p>
            <a:r>
              <a:rPr lang="en-US" sz="1200" kern="1200" baseline="0" dirty="0">
                <a:solidFill>
                  <a:schemeClr val="tx1"/>
                </a:solidFill>
                <a:effectLst/>
                <a:latin typeface="+mn-lt"/>
                <a:ea typeface="+mn-ea"/>
                <a:cs typeface="+mn-cs"/>
              </a:rPr>
              <a:t>-specific comments to address (Methods, Discussion p 7)</a:t>
            </a:r>
          </a:p>
          <a:p>
            <a:r>
              <a:rPr lang="en-US" sz="1200" kern="1200" baseline="0" dirty="0">
                <a:solidFill>
                  <a:schemeClr val="tx1"/>
                </a:solidFill>
                <a:effectLst/>
                <a:latin typeface="+mn-lt"/>
                <a:ea typeface="+mn-ea"/>
                <a:cs typeface="+mn-cs"/>
              </a:rPr>
              <a:t>-tone: ”Please clarify”</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Banks J. Peer Review Report For: Spatial response of the globally-endangered Sokoke Pipit (</a:t>
            </a:r>
            <a:r>
              <a:rPr lang="en-US" i="1" dirty="0" err="1"/>
              <a:t>Anthus</a:t>
            </a:r>
            <a:r>
              <a:rPr lang="en-US" i="1" dirty="0"/>
              <a:t> </a:t>
            </a:r>
            <a:r>
              <a:rPr lang="en-US" i="1" dirty="0" err="1"/>
              <a:t>sokokensis</a:t>
            </a:r>
            <a:r>
              <a:rPr lang="en-US" i="1" dirty="0"/>
              <a:t> </a:t>
            </a:r>
            <a:r>
              <a:rPr lang="en-US" dirty="0"/>
              <a:t>van </a:t>
            </a:r>
            <a:r>
              <a:rPr lang="en-US" dirty="0" err="1"/>
              <a:t>Someren</a:t>
            </a:r>
            <a:r>
              <a:rPr lang="en-US" dirty="0"/>
              <a:t>, 1921) to habitat degradation in an Eastern Arc Coastal forest [version 2; peer review: 1 approved, 1 approved with reservations]. </a:t>
            </a:r>
            <a:r>
              <a:rPr lang="en-US" i="1" dirty="0"/>
              <a:t>F1000Research</a:t>
            </a:r>
            <a:r>
              <a:rPr lang="en-US" dirty="0"/>
              <a:t> 2014, </a:t>
            </a:r>
            <a:r>
              <a:rPr lang="en-US" b="1" dirty="0"/>
              <a:t>3</a:t>
            </a:r>
            <a:r>
              <a:rPr lang="en-US" dirty="0"/>
              <a:t>:59 (</a:t>
            </a:r>
            <a:r>
              <a:rPr lang="en-US" dirty="0">
                <a:hlinkClick r:id="rId3"/>
              </a:rPr>
              <a:t>https://doi.org/10.5256/f1000research.3556.r3739)</a:t>
            </a:r>
            <a:endParaRPr lang="en-US" dirty="0"/>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https://f1000research.com/for-referees/peer-reviewing-tips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D6CD99-D899-354E-B09E-60AE4B35F842}" type="slidenum">
              <a:rPr lang="en-US" smtClean="0"/>
              <a:t>28</a:t>
            </a:fld>
            <a:endParaRPr lang="en-US"/>
          </a:p>
        </p:txBody>
      </p:sp>
    </p:spTree>
    <p:extLst>
      <p:ext uri="{BB962C8B-B14F-4D97-AF65-F5344CB8AC3E}">
        <p14:creationId xmlns:p14="http://schemas.microsoft.com/office/powerpoint/2010/main" val="1028491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https://f1000research.com/for-referees/peer-reviewing-tips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D6CD99-D899-354E-B09E-60AE4B35F842}" type="slidenum">
              <a:rPr lang="en-US" smtClean="0"/>
              <a:t>29</a:t>
            </a:fld>
            <a:endParaRPr lang="en-US"/>
          </a:p>
        </p:txBody>
      </p:sp>
    </p:spTree>
    <p:extLst>
      <p:ext uri="{BB962C8B-B14F-4D97-AF65-F5344CB8AC3E}">
        <p14:creationId xmlns:p14="http://schemas.microsoft.com/office/powerpoint/2010/main" val="1563705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Good Reviews Take Time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mn-lt"/>
              </a:rPr>
              <a:t>Should your service as a Reviewer for scholarly publications be rewarded?  Yes; No; Don’t Know</a:t>
            </a:r>
          </a:p>
          <a:p>
            <a:endParaRPr lang="en-US" baseline="0" dirty="0"/>
          </a:p>
          <a:p>
            <a:r>
              <a:rPr lang="en-US" baseline="0" dirty="0"/>
              <a:t>If yes, how? (respond in Chat)</a:t>
            </a:r>
          </a:p>
          <a:p>
            <a:endParaRPr lang="en-US" baseline="0" dirty="0"/>
          </a:p>
          <a:p>
            <a:r>
              <a:rPr lang="en-US" baseline="0" dirty="0"/>
              <a:t>Publisher options: </a:t>
            </a:r>
          </a:p>
          <a:p>
            <a:r>
              <a:rPr lang="en-US" baseline="0" dirty="0"/>
              <a:t>Provide reviewers free access to one of their products, (e.g. Elsevier –Scopus)</a:t>
            </a:r>
          </a:p>
          <a:p>
            <a:r>
              <a:rPr lang="en-US" baseline="0" dirty="0"/>
              <a:t>Annual Acknowledgement in the journal</a:t>
            </a:r>
          </a:p>
          <a:p>
            <a:r>
              <a:rPr lang="en-US" baseline="0" dirty="0"/>
              <a:t>Financial reward –payment uncommon, discount on purchases (</a:t>
            </a:r>
            <a:r>
              <a:rPr lang="en-US" baseline="0" dirty="0" err="1"/>
              <a:t>e.g</a:t>
            </a:r>
            <a:r>
              <a:rPr lang="en-US" baseline="0" dirty="0"/>
              <a:t> 20% APC fee discount on your next publication)</a:t>
            </a:r>
          </a:p>
          <a:p>
            <a:r>
              <a:rPr lang="en-US" baseline="0" dirty="0"/>
              <a:t>Certificate</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30</a:t>
            </a:fld>
            <a:endParaRPr lang="en-US"/>
          </a:p>
        </p:txBody>
      </p:sp>
    </p:spTree>
    <p:extLst>
      <p:ext uri="{BB962C8B-B14F-4D97-AF65-F5344CB8AC3E}">
        <p14:creationId xmlns:p14="http://schemas.microsoft.com/office/powerpoint/2010/main" val="307733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Good Reviews Take Time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mn-lt"/>
              </a:rPr>
              <a:t>Should your service as a Reviewer for scholarly publications be rewarded?  Yes; No; Don’t Know</a:t>
            </a:r>
          </a:p>
          <a:p>
            <a:endParaRPr lang="en-US" baseline="0" dirty="0"/>
          </a:p>
          <a:p>
            <a:r>
              <a:rPr lang="en-US" baseline="0" dirty="0"/>
              <a:t>If yes, how? (respond in Chat)</a:t>
            </a:r>
          </a:p>
          <a:p>
            <a:endParaRPr lang="en-US" baseline="0" dirty="0"/>
          </a:p>
          <a:p>
            <a:r>
              <a:rPr lang="en-US" baseline="0" dirty="0"/>
              <a:t>Publisher options: </a:t>
            </a:r>
          </a:p>
          <a:p>
            <a:r>
              <a:rPr lang="en-US" baseline="0" dirty="0"/>
              <a:t>Provide reviewers free access to one of their products, (e.g. Elsevier –Scopus)</a:t>
            </a:r>
          </a:p>
          <a:p>
            <a:r>
              <a:rPr lang="en-US" baseline="0" dirty="0"/>
              <a:t>Annual Acknowledgement in the journal</a:t>
            </a:r>
          </a:p>
          <a:p>
            <a:r>
              <a:rPr lang="en-US" baseline="0" dirty="0"/>
              <a:t>Financial reward –payment uncommon, discount on purchases (</a:t>
            </a:r>
            <a:r>
              <a:rPr lang="en-US" baseline="0" dirty="0" err="1"/>
              <a:t>e.g</a:t>
            </a:r>
            <a:r>
              <a:rPr lang="en-US" baseline="0" dirty="0"/>
              <a:t> 20% APC fee discount on your next publication)</a:t>
            </a:r>
          </a:p>
          <a:p>
            <a:r>
              <a:rPr lang="en-US" baseline="0" dirty="0"/>
              <a:t>Certificate</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31</a:t>
            </a:fld>
            <a:endParaRPr lang="en-US"/>
          </a:p>
        </p:txBody>
      </p:sp>
    </p:spTree>
    <p:extLst>
      <p:ext uri="{BB962C8B-B14F-4D97-AF65-F5344CB8AC3E}">
        <p14:creationId xmlns:p14="http://schemas.microsoft.com/office/powerpoint/2010/main" val="124858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Web of Science </a:t>
            </a:r>
            <a:r>
              <a:rPr lang="en-US" sz="1200" kern="1200" dirty="0" err="1">
                <a:solidFill>
                  <a:schemeClr val="tx1"/>
                </a:solidFill>
                <a:effectLst/>
                <a:latin typeface="+mn-lt"/>
                <a:ea typeface="+mn-ea"/>
                <a:cs typeface="+mn-cs"/>
              </a:rPr>
              <a:t>Publons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UF:  2,001 (UF 1,915 + UF IFAS 8 + COM 54 + </a:t>
            </a:r>
            <a:r>
              <a:rPr lang="en-US" sz="1200" kern="1200" dirty="0" err="1">
                <a:solidFill>
                  <a:schemeClr val="tx1"/>
                </a:solidFill>
                <a:effectLst/>
                <a:latin typeface="+mn-lt"/>
                <a:ea typeface="+mn-ea"/>
                <a:cs typeface="+mn-cs"/>
              </a:rPr>
              <a:t>Cof</a:t>
            </a:r>
            <a:r>
              <a:rPr lang="en-US" sz="1200" kern="1200" dirty="0">
                <a:solidFill>
                  <a:schemeClr val="tx1"/>
                </a:solidFill>
                <a:effectLst/>
                <a:latin typeface="+mn-lt"/>
                <a:ea typeface="+mn-ea"/>
                <a:cs typeface="+mn-cs"/>
              </a:rPr>
              <a:t> Dentistry 8+ </a:t>
            </a:r>
            <a:r>
              <a:rPr lang="en-US" sz="1200" kern="1200" dirty="0" err="1">
                <a:solidFill>
                  <a:schemeClr val="tx1"/>
                </a:solidFill>
                <a:effectLst/>
                <a:latin typeface="+mn-lt"/>
                <a:ea typeface="+mn-ea"/>
                <a:cs typeface="+mn-cs"/>
              </a:rPr>
              <a:t>CofPharmacy</a:t>
            </a:r>
            <a:r>
              <a:rPr lang="en-US" sz="1200" kern="1200" dirty="0">
                <a:solidFill>
                  <a:schemeClr val="tx1"/>
                </a:solidFill>
                <a:effectLst/>
                <a:latin typeface="+mn-lt"/>
                <a:ea typeface="+mn-ea"/>
                <a:cs typeface="+mn-cs"/>
              </a:rPr>
              <a:t> 1992 + </a:t>
            </a:r>
            <a:r>
              <a:rPr lang="en-US" sz="1200" kern="1200" dirty="0" err="1">
                <a:solidFill>
                  <a:schemeClr val="tx1"/>
                </a:solidFill>
                <a:effectLst/>
                <a:latin typeface="+mn-lt"/>
                <a:ea typeface="+mn-ea"/>
                <a:cs typeface="+mn-cs"/>
              </a:rPr>
              <a:t>CoMJAX</a:t>
            </a:r>
            <a:r>
              <a:rPr lang="en-US" sz="1200" kern="1200" dirty="0">
                <a:solidFill>
                  <a:schemeClr val="tx1"/>
                </a:solidFill>
                <a:effectLst/>
                <a:latin typeface="+mn-lt"/>
                <a:ea typeface="+mn-ea"/>
                <a:cs typeface="+mn-cs"/>
              </a:rPr>
              <a:t> 2001) 6/24/2021</a:t>
            </a:r>
          </a:p>
          <a:p>
            <a:r>
              <a:rPr lang="en-US" sz="1200" kern="1200" dirty="0">
                <a:solidFill>
                  <a:schemeClr val="tx1"/>
                </a:solidFill>
                <a:effectLst/>
                <a:latin typeface="+mn-lt"/>
                <a:ea typeface="+mn-ea"/>
                <a:cs typeface="+mn-cs"/>
              </a:rPr>
              <a:t>What it is: designed to provide evidence of peer</a:t>
            </a:r>
            <a:r>
              <a:rPr lang="en-US" sz="1200" kern="1200" baseline="0" dirty="0">
                <a:solidFill>
                  <a:schemeClr val="tx1"/>
                </a:solidFill>
                <a:effectLst/>
                <a:latin typeface="+mn-lt"/>
                <a:ea typeface="+mn-ea"/>
                <a:cs typeface="+mn-cs"/>
              </a:rPr>
              <a:t> review scholarly output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it works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Metrics for Reviews as well as Publications</a:t>
            </a:r>
          </a:p>
          <a:p>
            <a:r>
              <a:rPr lang="en-US" sz="1200" kern="1200" dirty="0">
                <a:solidFill>
                  <a:schemeClr val="tx1"/>
                </a:solidFill>
                <a:effectLst/>
                <a:latin typeface="+mn-lt"/>
                <a:ea typeface="+mn-ea"/>
                <a:cs typeface="+mn-cs"/>
              </a:rPr>
              <a:t>Reviews</a:t>
            </a:r>
            <a:r>
              <a:rPr lang="en-US" sz="1200" kern="1200" baseline="0" dirty="0">
                <a:solidFill>
                  <a:schemeClr val="tx1"/>
                </a:solidFill>
                <a:effectLst/>
                <a:latin typeface="+mn-lt"/>
                <a:ea typeface="+mn-ea"/>
                <a:cs typeface="+mn-cs"/>
              </a:rPr>
              <a:t> verified with Publisher</a:t>
            </a:r>
          </a:p>
          <a:p>
            <a:r>
              <a:rPr lang="en-US" sz="1200" kern="1200" baseline="0" dirty="0">
                <a:solidFill>
                  <a:schemeClr val="tx1"/>
                </a:solidFill>
                <a:effectLst/>
                <a:latin typeface="+mn-lt"/>
                <a:ea typeface="+mn-ea"/>
                <a:cs typeface="+mn-cs"/>
              </a:rPr>
              <a:t>Displayed after article published</a:t>
            </a:r>
          </a:p>
          <a:p>
            <a:r>
              <a:rPr lang="en-US" sz="1200" kern="1200" baseline="0" dirty="0">
                <a:solidFill>
                  <a:schemeClr val="tx1"/>
                </a:solidFill>
                <a:effectLst/>
                <a:latin typeface="+mn-lt"/>
                <a:ea typeface="+mn-ea"/>
                <a:cs typeface="+mn-cs"/>
              </a:rPr>
              <a:t>Displays journal(s) you reviewed for</a:t>
            </a:r>
          </a:p>
          <a:p>
            <a:r>
              <a:rPr lang="en-US" sz="1200" kern="1200" baseline="0" dirty="0">
                <a:solidFill>
                  <a:schemeClr val="tx1"/>
                </a:solidFill>
                <a:effectLst/>
                <a:latin typeface="+mn-lt"/>
                <a:ea typeface="+mn-ea"/>
                <a:cs typeface="+mn-cs"/>
              </a:rPr>
              <a:t>Compare your output of reviews to others in your field</a:t>
            </a:r>
          </a:p>
          <a:p>
            <a:r>
              <a:rPr lang="en-US" sz="1200" kern="1200" baseline="0" dirty="0">
                <a:solidFill>
                  <a:schemeClr val="tx1"/>
                </a:solidFill>
                <a:effectLst/>
                <a:latin typeface="+mn-lt"/>
                <a:ea typeface="+mn-ea"/>
                <a:cs typeface="+mn-cs"/>
              </a:rPr>
              <a:t>	review to publication ratio</a:t>
            </a:r>
          </a:p>
          <a:p>
            <a:r>
              <a:rPr lang="en-US" sz="1200" kern="1200" baseline="0" dirty="0">
                <a:solidFill>
                  <a:schemeClr val="tx1"/>
                </a:solidFill>
                <a:effectLst/>
                <a:latin typeface="+mn-lt"/>
                <a:ea typeface="+mn-ea"/>
                <a:cs typeface="+mn-cs"/>
              </a:rPr>
              <a:t>Post publication review: scoring for quality &amp; Significance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Private vs public profile</a:t>
            </a:r>
          </a:p>
          <a:p>
            <a:r>
              <a:rPr lang="en-US" sz="1200" kern="1200" baseline="0" dirty="0">
                <a:solidFill>
                  <a:schemeClr val="tx1"/>
                </a:solidFill>
                <a:effectLst/>
                <a:latin typeface="+mn-lt"/>
                <a:ea typeface="+mn-ea"/>
                <a:cs typeface="+mn-cs"/>
              </a:rPr>
              <a:t>Metrics based only on Web of Science Core Collection</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https://play.vidyard.com/JXzPkrTRM7swRB7XFM1XUY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UF: 1,967 (UF + UF IFAS+ UF College of Medicine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College of Dentistry + College of Pharmacy + College of Medicine JAX) 7/29/2020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32</a:t>
            </a:fld>
            <a:endParaRPr lang="en-US"/>
          </a:p>
        </p:txBody>
      </p:sp>
    </p:spTree>
    <p:extLst>
      <p:ext uri="{BB962C8B-B14F-4D97-AF65-F5344CB8AC3E}">
        <p14:creationId xmlns:p14="http://schemas.microsoft.com/office/powerpoint/2010/main" val="3367952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Web of Science </a:t>
            </a:r>
            <a:r>
              <a:rPr lang="en-US" sz="1200" kern="1200" dirty="0" err="1">
                <a:solidFill>
                  <a:schemeClr val="tx1"/>
                </a:solidFill>
                <a:effectLst/>
                <a:latin typeface="+mn-lt"/>
                <a:ea typeface="+mn-ea"/>
                <a:cs typeface="+mn-cs"/>
              </a:rPr>
              <a:t>Publons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UF: 1,967 (UF + UF IFAS+ UF College of Medicine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College of Dentistry + College of Pharmacy + College of Medicine JAX) 7/29/2020</a:t>
            </a:r>
          </a:p>
          <a:p>
            <a:r>
              <a:rPr lang="en-US" sz="1200" kern="1200" dirty="0">
                <a:solidFill>
                  <a:schemeClr val="tx1"/>
                </a:solidFill>
                <a:effectLst/>
                <a:latin typeface="+mn-lt"/>
                <a:ea typeface="+mn-ea"/>
                <a:cs typeface="+mn-cs"/>
              </a:rPr>
              <a:t>What it is: designed to provide evidence of peer</a:t>
            </a:r>
            <a:r>
              <a:rPr lang="en-US" sz="1200" kern="1200" baseline="0" dirty="0">
                <a:solidFill>
                  <a:schemeClr val="tx1"/>
                </a:solidFill>
                <a:effectLst/>
                <a:latin typeface="+mn-lt"/>
                <a:ea typeface="+mn-ea"/>
                <a:cs typeface="+mn-cs"/>
              </a:rPr>
              <a:t> review scholarly output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it works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Metrics for Reviews as well as Publications</a:t>
            </a:r>
          </a:p>
          <a:p>
            <a:r>
              <a:rPr lang="en-US" sz="1200" kern="1200" dirty="0">
                <a:solidFill>
                  <a:schemeClr val="tx1"/>
                </a:solidFill>
                <a:effectLst/>
                <a:latin typeface="+mn-lt"/>
                <a:ea typeface="+mn-ea"/>
                <a:cs typeface="+mn-cs"/>
              </a:rPr>
              <a:t>Reviews</a:t>
            </a:r>
            <a:r>
              <a:rPr lang="en-US" sz="1200" kern="1200" baseline="0" dirty="0">
                <a:solidFill>
                  <a:schemeClr val="tx1"/>
                </a:solidFill>
                <a:effectLst/>
                <a:latin typeface="+mn-lt"/>
                <a:ea typeface="+mn-ea"/>
                <a:cs typeface="+mn-cs"/>
              </a:rPr>
              <a:t> verified with Publisher</a:t>
            </a:r>
          </a:p>
          <a:p>
            <a:r>
              <a:rPr lang="en-US" sz="1200" kern="1200" baseline="0" dirty="0">
                <a:solidFill>
                  <a:schemeClr val="tx1"/>
                </a:solidFill>
                <a:effectLst/>
                <a:latin typeface="+mn-lt"/>
                <a:ea typeface="+mn-ea"/>
                <a:cs typeface="+mn-cs"/>
              </a:rPr>
              <a:t>Displayed after article published</a:t>
            </a:r>
          </a:p>
          <a:p>
            <a:r>
              <a:rPr lang="en-US" sz="1200" kern="1200" baseline="0" dirty="0">
                <a:solidFill>
                  <a:schemeClr val="tx1"/>
                </a:solidFill>
                <a:effectLst/>
                <a:latin typeface="+mn-lt"/>
                <a:ea typeface="+mn-ea"/>
                <a:cs typeface="+mn-cs"/>
              </a:rPr>
              <a:t>Displays journal(s) you reviewed for</a:t>
            </a:r>
          </a:p>
          <a:p>
            <a:r>
              <a:rPr lang="en-US" sz="1200" kern="1200" baseline="0" dirty="0">
                <a:solidFill>
                  <a:schemeClr val="tx1"/>
                </a:solidFill>
                <a:effectLst/>
                <a:latin typeface="+mn-lt"/>
                <a:ea typeface="+mn-ea"/>
                <a:cs typeface="+mn-cs"/>
              </a:rPr>
              <a:t>Compare your output of reviews to others in your field</a:t>
            </a:r>
          </a:p>
          <a:p>
            <a:r>
              <a:rPr lang="en-US" sz="1200" kern="1200" baseline="0" dirty="0">
                <a:solidFill>
                  <a:schemeClr val="tx1"/>
                </a:solidFill>
                <a:effectLst/>
                <a:latin typeface="+mn-lt"/>
                <a:ea typeface="+mn-ea"/>
                <a:cs typeface="+mn-cs"/>
              </a:rPr>
              <a:t>	review to publication ratio</a:t>
            </a:r>
          </a:p>
          <a:p>
            <a:r>
              <a:rPr lang="en-US" sz="1200" kern="1200" baseline="0" dirty="0">
                <a:solidFill>
                  <a:schemeClr val="tx1"/>
                </a:solidFill>
                <a:effectLst/>
                <a:latin typeface="+mn-lt"/>
                <a:ea typeface="+mn-ea"/>
                <a:cs typeface="+mn-cs"/>
              </a:rPr>
              <a:t>Post publication review: scoring for quality &amp; Significance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Private vs public profile</a:t>
            </a:r>
          </a:p>
          <a:p>
            <a:r>
              <a:rPr lang="en-US" sz="1200" kern="1200" baseline="0" dirty="0">
                <a:solidFill>
                  <a:schemeClr val="tx1"/>
                </a:solidFill>
                <a:effectLst/>
                <a:latin typeface="+mn-lt"/>
                <a:ea typeface="+mn-ea"/>
                <a:cs typeface="+mn-cs"/>
              </a:rPr>
              <a:t>Metrics based only on Web of Science Core Collection</a:t>
            </a:r>
          </a:p>
          <a:p>
            <a:r>
              <a:rPr lang="en-US" sz="1200" kern="1200" baseline="0" dirty="0">
                <a:solidFill>
                  <a:schemeClr val="tx1"/>
                </a:solidFill>
                <a:effectLst/>
                <a:latin typeface="+mn-lt"/>
                <a:ea typeface="+mn-ea"/>
                <a:cs typeface="+mn-cs"/>
              </a:rPr>
              <a:t>Optional display of h-index (due to tendency for it to be mis-used as proof of productivity &amp; impact, rather than potential indicator)</a:t>
            </a:r>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33</a:t>
            </a:fld>
            <a:endParaRPr lang="en-US"/>
          </a:p>
        </p:txBody>
      </p:sp>
    </p:spTree>
    <p:extLst>
      <p:ext uri="{BB962C8B-B14F-4D97-AF65-F5344CB8AC3E}">
        <p14:creationId xmlns:p14="http://schemas.microsoft.com/office/powerpoint/2010/main" val="3326840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34</a:t>
            </a:fld>
            <a:endParaRPr lang="en-US"/>
          </a:p>
        </p:txBody>
      </p:sp>
    </p:spTree>
    <p:extLst>
      <p:ext uri="{BB962C8B-B14F-4D97-AF65-F5344CB8AC3E}">
        <p14:creationId xmlns:p14="http://schemas.microsoft.com/office/powerpoint/2010/main" val="4151138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publishers now offer online training for new reviewers. Pros/Cons – may lead to invitations to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2400" dirty="0"/>
              <a:t>Reviewer Certifications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Publons</a:t>
            </a:r>
            <a:r>
              <a:rPr lang="en-US" sz="2000" dirty="0"/>
              <a:t> Academy </a:t>
            </a:r>
            <a:r>
              <a:rPr lang="en-US" sz="2000" kern="1200" dirty="0" err="1">
                <a:solidFill>
                  <a:schemeClr val="tx1"/>
                </a:solidFill>
                <a:effectLst/>
                <a:latin typeface="+mn-lt"/>
                <a:ea typeface="+mn-ea"/>
                <a:cs typeface="+mn-cs"/>
              </a:rPr>
              <a:t>Publons</a:t>
            </a:r>
            <a:r>
              <a:rPr lang="en-US" sz="2000" kern="1200" baseline="0" dirty="0">
                <a:solidFill>
                  <a:schemeClr val="tx1"/>
                </a:solidFill>
                <a:effectLst/>
                <a:latin typeface="+mn-lt"/>
                <a:ea typeface="+mn-ea"/>
                <a:cs typeface="+mn-cs"/>
              </a:rPr>
              <a:t> Academy video: </a:t>
            </a:r>
            <a:r>
              <a:rPr lang="en-US" sz="2000" dirty="0"/>
              <a:t>https://play.vidyard.com/bnfagcQ9QJmz3GYkeDGfXf</a:t>
            </a:r>
          </a:p>
          <a:p>
            <a:pPr marL="0" indent="0">
              <a:buNone/>
            </a:pPr>
            <a:r>
              <a:rPr lang="en-US" sz="1200" dirty="0"/>
              <a:t>publons.com/community/academy/  As of May 31, 2021, redirect to Web of Science Academy</a:t>
            </a:r>
          </a:p>
          <a:p>
            <a:pPr marL="0" indent="0">
              <a:buNone/>
            </a:pPr>
            <a:r>
              <a:rPr lang="en-US" sz="1200" dirty="0"/>
              <a:t>https://webofscienceacademy.clarivate.com/learn</a:t>
            </a:r>
          </a:p>
          <a:p>
            <a:pPr marL="0" indent="0">
              <a:buNone/>
            </a:pPr>
            <a:endParaRPr lang="en-US" dirty="0"/>
          </a:p>
          <a:p>
            <a:r>
              <a:rPr lang="en-US" sz="2000" dirty="0" err="1"/>
              <a:t>BioMedical</a:t>
            </a:r>
            <a:r>
              <a:rPr lang="en-US" sz="2000" dirty="0"/>
              <a:t> Journal Reviewer Training</a:t>
            </a:r>
          </a:p>
          <a:p>
            <a:pPr marL="0" indent="0">
              <a:buNone/>
            </a:pPr>
            <a:r>
              <a:rPr lang="en-US" sz="1200" dirty="0">
                <a:hlinkClick r:id="rId3"/>
              </a:rPr>
              <a:t>https://www.bmj.com/about-bmj/resources-reviewers/training-materials</a:t>
            </a:r>
            <a:endParaRPr lang="en-US" sz="1200" dirty="0"/>
          </a:p>
          <a:p>
            <a:pPr marL="0" indent="0">
              <a:buNone/>
            </a:pPr>
            <a:endParaRPr lang="en-US" dirty="0"/>
          </a:p>
          <a:p>
            <a:r>
              <a:rPr lang="en-US" sz="2000" dirty="0"/>
              <a:t>The Optical Society OSA Reviewer Certification</a:t>
            </a:r>
          </a:p>
          <a:p>
            <a:pPr marL="0" indent="0">
              <a:buNone/>
            </a:pPr>
            <a:r>
              <a:rPr lang="en-US" sz="1200" dirty="0"/>
              <a:t>https://www.osapublishing.org/reviewer_certification/?module=getting_started</a:t>
            </a:r>
          </a:p>
          <a:p>
            <a:pPr marL="0" indent="0">
              <a:buNone/>
            </a:pPr>
            <a:r>
              <a:rPr lang="en-US" sz="1200" dirty="0"/>
              <a:t>OSA reviewer recognition and perks: https://www.osapublishing.org/reviewer/?page=reviewer_recognition_and_rewards_program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35</a:t>
            </a:fld>
            <a:endParaRPr lang="en-US"/>
          </a:p>
        </p:txBody>
      </p:sp>
    </p:spTree>
    <p:extLst>
      <p:ext uri="{BB962C8B-B14F-4D97-AF65-F5344CB8AC3E}">
        <p14:creationId xmlns:p14="http://schemas.microsoft.com/office/powerpoint/2010/main" val="374738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the big picture. Many parts. </a:t>
            </a:r>
          </a:p>
        </p:txBody>
      </p:sp>
      <p:sp>
        <p:nvSpPr>
          <p:cNvPr id="4" name="Slide Number Placeholder 3"/>
          <p:cNvSpPr>
            <a:spLocks noGrp="1"/>
          </p:cNvSpPr>
          <p:nvPr>
            <p:ph type="sldNum" sz="quarter" idx="10"/>
          </p:nvPr>
        </p:nvSpPr>
        <p:spPr/>
        <p:txBody>
          <a:bodyPr/>
          <a:lstStyle/>
          <a:p>
            <a:fld id="{8AD6CD99-D899-354E-B09E-60AE4B35F842}" type="slidenum">
              <a:rPr lang="en-US" smtClean="0"/>
              <a:t>6</a:t>
            </a:fld>
            <a:endParaRPr lang="en-US"/>
          </a:p>
        </p:txBody>
      </p:sp>
    </p:spTree>
    <p:extLst>
      <p:ext uri="{BB962C8B-B14F-4D97-AF65-F5344CB8AC3E}">
        <p14:creationId xmlns:p14="http://schemas.microsoft.com/office/powerpoint/2010/main" val="3677536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36</a:t>
            </a:fld>
            <a:endParaRPr lang="en-US"/>
          </a:p>
        </p:txBody>
      </p:sp>
    </p:spTree>
    <p:extLst>
      <p:ext uri="{BB962C8B-B14F-4D97-AF65-F5344CB8AC3E}">
        <p14:creationId xmlns:p14="http://schemas.microsoft.com/office/powerpoint/2010/main" val="2276379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Reviewers are rated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Editors &amp; Publishers</a:t>
            </a:r>
            <a:r>
              <a:rPr lang="en-US" sz="1200" kern="1200" baseline="0" dirty="0">
                <a:solidFill>
                  <a:schemeClr val="tx1"/>
                </a:solidFill>
                <a:effectLst/>
                <a:latin typeface="+mn-lt"/>
                <a:ea typeface="+mn-ea"/>
                <a:cs typeface="+mn-cs"/>
              </a:rPr>
              <a:t> rate their Reviewers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At the Springer journal where I worked, reviewers were rated on timeliness, quality of review, and good communication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Low ratings lead to fewer invitations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Be honest and fair to authors – do not accept if cannot complete on time, unbiased, recuse if conflict of interest, provide a thorough review, communicate in an effort to improve the publication (not to criticize the authors), maintain good communication with the editor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37</a:t>
            </a:fld>
            <a:endParaRPr lang="en-US"/>
          </a:p>
        </p:txBody>
      </p:sp>
    </p:spTree>
    <p:extLst>
      <p:ext uri="{BB962C8B-B14F-4D97-AF65-F5344CB8AC3E}">
        <p14:creationId xmlns:p14="http://schemas.microsoft.com/office/powerpoint/2010/main" val="2779470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to be a reviewer/editor” blogpost by Andrew Hendry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https://ecoevoevoeco.blogspot.com/2014/11/how-to-be-reviewereditor.html</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simple rule: Don’t reject papers!!!!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reviewer, your goal is to improve the scientific literature, which you can achieve by helping good papers get published,</a:t>
            </a:r>
            <a:r>
              <a:rPr lang="en-US" sz="1200" kern="1200" baseline="0" dirty="0">
                <a:solidFill>
                  <a:schemeClr val="tx1"/>
                </a:solidFill>
                <a:effectLst/>
                <a:latin typeface="+mn-lt"/>
                <a:ea typeface="+mn-ea"/>
                <a:cs typeface="+mn-cs"/>
              </a:rPr>
              <a:t> by stopping bad papers from getting published, and by improving papers before publication.” Andrew Hendry, 11/4/2014</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Is the paper a good idea but poorly executed? Even if the science is well done, does it advance knowledge in the field? How much time is it worth working with authors to improve a manuscript?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What do you think?  [enter reactions, thoughts, comments into Chat]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38</a:t>
            </a:fld>
            <a:endParaRPr lang="en-US"/>
          </a:p>
        </p:txBody>
      </p:sp>
    </p:spTree>
    <p:extLst>
      <p:ext uri="{BB962C8B-B14F-4D97-AF65-F5344CB8AC3E}">
        <p14:creationId xmlns:p14="http://schemas.microsoft.com/office/powerpoint/2010/main" val="3202052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the big picture. Many parts. </a:t>
            </a:r>
          </a:p>
        </p:txBody>
      </p:sp>
      <p:sp>
        <p:nvSpPr>
          <p:cNvPr id="4" name="Slide Number Placeholder 3"/>
          <p:cNvSpPr>
            <a:spLocks noGrp="1"/>
          </p:cNvSpPr>
          <p:nvPr>
            <p:ph type="sldNum" sz="quarter" idx="10"/>
          </p:nvPr>
        </p:nvSpPr>
        <p:spPr/>
        <p:txBody>
          <a:bodyPr/>
          <a:lstStyle/>
          <a:p>
            <a:fld id="{8AD6CD99-D899-354E-B09E-60AE4B35F842}" type="slidenum">
              <a:rPr lang="en-US" smtClean="0"/>
              <a:t>39</a:t>
            </a:fld>
            <a:endParaRPr lang="en-US"/>
          </a:p>
        </p:txBody>
      </p:sp>
    </p:spTree>
    <p:extLst>
      <p:ext uri="{BB962C8B-B14F-4D97-AF65-F5344CB8AC3E}">
        <p14:creationId xmlns:p14="http://schemas.microsoft.com/office/powerpoint/2010/main" val="1132924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Best practices:</a:t>
            </a:r>
            <a:br>
              <a:rPr lang="en-US" sz="1200" dirty="0"/>
            </a:br>
            <a:r>
              <a:rPr lang="en-US" sz="1200" dirty="0"/>
              <a:t>Train &amp; Practice: Remember The skills you develop as a Reviewer will benefit your skills as an Author</a:t>
            </a:r>
          </a:p>
          <a:p>
            <a:pPr marL="171450" indent="-171450">
              <a:buFont typeface="Arial" panose="020B0604020202020204" pitchFamily="34" charset="0"/>
              <a:buChar char="•"/>
            </a:pPr>
            <a:r>
              <a:rPr lang="en-US" sz="1200" dirty="0"/>
              <a:t>Reviewer certification</a:t>
            </a:r>
          </a:p>
          <a:p>
            <a:pPr marL="171450" indent="-171450">
              <a:buFont typeface="Arial" panose="020B0604020202020204" pitchFamily="34" charset="0"/>
              <a:buChar char="•"/>
            </a:pPr>
            <a:r>
              <a:rPr lang="en-US" sz="1200" dirty="0"/>
              <a:t>Practice</a:t>
            </a:r>
          </a:p>
          <a:p>
            <a:pPr marL="171450" indent="-171450">
              <a:buFont typeface="Arial" panose="020B0604020202020204" pitchFamily="34" charset="0"/>
              <a:buChar char="•"/>
            </a:pPr>
            <a:r>
              <a:rPr lang="en-US" sz="1200" dirty="0"/>
              <a:t>Serve as a co-reviewer</a:t>
            </a:r>
          </a:p>
          <a:p>
            <a:pPr marL="171450" indent="-171450">
              <a:buFont typeface="Arial" panose="020B0604020202020204" pitchFamily="34" charset="0"/>
              <a:buChar char="•"/>
            </a:pPr>
            <a:r>
              <a:rPr lang="en-US" sz="1200" dirty="0"/>
              <a:t>Learn from mentors</a:t>
            </a:r>
          </a:p>
          <a:p>
            <a:pPr marL="171450" indent="-171450">
              <a:buFont typeface="Arial" panose="020B0604020202020204" pitchFamily="34" charset="0"/>
              <a:buChar char="•"/>
            </a:pPr>
            <a:r>
              <a:rPr lang="en-US" sz="1200" dirty="0"/>
              <a:t>Volunteer!</a:t>
            </a: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40</a:t>
            </a:fld>
            <a:endParaRPr lang="en-US"/>
          </a:p>
        </p:txBody>
      </p:sp>
    </p:spTree>
    <p:extLst>
      <p:ext uri="{BB962C8B-B14F-4D97-AF65-F5344CB8AC3E}">
        <p14:creationId xmlns:p14="http://schemas.microsoft.com/office/powerpoint/2010/main" val="512935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Selected Resources</a:t>
            </a:r>
          </a:p>
          <a:p>
            <a:pPr marL="0" indent="0">
              <a:buFontTx/>
              <a:buNone/>
            </a:pPr>
            <a:r>
              <a:rPr lang="en-US" sz="1000" dirty="0"/>
              <a:t>10 Simple rules for reviewers by P E Bourse &amp; A </a:t>
            </a:r>
            <a:r>
              <a:rPr lang="en-US" sz="1000" dirty="0" err="1"/>
              <a:t>Korngreen</a:t>
            </a:r>
            <a:r>
              <a:rPr lang="en-US" sz="1000" dirty="0"/>
              <a:t>, </a:t>
            </a:r>
            <a:r>
              <a:rPr lang="en-US" sz="1000" dirty="0">
                <a:hlinkClick r:id="rId3"/>
              </a:rPr>
              <a:t>https://doi.org/10.1371/journal.pcbi.0020110</a:t>
            </a:r>
            <a:endParaRPr lang="en-US" sz="1000" dirty="0"/>
          </a:p>
          <a:p>
            <a:pPr marL="0" indent="0">
              <a:buFontTx/>
              <a:buNone/>
            </a:pPr>
            <a:endParaRPr lang="en-US" sz="1000" dirty="0"/>
          </a:p>
          <a:p>
            <a:pPr marL="0" indent="0">
              <a:buFontTx/>
              <a:buNone/>
            </a:pPr>
            <a:r>
              <a:rPr lang="en-US" sz="1000" dirty="0"/>
              <a:t>Standing up for Science 3: Peer Review; The nuts and bolts: A guide for early career researchers</a:t>
            </a:r>
          </a:p>
          <a:p>
            <a:pPr>
              <a:buFontTx/>
              <a:buNone/>
            </a:pPr>
            <a:r>
              <a:rPr lang="en-US" sz="1000" dirty="0">
                <a:hlinkClick r:id="rId4"/>
              </a:rPr>
              <a:t>https://senseaboutscience.org/activities/peer-review-the-nuts-and-bolts/</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PLOS Peer Review Essentials Series: https://plos.org/resources/for-reviewers/peer-review-toolbox/</a:t>
            </a:r>
          </a:p>
          <a:p>
            <a:pPr>
              <a:buFontTx/>
              <a:buNone/>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Opinions &amp; Discussions about Peer Review Process from the Scholarly Kitchen blog archive, </a:t>
            </a:r>
            <a:r>
              <a:rPr lang="en-US" sz="1200" dirty="0">
                <a:hlinkClick r:id="rId5"/>
              </a:rPr>
              <a:t>https://scholarlykitchen.sspnet.org/collection/peer-review/</a:t>
            </a:r>
            <a:r>
              <a:rPr lang="en-US" sz="1200" dirty="0"/>
              <a:t> for example: </a:t>
            </a:r>
            <a:r>
              <a:rPr lang="en-US" sz="1000" dirty="0"/>
              <a:t>Scholarly Kitchen blog 9/16/2019. </a:t>
            </a:r>
            <a:r>
              <a:rPr lang="en-US" sz="1200" dirty="0">
                <a:solidFill>
                  <a:srgbClr val="0070C0"/>
                </a:solidFill>
              </a:rPr>
              <a:t>https://scholarlykitchen.sspnet.org/2019/09/16/quality-is-multi-dimensional-how-many-ways-can-you-define-quality-in-peer-review/</a:t>
            </a:r>
          </a:p>
          <a:p>
            <a:pPr>
              <a:buFontTx/>
              <a:buNone/>
            </a:pPr>
            <a:endParaRPr lang="en-US" sz="1000" dirty="0"/>
          </a:p>
          <a:p>
            <a:pPr>
              <a:buFontTx/>
              <a:buNone/>
            </a:pPr>
            <a:endParaRPr lang="en-US" sz="1000" dirty="0"/>
          </a:p>
          <a:p>
            <a:pPr>
              <a:buFontTx/>
              <a:buNone/>
            </a:pPr>
            <a:r>
              <a:rPr lang="en-US" sz="1000" dirty="0"/>
              <a:t>Others:</a:t>
            </a:r>
          </a:p>
          <a:p>
            <a:pPr>
              <a:buFontTx/>
              <a:buNone/>
            </a:pPr>
            <a:r>
              <a:rPr lang="en-US" sz="1000" dirty="0"/>
              <a:t>Wiley’s Reviewing with Empathy: https://authorservices.wiley.com/asset/Reviewing_with_Empathy.pdf</a:t>
            </a:r>
          </a:p>
          <a:p>
            <a:pPr>
              <a:buFontTx/>
              <a:buNone/>
            </a:pPr>
            <a:endParaRPr lang="en-US" sz="1000" dirty="0"/>
          </a:p>
          <a:p>
            <a:pPr>
              <a:buFontTx/>
              <a:buNone/>
            </a:pPr>
            <a:r>
              <a:rPr lang="en-US" sz="1000" dirty="0" err="1"/>
              <a:t>PreReview</a:t>
            </a:r>
            <a:r>
              <a:rPr lang="en-US" sz="1000" dirty="0"/>
              <a:t> – preprint review platform: https://prereview.org/</a:t>
            </a:r>
          </a:p>
          <a:p>
            <a:pPr>
              <a:buFontTx/>
              <a:buNone/>
            </a:pPr>
            <a:endParaRPr lang="en-US" sz="1000" dirty="0"/>
          </a:p>
          <a:p>
            <a:pPr marL="0" indent="0">
              <a:buFontTx/>
              <a:buNone/>
            </a:pPr>
            <a:r>
              <a:rPr lang="en-US" sz="1000" dirty="0"/>
              <a:t>F1000Research Peer Review Examples</a:t>
            </a:r>
          </a:p>
          <a:p>
            <a:pPr>
              <a:buFontTx/>
              <a:buNone/>
            </a:pPr>
            <a:r>
              <a:rPr lang="en-US" sz="1000" dirty="0"/>
              <a:t>https://f1000research.com/for-referees/peer-reviewing-tips/examples</a:t>
            </a:r>
          </a:p>
          <a:p>
            <a:pPr>
              <a:buFontTx/>
              <a:buNone/>
            </a:pPr>
            <a:endParaRPr lang="en-US" sz="1000" dirty="0"/>
          </a:p>
        </p:txBody>
      </p:sp>
      <p:sp>
        <p:nvSpPr>
          <p:cNvPr id="4" name="Slide Number Placeholder 3"/>
          <p:cNvSpPr>
            <a:spLocks noGrp="1"/>
          </p:cNvSpPr>
          <p:nvPr>
            <p:ph type="sldNum" sz="quarter" idx="10"/>
          </p:nvPr>
        </p:nvSpPr>
        <p:spPr/>
        <p:txBody>
          <a:bodyPr/>
          <a:lstStyle/>
          <a:p>
            <a:fld id="{8AD6CD99-D899-354E-B09E-60AE4B35F842}" type="slidenum">
              <a:rPr lang="en-US" smtClean="0"/>
              <a:t>41</a:t>
            </a:fld>
            <a:endParaRPr lang="en-US"/>
          </a:p>
        </p:txBody>
      </p:sp>
    </p:spTree>
    <p:extLst>
      <p:ext uri="{BB962C8B-B14F-4D97-AF65-F5344CB8AC3E}">
        <p14:creationId xmlns:p14="http://schemas.microsoft.com/office/powerpoint/2010/main" val="121025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a:t>
            </a:r>
          </a:p>
        </p:txBody>
      </p:sp>
      <p:sp>
        <p:nvSpPr>
          <p:cNvPr id="4" name="Slide Number Placeholder 3"/>
          <p:cNvSpPr>
            <a:spLocks noGrp="1"/>
          </p:cNvSpPr>
          <p:nvPr>
            <p:ph type="sldNum" sz="quarter" idx="10"/>
          </p:nvPr>
        </p:nvSpPr>
        <p:spPr/>
        <p:txBody>
          <a:bodyPr/>
          <a:lstStyle/>
          <a:p>
            <a:fld id="{8AD6CD99-D899-354E-B09E-60AE4B35F842}" type="slidenum">
              <a:rPr lang="en-US" smtClean="0"/>
              <a:t>7</a:t>
            </a:fld>
            <a:endParaRPr lang="en-US"/>
          </a:p>
        </p:txBody>
      </p:sp>
    </p:spTree>
    <p:extLst>
      <p:ext uri="{BB962C8B-B14F-4D97-AF65-F5344CB8AC3E}">
        <p14:creationId xmlns:p14="http://schemas.microsoft.com/office/powerpoint/2010/main" val="384787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understand</a:t>
            </a:r>
            <a:r>
              <a:rPr lang="en-US" baseline="0" dirty="0"/>
              <a:t> the peer review process, we need to understand the publishing process. Briefly…</a:t>
            </a:r>
          </a:p>
          <a:p>
            <a:endParaRPr lang="en-US" baseline="0" dirty="0"/>
          </a:p>
          <a:p>
            <a:r>
              <a:rPr lang="en-US" baseline="0" dirty="0"/>
              <a:t>Alternative image from Wiley: https://authorservices.wiley.com/Reviewers/journal-reviewers/what-is-peer-review/the-peer-review-process.html</a:t>
            </a:r>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8</a:t>
            </a:fld>
            <a:endParaRPr lang="en-US"/>
          </a:p>
        </p:txBody>
      </p:sp>
    </p:spTree>
    <p:extLst>
      <p:ext uri="{BB962C8B-B14F-4D97-AF65-F5344CB8AC3E}">
        <p14:creationId xmlns:p14="http://schemas.microsoft.com/office/powerpoint/2010/main" val="104209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it true: </a:t>
            </a:r>
            <a:r>
              <a:rPr lang="en-US" sz="1200" dirty="0"/>
              <a:t>Can your work be reproduced</a:t>
            </a:r>
            <a:r>
              <a:rPr lang="en-US" sz="1200" baseline="0" dirty="0"/>
              <a:t> or even replicated?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Is it new: What new knowledge is being created? How does it move the field forward? </a:t>
            </a:r>
            <a:r>
              <a:rPr lang="en-US" sz="1200" dirty="0"/>
              <a:t>Does the work meet the editorial board’s definition of “original” work?</a:t>
            </a:r>
          </a:p>
          <a:p>
            <a:r>
              <a:rPr lang="en-US" sz="1200" dirty="0"/>
              <a:t>Is it of interest: </a:t>
            </a:r>
            <a:r>
              <a:rPr lang="en-US" dirty="0"/>
              <a:t>Are the problems discussed of substantial interest?</a:t>
            </a:r>
            <a:r>
              <a:rPr lang="en-US" baseline="0" dirty="0"/>
              <a:t> </a:t>
            </a:r>
            <a:r>
              <a:rPr lang="en-US" dirty="0"/>
              <a:t>Would this research advance the knowledge, theory, methods or applications? Does the research clarify the understanding or create new knowledge in the discipline?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Show example of UFJUR rubric</a:t>
            </a:r>
          </a:p>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9</a:t>
            </a:fld>
            <a:endParaRPr lang="en-US"/>
          </a:p>
        </p:txBody>
      </p:sp>
    </p:spTree>
    <p:extLst>
      <p:ext uri="{BB962C8B-B14F-4D97-AF65-F5344CB8AC3E}">
        <p14:creationId xmlns:p14="http://schemas.microsoft.com/office/powerpoint/2010/main" val="19860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a:t>
            </a:r>
          </a:p>
        </p:txBody>
      </p:sp>
      <p:sp>
        <p:nvSpPr>
          <p:cNvPr id="4" name="Slide Number Placeholder 3"/>
          <p:cNvSpPr>
            <a:spLocks noGrp="1"/>
          </p:cNvSpPr>
          <p:nvPr>
            <p:ph type="sldNum" sz="quarter" idx="10"/>
          </p:nvPr>
        </p:nvSpPr>
        <p:spPr/>
        <p:txBody>
          <a:bodyPr/>
          <a:lstStyle/>
          <a:p>
            <a:fld id="{8AD6CD99-D899-354E-B09E-60AE4B35F842}" type="slidenum">
              <a:rPr lang="en-US" smtClean="0"/>
              <a:t>10</a:t>
            </a:fld>
            <a:endParaRPr lang="en-US"/>
          </a:p>
        </p:txBody>
      </p:sp>
    </p:spTree>
    <p:extLst>
      <p:ext uri="{BB962C8B-B14F-4D97-AF65-F5344CB8AC3E}">
        <p14:creationId xmlns:p14="http://schemas.microsoft.com/office/powerpoint/2010/main" val="142746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Which type of review</a:t>
            </a:r>
            <a:r>
              <a:rPr lang="en-US" baseline="0" dirty="0"/>
              <a:t> do you prefer?</a:t>
            </a:r>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11</a:t>
            </a:fld>
            <a:endParaRPr lang="en-US"/>
          </a:p>
        </p:txBody>
      </p:sp>
    </p:spTree>
    <p:extLst>
      <p:ext uri="{BB962C8B-B14F-4D97-AF65-F5344CB8AC3E}">
        <p14:creationId xmlns:p14="http://schemas.microsoft.com/office/powerpoint/2010/main" val="377693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a:t>
            </a:r>
          </a:p>
        </p:txBody>
      </p:sp>
      <p:sp>
        <p:nvSpPr>
          <p:cNvPr id="4" name="Slide Number Placeholder 3"/>
          <p:cNvSpPr>
            <a:spLocks noGrp="1"/>
          </p:cNvSpPr>
          <p:nvPr>
            <p:ph type="sldNum" sz="quarter" idx="10"/>
          </p:nvPr>
        </p:nvSpPr>
        <p:spPr/>
        <p:txBody>
          <a:bodyPr/>
          <a:lstStyle/>
          <a:p>
            <a:fld id="{8AD6CD99-D899-354E-B09E-60AE4B35F842}" type="slidenum">
              <a:rPr lang="en-US" smtClean="0"/>
              <a:t>12</a:t>
            </a:fld>
            <a:endParaRPr lang="en-US"/>
          </a:p>
        </p:txBody>
      </p:sp>
    </p:spTree>
    <p:extLst>
      <p:ext uri="{BB962C8B-B14F-4D97-AF65-F5344CB8AC3E}">
        <p14:creationId xmlns:p14="http://schemas.microsoft.com/office/powerpoint/2010/main" val="66886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84899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236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77216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02535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9611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01821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05713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9210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9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92097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6/24/2021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94816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a14:imgEffect>
                      <a14:sharpenSoften amount="50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0DDA20A-9DF5-B544-8724-0802580B5FA9}"/>
              </a:ext>
            </a:extLst>
          </p:cNvPr>
          <p:cNvPicPr>
            <a:picLocks noChangeAspect="1"/>
          </p:cNvPicPr>
          <p:nvPr userDrawn="1"/>
        </p:nvPicPr>
        <p:blipFill>
          <a:blip r:embed="rId14"/>
          <a:stretch>
            <a:fillRect/>
          </a:stretch>
        </p:blipFill>
        <p:spPr>
          <a:xfrm>
            <a:off x="9262040" y="6036879"/>
            <a:ext cx="2449125" cy="502098"/>
          </a:xfrm>
          <a:prstGeom prst="rect">
            <a:avLst/>
          </a:prstGeom>
          <a:ln>
            <a:noFill/>
          </a:ln>
        </p:spPr>
      </p:pic>
      <p:grpSp>
        <p:nvGrpSpPr>
          <p:cNvPr id="6" name="Group 5"/>
          <p:cNvGrpSpPr/>
          <p:nvPr userDrawn="1"/>
        </p:nvGrpSpPr>
        <p:grpSpPr>
          <a:xfrm>
            <a:off x="565122" y="5642905"/>
            <a:ext cx="1031327" cy="1068115"/>
            <a:chOff x="672662" y="945930"/>
            <a:chExt cx="1807779" cy="1713187"/>
          </a:xfrm>
        </p:grpSpPr>
        <p:sp>
          <p:nvSpPr>
            <p:cNvPr id="8" name="Oval 7"/>
            <p:cNvSpPr/>
            <p:nvPr/>
          </p:nvSpPr>
          <p:spPr>
            <a:xfrm>
              <a:off x="672662" y="945930"/>
              <a:ext cx="1807779" cy="171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1470" y="1293874"/>
              <a:ext cx="1119353" cy="1040524"/>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69624" y="1591002"/>
              <a:ext cx="423043" cy="423042"/>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0450" y="1184330"/>
              <a:ext cx="1171903" cy="12492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9296" y="1294691"/>
              <a:ext cx="1534511" cy="962624"/>
            </a:xfrm>
            <a:prstGeom prst="rect">
              <a:avLst/>
            </a:prstGeom>
            <a:noFill/>
          </p:spPr>
          <p:txBody>
            <a:bodyPr wrap="square" rtlCol="0">
              <a:spAutoFit/>
            </a:bodyPr>
            <a:lstStyle/>
            <a:p>
              <a:pPr algn="ctr"/>
              <a:r>
                <a:rPr lang="en-US" sz="1100" dirty="0">
                  <a:solidFill>
                    <a:schemeClr val="accent2">
                      <a:lumMod val="75000"/>
                    </a:schemeClr>
                  </a:solidFill>
                  <a:latin typeface="Baskerville Old Face" panose="02020602080505020303" pitchFamily="18" charset="0"/>
                </a:rPr>
                <a:t>RCR</a:t>
              </a:r>
            </a:p>
            <a:p>
              <a:pPr algn="ctr"/>
              <a:r>
                <a:rPr lang="en-US" sz="1100" dirty="0">
                  <a:solidFill>
                    <a:schemeClr val="accent2">
                      <a:lumMod val="75000"/>
                    </a:schemeClr>
                  </a:solidFill>
                  <a:latin typeface="Baskerville Old Face" panose="02020602080505020303" pitchFamily="18" charset="0"/>
                </a:rPr>
                <a:t>On</a:t>
              </a:r>
            </a:p>
            <a:p>
              <a:pPr algn="ctr"/>
              <a:r>
                <a:rPr lang="en-US" sz="1100" dirty="0">
                  <a:solidFill>
                    <a:schemeClr val="accent2">
                      <a:lumMod val="75000"/>
                    </a:schemeClr>
                  </a:solidFill>
                  <a:latin typeface="Baskerville Old Face" panose="02020602080505020303" pitchFamily="18" charset="0"/>
                </a:rPr>
                <a:t>Campus</a:t>
              </a:r>
            </a:p>
          </p:txBody>
        </p:sp>
      </p:grpSp>
    </p:spTree>
    <p:extLst>
      <p:ext uri="{BB962C8B-B14F-4D97-AF65-F5344CB8AC3E}">
        <p14:creationId xmlns:p14="http://schemas.microsoft.com/office/powerpoint/2010/main" val="59106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oi.org/10.12688/f1000research.3-59.v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5256/f1000research.3556.r373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lay.vidyard.com/JXzPkrTRM7swRB7XFM1XU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bmj.com/about-bmj/resources-reviewers/training-materials" TargetMode="External"/><Relationship Id="rId4" Type="http://schemas.openxmlformats.org/officeDocument/2006/relationships/hyperlink" Target="https://webofscienceacademy.clarivate.com/lear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371/journal.pcbi.002011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scholarlykitchen.sspnet.org/collection/peer-review/" TargetMode="External"/><Relationship Id="rId4" Type="http://schemas.openxmlformats.org/officeDocument/2006/relationships/hyperlink" Target="https://senseaboutscience.org/activities/peer-review-the-nuts-and-bolt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ufl.qualtrics.com/jfe/form/SV_1WVLQUcrykr7YF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chemeClr val="accent1">
                    <a:lumMod val="75000"/>
                  </a:schemeClr>
                </a:solidFill>
                <a:latin typeface="Calibri" panose="020F0502020204030204" pitchFamily="34" charset="0"/>
                <a:cs typeface="Calibri" panose="020F0502020204030204" pitchFamily="34" charset="0"/>
              </a:rPr>
              <a:t>RCR Summer Seminar Series</a:t>
            </a:r>
          </a:p>
        </p:txBody>
      </p:sp>
      <p:sp>
        <p:nvSpPr>
          <p:cNvPr id="3" name="Subtitle 2"/>
          <p:cNvSpPr>
            <a:spLocks noGrp="1"/>
          </p:cNvSpPr>
          <p:nvPr>
            <p:ph type="subTitle" idx="1"/>
          </p:nvPr>
        </p:nvSpPr>
        <p:spPr>
          <a:xfrm>
            <a:off x="1524000" y="3744916"/>
            <a:ext cx="9144000" cy="1655762"/>
          </a:xfrm>
        </p:spPr>
        <p:txBody>
          <a:bodyPr/>
          <a:lstStyle/>
          <a:p>
            <a:r>
              <a:rPr lang="en-US" dirty="0">
                <a:solidFill>
                  <a:schemeClr val="accent1">
                    <a:lumMod val="75000"/>
                  </a:schemeClr>
                </a:solidFill>
              </a:rPr>
              <a:t>Rigors of Peer Review</a:t>
            </a:r>
          </a:p>
        </p:txBody>
      </p:sp>
      <p:sp>
        <p:nvSpPr>
          <p:cNvPr id="4" name="Rectangle 3">
            <a:extLst>
              <a:ext uri="{FF2B5EF4-FFF2-40B4-BE49-F238E27FC236}">
                <a16:creationId xmlns:a16="http://schemas.microsoft.com/office/drawing/2014/main" id="{B8BC0EB1-50ED-5047-A49E-9C207D779030}"/>
              </a:ext>
            </a:extLst>
          </p:cNvPr>
          <p:cNvSpPr/>
          <p:nvPr/>
        </p:nvSpPr>
        <p:spPr>
          <a:xfrm>
            <a:off x="2667000" y="2200275"/>
            <a:ext cx="6858000" cy="2444296"/>
          </a:xfrm>
          <a:prstGeom prst="rect">
            <a:avLst/>
          </a:prstGeom>
          <a:noFill/>
          <a:ln w="38100">
            <a:gradFill flip="none" rotWithShape="1">
              <a:gsLst>
                <a:gs pos="0">
                  <a:schemeClr val="accent2">
                    <a:lumMod val="67000"/>
                  </a:schemeClr>
                </a:gs>
                <a:gs pos="0">
                  <a:schemeClr val="accent2">
                    <a:lumMod val="97000"/>
                    <a:lumOff val="3000"/>
                  </a:schemeClr>
                </a:gs>
                <a:gs pos="100000">
                  <a:schemeClr val="accent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172960B-5F49-684C-8EF1-1CD3E3DF5277}"/>
              </a:ext>
            </a:extLst>
          </p:cNvPr>
          <p:cNvCxnSpPr/>
          <p:nvPr/>
        </p:nvCxnSpPr>
        <p:spPr>
          <a:xfrm flipH="1">
            <a:off x="3171372" y="3567115"/>
            <a:ext cx="584925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12935" y="4892846"/>
            <a:ext cx="4766129" cy="1015663"/>
          </a:xfrm>
          <a:prstGeom prst="rect">
            <a:avLst/>
          </a:prstGeom>
          <a:noFill/>
        </p:spPr>
        <p:txBody>
          <a:bodyPr wrap="square" rtlCol="0">
            <a:spAutoFit/>
          </a:bodyPr>
          <a:lstStyle/>
          <a:p>
            <a:pPr algn="ctr"/>
            <a:r>
              <a:rPr lang="en-US" sz="2000" dirty="0"/>
              <a:t>Michelle Leonard &amp; Suzanne Stapleton</a:t>
            </a:r>
          </a:p>
          <a:p>
            <a:pPr algn="ctr"/>
            <a:r>
              <a:rPr lang="en-US" sz="2000" dirty="0"/>
              <a:t>Marston Science Library</a:t>
            </a:r>
          </a:p>
          <a:p>
            <a:pPr algn="ctr"/>
            <a:r>
              <a:rPr lang="en-US" sz="2000" dirty="0"/>
              <a:t>June 24, 2021</a:t>
            </a:r>
          </a:p>
        </p:txBody>
      </p:sp>
    </p:spTree>
    <p:extLst>
      <p:ext uri="{BB962C8B-B14F-4D97-AF65-F5344CB8AC3E}">
        <p14:creationId xmlns:p14="http://schemas.microsoft.com/office/powerpoint/2010/main" val="46843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2387600"/>
          </a:xfrm>
        </p:spPr>
        <p:txBody>
          <a:bodyPr/>
          <a:lstStyle/>
          <a:p>
            <a:r>
              <a:rPr lang="en-US" dirty="0"/>
              <a:t>Types of peer review</a:t>
            </a:r>
          </a:p>
        </p:txBody>
      </p:sp>
    </p:spTree>
    <p:extLst>
      <p:ext uri="{BB962C8B-B14F-4D97-AF65-F5344CB8AC3E}">
        <p14:creationId xmlns:p14="http://schemas.microsoft.com/office/powerpoint/2010/main" val="392223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3505" y="405398"/>
            <a:ext cx="4985084" cy="678700"/>
          </a:xfrm>
        </p:spPr>
        <p:txBody>
          <a:bodyPr>
            <a:normAutofit fontScale="90000"/>
          </a:bodyPr>
          <a:lstStyle/>
          <a:p>
            <a:r>
              <a:rPr lang="en-US" dirty="0"/>
              <a:t>Types of Peer Review</a:t>
            </a:r>
          </a:p>
        </p:txBody>
      </p:sp>
      <p:sp>
        <p:nvSpPr>
          <p:cNvPr id="5" name="Content Placeholder 4"/>
          <p:cNvSpPr>
            <a:spLocks noGrp="1"/>
          </p:cNvSpPr>
          <p:nvPr>
            <p:ph sz="half" idx="1"/>
          </p:nvPr>
        </p:nvSpPr>
        <p:spPr/>
        <p:txBody>
          <a:bodyPr>
            <a:normAutofit/>
          </a:bodyPr>
          <a:lstStyle/>
          <a:p>
            <a:r>
              <a:rPr lang="en-US" dirty="0"/>
              <a:t>Open </a:t>
            </a:r>
          </a:p>
          <a:p>
            <a:r>
              <a:rPr lang="en-US" dirty="0"/>
              <a:t>Single blind </a:t>
            </a:r>
          </a:p>
          <a:p>
            <a:r>
              <a:rPr lang="en-US" dirty="0"/>
              <a:t>Double blind </a:t>
            </a:r>
          </a:p>
          <a:p>
            <a:r>
              <a:rPr lang="en-US" dirty="0"/>
              <a:t>Transferable </a:t>
            </a:r>
          </a:p>
          <a:p>
            <a:r>
              <a:rPr lang="en-US" dirty="0"/>
              <a:t>Collaborative </a:t>
            </a:r>
          </a:p>
          <a:p>
            <a:r>
              <a:rPr lang="en-US" dirty="0"/>
              <a:t>Post publication </a:t>
            </a:r>
          </a:p>
        </p:txBody>
      </p:sp>
      <p:sp>
        <p:nvSpPr>
          <p:cNvPr id="6" name="Content Placeholder 5"/>
          <p:cNvSpPr>
            <a:spLocks noGrp="1"/>
          </p:cNvSpPr>
          <p:nvPr>
            <p:ph sz="half" idx="2"/>
          </p:nvPr>
        </p:nvSpPr>
        <p:spPr>
          <a:xfrm>
            <a:off x="6172202" y="1043825"/>
            <a:ext cx="5181600" cy="5061117"/>
          </a:xfrm>
        </p:spPr>
        <p:txBody>
          <a:bodyPr>
            <a:normAutofit/>
          </a:bodyPr>
          <a:lstStyle/>
          <a:p>
            <a:pPr marL="514350" indent="-514350">
              <a:buFont typeface="+mj-lt"/>
              <a:buAutoNum type="alphaLcParenR"/>
            </a:pPr>
            <a:r>
              <a:rPr lang="en-US" sz="2400" dirty="0"/>
              <a:t>Assign your article to another subject-related journal</a:t>
            </a:r>
          </a:p>
          <a:p>
            <a:pPr marL="514350" indent="-514350">
              <a:buFont typeface="+mj-lt"/>
              <a:buAutoNum type="alphaLcParenR"/>
            </a:pPr>
            <a:r>
              <a:rPr lang="en-US" sz="2400" dirty="0"/>
              <a:t>Reviewers work with each other or with the author</a:t>
            </a:r>
          </a:p>
          <a:p>
            <a:pPr marL="514350" indent="-514350">
              <a:buFont typeface="+mj-lt"/>
              <a:buAutoNum type="alphaLcParenR"/>
            </a:pPr>
            <a:r>
              <a:rPr lang="en-US" sz="2400" dirty="0"/>
              <a:t>The author does not know who the reviewers are</a:t>
            </a:r>
          </a:p>
          <a:p>
            <a:pPr marL="514350" indent="-514350">
              <a:buFont typeface="+mj-lt"/>
              <a:buAutoNum type="alphaLcParenR"/>
            </a:pPr>
            <a:r>
              <a:rPr lang="en-US" sz="2400" dirty="0"/>
              <a:t>Revisions/review continue after publication</a:t>
            </a:r>
          </a:p>
          <a:p>
            <a:pPr marL="514350" indent="-514350">
              <a:buFont typeface="+mj-lt"/>
              <a:buAutoNum type="alphaLcParenR"/>
            </a:pPr>
            <a:r>
              <a:rPr lang="en-US" sz="2400" dirty="0"/>
              <a:t>The reviewers do not know who the authors are, and authors do not know who the reviewers are</a:t>
            </a:r>
          </a:p>
          <a:p>
            <a:pPr marL="514350" indent="-514350">
              <a:buFont typeface="+mj-lt"/>
              <a:buAutoNum type="alphaLcParenR"/>
            </a:pPr>
            <a:r>
              <a:rPr lang="en-US" sz="2400" dirty="0"/>
              <a:t>Identity of the reviewers and authors are known to all</a:t>
            </a:r>
          </a:p>
          <a:p>
            <a:endParaRPr lang="en-US" dirty="0"/>
          </a:p>
        </p:txBody>
      </p:sp>
      <p:sp>
        <p:nvSpPr>
          <p:cNvPr id="2" name="TextBox 1">
            <a:extLst>
              <a:ext uri="{FF2B5EF4-FFF2-40B4-BE49-F238E27FC236}">
                <a16:creationId xmlns:a16="http://schemas.microsoft.com/office/drawing/2014/main" id="{6B3DCC23-0467-4810-925C-2CFCEC69D193}"/>
              </a:ext>
            </a:extLst>
          </p:cNvPr>
          <p:cNvSpPr txBox="1"/>
          <p:nvPr/>
        </p:nvSpPr>
        <p:spPr>
          <a:xfrm>
            <a:off x="7110663" y="365125"/>
            <a:ext cx="2449581" cy="769441"/>
          </a:xfrm>
          <a:prstGeom prst="rect">
            <a:avLst/>
          </a:prstGeom>
          <a:noFill/>
        </p:spPr>
        <p:txBody>
          <a:bodyPr wrap="none" rtlCol="0">
            <a:spAutoFit/>
          </a:bodyPr>
          <a:lstStyle/>
          <a:p>
            <a:r>
              <a:rPr lang="en-US" sz="4400" dirty="0"/>
              <a:t>Definition</a:t>
            </a:r>
          </a:p>
        </p:txBody>
      </p:sp>
    </p:spTree>
    <p:extLst>
      <p:ext uri="{BB962C8B-B14F-4D97-AF65-F5344CB8AC3E}">
        <p14:creationId xmlns:p14="http://schemas.microsoft.com/office/powerpoint/2010/main" val="25411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Pros &amp; Cons of Each Type of Peer Review</a:t>
            </a:r>
          </a:p>
        </p:txBody>
      </p:sp>
      <p:sp>
        <p:nvSpPr>
          <p:cNvPr id="3" name="Content Placeholder 2">
            <a:extLst>
              <a:ext uri="{FF2B5EF4-FFF2-40B4-BE49-F238E27FC236}">
                <a16:creationId xmlns:a16="http://schemas.microsoft.com/office/drawing/2014/main" id="{2460BCC7-F62A-4517-9CF4-961442F7CC80}"/>
              </a:ext>
            </a:extLst>
          </p:cNvPr>
          <p:cNvSpPr>
            <a:spLocks noGrp="1"/>
          </p:cNvSpPr>
          <p:nvPr>
            <p:ph idx="1"/>
          </p:nvPr>
        </p:nvSpPr>
        <p:spPr/>
        <p:txBody>
          <a:bodyPr/>
          <a:lstStyle/>
          <a:p>
            <a:r>
              <a:rPr lang="en-US" dirty="0"/>
              <a:t>Single</a:t>
            </a:r>
          </a:p>
          <a:p>
            <a:pPr lvl="1"/>
            <a:r>
              <a:rPr lang="en-US" dirty="0"/>
              <a:t>Pro: author doesn’t know the reviewer; honest review</a:t>
            </a:r>
          </a:p>
          <a:p>
            <a:pPr lvl="1"/>
            <a:r>
              <a:rPr lang="en-US" dirty="0"/>
              <a:t>Con: reviewer bias (i.e., gender, nationality, competitor, delay publication, accept a poorly written paper based on author reputation)</a:t>
            </a:r>
          </a:p>
          <a:p>
            <a:r>
              <a:rPr lang="en-US" dirty="0"/>
              <a:t>Double:</a:t>
            </a:r>
          </a:p>
          <a:p>
            <a:pPr lvl="1"/>
            <a:r>
              <a:rPr lang="en-US" dirty="0"/>
              <a:t>Pro: reduces bias </a:t>
            </a:r>
          </a:p>
          <a:p>
            <a:pPr lvl="1"/>
            <a:r>
              <a:rPr lang="en-US" dirty="0"/>
              <a:t>Con: reviewer could delay publication based on competition</a:t>
            </a:r>
          </a:p>
          <a:p>
            <a:r>
              <a:rPr lang="en-US" dirty="0"/>
              <a:t>Open</a:t>
            </a:r>
          </a:p>
          <a:p>
            <a:pPr lvl="1"/>
            <a:r>
              <a:rPr lang="en-US" dirty="0"/>
              <a:t>Pro: hold reviewers accountable</a:t>
            </a:r>
          </a:p>
          <a:p>
            <a:pPr lvl="1"/>
            <a:r>
              <a:rPr lang="en-US" dirty="0"/>
              <a:t>Con: compromised reviews; early career reviewers may need to be careful</a:t>
            </a:r>
          </a:p>
        </p:txBody>
      </p:sp>
    </p:spTree>
    <p:extLst>
      <p:ext uri="{BB962C8B-B14F-4D97-AF65-F5344CB8AC3E}">
        <p14:creationId xmlns:p14="http://schemas.microsoft.com/office/powerpoint/2010/main" val="510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Pros &amp; Cons of Each Type of Peer Review</a:t>
            </a:r>
          </a:p>
        </p:txBody>
      </p:sp>
      <p:sp>
        <p:nvSpPr>
          <p:cNvPr id="3" name="Content Placeholder 2">
            <a:extLst>
              <a:ext uri="{FF2B5EF4-FFF2-40B4-BE49-F238E27FC236}">
                <a16:creationId xmlns:a16="http://schemas.microsoft.com/office/drawing/2014/main" id="{2460BCC7-F62A-4517-9CF4-961442F7CC80}"/>
              </a:ext>
            </a:extLst>
          </p:cNvPr>
          <p:cNvSpPr>
            <a:spLocks noGrp="1"/>
          </p:cNvSpPr>
          <p:nvPr>
            <p:ph idx="1"/>
          </p:nvPr>
        </p:nvSpPr>
        <p:spPr/>
        <p:txBody>
          <a:bodyPr/>
          <a:lstStyle/>
          <a:p>
            <a:r>
              <a:rPr lang="en-US" dirty="0"/>
              <a:t>Collaborative</a:t>
            </a:r>
          </a:p>
          <a:p>
            <a:pPr lvl="1"/>
            <a:r>
              <a:rPr lang="en-US" dirty="0"/>
              <a:t>Pro: team of peer reviewers</a:t>
            </a:r>
          </a:p>
          <a:p>
            <a:pPr lvl="1"/>
            <a:r>
              <a:rPr lang="en-US" dirty="0"/>
              <a:t>Con: team of peer reviewers</a:t>
            </a:r>
          </a:p>
          <a:p>
            <a:r>
              <a:rPr lang="en-US" dirty="0"/>
              <a:t>Post Publication:</a:t>
            </a:r>
          </a:p>
          <a:p>
            <a:pPr lvl="1"/>
            <a:r>
              <a:rPr lang="en-US" dirty="0"/>
              <a:t>Pro: continuously improve the article</a:t>
            </a:r>
          </a:p>
          <a:p>
            <a:pPr lvl="1"/>
            <a:r>
              <a:rPr lang="en-US" dirty="0"/>
              <a:t>Con: when do the corrections cease?</a:t>
            </a:r>
          </a:p>
          <a:p>
            <a:r>
              <a:rPr lang="en-US" dirty="0"/>
              <a:t>Transferable</a:t>
            </a:r>
          </a:p>
          <a:p>
            <a:pPr lvl="1"/>
            <a:r>
              <a:rPr lang="en-US" dirty="0"/>
              <a:t>Pro: another option of where to publish if 1</a:t>
            </a:r>
            <a:r>
              <a:rPr lang="en-US" baseline="30000" dirty="0"/>
              <a:t>st</a:t>
            </a:r>
            <a:r>
              <a:rPr lang="en-US" dirty="0"/>
              <a:t> choice is rejected</a:t>
            </a:r>
          </a:p>
          <a:p>
            <a:pPr lvl="1"/>
            <a:r>
              <a:rPr lang="en-US" dirty="0"/>
              <a:t>Con: additional revisions of new reviewers</a:t>
            </a:r>
          </a:p>
        </p:txBody>
      </p:sp>
    </p:spTree>
    <p:extLst>
      <p:ext uri="{BB962C8B-B14F-4D97-AF65-F5344CB8AC3E}">
        <p14:creationId xmlns:p14="http://schemas.microsoft.com/office/powerpoint/2010/main" val="21205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7703" y="2239963"/>
            <a:ext cx="11516594" cy="1963737"/>
          </a:xfrm>
        </p:spPr>
        <p:txBody>
          <a:bodyPr/>
          <a:lstStyle/>
          <a:p>
            <a:r>
              <a:rPr lang="en-US" dirty="0"/>
              <a:t>Examples of Peer Review Misconduct</a:t>
            </a:r>
          </a:p>
        </p:txBody>
      </p:sp>
    </p:spTree>
    <p:extLst>
      <p:ext uri="{BB962C8B-B14F-4D97-AF65-F5344CB8AC3E}">
        <p14:creationId xmlns:p14="http://schemas.microsoft.com/office/powerpoint/2010/main" val="90420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 of what goes wrong…..</a:t>
            </a:r>
          </a:p>
        </p:txBody>
      </p:sp>
      <p:pic>
        <p:nvPicPr>
          <p:cNvPr id="2" name="Content Placeholder 1"/>
          <p:cNvPicPr>
            <a:picLocks noGrp="1" noChangeAspect="1"/>
          </p:cNvPicPr>
          <p:nvPr>
            <p:ph idx="1"/>
          </p:nvPr>
        </p:nvPicPr>
        <p:blipFill>
          <a:blip r:embed="rId2"/>
          <a:stretch>
            <a:fillRect/>
          </a:stretch>
        </p:blipFill>
        <p:spPr>
          <a:xfrm>
            <a:off x="5822495" y="2575864"/>
            <a:ext cx="6010275" cy="1362075"/>
          </a:xfrm>
          <a:prstGeom prst="rect">
            <a:avLst/>
          </a:prstGeom>
          <a:solidFill>
            <a:srgbClr val="F37021"/>
          </a:solidFill>
          <a:ln>
            <a:solidFill>
              <a:srgbClr val="F37021"/>
            </a:solidFill>
          </a:ln>
        </p:spPr>
      </p:pic>
      <p:pic>
        <p:nvPicPr>
          <p:cNvPr id="5" name="Picture 4"/>
          <p:cNvPicPr>
            <a:picLocks noChangeAspect="1"/>
          </p:cNvPicPr>
          <p:nvPr/>
        </p:nvPicPr>
        <p:blipFill>
          <a:blip r:embed="rId3"/>
          <a:stretch>
            <a:fillRect/>
          </a:stretch>
        </p:blipFill>
        <p:spPr>
          <a:xfrm>
            <a:off x="630689" y="4042887"/>
            <a:ext cx="6019800" cy="914400"/>
          </a:xfrm>
          <a:prstGeom prst="rect">
            <a:avLst/>
          </a:prstGeom>
          <a:ln>
            <a:solidFill>
              <a:srgbClr val="4363BA"/>
            </a:solidFill>
          </a:ln>
        </p:spPr>
      </p:pic>
      <p:pic>
        <p:nvPicPr>
          <p:cNvPr id="6" name="Picture 5"/>
          <p:cNvPicPr>
            <a:picLocks noChangeAspect="1"/>
          </p:cNvPicPr>
          <p:nvPr/>
        </p:nvPicPr>
        <p:blipFill>
          <a:blip r:embed="rId4"/>
          <a:stretch>
            <a:fillRect/>
          </a:stretch>
        </p:blipFill>
        <p:spPr>
          <a:xfrm>
            <a:off x="540201" y="1690688"/>
            <a:ext cx="6200775" cy="752475"/>
          </a:xfrm>
          <a:prstGeom prst="rect">
            <a:avLst/>
          </a:prstGeom>
          <a:ln>
            <a:solidFill>
              <a:srgbClr val="4363BA"/>
            </a:solidFill>
          </a:ln>
        </p:spPr>
      </p:pic>
      <p:sp>
        <p:nvSpPr>
          <p:cNvPr id="7" name="TextBox 6">
            <a:extLst>
              <a:ext uri="{FF2B5EF4-FFF2-40B4-BE49-F238E27FC236}">
                <a16:creationId xmlns:a16="http://schemas.microsoft.com/office/drawing/2014/main" id="{45B7AC0B-3340-42DA-A97D-77BAA69B4FCF}"/>
              </a:ext>
            </a:extLst>
          </p:cNvPr>
          <p:cNvSpPr txBox="1"/>
          <p:nvPr/>
        </p:nvSpPr>
        <p:spPr>
          <a:xfrm>
            <a:off x="3729789" y="6336450"/>
            <a:ext cx="3472489" cy="430887"/>
          </a:xfrm>
          <a:prstGeom prst="rect">
            <a:avLst/>
          </a:prstGeom>
          <a:noFill/>
        </p:spPr>
        <p:txBody>
          <a:bodyPr wrap="none" rtlCol="0">
            <a:spAutoFit/>
          </a:bodyPr>
          <a:lstStyle/>
          <a:p>
            <a:r>
              <a:rPr lang="en-US" sz="2200" b="1" dirty="0"/>
              <a:t>From: RetractionWatch.com</a:t>
            </a:r>
          </a:p>
        </p:txBody>
      </p:sp>
    </p:spTree>
    <p:extLst>
      <p:ext uri="{BB962C8B-B14F-4D97-AF65-F5344CB8AC3E}">
        <p14:creationId xmlns:p14="http://schemas.microsoft.com/office/powerpoint/2010/main" val="70384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2506" y="1122363"/>
            <a:ext cx="9144000" cy="2387600"/>
          </a:xfrm>
        </p:spPr>
        <p:txBody>
          <a:bodyPr/>
          <a:lstStyle/>
          <a:p>
            <a:r>
              <a:rPr lang="en-US" dirty="0"/>
              <a:t>Case Studies</a:t>
            </a:r>
          </a:p>
        </p:txBody>
      </p:sp>
    </p:spTree>
    <p:extLst>
      <p:ext uri="{BB962C8B-B14F-4D97-AF65-F5344CB8AC3E}">
        <p14:creationId xmlns:p14="http://schemas.microsoft.com/office/powerpoint/2010/main" val="242206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4874"/>
            <a:ext cx="10515600" cy="1325563"/>
          </a:xfrm>
        </p:spPr>
        <p:txBody>
          <a:bodyPr/>
          <a:lstStyle/>
          <a:p>
            <a:r>
              <a:rPr lang="en-US" dirty="0"/>
              <a:t>Case Study</a:t>
            </a:r>
          </a:p>
        </p:txBody>
      </p:sp>
      <p:sp>
        <p:nvSpPr>
          <p:cNvPr id="7" name="Content Placeholder 6"/>
          <p:cNvSpPr>
            <a:spLocks noGrp="1"/>
          </p:cNvSpPr>
          <p:nvPr>
            <p:ph idx="1"/>
          </p:nvPr>
        </p:nvSpPr>
        <p:spPr>
          <a:xfrm>
            <a:off x="749300" y="1414675"/>
            <a:ext cx="10515600" cy="4796526"/>
          </a:xfrm>
        </p:spPr>
        <p:txBody>
          <a:bodyPr>
            <a:normAutofit/>
          </a:bodyPr>
          <a:lstStyle/>
          <a:p>
            <a:pPr marL="0" indent="0">
              <a:buNone/>
            </a:pPr>
            <a:r>
              <a:rPr lang="en-US" dirty="0"/>
              <a:t>Alana is a medical student researcher in the laboratory of Prof. Hayes. Prof. Hayes has received a manuscript for review for possible publication in a biomedical journal and asks Alana to review the manuscript. </a:t>
            </a:r>
          </a:p>
          <a:p>
            <a:pPr marL="0" indent="0">
              <a:buNone/>
            </a:pPr>
            <a:r>
              <a:rPr lang="en-US" dirty="0"/>
              <a:t>Alana knows that the review process is intended to be confidential, so she asks if the journal editor has been notified of this request. Prof. Hayes says that this is not necessary. </a:t>
            </a:r>
          </a:p>
          <a:p>
            <a:pPr marL="0" indent="0">
              <a:buNone/>
            </a:pPr>
            <a:endParaRPr lang="en-US" dirty="0"/>
          </a:p>
          <a:p>
            <a:pPr marL="0" indent="0">
              <a:buNone/>
            </a:pPr>
            <a:r>
              <a:rPr lang="en-US" dirty="0"/>
              <a:t>Alana asks for your advice.</a:t>
            </a:r>
            <a:br>
              <a:rPr lang="en-US" dirty="0"/>
            </a:br>
            <a:endParaRPr lang="en-US" dirty="0"/>
          </a:p>
          <a:p>
            <a:pPr marL="0" indent="0">
              <a:buNone/>
            </a:pPr>
            <a:r>
              <a:rPr lang="en-US" sz="1100" dirty="0"/>
              <a:t>		http://research-ethics.net/topics/peer-review/#discussion</a:t>
            </a:r>
          </a:p>
          <a:p>
            <a:pPr marL="0" indent="0">
              <a:buNone/>
            </a:pPr>
            <a:endParaRPr lang="en-US" dirty="0"/>
          </a:p>
        </p:txBody>
      </p:sp>
    </p:spTree>
    <p:extLst>
      <p:ext uri="{BB962C8B-B14F-4D97-AF65-F5344CB8AC3E}">
        <p14:creationId xmlns:p14="http://schemas.microsoft.com/office/powerpoint/2010/main" val="295480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18"/>
            <a:ext cx="10515600" cy="1325563"/>
          </a:xfrm>
        </p:spPr>
        <p:txBody>
          <a:bodyPr/>
          <a:lstStyle/>
          <a:p>
            <a:r>
              <a:rPr lang="en-US" dirty="0"/>
              <a:t>Case Study</a:t>
            </a:r>
          </a:p>
        </p:txBody>
      </p:sp>
      <p:sp>
        <p:nvSpPr>
          <p:cNvPr id="7" name="Content Placeholder 6"/>
          <p:cNvSpPr>
            <a:spLocks noGrp="1"/>
          </p:cNvSpPr>
          <p:nvPr>
            <p:ph idx="1"/>
          </p:nvPr>
        </p:nvSpPr>
        <p:spPr>
          <a:xfrm>
            <a:off x="622300" y="1129499"/>
            <a:ext cx="10515600" cy="5033963"/>
          </a:xfrm>
        </p:spPr>
        <p:txBody>
          <a:bodyPr>
            <a:normAutofit fontScale="70000" lnSpcReduction="20000"/>
          </a:bodyPr>
          <a:lstStyle/>
          <a:p>
            <a:pPr marL="0" indent="0">
              <a:buNone/>
            </a:pPr>
            <a:r>
              <a:rPr lang="en-US" sz="3600" dirty="0"/>
              <a:t>Dr. George Adams receives a manuscript for ad hoc review from the editor of a scientific journal. George gives the manuscript to Al Nance, his senior postdoctoral fellow. He asks Al to read the manuscript and prepare some written comments critiquing it. </a:t>
            </a:r>
          </a:p>
          <a:p>
            <a:pPr marL="0" indent="0">
              <a:buNone/>
            </a:pPr>
            <a:r>
              <a:rPr lang="en-US" sz="3600" dirty="0"/>
              <a:t>One week later, Al provides to Dr. Adams one page of comments. Al also provides Dr. Adams with an extensive verbal critique of the paper. Dr. Adams then prepares a written review which is submitted to the editor of the scientific journal. </a:t>
            </a:r>
          </a:p>
          <a:p>
            <a:pPr marL="0" indent="0">
              <a:buNone/>
            </a:pPr>
            <a:r>
              <a:rPr lang="en-US" sz="3600" dirty="0"/>
              <a:t>A few weeks later, Dr. Adams learns that Al made photocopies of the entire literature citation section of the manuscript because it contained "some useful references". Dr. Adams proceeds to verbally reprimand Al, telling him that no part of a manuscript received for review should be copied. </a:t>
            </a:r>
          </a:p>
          <a:p>
            <a:pPr marL="0" indent="0">
              <a:buNone/>
            </a:pPr>
            <a:endParaRPr lang="en-US" sz="3600" dirty="0"/>
          </a:p>
          <a:p>
            <a:pPr marL="0" indent="0">
              <a:buNone/>
            </a:pPr>
            <a:r>
              <a:rPr lang="en-US" sz="3600" dirty="0"/>
              <a:t>Comment on the behavior of both the faculty member and the postdoctoral fellow in this scenario.</a:t>
            </a:r>
          </a:p>
          <a:p>
            <a:pPr marL="0" indent="0">
              <a:buNone/>
            </a:pPr>
            <a:r>
              <a:rPr lang="en-US" sz="1100" dirty="0"/>
              <a:t>					http://research-ethics.net/topics/peer-review/#discussion</a:t>
            </a:r>
          </a:p>
          <a:p>
            <a:pPr marL="0" indent="0">
              <a:buNone/>
            </a:pPr>
            <a:endParaRPr lang="en-US" dirty="0"/>
          </a:p>
        </p:txBody>
      </p:sp>
    </p:spTree>
    <p:extLst>
      <p:ext uri="{BB962C8B-B14F-4D97-AF65-F5344CB8AC3E}">
        <p14:creationId xmlns:p14="http://schemas.microsoft.com/office/powerpoint/2010/main" val="333617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8653" y="1868806"/>
            <a:ext cx="11554694" cy="2217737"/>
          </a:xfrm>
        </p:spPr>
        <p:txBody>
          <a:bodyPr>
            <a:normAutofit/>
          </a:bodyPr>
          <a:lstStyle/>
          <a:p>
            <a:r>
              <a:rPr lang="en-US" dirty="0"/>
              <a:t>Part 2. Becoming A</a:t>
            </a:r>
            <a:br>
              <a:rPr lang="en-US" dirty="0"/>
            </a:br>
            <a:r>
              <a:rPr lang="en-US" dirty="0"/>
              <a:t>Peer Reviewer</a:t>
            </a:r>
          </a:p>
        </p:txBody>
      </p:sp>
    </p:spTree>
    <p:extLst>
      <p:ext uri="{BB962C8B-B14F-4D97-AF65-F5344CB8AC3E}">
        <p14:creationId xmlns:p14="http://schemas.microsoft.com/office/powerpoint/2010/main" val="146433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p:txBody>
          <a:bodyPr/>
          <a:lstStyle/>
          <a:p>
            <a:r>
              <a:rPr lang="en-US" dirty="0"/>
              <a:t>You must log in with UFL email in order to receive certificate credit</a:t>
            </a:r>
          </a:p>
          <a:p>
            <a:r>
              <a:rPr lang="en-US" dirty="0"/>
              <a:t>Please take the survey after the class—we value your feedback</a:t>
            </a:r>
          </a:p>
          <a:p>
            <a:r>
              <a:rPr lang="en-US" dirty="0"/>
              <a:t>In order to allow for free flow of ideas and questions, we will not record the session</a:t>
            </a:r>
          </a:p>
          <a:p>
            <a:r>
              <a:rPr lang="en-US" dirty="0"/>
              <a:t>Slides and other materials will be sent to attendees after the class</a:t>
            </a:r>
          </a:p>
        </p:txBody>
      </p:sp>
    </p:spTree>
    <p:extLst>
      <p:ext uri="{BB962C8B-B14F-4D97-AF65-F5344CB8AC3E}">
        <p14:creationId xmlns:p14="http://schemas.microsoft.com/office/powerpoint/2010/main" val="251774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9880" y="2890391"/>
            <a:ext cx="7072302" cy="1077218"/>
          </a:xfrm>
          <a:prstGeom prst="rect">
            <a:avLst/>
          </a:prstGeom>
          <a:noFill/>
        </p:spPr>
        <p:txBody>
          <a:bodyPr wrap="square" rtlCol="0">
            <a:spAutoFit/>
          </a:bodyPr>
          <a:lstStyle/>
          <a:p>
            <a:r>
              <a:rPr lang="en-US" sz="3200" dirty="0"/>
              <a:t>The skills you develop as a Reviewer </a:t>
            </a:r>
          </a:p>
          <a:p>
            <a:r>
              <a:rPr lang="en-US" sz="3200" dirty="0"/>
              <a:t>will benefit your skills as an Author</a:t>
            </a:r>
          </a:p>
        </p:txBody>
      </p:sp>
    </p:spTree>
    <p:extLst>
      <p:ext uri="{BB962C8B-B14F-4D97-AF65-F5344CB8AC3E}">
        <p14:creationId xmlns:p14="http://schemas.microsoft.com/office/powerpoint/2010/main" val="340852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Importance of Peer Review</a:t>
            </a:r>
            <a:br>
              <a:rPr lang="en-US" dirty="0"/>
            </a:br>
            <a:endParaRPr lang="en-US" dirty="0"/>
          </a:p>
        </p:txBody>
      </p:sp>
      <p:sp>
        <p:nvSpPr>
          <p:cNvPr id="7" name="TextBox 6"/>
          <p:cNvSpPr txBox="1"/>
          <p:nvPr/>
        </p:nvSpPr>
        <p:spPr>
          <a:xfrm>
            <a:off x="1328057" y="1659534"/>
            <a:ext cx="8348206" cy="1508105"/>
          </a:xfrm>
          <a:prstGeom prst="rect">
            <a:avLst/>
          </a:prstGeom>
          <a:noFill/>
        </p:spPr>
        <p:txBody>
          <a:bodyPr wrap="square" rtlCol="0">
            <a:spAutoFit/>
          </a:bodyPr>
          <a:lstStyle/>
          <a:p>
            <a:r>
              <a:rPr lang="en-US" sz="2800" dirty="0"/>
              <a:t>Peer reviewing is “the cornerstone of our profession, </a:t>
            </a:r>
          </a:p>
          <a:p>
            <a:r>
              <a:rPr lang="en-US" sz="2800" dirty="0"/>
              <a:t>on which we need to build all other endeavors” </a:t>
            </a:r>
          </a:p>
          <a:p>
            <a:endParaRPr lang="en-US" sz="3600" dirty="0"/>
          </a:p>
        </p:txBody>
      </p:sp>
      <p:sp>
        <p:nvSpPr>
          <p:cNvPr id="8" name="TextBox 7"/>
          <p:cNvSpPr txBox="1"/>
          <p:nvPr/>
        </p:nvSpPr>
        <p:spPr>
          <a:xfrm>
            <a:off x="1328057" y="2836125"/>
            <a:ext cx="10497617" cy="3170099"/>
          </a:xfrm>
          <a:prstGeom prst="rect">
            <a:avLst/>
          </a:prstGeom>
          <a:noFill/>
        </p:spPr>
        <p:txBody>
          <a:bodyPr wrap="none" rtlCol="0">
            <a:spAutoFit/>
          </a:bodyPr>
          <a:lstStyle/>
          <a:p>
            <a:r>
              <a:rPr lang="en-US" sz="2800" dirty="0"/>
              <a:t>“Peer review is how we ensure the overall quality of our work, </a:t>
            </a:r>
          </a:p>
          <a:p>
            <a:r>
              <a:rPr lang="en-US" sz="2800" dirty="0"/>
              <a:t>how we support each other, how we can push and constructively </a:t>
            </a:r>
          </a:p>
          <a:p>
            <a:r>
              <a:rPr lang="en-US" sz="2800" dirty="0"/>
              <a:t>challenge each other to be truly innovative, </a:t>
            </a:r>
          </a:p>
          <a:p>
            <a:r>
              <a:rPr lang="en-US" sz="2800" dirty="0"/>
              <a:t>how we can make sure that our work connects with and </a:t>
            </a:r>
          </a:p>
          <a:p>
            <a:r>
              <a:rPr lang="en-US" sz="2800" dirty="0"/>
              <a:t>is relevant for others, and how we can drive impact and change </a:t>
            </a:r>
          </a:p>
          <a:p>
            <a:r>
              <a:rPr lang="en-US" sz="2800" dirty="0"/>
              <a:t>that are appropriately targeted at the needs of different communities.”</a:t>
            </a:r>
          </a:p>
          <a:p>
            <a:endParaRPr lang="en-US" sz="3200" dirty="0"/>
          </a:p>
        </p:txBody>
      </p:sp>
      <p:sp>
        <p:nvSpPr>
          <p:cNvPr id="9" name="TextBox 8"/>
          <p:cNvSpPr txBox="1"/>
          <p:nvPr/>
        </p:nvSpPr>
        <p:spPr>
          <a:xfrm>
            <a:off x="2865108" y="6006224"/>
            <a:ext cx="6127544" cy="830997"/>
          </a:xfrm>
          <a:prstGeom prst="rect">
            <a:avLst/>
          </a:prstGeom>
          <a:noFill/>
        </p:spPr>
        <p:txBody>
          <a:bodyPr wrap="square" rtlCol="0">
            <a:spAutoFit/>
          </a:bodyPr>
          <a:lstStyle/>
          <a:p>
            <a:r>
              <a:rPr lang="en-US" sz="1200" dirty="0"/>
              <a:t>Köhler, T., González-Morales, M., Banks, G., O’Boyle, E., Allen, J., Sinha, R., . . . Gulick, L. (2020). Supporting robust, rigorous, and reliable reviewing as the cornerstone of our profession: Introducing a competency framework for peer review. </a:t>
            </a:r>
            <a:r>
              <a:rPr lang="en-US" sz="1200" i="1" dirty="0"/>
              <a:t>Industrial and Organizational Psychology,</a:t>
            </a:r>
            <a:r>
              <a:rPr lang="en-US" sz="1200" dirty="0"/>
              <a:t> </a:t>
            </a:r>
            <a:r>
              <a:rPr lang="en-US" sz="1200" i="1" dirty="0"/>
              <a:t>13</a:t>
            </a:r>
            <a:r>
              <a:rPr lang="en-US" sz="1200" dirty="0"/>
              <a:t>(1), 1-27. doi:10.1017/iop.2019.121</a:t>
            </a:r>
          </a:p>
        </p:txBody>
      </p:sp>
    </p:spTree>
    <p:extLst>
      <p:ext uri="{BB962C8B-B14F-4D97-AF65-F5344CB8AC3E}">
        <p14:creationId xmlns:p14="http://schemas.microsoft.com/office/powerpoint/2010/main" val="1948210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2146" y="1177926"/>
            <a:ext cx="9144000" cy="2387600"/>
          </a:xfrm>
        </p:spPr>
        <p:txBody>
          <a:bodyPr/>
          <a:lstStyle/>
          <a:p>
            <a:r>
              <a:rPr lang="en-US" dirty="0"/>
              <a:t>Constructive Peer Review</a:t>
            </a:r>
          </a:p>
        </p:txBody>
      </p:sp>
    </p:spTree>
    <p:extLst>
      <p:ext uri="{BB962C8B-B14F-4D97-AF65-F5344CB8AC3E}">
        <p14:creationId xmlns:p14="http://schemas.microsoft.com/office/powerpoint/2010/main" val="289074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78917"/>
            <a:ext cx="10515600" cy="1325563"/>
          </a:xfrm>
        </p:spPr>
        <p:txBody>
          <a:bodyPr>
            <a:normAutofit fontScale="90000"/>
          </a:bodyPr>
          <a:lstStyle/>
          <a:p>
            <a:br>
              <a:rPr lang="en-US" dirty="0"/>
            </a:br>
            <a:r>
              <a:rPr lang="en-US" dirty="0"/>
              <a:t>Elements of a Constructive Review</a:t>
            </a:r>
            <a:br>
              <a:rPr lang="en-US" dirty="0"/>
            </a:br>
            <a:endParaRPr lang="en-US" dirty="0"/>
          </a:p>
        </p:txBody>
      </p:sp>
      <p:sp>
        <p:nvSpPr>
          <p:cNvPr id="6" name="Content Placeholder 4"/>
          <p:cNvSpPr>
            <a:spLocks noGrp="1"/>
          </p:cNvSpPr>
          <p:nvPr>
            <p:ph sz="half" idx="1"/>
          </p:nvPr>
        </p:nvSpPr>
        <p:spPr>
          <a:xfrm>
            <a:off x="2148385" y="2494366"/>
            <a:ext cx="8169322" cy="2118578"/>
          </a:xfrm>
        </p:spPr>
        <p:txBody>
          <a:bodyPr/>
          <a:lstStyle/>
          <a:p>
            <a:r>
              <a:rPr lang="en-US" dirty="0"/>
              <a:t>Supportive</a:t>
            </a:r>
          </a:p>
          <a:p>
            <a:r>
              <a:rPr lang="en-US" dirty="0"/>
              <a:t>Provides big picture and detailed examples</a:t>
            </a:r>
          </a:p>
          <a:p>
            <a:r>
              <a:rPr lang="en-US" dirty="0"/>
              <a:t>Impartial, unbiased</a:t>
            </a:r>
          </a:p>
        </p:txBody>
      </p:sp>
      <p:sp>
        <p:nvSpPr>
          <p:cNvPr id="10" name="TextBox 9"/>
          <p:cNvSpPr txBox="1"/>
          <p:nvPr/>
        </p:nvSpPr>
        <p:spPr>
          <a:xfrm>
            <a:off x="2484966" y="6264865"/>
            <a:ext cx="6491394" cy="276999"/>
          </a:xfrm>
          <a:prstGeom prst="rect">
            <a:avLst/>
          </a:prstGeom>
          <a:noFill/>
        </p:spPr>
        <p:txBody>
          <a:bodyPr wrap="square" rtlCol="0">
            <a:spAutoFit/>
          </a:bodyPr>
          <a:lstStyle/>
          <a:p>
            <a:r>
              <a:rPr lang="en-US" sz="1200" dirty="0"/>
              <a:t>See also 10 Simple Rules for Reviewers Rules 3, 4 and 9 https://doi.org/10.1371/journal.pcbi.0020110</a:t>
            </a:r>
            <a:endParaRPr lang="en-US" dirty="0"/>
          </a:p>
        </p:txBody>
      </p:sp>
    </p:spTree>
    <p:extLst>
      <p:ext uri="{BB962C8B-B14F-4D97-AF65-F5344CB8AC3E}">
        <p14:creationId xmlns:p14="http://schemas.microsoft.com/office/powerpoint/2010/main" val="97338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78917"/>
            <a:ext cx="10515600" cy="1325563"/>
          </a:xfrm>
        </p:spPr>
        <p:txBody>
          <a:bodyPr>
            <a:normAutofit fontScale="90000"/>
          </a:bodyPr>
          <a:lstStyle/>
          <a:p>
            <a:br>
              <a:rPr lang="en-US" dirty="0"/>
            </a:br>
            <a:r>
              <a:rPr lang="en-US" dirty="0"/>
              <a:t>Develop Your Own Steps for Peer Review</a:t>
            </a:r>
            <a:br>
              <a:rPr lang="en-US" dirty="0"/>
            </a:br>
            <a:endParaRPr lang="en-US" dirty="0"/>
          </a:p>
        </p:txBody>
      </p:sp>
      <p:sp>
        <p:nvSpPr>
          <p:cNvPr id="6" name="Content Placeholder 4"/>
          <p:cNvSpPr>
            <a:spLocks noGrp="1"/>
          </p:cNvSpPr>
          <p:nvPr>
            <p:ph sz="half" idx="1"/>
          </p:nvPr>
        </p:nvSpPr>
        <p:spPr>
          <a:xfrm>
            <a:off x="2148384" y="2304480"/>
            <a:ext cx="8580575" cy="3410520"/>
          </a:xfrm>
        </p:spPr>
        <p:txBody>
          <a:bodyPr>
            <a:normAutofit fontScale="92500" lnSpcReduction="10000"/>
          </a:bodyPr>
          <a:lstStyle/>
          <a:p>
            <a:r>
              <a:rPr lang="en-US" dirty="0"/>
              <a:t>Overview of journal expectations &amp; forms</a:t>
            </a:r>
          </a:p>
          <a:p>
            <a:r>
              <a:rPr lang="en-US" dirty="0"/>
              <a:t>First read-through of the submission</a:t>
            </a:r>
          </a:p>
          <a:p>
            <a:r>
              <a:rPr lang="en-US" dirty="0"/>
              <a:t>Take notes: explain research question &amp; contribution, identify any major flaws</a:t>
            </a:r>
          </a:p>
          <a:p>
            <a:r>
              <a:rPr lang="en-US" dirty="0"/>
              <a:t>Detailed reading of each section</a:t>
            </a:r>
          </a:p>
          <a:p>
            <a:r>
              <a:rPr lang="en-US" dirty="0"/>
              <a:t>Organize your notes and thoughts</a:t>
            </a:r>
          </a:p>
          <a:p>
            <a:r>
              <a:rPr lang="en-US" dirty="0"/>
              <a:t>Write your review</a:t>
            </a:r>
          </a:p>
          <a:p>
            <a:r>
              <a:rPr lang="en-US" dirty="0"/>
              <a:t>Read your review for constructiveness before submitting it</a:t>
            </a:r>
          </a:p>
        </p:txBody>
      </p:sp>
      <p:sp>
        <p:nvSpPr>
          <p:cNvPr id="10" name="TextBox 9"/>
          <p:cNvSpPr txBox="1"/>
          <p:nvPr/>
        </p:nvSpPr>
        <p:spPr>
          <a:xfrm>
            <a:off x="2484966" y="6051505"/>
            <a:ext cx="6491394" cy="646331"/>
          </a:xfrm>
          <a:prstGeom prst="rect">
            <a:avLst/>
          </a:prstGeom>
          <a:noFill/>
        </p:spPr>
        <p:txBody>
          <a:bodyPr wrap="square" rtlCol="0">
            <a:spAutoFit/>
          </a:bodyPr>
          <a:lstStyle/>
          <a:p>
            <a:r>
              <a:rPr lang="en-US" sz="1200" dirty="0"/>
              <a:t>Modified from Wiley’s Steps in the Peer Review Process https://authorservices.wiley.com/Reviewers/journal-reviewers/how-to-perform-a-peer-review/step-by-step-guide-to-reviewing-a-manuscript.html#15</a:t>
            </a:r>
            <a:endParaRPr lang="en-US" dirty="0"/>
          </a:p>
        </p:txBody>
      </p:sp>
    </p:spTree>
    <p:extLst>
      <p:ext uri="{BB962C8B-B14F-4D97-AF65-F5344CB8AC3E}">
        <p14:creationId xmlns:p14="http://schemas.microsoft.com/office/powerpoint/2010/main" val="11891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0935937">
            <a:off x="500820" y="2258116"/>
            <a:ext cx="3324223" cy="2465080"/>
          </a:xfrm>
          <a:prstGeom prst="rect">
            <a:avLst/>
          </a:prstGeom>
        </p:spPr>
      </p:pic>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Comments to Author</a:t>
            </a:r>
            <a:br>
              <a:rPr lang="en-US" dirty="0"/>
            </a:br>
            <a:endParaRPr lang="en-US" dirty="0"/>
          </a:p>
        </p:txBody>
      </p:sp>
      <p:sp>
        <p:nvSpPr>
          <p:cNvPr id="6" name="Content Placeholder 4"/>
          <p:cNvSpPr>
            <a:spLocks noGrp="1"/>
          </p:cNvSpPr>
          <p:nvPr>
            <p:ph sz="half" idx="1"/>
          </p:nvPr>
        </p:nvSpPr>
        <p:spPr>
          <a:xfrm>
            <a:off x="4022678" y="2532133"/>
            <a:ext cx="8169322" cy="3228587"/>
          </a:xfrm>
        </p:spPr>
        <p:txBody>
          <a:bodyPr>
            <a:normAutofit lnSpcReduction="10000"/>
          </a:bodyPr>
          <a:lstStyle/>
          <a:p>
            <a:r>
              <a:rPr lang="en-US" dirty="0"/>
              <a:t>Short letter</a:t>
            </a:r>
          </a:p>
          <a:p>
            <a:r>
              <a:rPr lang="en-US" dirty="0"/>
              <a:t>Summary of main findings of submission </a:t>
            </a:r>
          </a:p>
          <a:p>
            <a:r>
              <a:rPr lang="en-US" dirty="0"/>
              <a:t>Comment on context and relevancy from your expertise</a:t>
            </a:r>
          </a:p>
          <a:p>
            <a:r>
              <a:rPr lang="en-US" dirty="0"/>
              <a:t>Identify areas for improvement</a:t>
            </a:r>
          </a:p>
          <a:p>
            <a:r>
              <a:rPr lang="en-US" dirty="0"/>
              <a:t>Attach a marked-up file or detailed points with evidence and recommended actions</a:t>
            </a:r>
          </a:p>
        </p:txBody>
      </p:sp>
    </p:spTree>
    <p:extLst>
      <p:ext uri="{BB962C8B-B14F-4D97-AF65-F5344CB8AC3E}">
        <p14:creationId xmlns:p14="http://schemas.microsoft.com/office/powerpoint/2010/main" val="74853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424547">
            <a:off x="6995525" y="1800540"/>
            <a:ext cx="4352239" cy="2910154"/>
          </a:xfrm>
          <a:prstGeom prst="rect">
            <a:avLst/>
          </a:prstGeom>
        </p:spPr>
      </p:pic>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Comments to Editor</a:t>
            </a:r>
            <a:br>
              <a:rPr lang="en-US" dirty="0"/>
            </a:br>
            <a:endParaRPr lang="en-US" dirty="0"/>
          </a:p>
        </p:txBody>
      </p:sp>
      <p:sp>
        <p:nvSpPr>
          <p:cNvPr id="6" name="Content Placeholder 4"/>
          <p:cNvSpPr>
            <a:spLocks noGrp="1"/>
          </p:cNvSpPr>
          <p:nvPr>
            <p:ph sz="half" idx="1"/>
          </p:nvPr>
        </p:nvSpPr>
        <p:spPr>
          <a:xfrm>
            <a:off x="1361365" y="2442952"/>
            <a:ext cx="5817357" cy="3152630"/>
          </a:xfrm>
        </p:spPr>
        <p:txBody>
          <a:bodyPr>
            <a:normAutofit/>
          </a:bodyPr>
          <a:lstStyle/>
          <a:p>
            <a:r>
              <a:rPr lang="en-US" dirty="0"/>
              <a:t>Confidential</a:t>
            </a:r>
          </a:p>
          <a:p>
            <a:r>
              <a:rPr lang="en-US" dirty="0"/>
              <a:t>Subject-specific perspective of the</a:t>
            </a:r>
          </a:p>
          <a:p>
            <a:pPr marL="0" indent="0">
              <a:buNone/>
            </a:pPr>
            <a:r>
              <a:rPr lang="en-US" dirty="0"/>
              <a:t>strengths &amp; weaknesses</a:t>
            </a:r>
          </a:p>
          <a:p>
            <a:r>
              <a:rPr lang="en-US" dirty="0"/>
              <a:t>Explain your recommendation</a:t>
            </a:r>
          </a:p>
        </p:txBody>
      </p:sp>
    </p:spTree>
    <p:extLst>
      <p:ext uri="{BB962C8B-B14F-4D97-AF65-F5344CB8AC3E}">
        <p14:creationId xmlns:p14="http://schemas.microsoft.com/office/powerpoint/2010/main" val="412514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Example of a Journal with Open Review</a:t>
            </a:r>
            <a:br>
              <a:rPr lang="en-US" dirty="0"/>
            </a:b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234" y="1363962"/>
            <a:ext cx="6356726" cy="4698181"/>
          </a:xfrm>
          <a:prstGeom prst="rect">
            <a:avLst/>
          </a:prstGeom>
        </p:spPr>
      </p:pic>
      <p:sp>
        <p:nvSpPr>
          <p:cNvPr id="6" name="TextBox 5">
            <a:extLst>
              <a:ext uri="{FF2B5EF4-FFF2-40B4-BE49-F238E27FC236}">
                <a16:creationId xmlns:a16="http://schemas.microsoft.com/office/drawing/2014/main" id="{0E272018-5424-4B9B-AF6D-338C6206322B}"/>
              </a:ext>
            </a:extLst>
          </p:cNvPr>
          <p:cNvSpPr txBox="1"/>
          <p:nvPr/>
        </p:nvSpPr>
        <p:spPr>
          <a:xfrm>
            <a:off x="2467234" y="6150114"/>
            <a:ext cx="6356726" cy="553998"/>
          </a:xfrm>
          <a:prstGeom prst="rect">
            <a:avLst/>
          </a:prstGeom>
          <a:noFill/>
        </p:spPr>
        <p:txBody>
          <a:bodyPr wrap="square">
            <a:spAutoFit/>
          </a:bodyPr>
          <a:lstStyle/>
          <a:p>
            <a:r>
              <a:rPr lang="en-US" sz="1000" dirty="0"/>
              <a:t>Otieno NE, Ngala D and </a:t>
            </a:r>
            <a:r>
              <a:rPr lang="en-US" sz="1000" dirty="0" err="1"/>
              <a:t>Mwalimu</a:t>
            </a:r>
            <a:r>
              <a:rPr lang="en-US" sz="1000" dirty="0"/>
              <a:t> A. Spatial response of the globally-endangered Sokoke Pipit (</a:t>
            </a:r>
            <a:r>
              <a:rPr lang="en-US" sz="1000" i="1" dirty="0" err="1"/>
              <a:t>Anthus</a:t>
            </a:r>
            <a:r>
              <a:rPr lang="en-US" sz="1000" i="1" dirty="0"/>
              <a:t> </a:t>
            </a:r>
            <a:r>
              <a:rPr lang="en-US" sz="1000" i="1" dirty="0" err="1"/>
              <a:t>sokokensis</a:t>
            </a:r>
            <a:r>
              <a:rPr lang="en-US" sz="1000" i="1" dirty="0"/>
              <a:t> </a:t>
            </a:r>
            <a:r>
              <a:rPr lang="en-US" sz="1000" dirty="0"/>
              <a:t>van </a:t>
            </a:r>
            <a:r>
              <a:rPr lang="en-US" sz="1000" dirty="0" err="1"/>
              <a:t>Someren</a:t>
            </a:r>
            <a:r>
              <a:rPr lang="en-US" sz="1000" dirty="0"/>
              <a:t>, 1921) to habitat degradation in an Eastern Arc Coastal forest [version 2; peer review: 1 approved, 1 approved with reservations]. </a:t>
            </a:r>
            <a:r>
              <a:rPr lang="en-US" sz="1000" i="1" dirty="0"/>
              <a:t>F1000Research</a:t>
            </a:r>
            <a:r>
              <a:rPr lang="en-US" sz="1000" dirty="0"/>
              <a:t> 2014, </a:t>
            </a:r>
            <a:r>
              <a:rPr lang="en-US" sz="1000" b="1" dirty="0"/>
              <a:t>3</a:t>
            </a:r>
            <a:r>
              <a:rPr lang="en-US" sz="1000" dirty="0"/>
              <a:t>:59 (</a:t>
            </a:r>
            <a:r>
              <a:rPr lang="en-US" sz="1000" dirty="0">
                <a:hlinkClick r:id="rId4"/>
              </a:rPr>
              <a:t>https://doi.org/10.12688/f1000research.3-59.v2</a:t>
            </a:r>
            <a:r>
              <a:rPr lang="en-US" sz="1000" dirty="0"/>
              <a:t>) </a:t>
            </a:r>
          </a:p>
        </p:txBody>
      </p:sp>
    </p:spTree>
    <p:extLst>
      <p:ext uri="{BB962C8B-B14F-4D97-AF65-F5344CB8AC3E}">
        <p14:creationId xmlns:p14="http://schemas.microsoft.com/office/powerpoint/2010/main" val="2003195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 y="365760"/>
            <a:ext cx="10515600" cy="1325563"/>
          </a:xfrm>
        </p:spPr>
        <p:txBody>
          <a:bodyPr>
            <a:normAutofit fontScale="90000"/>
          </a:bodyPr>
          <a:lstStyle/>
          <a:p>
            <a:br>
              <a:rPr lang="en-US" dirty="0"/>
            </a:br>
            <a:r>
              <a:rPr lang="en-US" dirty="0"/>
              <a:t>Excerpts from a Constructive Review</a:t>
            </a:r>
            <a:br>
              <a:rPr lang="en-US" dirty="0"/>
            </a:br>
            <a:endParaRPr lang="en-US" dirty="0"/>
          </a:p>
        </p:txBody>
      </p:sp>
      <p:sp>
        <p:nvSpPr>
          <p:cNvPr id="2" name="TextBox 1">
            <a:extLst>
              <a:ext uri="{FF2B5EF4-FFF2-40B4-BE49-F238E27FC236}">
                <a16:creationId xmlns:a16="http://schemas.microsoft.com/office/drawing/2014/main" id="{0FFA7F96-241A-4E5F-B98A-A77796E897BB}"/>
              </a:ext>
            </a:extLst>
          </p:cNvPr>
          <p:cNvSpPr txBox="1"/>
          <p:nvPr/>
        </p:nvSpPr>
        <p:spPr>
          <a:xfrm>
            <a:off x="1249680" y="1538923"/>
            <a:ext cx="9174480" cy="2308324"/>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“This article addresses the links between habitat condition and an endangered bird species in an important forest reserve (ASF) in eastern Kenya. It addresses an important topic, especially given ongoing anthropogenic pressures on this and similar types of forest reserves in eastern Kenya and throughout the tropics. Despite the rather small temporal and spatial extent of the study, it should make an important contribution to bird and forest conservation. There are a number of issues with the methods and analysis that need to be clarified/addressed however; furthermore, some of the conclusions overreach the data collected, while other important results are given less emphasis that they warrant. Below are more specific comments by section:</a:t>
            </a:r>
            <a:endParaRPr lang="en-US" dirty="0"/>
          </a:p>
        </p:txBody>
      </p:sp>
      <p:sp>
        <p:nvSpPr>
          <p:cNvPr id="4" name="TextBox 3">
            <a:extLst>
              <a:ext uri="{FF2B5EF4-FFF2-40B4-BE49-F238E27FC236}">
                <a16:creationId xmlns:a16="http://schemas.microsoft.com/office/drawing/2014/main" id="{6D7EF3CB-3C7C-400C-9915-4E22854A3D6A}"/>
              </a:ext>
            </a:extLst>
          </p:cNvPr>
          <p:cNvSpPr txBox="1"/>
          <p:nvPr/>
        </p:nvSpPr>
        <p:spPr>
          <a:xfrm>
            <a:off x="1249680" y="4014887"/>
            <a:ext cx="9296400" cy="1599284"/>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Results: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pruning result is arguably the most important one here – this suggests an intriguing trade-off between poaching and bird conservation (in particular, the suggestion that pruning by poachers may bolster Pipit populations – or at the very least mitigate against other aspects of habitat degradation). Worth highlighting this more in Discussion.”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76AA2AC-1F69-4D7A-A3C6-8AC0D70F112E}"/>
              </a:ext>
            </a:extLst>
          </p:cNvPr>
          <p:cNvSpPr txBox="1"/>
          <p:nvPr/>
        </p:nvSpPr>
        <p:spPr>
          <a:xfrm>
            <a:off x="2468880" y="6215241"/>
            <a:ext cx="6477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Banks J. Peer Review Report For: Spatial response of the globally-endangered Sokoke Pipit (</a:t>
            </a:r>
            <a:r>
              <a:rPr lang="en-US" sz="1000" i="1" dirty="0" err="1"/>
              <a:t>Anthus</a:t>
            </a:r>
            <a:r>
              <a:rPr lang="en-US" sz="1000" i="1" dirty="0"/>
              <a:t> </a:t>
            </a:r>
            <a:r>
              <a:rPr lang="en-US" sz="1000" i="1" dirty="0" err="1"/>
              <a:t>sokokensis</a:t>
            </a:r>
            <a:r>
              <a:rPr lang="en-US" sz="1000" i="1" dirty="0"/>
              <a:t> </a:t>
            </a:r>
            <a:r>
              <a:rPr lang="en-US" sz="1000" dirty="0"/>
              <a:t>van </a:t>
            </a:r>
            <a:r>
              <a:rPr lang="en-US" sz="1000" dirty="0" err="1"/>
              <a:t>Someren</a:t>
            </a:r>
            <a:r>
              <a:rPr lang="en-US" sz="1000" dirty="0"/>
              <a:t>, 1921) to habitat degradation in an Eastern Arc Coastal forest [version 2; peer review: 1 approved, 1 approved with reservations]. </a:t>
            </a:r>
            <a:r>
              <a:rPr lang="en-US" sz="1000" i="1" dirty="0"/>
              <a:t>F1000Research</a:t>
            </a:r>
            <a:r>
              <a:rPr lang="en-US" sz="1000" dirty="0"/>
              <a:t> 2014, </a:t>
            </a:r>
            <a:r>
              <a:rPr lang="en-US" sz="1000" b="1" dirty="0"/>
              <a:t>3</a:t>
            </a:r>
            <a:r>
              <a:rPr lang="en-US" sz="1000" dirty="0"/>
              <a:t>:59 (</a:t>
            </a:r>
            <a:r>
              <a:rPr lang="en-US" sz="1000" dirty="0">
                <a:hlinkClick r:id="rId3"/>
              </a:rPr>
              <a:t>https://doi.org/10.5256/f1000research.3556.r3739)</a:t>
            </a:r>
            <a:endParaRPr lang="en-US" sz="1000" dirty="0"/>
          </a:p>
        </p:txBody>
      </p:sp>
    </p:spTree>
    <p:extLst>
      <p:ext uri="{BB962C8B-B14F-4D97-AF65-F5344CB8AC3E}">
        <p14:creationId xmlns:p14="http://schemas.microsoft.com/office/powerpoint/2010/main" val="311501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 y="365760"/>
            <a:ext cx="10515600" cy="1325563"/>
          </a:xfrm>
        </p:spPr>
        <p:txBody>
          <a:bodyPr>
            <a:normAutofit fontScale="90000"/>
          </a:bodyPr>
          <a:lstStyle/>
          <a:p>
            <a:br>
              <a:rPr lang="en-US" dirty="0"/>
            </a:br>
            <a:r>
              <a:rPr lang="en-US" dirty="0"/>
              <a:t>Peer Reviewing Tips</a:t>
            </a:r>
            <a:br>
              <a:rPr lang="en-US" dirty="0"/>
            </a:br>
            <a:endParaRPr lang="en-US" dirty="0"/>
          </a:p>
        </p:txBody>
      </p:sp>
      <p:pic>
        <p:nvPicPr>
          <p:cNvPr id="7" name="Picture 6">
            <a:extLst>
              <a:ext uri="{FF2B5EF4-FFF2-40B4-BE49-F238E27FC236}">
                <a16:creationId xmlns:a16="http://schemas.microsoft.com/office/drawing/2014/main" id="{1A225D25-0F0B-48EC-B209-1CB86A7A92C8}"/>
              </a:ext>
            </a:extLst>
          </p:cNvPr>
          <p:cNvPicPr>
            <a:picLocks noChangeAspect="1"/>
          </p:cNvPicPr>
          <p:nvPr/>
        </p:nvPicPr>
        <p:blipFill>
          <a:blip r:embed="rId3"/>
          <a:stretch>
            <a:fillRect/>
          </a:stretch>
        </p:blipFill>
        <p:spPr>
          <a:xfrm>
            <a:off x="1696402" y="1773793"/>
            <a:ext cx="8148638" cy="3722728"/>
          </a:xfrm>
          <a:prstGeom prst="rect">
            <a:avLst/>
          </a:prstGeom>
        </p:spPr>
      </p:pic>
      <p:sp>
        <p:nvSpPr>
          <p:cNvPr id="9" name="TextBox 8">
            <a:extLst>
              <a:ext uri="{FF2B5EF4-FFF2-40B4-BE49-F238E27FC236}">
                <a16:creationId xmlns:a16="http://schemas.microsoft.com/office/drawing/2014/main" id="{CC2DCA24-CE1F-498C-9D4B-A7CDCC68583C}"/>
              </a:ext>
            </a:extLst>
          </p:cNvPr>
          <p:cNvSpPr txBox="1"/>
          <p:nvPr/>
        </p:nvSpPr>
        <p:spPr>
          <a:xfrm>
            <a:off x="2499360" y="6151602"/>
            <a:ext cx="6096000" cy="369332"/>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https://f1000research.com/for-referees/peer-reviewing-tips</a:t>
            </a:r>
          </a:p>
        </p:txBody>
      </p:sp>
    </p:spTree>
    <p:extLst>
      <p:ext uri="{BB962C8B-B14F-4D97-AF65-F5344CB8AC3E}">
        <p14:creationId xmlns:p14="http://schemas.microsoft.com/office/powerpoint/2010/main" val="401467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662"/>
            <a:ext cx="10515600" cy="1325563"/>
          </a:xfrm>
        </p:spPr>
        <p:txBody>
          <a:bodyPr/>
          <a:lstStyle/>
          <a:p>
            <a:r>
              <a:rPr lang="en-US" dirty="0"/>
              <a:t>RCR Certification</a:t>
            </a:r>
          </a:p>
        </p:txBody>
      </p:sp>
      <p:sp>
        <p:nvSpPr>
          <p:cNvPr id="7" name="Content Placeholder 6"/>
          <p:cNvSpPr>
            <a:spLocks noGrp="1"/>
          </p:cNvSpPr>
          <p:nvPr>
            <p:ph idx="1"/>
          </p:nvPr>
        </p:nvSpPr>
        <p:spPr>
          <a:xfrm>
            <a:off x="2070100" y="1282700"/>
            <a:ext cx="7696200" cy="4614863"/>
          </a:xfrm>
        </p:spPr>
        <p:txBody>
          <a:bodyPr>
            <a:normAutofit fontScale="62500" lnSpcReduction="20000"/>
          </a:bodyPr>
          <a:lstStyle/>
          <a:p>
            <a:pPr fontAlgn="ctr"/>
            <a:r>
              <a:rPr lang="en-US" dirty="0"/>
              <a:t>Mentor/Mentee Relationships- Finding the Right Balance</a:t>
            </a:r>
          </a:p>
          <a:p>
            <a:pPr fontAlgn="ctr"/>
            <a:r>
              <a:rPr lang="en-US" dirty="0"/>
              <a:t>Collaborative Research</a:t>
            </a:r>
          </a:p>
          <a:p>
            <a:pPr fontAlgn="ctr"/>
            <a:r>
              <a:rPr lang="en-US" dirty="0"/>
              <a:t>Conflicts of Interest</a:t>
            </a:r>
          </a:p>
          <a:p>
            <a:pPr fontAlgn="ctr"/>
            <a:r>
              <a:rPr lang="en-US" dirty="0"/>
              <a:t>Data Management and Artificial Intelligence</a:t>
            </a:r>
          </a:p>
          <a:p>
            <a:pPr fontAlgn="ctr"/>
            <a:r>
              <a:rPr lang="en-US" dirty="0"/>
              <a:t>Compliance at UF &amp;</a:t>
            </a:r>
          </a:p>
          <a:p>
            <a:pPr fontAlgn="ctr"/>
            <a:r>
              <a:rPr lang="en-US" dirty="0"/>
              <a:t>Research Misconduct Overview </a:t>
            </a:r>
          </a:p>
          <a:p>
            <a:pPr fontAlgn="ctr"/>
            <a:r>
              <a:rPr lang="en-US" dirty="0"/>
              <a:t>Research Misconduct: Plagiarism</a:t>
            </a:r>
          </a:p>
          <a:p>
            <a:pPr fontAlgn="ctr"/>
            <a:r>
              <a:rPr lang="en-US" dirty="0"/>
              <a:t>Research Misconduct: ORI: The Lab</a:t>
            </a:r>
          </a:p>
          <a:p>
            <a:pPr fontAlgn="ctr"/>
            <a:r>
              <a:rPr lang="en-US" dirty="0"/>
              <a:t>Ethics of Authorship</a:t>
            </a:r>
          </a:p>
          <a:p>
            <a:pPr fontAlgn="ctr"/>
            <a:r>
              <a:rPr lang="en-US" dirty="0"/>
              <a:t>Rigors of Peer Review</a:t>
            </a:r>
          </a:p>
          <a:p>
            <a:pPr fontAlgn="ctr"/>
            <a:r>
              <a:rPr lang="en-US" dirty="0"/>
              <a:t>Reproducibility &amp; Replicability</a:t>
            </a:r>
          </a:p>
          <a:p>
            <a:pPr fontAlgn="ctr"/>
            <a:r>
              <a:rPr lang="en-US" dirty="0"/>
              <a:t>IRB &amp; Informed Consent</a:t>
            </a:r>
          </a:p>
          <a:p>
            <a:pPr fontAlgn="ctr"/>
            <a:r>
              <a:rPr lang="en-US" dirty="0"/>
              <a:t>Export Control Overview Including an overview of Dual Use Technology</a:t>
            </a:r>
          </a:p>
          <a:p>
            <a:pPr fontAlgn="ctr"/>
            <a:r>
              <a:rPr lang="en-US" dirty="0"/>
              <a:t>Putting it All Together</a:t>
            </a:r>
          </a:p>
          <a:p>
            <a:endParaRPr lang="en-US" dirty="0"/>
          </a:p>
        </p:txBody>
      </p:sp>
      <p:sp>
        <p:nvSpPr>
          <p:cNvPr id="9" name="Rectangle 8"/>
          <p:cNvSpPr/>
          <p:nvPr/>
        </p:nvSpPr>
        <p:spPr>
          <a:xfrm>
            <a:off x="1955800" y="4140200"/>
            <a:ext cx="7264400" cy="26352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1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Good Reviews Take Time</a:t>
            </a:r>
            <a:br>
              <a:rPr lang="en-US" dirty="0"/>
            </a:br>
            <a:endParaRPr lang="en-US" dirty="0"/>
          </a:p>
        </p:txBody>
      </p:sp>
      <p:sp>
        <p:nvSpPr>
          <p:cNvPr id="6" name="Content Placeholder 4"/>
          <p:cNvSpPr>
            <a:spLocks noGrp="1"/>
          </p:cNvSpPr>
          <p:nvPr>
            <p:ph sz="half" idx="1"/>
          </p:nvPr>
        </p:nvSpPr>
        <p:spPr>
          <a:xfrm>
            <a:off x="7081281" y="2178391"/>
            <a:ext cx="4272519" cy="2084803"/>
          </a:xfrm>
        </p:spPr>
        <p:txBody>
          <a:bodyPr>
            <a:normAutofit/>
          </a:bodyPr>
          <a:lstStyle/>
          <a:p>
            <a:pPr marL="0" indent="0">
              <a:buNone/>
            </a:pPr>
            <a:r>
              <a:rPr lang="en-US" dirty="0"/>
              <a:t>Should your service as a reviewer for scholarly publications be rewarded? </a:t>
            </a:r>
          </a:p>
        </p:txBody>
      </p:sp>
      <p:pic>
        <p:nvPicPr>
          <p:cNvPr id="5" name="Picture 4"/>
          <p:cNvPicPr>
            <a:picLocks noChangeAspect="1"/>
          </p:cNvPicPr>
          <p:nvPr/>
        </p:nvPicPr>
        <p:blipFill>
          <a:blip r:embed="rId3"/>
          <a:stretch>
            <a:fillRect/>
          </a:stretch>
        </p:blipFill>
        <p:spPr>
          <a:xfrm>
            <a:off x="1385555" y="1933942"/>
            <a:ext cx="4678251" cy="3302985"/>
          </a:xfrm>
          <a:prstGeom prst="rect">
            <a:avLst/>
          </a:prstGeom>
        </p:spPr>
      </p:pic>
      <p:sp>
        <p:nvSpPr>
          <p:cNvPr id="8" name="TextBox 7"/>
          <p:cNvSpPr txBox="1"/>
          <p:nvPr/>
        </p:nvSpPr>
        <p:spPr>
          <a:xfrm>
            <a:off x="1385555" y="5252171"/>
            <a:ext cx="2739853" cy="276999"/>
          </a:xfrm>
          <a:prstGeom prst="rect">
            <a:avLst/>
          </a:prstGeom>
          <a:noFill/>
        </p:spPr>
        <p:txBody>
          <a:bodyPr wrap="none" rtlCol="0">
            <a:spAutoFit/>
          </a:bodyPr>
          <a:lstStyle/>
          <a:p>
            <a:r>
              <a:rPr lang="en-US" sz="1200" dirty="0"/>
              <a:t>Image: Evan Frost, MPR News, 11/1/2019</a:t>
            </a:r>
          </a:p>
        </p:txBody>
      </p:sp>
      <p:sp>
        <p:nvSpPr>
          <p:cNvPr id="9" name="Content Placeholder 4"/>
          <p:cNvSpPr txBox="1">
            <a:spLocks/>
          </p:cNvSpPr>
          <p:nvPr/>
        </p:nvSpPr>
        <p:spPr>
          <a:xfrm>
            <a:off x="7081281" y="4679609"/>
            <a:ext cx="4120119" cy="777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yes, how?</a:t>
            </a:r>
          </a:p>
        </p:txBody>
      </p:sp>
    </p:spTree>
    <p:extLst>
      <p:ext uri="{BB962C8B-B14F-4D97-AF65-F5344CB8AC3E}">
        <p14:creationId xmlns:p14="http://schemas.microsoft.com/office/powerpoint/2010/main" val="25743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Reviewer Acknowledgement</a:t>
            </a:r>
            <a:br>
              <a:rPr lang="en-US" dirty="0"/>
            </a:br>
            <a:endParaRPr lang="en-US" dirty="0"/>
          </a:p>
        </p:txBody>
      </p:sp>
      <p:pic>
        <p:nvPicPr>
          <p:cNvPr id="4" name="Picture 3">
            <a:extLst>
              <a:ext uri="{FF2B5EF4-FFF2-40B4-BE49-F238E27FC236}">
                <a16:creationId xmlns:a16="http://schemas.microsoft.com/office/drawing/2014/main" id="{C95C45F6-4198-4C9C-9871-05B4E325DCDF}"/>
              </a:ext>
            </a:extLst>
          </p:cNvPr>
          <p:cNvPicPr>
            <a:picLocks noChangeAspect="1"/>
          </p:cNvPicPr>
          <p:nvPr/>
        </p:nvPicPr>
        <p:blipFill>
          <a:blip r:embed="rId3"/>
          <a:stretch>
            <a:fillRect/>
          </a:stretch>
        </p:blipFill>
        <p:spPr>
          <a:xfrm>
            <a:off x="2042160" y="1569815"/>
            <a:ext cx="7599044" cy="4123390"/>
          </a:xfrm>
          <a:prstGeom prst="rect">
            <a:avLst/>
          </a:prstGeom>
        </p:spPr>
      </p:pic>
    </p:spTree>
    <p:extLst>
      <p:ext uri="{BB962C8B-B14F-4D97-AF65-F5344CB8AC3E}">
        <p14:creationId xmlns:p14="http://schemas.microsoft.com/office/powerpoint/2010/main" val="1091467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err="1"/>
              <a:t>Publons</a:t>
            </a:r>
            <a:r>
              <a:rPr lang="en-US" dirty="0"/>
              <a:t> from Clarivate Analytics Web of Science</a:t>
            </a:r>
          </a:p>
        </p:txBody>
      </p:sp>
      <p:sp>
        <p:nvSpPr>
          <p:cNvPr id="6" name="Content Placeholder 4"/>
          <p:cNvSpPr>
            <a:spLocks noGrp="1"/>
          </p:cNvSpPr>
          <p:nvPr>
            <p:ph sz="half" idx="1"/>
          </p:nvPr>
        </p:nvSpPr>
        <p:spPr>
          <a:xfrm>
            <a:off x="1725115" y="2426303"/>
            <a:ext cx="3904343" cy="3274967"/>
          </a:xfrm>
        </p:spPr>
        <p:txBody>
          <a:bodyPr>
            <a:normAutofit/>
          </a:bodyPr>
          <a:lstStyle/>
          <a:p>
            <a:r>
              <a:rPr lang="en-US" dirty="0"/>
              <a:t>Evidence of peer review scholarly output</a:t>
            </a:r>
          </a:p>
          <a:p>
            <a:r>
              <a:rPr lang="en-US" dirty="0"/>
              <a:t>Recognition for your contributions as a reviewer</a:t>
            </a:r>
          </a:p>
          <a:p>
            <a:pPr marL="0" indent="0">
              <a:buNone/>
            </a:pPr>
            <a:endParaRPr lang="en-US" dirty="0"/>
          </a:p>
        </p:txBody>
      </p:sp>
      <p:pic>
        <p:nvPicPr>
          <p:cNvPr id="10" name="Picture 9">
            <a:hlinkClick r:id="rId3"/>
          </p:cNvPr>
          <p:cNvPicPr>
            <a:picLocks noChangeAspect="1"/>
          </p:cNvPicPr>
          <p:nvPr/>
        </p:nvPicPr>
        <p:blipFill>
          <a:blip r:embed="rId4"/>
          <a:stretch>
            <a:fillRect/>
          </a:stretch>
        </p:blipFill>
        <p:spPr>
          <a:xfrm>
            <a:off x="5986086" y="2361744"/>
            <a:ext cx="5126414" cy="2587853"/>
          </a:xfrm>
          <a:prstGeom prst="rect">
            <a:avLst/>
          </a:prstGeom>
        </p:spPr>
      </p:pic>
      <p:sp>
        <p:nvSpPr>
          <p:cNvPr id="7" name="TextBox 6">
            <a:extLst>
              <a:ext uri="{FF2B5EF4-FFF2-40B4-BE49-F238E27FC236}">
                <a16:creationId xmlns:a16="http://schemas.microsoft.com/office/drawing/2014/main" id="{011279D5-0707-45CD-A1F2-BAC5F2305D37}"/>
              </a:ext>
            </a:extLst>
          </p:cNvPr>
          <p:cNvSpPr txBox="1"/>
          <p:nvPr/>
        </p:nvSpPr>
        <p:spPr>
          <a:xfrm>
            <a:off x="4450080" y="6301208"/>
            <a:ext cx="2286000" cy="369332"/>
          </a:xfrm>
          <a:prstGeom prst="rect">
            <a:avLst/>
          </a:prstGeom>
          <a:noFill/>
        </p:spPr>
        <p:txBody>
          <a:bodyPr wrap="square">
            <a:spAutoFit/>
          </a:bodyPr>
          <a:lstStyle/>
          <a:p>
            <a:r>
              <a:rPr lang="en-US" dirty="0"/>
              <a:t>https://publons.com</a:t>
            </a:r>
          </a:p>
        </p:txBody>
      </p:sp>
    </p:spTree>
    <p:extLst>
      <p:ext uri="{BB962C8B-B14F-4D97-AF65-F5344CB8AC3E}">
        <p14:creationId xmlns:p14="http://schemas.microsoft.com/office/powerpoint/2010/main" val="354597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err="1"/>
              <a:t>Publons</a:t>
            </a:r>
            <a:r>
              <a:rPr lang="en-US" dirty="0"/>
              <a:t>: A look inside</a:t>
            </a:r>
            <a:br>
              <a:rPr lang="en-US" dirty="0"/>
            </a:br>
            <a:endParaRPr lang="en-US" dirty="0"/>
          </a:p>
        </p:txBody>
      </p:sp>
      <p:sp>
        <p:nvSpPr>
          <p:cNvPr id="6" name="Content Placeholder 4"/>
          <p:cNvSpPr>
            <a:spLocks noGrp="1"/>
          </p:cNvSpPr>
          <p:nvPr>
            <p:ph sz="half" idx="1"/>
          </p:nvPr>
        </p:nvSpPr>
        <p:spPr>
          <a:xfrm>
            <a:off x="1806851" y="2152439"/>
            <a:ext cx="3513748" cy="2998513"/>
          </a:xfrm>
        </p:spPr>
        <p:txBody>
          <a:bodyPr>
            <a:normAutofit lnSpcReduction="10000"/>
          </a:bodyPr>
          <a:lstStyle/>
          <a:p>
            <a:pPr marL="0" indent="0">
              <a:buNone/>
            </a:pPr>
            <a:r>
              <a:rPr lang="en-US" dirty="0"/>
              <a:t>Tips:</a:t>
            </a:r>
          </a:p>
          <a:p>
            <a:r>
              <a:rPr lang="en-US" dirty="0"/>
              <a:t>Explore your research field</a:t>
            </a:r>
          </a:p>
          <a:p>
            <a:r>
              <a:rPr lang="en-US" dirty="0"/>
              <a:t>Create a free profile with areas of expertise and availability </a:t>
            </a:r>
          </a:p>
        </p:txBody>
      </p:sp>
      <p:sp>
        <p:nvSpPr>
          <p:cNvPr id="8" name="TextBox 7"/>
          <p:cNvSpPr txBox="1"/>
          <p:nvPr/>
        </p:nvSpPr>
        <p:spPr>
          <a:xfrm>
            <a:off x="6289250" y="5530023"/>
            <a:ext cx="4602670" cy="461665"/>
          </a:xfrm>
          <a:prstGeom prst="rect">
            <a:avLst/>
          </a:prstGeom>
          <a:noFill/>
        </p:spPr>
        <p:txBody>
          <a:bodyPr wrap="none" rtlCol="0">
            <a:spAutoFit/>
          </a:bodyPr>
          <a:lstStyle/>
          <a:p>
            <a:r>
              <a:rPr lang="en-US" sz="1200" dirty="0" err="1"/>
              <a:t>Publons</a:t>
            </a:r>
            <a:r>
              <a:rPr lang="en-US" sz="1200" dirty="0"/>
              <a:t> Public Profile Metrics </a:t>
            </a:r>
          </a:p>
          <a:p>
            <a:r>
              <a:rPr lang="en-US" sz="1200" dirty="0"/>
              <a:t>for Dr. Arturo Bretas, UF Electrical &amp; Computer Engineering, 6/24/2021</a:t>
            </a:r>
          </a:p>
        </p:txBody>
      </p:sp>
      <p:pic>
        <p:nvPicPr>
          <p:cNvPr id="4" name="Picture 3">
            <a:extLst>
              <a:ext uri="{FF2B5EF4-FFF2-40B4-BE49-F238E27FC236}">
                <a16:creationId xmlns:a16="http://schemas.microsoft.com/office/drawing/2014/main" id="{091B060C-D7B8-420A-9832-E179957F41D5}"/>
              </a:ext>
            </a:extLst>
          </p:cNvPr>
          <p:cNvPicPr>
            <a:picLocks noChangeAspect="1"/>
          </p:cNvPicPr>
          <p:nvPr/>
        </p:nvPicPr>
        <p:blipFill>
          <a:blip r:embed="rId3"/>
          <a:stretch>
            <a:fillRect/>
          </a:stretch>
        </p:blipFill>
        <p:spPr>
          <a:xfrm>
            <a:off x="6289250" y="757728"/>
            <a:ext cx="5464468" cy="4792368"/>
          </a:xfrm>
          <a:prstGeom prst="rect">
            <a:avLst/>
          </a:prstGeom>
        </p:spPr>
      </p:pic>
    </p:spTree>
    <p:extLst>
      <p:ext uri="{BB962C8B-B14F-4D97-AF65-F5344CB8AC3E}">
        <p14:creationId xmlns:p14="http://schemas.microsoft.com/office/powerpoint/2010/main" val="368049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a:bodyPr>
          <a:lstStyle/>
          <a:p>
            <a:br>
              <a:rPr lang="en-US" dirty="0"/>
            </a:br>
            <a:r>
              <a:rPr lang="en-US" dirty="0" err="1"/>
              <a:t>Publons</a:t>
            </a:r>
            <a:r>
              <a:rPr lang="en-US" dirty="0"/>
              <a:t>: Review Metrics by Discipline</a:t>
            </a:r>
          </a:p>
        </p:txBody>
      </p:sp>
      <p:pic>
        <p:nvPicPr>
          <p:cNvPr id="4" name="Picture 3">
            <a:extLst>
              <a:ext uri="{FF2B5EF4-FFF2-40B4-BE49-F238E27FC236}">
                <a16:creationId xmlns:a16="http://schemas.microsoft.com/office/drawing/2014/main" id="{95CF9E7C-CE9B-4975-99EF-136E01824128}"/>
              </a:ext>
            </a:extLst>
          </p:cNvPr>
          <p:cNvPicPr>
            <a:picLocks noChangeAspect="1"/>
          </p:cNvPicPr>
          <p:nvPr/>
        </p:nvPicPr>
        <p:blipFill>
          <a:blip r:embed="rId3"/>
          <a:stretch>
            <a:fillRect/>
          </a:stretch>
        </p:blipFill>
        <p:spPr>
          <a:xfrm>
            <a:off x="1452562" y="1966912"/>
            <a:ext cx="9286875" cy="3370060"/>
          </a:xfrm>
          <a:prstGeom prst="rect">
            <a:avLst/>
          </a:prstGeom>
          <a:ln w="22225">
            <a:solidFill>
              <a:schemeClr val="tx1"/>
            </a:solidFill>
          </a:ln>
        </p:spPr>
      </p:pic>
    </p:spTree>
    <p:extLst>
      <p:ext uri="{BB962C8B-B14F-4D97-AF65-F5344CB8AC3E}">
        <p14:creationId xmlns:p14="http://schemas.microsoft.com/office/powerpoint/2010/main" val="726415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0E00AAE6-E3B2-4B02-A6A5-4E09CF41569C}"/>
              </a:ext>
            </a:extLst>
          </p:cNvPr>
          <p:cNvPicPr>
            <a:picLocks noChangeAspect="1"/>
          </p:cNvPicPr>
          <p:nvPr/>
        </p:nvPicPr>
        <p:blipFill>
          <a:blip r:embed="rId3"/>
          <a:stretch>
            <a:fillRect/>
          </a:stretch>
        </p:blipFill>
        <p:spPr>
          <a:xfrm rot="20877038">
            <a:off x="1081153" y="2056866"/>
            <a:ext cx="4331057" cy="3349351"/>
          </a:xfrm>
          <a:prstGeom prst="rect">
            <a:avLst/>
          </a:prstGeom>
        </p:spPr>
      </p:pic>
      <p:sp>
        <p:nvSpPr>
          <p:cNvPr id="3" name="Title 2"/>
          <p:cNvSpPr>
            <a:spLocks noGrp="1"/>
          </p:cNvSpPr>
          <p:nvPr>
            <p:ph type="title"/>
          </p:nvPr>
        </p:nvSpPr>
        <p:spPr>
          <a:xfrm>
            <a:off x="838200" y="316136"/>
            <a:ext cx="10515600" cy="1325563"/>
          </a:xfrm>
        </p:spPr>
        <p:txBody>
          <a:bodyPr>
            <a:normAutofit/>
          </a:bodyPr>
          <a:lstStyle/>
          <a:p>
            <a:br>
              <a:rPr lang="en-US" dirty="0"/>
            </a:br>
            <a:r>
              <a:rPr lang="en-US" dirty="0"/>
              <a:t>Develop Skills as a Reviewer</a:t>
            </a:r>
          </a:p>
        </p:txBody>
      </p:sp>
      <p:sp>
        <p:nvSpPr>
          <p:cNvPr id="9" name="Content Placeholder 4"/>
          <p:cNvSpPr>
            <a:spLocks noGrp="1"/>
          </p:cNvSpPr>
          <p:nvPr>
            <p:ph sz="half" idx="1"/>
          </p:nvPr>
        </p:nvSpPr>
        <p:spPr>
          <a:xfrm>
            <a:off x="5946057" y="1981148"/>
            <a:ext cx="5985387" cy="4204810"/>
          </a:xfrm>
        </p:spPr>
        <p:txBody>
          <a:bodyPr>
            <a:normAutofit fontScale="55000" lnSpcReduction="20000"/>
          </a:bodyPr>
          <a:lstStyle/>
          <a:p>
            <a:pPr marL="0" indent="0">
              <a:buNone/>
            </a:pPr>
            <a:r>
              <a:rPr lang="en-US" sz="5100" dirty="0"/>
              <a:t>A Few Reviewer Certification Programs</a:t>
            </a:r>
          </a:p>
          <a:p>
            <a:r>
              <a:rPr lang="en-US" sz="4500" dirty="0"/>
              <a:t>Web of Science Academy</a:t>
            </a:r>
          </a:p>
          <a:p>
            <a:pPr marL="0" indent="0">
              <a:buNone/>
            </a:pPr>
            <a:r>
              <a:rPr lang="en-US" sz="3000" dirty="0">
                <a:hlinkClick r:id="rId4"/>
              </a:rPr>
              <a:t>https://webofscienceacademy.clarivate.com/learn</a:t>
            </a:r>
            <a:endParaRPr lang="en-US" sz="3000" dirty="0"/>
          </a:p>
          <a:p>
            <a:pPr marL="0" indent="0">
              <a:buNone/>
            </a:pPr>
            <a:endParaRPr lang="en-US" dirty="0"/>
          </a:p>
          <a:p>
            <a:r>
              <a:rPr lang="en-US" sz="4500" dirty="0" err="1"/>
              <a:t>BioMedical</a:t>
            </a:r>
            <a:r>
              <a:rPr lang="en-US" sz="4500" dirty="0"/>
              <a:t> Journal Reviewer Training</a:t>
            </a:r>
          </a:p>
          <a:p>
            <a:pPr marL="0" indent="0">
              <a:buNone/>
            </a:pPr>
            <a:r>
              <a:rPr lang="en-US" sz="3000" dirty="0">
                <a:hlinkClick r:id="rId5"/>
              </a:rPr>
              <a:t>https://www.bmj.com/about-bmj/resources-reviewers/training-materials</a:t>
            </a:r>
            <a:endParaRPr lang="en-US" sz="3000" dirty="0"/>
          </a:p>
          <a:p>
            <a:pPr marL="0" indent="0">
              <a:buNone/>
            </a:pPr>
            <a:endParaRPr lang="en-US" dirty="0"/>
          </a:p>
          <a:p>
            <a:r>
              <a:rPr lang="en-US" sz="4500" dirty="0"/>
              <a:t>The Optical Society OSA Reviewer Certification</a:t>
            </a:r>
          </a:p>
          <a:p>
            <a:pPr marL="0" indent="0">
              <a:buNone/>
            </a:pPr>
            <a:r>
              <a:rPr lang="en-US" sz="3000" dirty="0"/>
              <a:t>https://www.osapublishing.org/reviewer_certification/?module=getting_started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9017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a:bodyPr>
          <a:lstStyle/>
          <a:p>
            <a:br>
              <a:rPr lang="en-US" dirty="0"/>
            </a:br>
            <a:r>
              <a:rPr lang="en-US" dirty="0"/>
              <a:t>Be Constructive</a:t>
            </a:r>
          </a:p>
        </p:txBody>
      </p:sp>
      <p:sp>
        <p:nvSpPr>
          <p:cNvPr id="7" name="TextBox 6"/>
          <p:cNvSpPr txBox="1"/>
          <p:nvPr/>
        </p:nvSpPr>
        <p:spPr>
          <a:xfrm>
            <a:off x="2021122" y="2534163"/>
            <a:ext cx="8627213" cy="1815882"/>
          </a:xfrm>
          <a:prstGeom prst="rect">
            <a:avLst/>
          </a:prstGeom>
          <a:noFill/>
        </p:spPr>
        <p:txBody>
          <a:bodyPr wrap="square" rtlCol="0">
            <a:spAutoFit/>
          </a:bodyPr>
          <a:lstStyle/>
          <a:p>
            <a:r>
              <a:rPr lang="en-US" sz="2800" dirty="0"/>
              <a:t>“Be constructive, view your reviewer role as an opportunity to help improve the paper you are reviewing.” </a:t>
            </a:r>
          </a:p>
          <a:p>
            <a:r>
              <a:rPr lang="en-US" sz="2800" dirty="0"/>
              <a:t>			</a:t>
            </a:r>
          </a:p>
          <a:p>
            <a:r>
              <a:rPr lang="en-US" sz="2800" dirty="0"/>
              <a:t>				B. </a:t>
            </a:r>
            <a:r>
              <a:rPr lang="en-US" sz="2800" dirty="0" err="1"/>
              <a:t>Maclver</a:t>
            </a:r>
            <a:r>
              <a:rPr lang="en-US" sz="2800" dirty="0"/>
              <a:t>, Stanford University</a:t>
            </a:r>
          </a:p>
        </p:txBody>
      </p:sp>
    </p:spTree>
    <p:extLst>
      <p:ext uri="{BB962C8B-B14F-4D97-AF65-F5344CB8AC3E}">
        <p14:creationId xmlns:p14="http://schemas.microsoft.com/office/powerpoint/2010/main" val="135922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a:bodyPr>
          <a:lstStyle/>
          <a:p>
            <a:br>
              <a:rPr lang="en-US" dirty="0"/>
            </a:br>
            <a:r>
              <a:rPr lang="en-US" dirty="0"/>
              <a:t>Reviewers are rated</a:t>
            </a:r>
          </a:p>
        </p:txBody>
      </p:sp>
      <p:sp>
        <p:nvSpPr>
          <p:cNvPr id="7" name="TextBox 6"/>
          <p:cNvSpPr txBox="1"/>
          <p:nvPr/>
        </p:nvSpPr>
        <p:spPr>
          <a:xfrm>
            <a:off x="2021122" y="2534163"/>
            <a:ext cx="8627213" cy="1815882"/>
          </a:xfrm>
          <a:prstGeom prst="rect">
            <a:avLst/>
          </a:prstGeom>
          <a:noFill/>
        </p:spPr>
        <p:txBody>
          <a:bodyPr wrap="square" rtlCol="0">
            <a:spAutoFit/>
          </a:bodyPr>
          <a:lstStyle/>
          <a:p>
            <a:r>
              <a:rPr lang="en-US" sz="2800" dirty="0"/>
              <a:t>Editors and Publishers rate their Reviewers on:</a:t>
            </a:r>
          </a:p>
          <a:p>
            <a:pPr marL="457200" indent="-457200">
              <a:buFont typeface="Arial" panose="020B0604020202020204" pitchFamily="34" charset="0"/>
              <a:buChar char="•"/>
            </a:pPr>
            <a:r>
              <a:rPr lang="en-US" sz="2800" dirty="0"/>
              <a:t>Timeliness</a:t>
            </a:r>
          </a:p>
          <a:p>
            <a:pPr marL="457200" indent="-457200">
              <a:buFont typeface="Arial" panose="020B0604020202020204" pitchFamily="34" charset="0"/>
              <a:buChar char="•"/>
            </a:pPr>
            <a:r>
              <a:rPr lang="en-US" sz="2800" dirty="0"/>
              <a:t>Quality of Review</a:t>
            </a:r>
          </a:p>
          <a:p>
            <a:pPr marL="457200" indent="-457200">
              <a:buFont typeface="Arial" panose="020B0604020202020204" pitchFamily="34" charset="0"/>
              <a:buChar char="•"/>
            </a:pPr>
            <a:r>
              <a:rPr lang="en-US" sz="2800" dirty="0"/>
              <a:t>Good Communication</a:t>
            </a:r>
          </a:p>
        </p:txBody>
      </p:sp>
    </p:spTree>
    <p:extLst>
      <p:ext uri="{BB962C8B-B14F-4D97-AF65-F5344CB8AC3E}">
        <p14:creationId xmlns:p14="http://schemas.microsoft.com/office/powerpoint/2010/main" val="767715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a:bodyPr>
          <a:lstStyle/>
          <a:p>
            <a:br>
              <a:rPr lang="en-US" dirty="0"/>
            </a:br>
            <a:r>
              <a:rPr lang="en-US" dirty="0"/>
              <a:t>Discussion</a:t>
            </a:r>
          </a:p>
        </p:txBody>
      </p:sp>
      <p:sp>
        <p:nvSpPr>
          <p:cNvPr id="4" name="TextBox 3"/>
          <p:cNvSpPr txBox="1"/>
          <p:nvPr/>
        </p:nvSpPr>
        <p:spPr>
          <a:xfrm>
            <a:off x="2713587" y="6125616"/>
            <a:ext cx="5076019" cy="461665"/>
          </a:xfrm>
          <a:prstGeom prst="rect">
            <a:avLst/>
          </a:prstGeom>
          <a:noFill/>
        </p:spPr>
        <p:txBody>
          <a:bodyPr wrap="square" rtlCol="0">
            <a:spAutoFit/>
          </a:bodyPr>
          <a:lstStyle/>
          <a:p>
            <a:r>
              <a:rPr lang="en-US" sz="1200" dirty="0"/>
              <a:t>Eco </a:t>
            </a:r>
            <a:r>
              <a:rPr lang="en-US" sz="1200" dirty="0" err="1"/>
              <a:t>Evo</a:t>
            </a:r>
            <a:r>
              <a:rPr lang="en-US" sz="1200" dirty="0"/>
              <a:t> Eco </a:t>
            </a:r>
            <a:r>
              <a:rPr lang="en-US" sz="1200" dirty="0" err="1"/>
              <a:t>Evo</a:t>
            </a:r>
            <a:r>
              <a:rPr lang="en-US" sz="1200" dirty="0"/>
              <a:t> blogpost, 11/4/2014. https://ecoevoevoeco.blogspot.com/2014/11/how-to-be-reviewereditor.html</a:t>
            </a:r>
          </a:p>
        </p:txBody>
      </p:sp>
      <p:pic>
        <p:nvPicPr>
          <p:cNvPr id="5" name="Picture 4"/>
          <p:cNvPicPr>
            <a:picLocks noChangeAspect="1"/>
          </p:cNvPicPr>
          <p:nvPr/>
        </p:nvPicPr>
        <p:blipFill>
          <a:blip r:embed="rId3"/>
          <a:stretch>
            <a:fillRect/>
          </a:stretch>
        </p:blipFill>
        <p:spPr>
          <a:xfrm>
            <a:off x="3751006" y="660400"/>
            <a:ext cx="6301953" cy="5043335"/>
          </a:xfrm>
          <a:prstGeom prst="rect">
            <a:avLst/>
          </a:prstGeom>
          <a:ln w="25400">
            <a:solidFill>
              <a:schemeClr val="accent1"/>
            </a:solidFill>
          </a:ln>
        </p:spPr>
      </p:pic>
      <p:cxnSp>
        <p:nvCxnSpPr>
          <p:cNvPr id="6" name="Straight Arrow Connector 5">
            <a:extLst>
              <a:ext uri="{FF2B5EF4-FFF2-40B4-BE49-F238E27FC236}">
                <a16:creationId xmlns:a16="http://schemas.microsoft.com/office/drawing/2014/main" id="{96298A40-1AA5-4A22-B6B0-DA549E687D15}"/>
              </a:ext>
            </a:extLst>
          </p:cNvPr>
          <p:cNvCxnSpPr/>
          <p:nvPr/>
        </p:nvCxnSpPr>
        <p:spPr>
          <a:xfrm>
            <a:off x="2547146" y="3733800"/>
            <a:ext cx="1327846"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4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2506" y="1889961"/>
            <a:ext cx="11364194" cy="2166937"/>
          </a:xfrm>
        </p:spPr>
        <p:txBody>
          <a:bodyPr/>
          <a:lstStyle/>
          <a:p>
            <a:r>
              <a:rPr lang="en-US" dirty="0"/>
              <a:t>Best Practices &amp; Recommendations</a:t>
            </a:r>
          </a:p>
        </p:txBody>
      </p:sp>
    </p:spTree>
    <p:extLst>
      <p:ext uri="{BB962C8B-B14F-4D97-AF65-F5344CB8AC3E}">
        <p14:creationId xmlns:p14="http://schemas.microsoft.com/office/powerpoint/2010/main" val="344561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Welcome!</a:t>
            </a:r>
          </a:p>
          <a:p>
            <a:pPr>
              <a:buFont typeface="Arial" panose="020B0604020202020204" pitchFamily="34" charset="0"/>
              <a:buChar char="•"/>
            </a:pPr>
            <a:r>
              <a:rPr lang="en-US" dirty="0"/>
              <a:t>Part 1:</a:t>
            </a:r>
          </a:p>
          <a:p>
            <a:pPr lvl="1">
              <a:buFont typeface="Arial" panose="020B0604020202020204" pitchFamily="34" charset="0"/>
              <a:buChar char="•"/>
            </a:pPr>
            <a:r>
              <a:rPr lang="en-US" dirty="0"/>
              <a:t>What is Peer Review</a:t>
            </a:r>
          </a:p>
          <a:p>
            <a:pPr lvl="1">
              <a:buFont typeface="Arial" panose="020B0604020202020204" pitchFamily="34" charset="0"/>
              <a:buChar char="•"/>
            </a:pPr>
            <a:r>
              <a:rPr lang="en-US" dirty="0"/>
              <a:t>Types of Peer Review</a:t>
            </a:r>
          </a:p>
          <a:p>
            <a:pPr>
              <a:buFont typeface="Arial" panose="020B0604020202020204" pitchFamily="34" charset="0"/>
              <a:buChar char="•"/>
            </a:pPr>
            <a:r>
              <a:rPr lang="en-US" dirty="0"/>
              <a:t>Examples &amp; Case Studies</a:t>
            </a:r>
          </a:p>
          <a:p>
            <a:pPr>
              <a:buFont typeface="Arial" panose="020B0604020202020204" pitchFamily="34" charset="0"/>
              <a:buChar char="•"/>
            </a:pPr>
            <a:r>
              <a:rPr lang="en-US" dirty="0"/>
              <a:t>Part 2: </a:t>
            </a:r>
          </a:p>
          <a:p>
            <a:pPr lvl="1">
              <a:buFont typeface="Arial" panose="020B0604020202020204" pitchFamily="34" charset="0"/>
              <a:buChar char="•"/>
            </a:pPr>
            <a:r>
              <a:rPr lang="en-US" dirty="0"/>
              <a:t>Constructive Peer Review</a:t>
            </a:r>
          </a:p>
          <a:p>
            <a:pPr>
              <a:buFont typeface="Arial" panose="020B0604020202020204" pitchFamily="34" charset="0"/>
              <a:buChar char="•"/>
            </a:pPr>
            <a:r>
              <a:rPr lang="en-US" dirty="0"/>
              <a:t>Best Practices &amp; Recommendations</a:t>
            </a:r>
          </a:p>
          <a:p>
            <a:endParaRPr lang="en-US" dirty="0"/>
          </a:p>
        </p:txBody>
      </p:sp>
    </p:spTree>
    <p:extLst>
      <p:ext uri="{BB962C8B-B14F-4D97-AF65-F5344CB8AC3E}">
        <p14:creationId xmlns:p14="http://schemas.microsoft.com/office/powerpoint/2010/main" val="3028523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81037"/>
            <a:ext cx="10515600" cy="1325563"/>
          </a:xfrm>
        </p:spPr>
        <p:txBody>
          <a:bodyPr/>
          <a:lstStyle/>
          <a:p>
            <a:r>
              <a:rPr lang="en-US" dirty="0"/>
              <a:t>Best practices</a:t>
            </a:r>
          </a:p>
        </p:txBody>
      </p:sp>
      <p:sp>
        <p:nvSpPr>
          <p:cNvPr id="8" name="Content Placeholder 2"/>
          <p:cNvSpPr>
            <a:spLocks noGrp="1"/>
          </p:cNvSpPr>
          <p:nvPr>
            <p:ph idx="1"/>
          </p:nvPr>
        </p:nvSpPr>
        <p:spPr>
          <a:xfrm>
            <a:off x="838200" y="2528887"/>
            <a:ext cx="10515600" cy="4351338"/>
          </a:xfrm>
        </p:spPr>
        <p:txBody>
          <a:bodyPr>
            <a:normAutofit/>
          </a:bodyPr>
          <a:lstStyle/>
          <a:p>
            <a:r>
              <a:rPr lang="en-US" dirty="0"/>
              <a:t>Agree to review manuscripts in your area of subject expertise</a:t>
            </a:r>
          </a:p>
          <a:p>
            <a:r>
              <a:rPr lang="en-US" dirty="0"/>
              <a:t>Respect the confidentiality policy of the journal</a:t>
            </a:r>
          </a:p>
          <a:p>
            <a:r>
              <a:rPr lang="en-US" dirty="0"/>
              <a:t>Do </a:t>
            </a:r>
            <a:r>
              <a:rPr lang="en-US" u="sng" dirty="0"/>
              <a:t>not</a:t>
            </a:r>
            <a:r>
              <a:rPr lang="en-US" dirty="0"/>
              <a:t> use information obtained during the peer-review process</a:t>
            </a:r>
          </a:p>
          <a:p>
            <a:r>
              <a:rPr lang="en-US" dirty="0"/>
              <a:t>Declare all Conflicts of Interests before accepting invitation to review</a:t>
            </a:r>
          </a:p>
          <a:p>
            <a:r>
              <a:rPr lang="en-US" dirty="0"/>
              <a:t>Train and practice</a:t>
            </a:r>
          </a:p>
        </p:txBody>
      </p:sp>
    </p:spTree>
    <p:extLst>
      <p:ext uri="{BB962C8B-B14F-4D97-AF65-F5344CB8AC3E}">
        <p14:creationId xmlns:p14="http://schemas.microsoft.com/office/powerpoint/2010/main" val="34398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6136"/>
            <a:ext cx="10515600" cy="1325563"/>
          </a:xfrm>
        </p:spPr>
        <p:txBody>
          <a:bodyPr>
            <a:normAutofit/>
          </a:bodyPr>
          <a:lstStyle/>
          <a:p>
            <a:br>
              <a:rPr lang="en-US" dirty="0"/>
            </a:br>
            <a:r>
              <a:rPr lang="en-US" dirty="0"/>
              <a:t>Selected Resources</a:t>
            </a:r>
          </a:p>
        </p:txBody>
      </p:sp>
      <p:sp>
        <p:nvSpPr>
          <p:cNvPr id="7" name="TextBox 6"/>
          <p:cNvSpPr txBox="1"/>
          <p:nvPr/>
        </p:nvSpPr>
        <p:spPr>
          <a:xfrm>
            <a:off x="1598042" y="1810832"/>
            <a:ext cx="8627213" cy="4124206"/>
          </a:xfrm>
          <a:prstGeom prst="rect">
            <a:avLst/>
          </a:prstGeom>
          <a:noFill/>
        </p:spPr>
        <p:txBody>
          <a:bodyPr wrap="square" rtlCol="0">
            <a:spAutoFit/>
          </a:bodyPr>
          <a:lstStyle/>
          <a:p>
            <a:pPr marL="285750" indent="-285750">
              <a:buFont typeface="Arial" panose="020B0604020202020204" pitchFamily="34" charset="0"/>
              <a:buChar char="•"/>
            </a:pPr>
            <a:r>
              <a:rPr lang="en-US" sz="2200" dirty="0"/>
              <a:t>10 Simple Rules for Reviewers by P E Bourse &amp; A </a:t>
            </a:r>
            <a:r>
              <a:rPr lang="en-US" sz="2200" dirty="0" err="1"/>
              <a:t>Korngreen</a:t>
            </a:r>
            <a:r>
              <a:rPr lang="en-US" sz="2200" dirty="0"/>
              <a:t>, </a:t>
            </a:r>
            <a:r>
              <a:rPr lang="en-US" sz="2200" dirty="0">
                <a:hlinkClick r:id="rId3"/>
              </a:rPr>
              <a:t>https://doi.org/10.1371/journal.pcbi.0020110</a:t>
            </a: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Standing Up for Science 3: Peer Review; The nuts and bolts: A guide for early career researchers</a:t>
            </a:r>
          </a:p>
          <a:p>
            <a:r>
              <a:rPr lang="en-US" sz="2200" dirty="0">
                <a:hlinkClick r:id="rId4"/>
              </a:rPr>
              <a:t>https://senseaboutscience.org/activities/peer-review-the-nuts-and-bolts/</a:t>
            </a:r>
            <a:endParaRPr lang="en-US" sz="2200" dirty="0"/>
          </a:p>
          <a:p>
            <a:endParaRPr lang="en-US" sz="2200" dirty="0"/>
          </a:p>
          <a:p>
            <a:pPr marL="285750" indent="-285750">
              <a:buFont typeface="Arial" panose="020B0604020202020204" pitchFamily="34" charset="0"/>
              <a:buChar char="•"/>
            </a:pPr>
            <a:r>
              <a:rPr lang="en-US" sz="2200" dirty="0"/>
              <a:t>PLOS Peer Review Essential Series, </a:t>
            </a:r>
            <a:r>
              <a:rPr lang="en-US" sz="2000" u="sng" dirty="0">
                <a:solidFill>
                  <a:srgbClr val="0070C0"/>
                </a:solidFill>
              </a:rPr>
              <a:t>https://plos.org/resources/for-reviewers/peer-review-toolbox/</a:t>
            </a:r>
          </a:p>
          <a:p>
            <a:endParaRPr lang="en-US" sz="2200" dirty="0"/>
          </a:p>
          <a:p>
            <a:pPr marL="285750" indent="-285750">
              <a:buFont typeface="Arial" panose="020B0604020202020204" pitchFamily="34" charset="0"/>
              <a:buChar char="•"/>
            </a:pPr>
            <a:r>
              <a:rPr lang="en-US" sz="2200" dirty="0"/>
              <a:t>Opinions &amp; Discussions about Peer Review Process from the Scholarly Kitchen blog archive, </a:t>
            </a:r>
            <a:r>
              <a:rPr lang="en-US" dirty="0">
                <a:hlinkClick r:id="rId5"/>
              </a:rPr>
              <a:t>https://scholarlykitchen.sspnet.org/collection/peer-review/</a:t>
            </a:r>
            <a:endParaRPr lang="en-US" dirty="0"/>
          </a:p>
        </p:txBody>
      </p:sp>
    </p:spTree>
    <p:extLst>
      <p:ext uri="{BB962C8B-B14F-4D97-AF65-F5344CB8AC3E}">
        <p14:creationId xmlns:p14="http://schemas.microsoft.com/office/powerpoint/2010/main" val="422359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4" name="Content Placeholder 3"/>
          <p:cNvSpPr>
            <a:spLocks noGrp="1"/>
          </p:cNvSpPr>
          <p:nvPr>
            <p:ph idx="1"/>
          </p:nvPr>
        </p:nvSpPr>
        <p:spPr>
          <a:xfrm>
            <a:off x="838200" y="2282825"/>
            <a:ext cx="10071100" cy="3355975"/>
          </a:xfrm>
        </p:spPr>
        <p:txBody>
          <a:bodyPr/>
          <a:lstStyle/>
          <a:p>
            <a:pPr marL="0" indent="0">
              <a:buNone/>
            </a:pPr>
            <a:r>
              <a:rPr lang="en-US" dirty="0"/>
              <a:t>Please take the survey at:</a:t>
            </a:r>
          </a:p>
          <a:p>
            <a:endParaRPr lang="en-US" dirty="0"/>
          </a:p>
          <a:p>
            <a:pPr marL="0" marR="0" indent="0">
              <a:spcBef>
                <a:spcPts val="0"/>
              </a:spcBef>
              <a:spcAft>
                <a:spcPts val="0"/>
              </a:spcAft>
              <a:buNone/>
            </a:pPr>
            <a:r>
              <a:rPr lang="en-US" u="sng" dirty="0">
                <a:solidFill>
                  <a:srgbClr val="000000"/>
                </a:solidFill>
                <a:effectLst/>
                <a:latin typeface="Arial" panose="020B0604020202020204" pitchFamily="34" charset="0"/>
                <a:ea typeface="Times New Roman" panose="02020603050405020304" pitchFamily="18" charset="0"/>
                <a:hlinkClick r:id="rId2"/>
              </a:rPr>
              <a:t>https://ufl.qualtrics.com/jfe/form/SV_1WVLQUcrykr7YFM</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181934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47C8E1A7-2224-4DB9-8FAE-98C000BC087B}"/>
              </a:ext>
            </a:extLst>
          </p:cNvPr>
          <p:cNvSpPr txBox="1"/>
          <p:nvPr/>
        </p:nvSpPr>
        <p:spPr>
          <a:xfrm>
            <a:off x="1961787" y="2479853"/>
            <a:ext cx="3184462" cy="830997"/>
          </a:xfrm>
          <a:prstGeom prst="rect">
            <a:avLst/>
          </a:prstGeom>
          <a:noFill/>
        </p:spPr>
        <p:txBody>
          <a:bodyPr wrap="none" rtlCol="0">
            <a:spAutoFit/>
          </a:bodyPr>
          <a:lstStyle/>
          <a:p>
            <a:r>
              <a:rPr lang="en-US" sz="2400" dirty="0"/>
              <a:t>Michelle Leonard</a:t>
            </a:r>
          </a:p>
          <a:p>
            <a:r>
              <a:rPr lang="en-US" sz="2400" dirty="0"/>
              <a:t>mleonard@uflib.ufl.edu</a:t>
            </a:r>
          </a:p>
        </p:txBody>
      </p:sp>
      <p:sp>
        <p:nvSpPr>
          <p:cNvPr id="5" name="TextBox 4">
            <a:extLst>
              <a:ext uri="{FF2B5EF4-FFF2-40B4-BE49-F238E27FC236}">
                <a16:creationId xmlns:a16="http://schemas.microsoft.com/office/drawing/2014/main" id="{515B40A9-B836-43EB-8C57-8F54CFBA59F2}"/>
              </a:ext>
            </a:extLst>
          </p:cNvPr>
          <p:cNvSpPr txBox="1"/>
          <p:nvPr/>
        </p:nvSpPr>
        <p:spPr>
          <a:xfrm>
            <a:off x="1961787" y="4158182"/>
            <a:ext cx="2548070" cy="830997"/>
          </a:xfrm>
          <a:prstGeom prst="rect">
            <a:avLst/>
          </a:prstGeom>
          <a:noFill/>
        </p:spPr>
        <p:txBody>
          <a:bodyPr wrap="none" rtlCol="0">
            <a:spAutoFit/>
          </a:bodyPr>
          <a:lstStyle/>
          <a:p>
            <a:r>
              <a:rPr lang="en-US" sz="2400" dirty="0"/>
              <a:t>Suzanne Stapleton</a:t>
            </a:r>
          </a:p>
          <a:p>
            <a:r>
              <a:rPr lang="en-US" sz="2400" dirty="0"/>
              <a:t>suzanne@ufl.edu</a:t>
            </a:r>
          </a:p>
        </p:txBody>
      </p:sp>
      <p:pic>
        <p:nvPicPr>
          <p:cNvPr id="1026" name="Picture 2" descr="Marston Science Library - Technology Resources in the Library - Guides @ UF  at University of Florida">
            <a:extLst>
              <a:ext uri="{FF2B5EF4-FFF2-40B4-BE49-F238E27FC236}">
                <a16:creationId xmlns:a16="http://schemas.microsoft.com/office/drawing/2014/main" id="{B24E668E-1A17-4057-A68D-72102AEFB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261" y="1060178"/>
            <a:ext cx="6001790" cy="450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52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898" y="367941"/>
            <a:ext cx="10515600" cy="1325563"/>
          </a:xfrm>
        </p:spPr>
        <p:txBody>
          <a:bodyPr>
            <a:normAutofit/>
          </a:bodyPr>
          <a:lstStyle/>
          <a:p>
            <a:r>
              <a:rPr lang="en-US" b="1" dirty="0">
                <a:solidFill>
                  <a:srgbClr val="4472C4">
                    <a:lumMod val="75000"/>
                  </a:srgbClr>
                </a:solidFill>
                <a:ea typeface="ＭＳ Ｐゴシック" charset="0"/>
              </a:rPr>
              <a:t>If You Suspect Research Misconduct…</a:t>
            </a:r>
            <a:endParaRPr lang="en-US" dirty="0"/>
          </a:p>
        </p:txBody>
      </p:sp>
      <p:sp>
        <p:nvSpPr>
          <p:cNvPr id="4" name="Content Placeholder 3"/>
          <p:cNvSpPr>
            <a:spLocks noGrp="1"/>
          </p:cNvSpPr>
          <p:nvPr>
            <p:ph sz="half" idx="1"/>
          </p:nvPr>
        </p:nvSpPr>
        <p:spPr>
          <a:xfrm>
            <a:off x="695898" y="1457635"/>
            <a:ext cx="5181600" cy="4351338"/>
          </a:xfrm>
        </p:spPr>
        <p:txBody>
          <a:bodyPr>
            <a:normAutofit fontScale="92500" lnSpcReduction="20000"/>
          </a:bodyPr>
          <a:lstStyle/>
          <a:p>
            <a:pPr marL="0" lvl="0" indent="0" defTabSz="1219170" fontAlgn="base">
              <a:lnSpc>
                <a:spcPct val="100000"/>
              </a:lnSpc>
              <a:spcBef>
                <a:spcPct val="0"/>
              </a:spcBef>
              <a:spcAft>
                <a:spcPct val="0"/>
              </a:spcAft>
              <a:buNone/>
              <a:defRPr/>
            </a:pPr>
            <a:r>
              <a:rPr lang="en-US" b="1" u="sng" dirty="0">
                <a:solidFill>
                  <a:srgbClr val="4472C4">
                    <a:lumMod val="75000"/>
                  </a:srgbClr>
                </a:solidFill>
                <a:ea typeface="ＭＳ Ｐゴシック" charset="0"/>
              </a:rPr>
              <a:t>Research Misconduct </a:t>
            </a:r>
            <a:r>
              <a:rPr lang="en-US" dirty="0">
                <a:solidFill>
                  <a:srgbClr val="4472C4">
                    <a:lumMod val="75000"/>
                  </a:srgbClr>
                </a:solidFill>
                <a:ea typeface="ＭＳ Ｐゴシック" charset="0"/>
              </a:rPr>
              <a:t>means </a:t>
            </a:r>
            <a:r>
              <a:rPr lang="en-US" b="1" dirty="0">
                <a:solidFill>
                  <a:srgbClr val="4472C4">
                    <a:lumMod val="75000"/>
                  </a:srgbClr>
                </a:solidFill>
                <a:ea typeface="ＭＳ Ｐゴシック" charset="0"/>
              </a:rPr>
              <a:t>fabrication</a:t>
            </a:r>
            <a:r>
              <a:rPr lang="en-US" dirty="0">
                <a:solidFill>
                  <a:srgbClr val="4472C4">
                    <a:lumMod val="75000"/>
                  </a:srgbClr>
                </a:solidFill>
                <a:ea typeface="ＭＳ Ｐゴシック" charset="0"/>
              </a:rPr>
              <a:t>, </a:t>
            </a:r>
            <a:r>
              <a:rPr lang="en-US" b="1" dirty="0">
                <a:solidFill>
                  <a:srgbClr val="4472C4">
                    <a:lumMod val="75000"/>
                  </a:srgbClr>
                </a:solidFill>
                <a:ea typeface="ＭＳ Ｐゴシック" charset="0"/>
              </a:rPr>
              <a:t>falsification</a:t>
            </a:r>
            <a:r>
              <a:rPr lang="en-US" dirty="0">
                <a:solidFill>
                  <a:srgbClr val="4472C4">
                    <a:lumMod val="75000"/>
                  </a:srgbClr>
                </a:solidFill>
                <a:ea typeface="ＭＳ Ｐゴシック" charset="0"/>
              </a:rPr>
              <a:t>, or </a:t>
            </a:r>
            <a:r>
              <a:rPr lang="en-US" b="1" dirty="0">
                <a:solidFill>
                  <a:srgbClr val="4472C4">
                    <a:lumMod val="75000"/>
                  </a:srgbClr>
                </a:solidFill>
                <a:ea typeface="ＭＳ Ｐゴシック" charset="0"/>
              </a:rPr>
              <a:t>plagiarism</a:t>
            </a:r>
            <a:r>
              <a:rPr lang="en-US" dirty="0">
                <a:solidFill>
                  <a:srgbClr val="4472C4">
                    <a:lumMod val="75000"/>
                  </a:srgbClr>
                </a:solidFill>
                <a:ea typeface="ＭＳ Ｐゴシック" charset="0"/>
              </a:rPr>
              <a:t> in proposing, performing, or reviewing research, or in reporting research results. </a:t>
            </a:r>
            <a:endParaRPr lang="en-US" sz="1600" dirty="0">
              <a:solidFill>
                <a:srgbClr val="4472C4">
                  <a:lumMod val="75000"/>
                </a:srgbClr>
              </a:solidFill>
              <a:ea typeface="ＭＳ Ｐゴシック" charset="0"/>
            </a:endParaRPr>
          </a:p>
          <a:p>
            <a:pPr marL="0" lvl="0" indent="0" defTabSz="1219170" fontAlgn="base">
              <a:lnSpc>
                <a:spcPct val="100000"/>
              </a:lnSpc>
              <a:spcBef>
                <a:spcPct val="0"/>
              </a:spcBef>
              <a:spcAft>
                <a:spcPct val="0"/>
              </a:spcAft>
              <a:buNone/>
              <a:defRPr/>
            </a:pPr>
            <a:endParaRPr lang="en-US" sz="1600" i="1" dirty="0">
              <a:solidFill>
                <a:srgbClr val="4472C4">
                  <a:lumMod val="75000"/>
                </a:srgbClr>
              </a:solidFill>
              <a:ea typeface="ＭＳ Ｐゴシック" charset="0"/>
            </a:endParaRPr>
          </a:p>
          <a:p>
            <a:pPr marL="0" lvl="0" indent="0" defTabSz="1219170" fontAlgn="base">
              <a:lnSpc>
                <a:spcPct val="100000"/>
              </a:lnSpc>
              <a:spcBef>
                <a:spcPct val="0"/>
              </a:spcBef>
              <a:spcAft>
                <a:spcPct val="0"/>
              </a:spcAft>
              <a:buNone/>
              <a:defRPr/>
            </a:pPr>
            <a:r>
              <a:rPr lang="en-US" b="1" u="sng" dirty="0">
                <a:solidFill>
                  <a:srgbClr val="4472C4">
                    <a:lumMod val="75000"/>
                  </a:srgbClr>
                </a:solidFill>
                <a:ea typeface="ＭＳ Ｐゴシック" charset="0"/>
              </a:rPr>
              <a:t>Questionable Research Practices </a:t>
            </a:r>
            <a:r>
              <a:rPr lang="en-US" dirty="0">
                <a:solidFill>
                  <a:srgbClr val="4472C4">
                    <a:lumMod val="75000"/>
                  </a:srgbClr>
                </a:solidFill>
                <a:ea typeface="ＭＳ Ｐゴシック" charset="0"/>
              </a:rPr>
              <a:t>are reports of </a:t>
            </a:r>
            <a:r>
              <a:rPr lang="en-US" b="1" dirty="0">
                <a:solidFill>
                  <a:srgbClr val="4472C4">
                    <a:lumMod val="75000"/>
                  </a:srgbClr>
                </a:solidFill>
                <a:ea typeface="ＭＳ Ｐゴシック" charset="0"/>
              </a:rPr>
              <a:t>careless</a:t>
            </a:r>
            <a:r>
              <a:rPr lang="en-US" dirty="0">
                <a:solidFill>
                  <a:srgbClr val="4472C4">
                    <a:lumMod val="75000"/>
                  </a:srgbClr>
                </a:solidFill>
                <a:ea typeface="ＭＳ Ｐゴシック" charset="0"/>
              </a:rPr>
              <a:t>, </a:t>
            </a:r>
            <a:r>
              <a:rPr lang="en-US" b="1" dirty="0">
                <a:solidFill>
                  <a:srgbClr val="4472C4">
                    <a:lumMod val="75000"/>
                  </a:srgbClr>
                </a:solidFill>
                <a:ea typeface="ＭＳ Ｐゴシック" charset="0"/>
              </a:rPr>
              <a:t>irregular</a:t>
            </a:r>
            <a:r>
              <a:rPr lang="en-US" dirty="0">
                <a:solidFill>
                  <a:srgbClr val="4472C4">
                    <a:lumMod val="75000"/>
                  </a:srgbClr>
                </a:solidFill>
                <a:ea typeface="ＭＳ Ｐゴシック" charset="0"/>
              </a:rPr>
              <a:t>, or </a:t>
            </a:r>
            <a:r>
              <a:rPr lang="en-US" b="1" dirty="0">
                <a:solidFill>
                  <a:srgbClr val="4472C4">
                    <a:lumMod val="75000"/>
                  </a:srgbClr>
                </a:solidFill>
                <a:ea typeface="ＭＳ Ｐゴシック" charset="0"/>
              </a:rPr>
              <a:t>contentious</a:t>
            </a:r>
            <a:r>
              <a:rPr lang="en-US" dirty="0">
                <a:solidFill>
                  <a:srgbClr val="4472C4">
                    <a:lumMod val="75000"/>
                  </a:srgbClr>
                </a:solidFill>
                <a:ea typeface="ＭＳ Ｐゴシック" charset="0"/>
              </a:rPr>
              <a:t> </a:t>
            </a:r>
            <a:r>
              <a:rPr lang="en-US" b="1" dirty="0">
                <a:solidFill>
                  <a:srgbClr val="4472C4">
                    <a:lumMod val="75000"/>
                  </a:srgbClr>
                </a:solidFill>
                <a:ea typeface="ＭＳ Ｐゴシック" charset="0"/>
              </a:rPr>
              <a:t>research practices</a:t>
            </a:r>
            <a:r>
              <a:rPr lang="en-US" dirty="0">
                <a:solidFill>
                  <a:srgbClr val="4472C4">
                    <a:lumMod val="75000"/>
                  </a:srgbClr>
                </a:solidFill>
                <a:ea typeface="ＭＳ Ｐゴシック" charset="0"/>
              </a:rPr>
              <a:t>, as well as authorship disputes,  may not meet the standard for research misconduct but may be a research integrity violation.</a:t>
            </a:r>
          </a:p>
          <a:p>
            <a:endParaRPr lang="en-US" dirty="0"/>
          </a:p>
        </p:txBody>
      </p:sp>
      <p:sp>
        <p:nvSpPr>
          <p:cNvPr id="5" name="Content Placeholder 4"/>
          <p:cNvSpPr>
            <a:spLocks noGrp="1"/>
          </p:cNvSpPr>
          <p:nvPr>
            <p:ph sz="half" idx="2"/>
          </p:nvPr>
        </p:nvSpPr>
        <p:spPr>
          <a:xfrm>
            <a:off x="6172199" y="1525260"/>
            <a:ext cx="5469673" cy="4351338"/>
          </a:xfrm>
        </p:spPr>
        <p:txBody>
          <a:bodyPr>
            <a:normAutofit fontScale="92500" lnSpcReduction="20000"/>
          </a:bodyPr>
          <a:lstStyle/>
          <a:p>
            <a:pPr marL="0" lvl="0" indent="0" defTabSz="1219170" fontAlgn="base">
              <a:lnSpc>
                <a:spcPct val="100000"/>
              </a:lnSpc>
              <a:spcBef>
                <a:spcPct val="0"/>
              </a:spcBef>
              <a:spcAft>
                <a:spcPct val="0"/>
              </a:spcAft>
              <a:buNone/>
              <a:defRPr/>
            </a:pPr>
            <a:r>
              <a:rPr lang="en-US" sz="3200" dirty="0">
                <a:solidFill>
                  <a:srgbClr val="4472C4">
                    <a:lumMod val="75000"/>
                  </a:srgbClr>
                </a:solidFill>
                <a:ea typeface="ＭＳ Ｐゴシック" charset="0"/>
              </a:rPr>
              <a:t>Make a </a:t>
            </a:r>
            <a:r>
              <a:rPr lang="en-US" sz="3200" b="1" dirty="0">
                <a:solidFill>
                  <a:srgbClr val="4472C4">
                    <a:lumMod val="75000"/>
                  </a:srgbClr>
                </a:solidFill>
                <a:ea typeface="ＭＳ Ｐゴシック" charset="0"/>
              </a:rPr>
              <a:t>confidential report </a:t>
            </a:r>
            <a:r>
              <a:rPr lang="en-US" sz="3200" dirty="0">
                <a:solidFill>
                  <a:srgbClr val="4472C4">
                    <a:lumMod val="75000"/>
                  </a:srgbClr>
                </a:solidFill>
                <a:ea typeface="ＭＳ Ｐゴシック" charset="0"/>
              </a:rPr>
              <a:t>to the </a:t>
            </a:r>
            <a:r>
              <a:rPr lang="en-US" sz="3200" dirty="0">
                <a:solidFill>
                  <a:srgbClr val="4472C4">
                    <a:lumMod val="75000"/>
                  </a:srgbClr>
                </a:solidFill>
                <a:ea typeface="Gentona Book" charset="0"/>
                <a:cs typeface="Gentona Book" charset="0"/>
              </a:rPr>
              <a:t>UF Research Integrity Officer (RIO)</a:t>
            </a:r>
          </a:p>
          <a:p>
            <a:pPr marL="0" lvl="0" indent="0" algn="ctr" defTabSz="1219170" fontAlgn="base">
              <a:lnSpc>
                <a:spcPct val="100000"/>
              </a:lnSpc>
              <a:spcBef>
                <a:spcPct val="0"/>
              </a:spcBef>
              <a:spcAft>
                <a:spcPct val="0"/>
              </a:spcAft>
              <a:buNone/>
              <a:defRPr/>
            </a:pPr>
            <a:endParaRPr lang="en-US" sz="1600" b="1" dirty="0">
              <a:solidFill>
                <a:srgbClr val="F37021"/>
              </a:solidFill>
              <a:latin typeface="Calibri" charset="0"/>
              <a:ea typeface="Gentona Book" charset="0"/>
              <a:cs typeface="Gentona Book" charset="0"/>
            </a:endParaRPr>
          </a:p>
          <a:p>
            <a:pPr marL="0" lvl="0" indent="0" algn="ctr" defTabSz="1219170" fontAlgn="base">
              <a:lnSpc>
                <a:spcPct val="100000"/>
              </a:lnSpc>
              <a:spcBef>
                <a:spcPct val="0"/>
              </a:spcBef>
              <a:spcAft>
                <a:spcPct val="0"/>
              </a:spcAft>
              <a:buNone/>
              <a:defRPr/>
            </a:pPr>
            <a:r>
              <a:rPr lang="en-US" b="1" dirty="0">
                <a:solidFill>
                  <a:srgbClr val="F37021"/>
                </a:solidFill>
                <a:latin typeface="Calibri" charset="0"/>
                <a:ea typeface="Gentona Book" charset="0"/>
                <a:cs typeface="Gentona Book" charset="0"/>
              </a:rPr>
              <a:t>Cassandra C. Farley</a:t>
            </a:r>
          </a:p>
          <a:p>
            <a:pPr marL="0" lvl="0" indent="0" algn="ctr" defTabSz="1219170" eaLnBrk="0" fontAlgn="base" hangingPunct="0">
              <a:lnSpc>
                <a:spcPct val="100000"/>
              </a:lnSpc>
              <a:spcBef>
                <a:spcPct val="0"/>
              </a:spcBef>
              <a:spcAft>
                <a:spcPct val="0"/>
              </a:spcAft>
              <a:buNone/>
              <a:defRPr/>
            </a:pPr>
            <a:r>
              <a:rPr lang="en-US" dirty="0">
                <a:solidFill>
                  <a:srgbClr val="F37021"/>
                </a:solidFill>
                <a:latin typeface="Calibri" charset="0"/>
                <a:ea typeface="Gentona Book" charset="0"/>
                <a:cs typeface="Gentona Book" charset="0"/>
              </a:rPr>
              <a:t>(352) 273-3052 | cfarley@ufl.edu</a:t>
            </a:r>
          </a:p>
          <a:p>
            <a:pPr marL="0" lvl="0" indent="0" algn="ctr" defTabSz="1219170" eaLnBrk="0" fontAlgn="base" hangingPunct="0">
              <a:lnSpc>
                <a:spcPct val="100000"/>
              </a:lnSpc>
              <a:spcBef>
                <a:spcPct val="0"/>
              </a:spcBef>
              <a:spcAft>
                <a:spcPct val="0"/>
              </a:spcAft>
              <a:buNone/>
              <a:defRPr/>
            </a:pPr>
            <a:endParaRPr lang="en-US" sz="1600" dirty="0">
              <a:solidFill>
                <a:srgbClr val="4472C4">
                  <a:lumMod val="75000"/>
                </a:srgbClr>
              </a:solidFill>
              <a:latin typeface="Calibri" charset="0"/>
              <a:ea typeface="Gentona Book" charset="0"/>
              <a:cs typeface="Gentona Book" charset="0"/>
            </a:endParaRPr>
          </a:p>
          <a:p>
            <a:pPr marL="0" lvl="0" indent="0" algn="ctr" defTabSz="1219170" eaLnBrk="0" fontAlgn="base" hangingPunct="0">
              <a:lnSpc>
                <a:spcPct val="100000"/>
              </a:lnSpc>
              <a:spcBef>
                <a:spcPct val="0"/>
              </a:spcBef>
              <a:spcAft>
                <a:spcPct val="0"/>
              </a:spcAft>
              <a:buNone/>
              <a:defRPr/>
            </a:pPr>
            <a:r>
              <a:rPr lang="en-US" dirty="0">
                <a:solidFill>
                  <a:srgbClr val="4472C4">
                    <a:lumMod val="75000"/>
                  </a:srgbClr>
                </a:solidFill>
                <a:latin typeface="Calibri" charset="0"/>
                <a:ea typeface="Gentona Book" charset="0"/>
                <a:cs typeface="Gentona Book" charset="0"/>
              </a:rPr>
              <a:t>You may also report anonymously</a:t>
            </a:r>
          </a:p>
          <a:p>
            <a:pPr marL="0" lvl="0" indent="0" algn="ctr" defTabSz="1219170" eaLnBrk="0" fontAlgn="base" hangingPunct="0">
              <a:lnSpc>
                <a:spcPct val="100000"/>
              </a:lnSpc>
              <a:spcBef>
                <a:spcPct val="0"/>
              </a:spcBef>
              <a:spcAft>
                <a:spcPct val="0"/>
              </a:spcAft>
              <a:buNone/>
              <a:defRPr/>
            </a:pPr>
            <a:r>
              <a:rPr lang="en-US" dirty="0">
                <a:solidFill>
                  <a:srgbClr val="4472C4">
                    <a:lumMod val="75000"/>
                  </a:srgbClr>
                </a:solidFill>
                <a:latin typeface="Calibri" charset="0"/>
                <a:ea typeface="Gentona Book" charset="0"/>
                <a:cs typeface="Gentona Book" charset="0"/>
              </a:rPr>
              <a:t> UF Compliance Hotline: 877-556-5356</a:t>
            </a:r>
          </a:p>
          <a:p>
            <a:endParaRPr lang="en-US" dirty="0"/>
          </a:p>
        </p:txBody>
      </p:sp>
      <p:grpSp>
        <p:nvGrpSpPr>
          <p:cNvPr id="6" name="Group 5"/>
          <p:cNvGrpSpPr/>
          <p:nvPr/>
        </p:nvGrpSpPr>
        <p:grpSpPr>
          <a:xfrm>
            <a:off x="6365404" y="4664559"/>
            <a:ext cx="5276468" cy="1212039"/>
            <a:chOff x="4709911" y="3617995"/>
            <a:chExt cx="3957351" cy="909029"/>
          </a:xfrm>
        </p:grpSpPr>
        <p:pic>
          <p:nvPicPr>
            <p:cNvPr id="7" name="Picture 6" descr="Question mark 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09911" y="3617995"/>
              <a:ext cx="681772" cy="909029"/>
            </a:xfrm>
            <a:prstGeom prst="rect">
              <a:avLst/>
            </a:prstGeom>
          </p:spPr>
        </p:pic>
        <p:sp>
          <p:nvSpPr>
            <p:cNvPr id="8" name="Rectangle 7"/>
            <p:cNvSpPr/>
            <p:nvPr/>
          </p:nvSpPr>
          <p:spPr>
            <a:xfrm>
              <a:off x="5238262" y="3696027"/>
              <a:ext cx="3429000" cy="807914"/>
            </a:xfrm>
            <a:prstGeom prst="rect">
              <a:avLst/>
            </a:prstGeom>
          </p:spPr>
          <p:txBody>
            <a:bodyPr wrap="square">
              <a:spAutoFit/>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50000"/>
                    </a:srgbClr>
                  </a:solidFill>
                  <a:effectLst/>
                  <a:uLnTx/>
                  <a:uFillTx/>
                  <a:latin typeface="Calibri" charset="0"/>
                  <a:ea typeface="Gentona Book" charset="0"/>
                  <a:cs typeface="Gentona Book" charset="0"/>
                </a:rPr>
                <a:t>Still not sure if it is Misconduct or a QRP? </a:t>
              </a:r>
              <a:r>
                <a:rPr kumimoji="0" lang="en-US" sz="1600" b="0" i="0" u="none" strike="noStrike" kern="1200" cap="none" spc="0" normalizeH="0" baseline="0" noProof="0" dirty="0">
                  <a:ln>
                    <a:noFill/>
                  </a:ln>
                  <a:solidFill>
                    <a:srgbClr val="4472C4">
                      <a:lumMod val="50000"/>
                    </a:srgbClr>
                  </a:solidFill>
                  <a:effectLst/>
                  <a:uLnTx/>
                  <a:uFillTx/>
                  <a:latin typeface="Calibri" charset="0"/>
                  <a:ea typeface="Gentona Book" charset="0"/>
                  <a:cs typeface="Gentona Book" charset="0"/>
                </a:rPr>
                <a:t>The RIO can help you better understand the situation. You can speak in hypotheticals as you consider making an official allegation.</a:t>
              </a:r>
              <a:endParaRPr kumimoji="0" lang="en-US" sz="2400" b="0" i="0" u="none" strike="noStrike" kern="1200" cap="none" spc="0" normalizeH="0" baseline="0" noProof="0" dirty="0">
                <a:ln>
                  <a:noFill/>
                </a:ln>
                <a:solidFill>
                  <a:srgbClr val="4472C4">
                    <a:lumMod val="75000"/>
                  </a:srgbClr>
                </a:solidFill>
                <a:effectLst/>
                <a:uLnTx/>
                <a:uFillTx/>
                <a:latin typeface="Calibri" charset="0"/>
                <a:ea typeface="ＭＳ Ｐゴシック" charset="0"/>
                <a:cs typeface="+mn-cs"/>
              </a:endParaRPr>
            </a:p>
          </p:txBody>
        </p:sp>
      </p:grpSp>
    </p:spTree>
    <p:extLst>
      <p:ext uri="{BB962C8B-B14F-4D97-AF65-F5344CB8AC3E}">
        <p14:creationId xmlns:p14="http://schemas.microsoft.com/office/powerpoint/2010/main" val="2285860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JUR Peer Review Rubric</a:t>
            </a:r>
          </a:p>
        </p:txBody>
      </p:sp>
    </p:spTree>
    <p:extLst>
      <p:ext uri="{BB962C8B-B14F-4D97-AF65-F5344CB8AC3E}">
        <p14:creationId xmlns:p14="http://schemas.microsoft.com/office/powerpoint/2010/main" val="3747809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4874"/>
            <a:ext cx="10515600" cy="1325563"/>
          </a:xfrm>
        </p:spPr>
        <p:txBody>
          <a:bodyPr/>
          <a:lstStyle/>
          <a:p>
            <a:r>
              <a:rPr lang="en-US" dirty="0"/>
              <a:t>Additional Case Study</a:t>
            </a:r>
          </a:p>
        </p:txBody>
      </p:sp>
      <p:sp>
        <p:nvSpPr>
          <p:cNvPr id="7" name="Content Placeholder 6"/>
          <p:cNvSpPr>
            <a:spLocks noGrp="1"/>
          </p:cNvSpPr>
          <p:nvPr>
            <p:ph idx="1"/>
          </p:nvPr>
        </p:nvSpPr>
        <p:spPr>
          <a:xfrm>
            <a:off x="749300" y="1414675"/>
            <a:ext cx="10515600" cy="4796526"/>
          </a:xfrm>
        </p:spPr>
        <p:txBody>
          <a:bodyPr>
            <a:normAutofit/>
          </a:bodyPr>
          <a:lstStyle/>
          <a:p>
            <a:pPr marL="0" indent="0">
              <a:buNone/>
            </a:pPr>
            <a:r>
              <a:rPr lang="en-US" dirty="0"/>
              <a:t>Alana is a medical student researcher in the laboratory of Prof. Hayes. Prof. Hayes has received a manuscript for review for possible publication in a biomedical journal and asks Alana to review the manuscript. </a:t>
            </a:r>
          </a:p>
          <a:p>
            <a:pPr marL="0" indent="0">
              <a:buNone/>
            </a:pPr>
            <a:r>
              <a:rPr lang="en-US" dirty="0"/>
              <a:t>Alana knows that the review process is intended to be confidential, so she asks if the journal editor has been notified of this request. Prof. Hayes says that this is not necessary. </a:t>
            </a:r>
          </a:p>
          <a:p>
            <a:pPr marL="0" indent="0">
              <a:buNone/>
            </a:pPr>
            <a:endParaRPr lang="en-US" dirty="0"/>
          </a:p>
          <a:p>
            <a:pPr marL="0" indent="0">
              <a:buNone/>
            </a:pPr>
            <a:r>
              <a:rPr lang="en-US" dirty="0"/>
              <a:t>Alana asks for your advice.</a:t>
            </a:r>
            <a:br>
              <a:rPr lang="en-US" dirty="0"/>
            </a:br>
            <a:endParaRPr lang="en-US" dirty="0"/>
          </a:p>
          <a:p>
            <a:pPr marL="0" indent="0">
              <a:buNone/>
            </a:pPr>
            <a:r>
              <a:rPr lang="en-US" sz="1100" dirty="0"/>
              <a:t>		</a:t>
            </a:r>
            <a:r>
              <a:rPr lang="en-US" sz="1400" dirty="0"/>
              <a:t>http://research-ethics.net/topics/peer-review/#discussion</a:t>
            </a:r>
          </a:p>
          <a:p>
            <a:pPr marL="0" indent="0">
              <a:buNone/>
            </a:pPr>
            <a:endParaRPr lang="en-US" dirty="0"/>
          </a:p>
        </p:txBody>
      </p:sp>
    </p:spTree>
    <p:extLst>
      <p:ext uri="{BB962C8B-B14F-4D97-AF65-F5344CB8AC3E}">
        <p14:creationId xmlns:p14="http://schemas.microsoft.com/office/powerpoint/2010/main" val="80961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2047355"/>
            <a:ext cx="10515600" cy="3073286"/>
          </a:xfrm>
        </p:spPr>
        <p:txBody>
          <a:bodyPr/>
          <a:lstStyle/>
          <a:p>
            <a:pPr marL="0" indent="0">
              <a:lnSpc>
                <a:spcPct val="100000"/>
              </a:lnSpc>
              <a:spcBef>
                <a:spcPts val="0"/>
              </a:spcBef>
              <a:buFont typeface="+mj-lt"/>
              <a:buAutoNum type="arabicPeriod"/>
              <a:defRPr/>
            </a:pPr>
            <a:r>
              <a:rPr lang="en-US" dirty="0"/>
              <a:t> Learn the peer review process from both author and reviewer 	perspectives</a:t>
            </a:r>
          </a:p>
          <a:p>
            <a:pPr marL="0" lvl="0" indent="0">
              <a:lnSpc>
                <a:spcPct val="100000"/>
              </a:lnSpc>
              <a:spcBef>
                <a:spcPts val="0"/>
              </a:spcBef>
              <a:buFont typeface="+mj-lt"/>
              <a:buAutoNum type="arabicPeriod"/>
              <a:defRPr/>
            </a:pPr>
            <a:r>
              <a:rPr lang="en-US" dirty="0"/>
              <a:t>Recognize the foundational value of peer review to development of 	new knowledge</a:t>
            </a:r>
          </a:p>
          <a:p>
            <a:pPr marL="0" lvl="0" indent="0">
              <a:lnSpc>
                <a:spcPct val="100000"/>
              </a:lnSpc>
              <a:spcBef>
                <a:spcPts val="0"/>
              </a:spcBef>
              <a:buFont typeface="+mj-lt"/>
              <a:buAutoNum type="arabicPeriod"/>
              <a:defRPr/>
            </a:pPr>
            <a:r>
              <a:rPr lang="en-US" dirty="0"/>
              <a:t> Critique various forms of peer review</a:t>
            </a:r>
          </a:p>
          <a:p>
            <a:pPr marL="0" lvl="0" indent="0">
              <a:lnSpc>
                <a:spcPct val="100000"/>
              </a:lnSpc>
              <a:spcBef>
                <a:spcPts val="0"/>
              </a:spcBef>
              <a:buFont typeface="+mj-lt"/>
              <a:buAutoNum type="arabicPeriod"/>
              <a:defRPr/>
            </a:pPr>
            <a:r>
              <a:rPr lang="en-US" dirty="0"/>
              <a:t> Demonstrate formats of providing constructive peer review</a:t>
            </a:r>
          </a:p>
          <a:p>
            <a:pPr marL="0" lvl="0" indent="0">
              <a:lnSpc>
                <a:spcPct val="100000"/>
              </a:lnSpc>
              <a:spcBef>
                <a:spcPts val="0"/>
              </a:spcBef>
              <a:buNone/>
              <a:defRPr/>
            </a:pPr>
            <a:endParaRPr lang="en-US" dirty="0"/>
          </a:p>
        </p:txBody>
      </p:sp>
    </p:spTree>
    <p:extLst>
      <p:ext uri="{BB962C8B-B14F-4D97-AF65-F5344CB8AC3E}">
        <p14:creationId xmlns:p14="http://schemas.microsoft.com/office/powerpoint/2010/main" val="137054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2506" y="1998663"/>
            <a:ext cx="11554694" cy="2217737"/>
          </a:xfrm>
        </p:spPr>
        <p:txBody>
          <a:bodyPr>
            <a:normAutofit fontScale="90000"/>
          </a:bodyPr>
          <a:lstStyle/>
          <a:p>
            <a:r>
              <a:rPr lang="en-US" dirty="0"/>
              <a:t>Part I. </a:t>
            </a:r>
            <a:br>
              <a:rPr lang="en-US" dirty="0"/>
            </a:br>
            <a:r>
              <a:rPr lang="en-US" dirty="0"/>
              <a:t>Peer Review: What Authors Need to Know</a:t>
            </a:r>
          </a:p>
        </p:txBody>
      </p:sp>
    </p:spTree>
    <p:extLst>
      <p:ext uri="{BB962C8B-B14F-4D97-AF65-F5344CB8AC3E}">
        <p14:creationId xmlns:p14="http://schemas.microsoft.com/office/powerpoint/2010/main" val="408085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4506" y="1127443"/>
            <a:ext cx="9144000" cy="2387600"/>
          </a:xfrm>
        </p:spPr>
        <p:txBody>
          <a:bodyPr/>
          <a:lstStyle/>
          <a:p>
            <a:r>
              <a:rPr lang="en-US" dirty="0"/>
              <a:t>What is peer review?</a:t>
            </a:r>
          </a:p>
        </p:txBody>
      </p:sp>
    </p:spTree>
    <p:extLst>
      <p:ext uri="{BB962C8B-B14F-4D97-AF65-F5344CB8AC3E}">
        <p14:creationId xmlns:p14="http://schemas.microsoft.com/office/powerpoint/2010/main" val="365329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Publishing Process:</a:t>
            </a:r>
          </a:p>
        </p:txBody>
      </p:sp>
      <p:pic>
        <p:nvPicPr>
          <p:cNvPr id="3" name="Content Placeholder 2"/>
          <p:cNvPicPr>
            <a:picLocks noGrp="1" noChangeAspect="1"/>
          </p:cNvPicPr>
          <p:nvPr>
            <p:ph idx="1"/>
          </p:nvPr>
        </p:nvPicPr>
        <p:blipFill>
          <a:blip r:embed="rId3"/>
          <a:stretch>
            <a:fillRect/>
          </a:stretch>
        </p:blipFill>
        <p:spPr>
          <a:xfrm>
            <a:off x="7725103" y="146482"/>
            <a:ext cx="4173920" cy="6711518"/>
          </a:xfrm>
          <a:prstGeom prst="rect">
            <a:avLst/>
          </a:prstGeom>
        </p:spPr>
      </p:pic>
      <p:sp>
        <p:nvSpPr>
          <p:cNvPr id="5" name="TextBox 4"/>
          <p:cNvSpPr txBox="1"/>
          <p:nvPr/>
        </p:nvSpPr>
        <p:spPr>
          <a:xfrm>
            <a:off x="838200" y="1431608"/>
            <a:ext cx="5016501" cy="4462760"/>
          </a:xfrm>
          <a:prstGeom prst="rect">
            <a:avLst/>
          </a:prstGeom>
          <a:noFill/>
        </p:spPr>
        <p:txBody>
          <a:bodyPr wrap="square" rtlCol="0">
            <a:spAutoFit/>
          </a:bodyPr>
          <a:lstStyle/>
          <a:p>
            <a:pPr marL="457200" indent="-457200">
              <a:buAutoNum type="arabicPeriod"/>
            </a:pPr>
            <a:r>
              <a:rPr lang="en-US" sz="2400" dirty="0"/>
              <a:t>Author writes a paper: review or original research</a:t>
            </a:r>
          </a:p>
          <a:p>
            <a:pPr marL="457200" indent="-457200">
              <a:buAutoNum type="arabicPeriod"/>
            </a:pPr>
            <a:r>
              <a:rPr lang="en-US" sz="2400" dirty="0"/>
              <a:t>Find a journal that meets the scope</a:t>
            </a:r>
          </a:p>
          <a:p>
            <a:pPr marL="457200" indent="-457200">
              <a:buAutoNum type="arabicPeriod"/>
            </a:pPr>
            <a:r>
              <a:rPr lang="en-US" sz="2400" dirty="0"/>
              <a:t>Initial review by the journal editor</a:t>
            </a:r>
          </a:p>
          <a:p>
            <a:pPr marL="457200" indent="-457200">
              <a:buAutoNum type="arabicPeriod"/>
            </a:pPr>
            <a:r>
              <a:rPr lang="en-US" sz="2400" dirty="0"/>
              <a:t>Identifies and sends manuscript to reviewers</a:t>
            </a:r>
          </a:p>
          <a:p>
            <a:pPr marL="457200" indent="-457200">
              <a:buAutoNum type="arabicPeriod"/>
            </a:pPr>
            <a:r>
              <a:rPr lang="en-US" sz="2400" dirty="0"/>
              <a:t>Reviewer submits recommendations to the editor</a:t>
            </a:r>
          </a:p>
          <a:p>
            <a:pPr marL="457200" indent="-457200">
              <a:buAutoNum type="arabicPeriod"/>
            </a:pPr>
            <a:r>
              <a:rPr lang="en-US" sz="2400" dirty="0"/>
              <a:t>Authors receive notification and follow next steps</a:t>
            </a:r>
          </a:p>
          <a:p>
            <a:pPr marL="457200" indent="-457200">
              <a:buAutoNum type="arabicPeriod"/>
            </a:pPr>
            <a:r>
              <a:rPr lang="en-US" sz="2400" dirty="0"/>
              <a:t>GOAL: get published!</a:t>
            </a:r>
          </a:p>
          <a:p>
            <a:pPr marL="457200" indent="-457200">
              <a:buAutoNum type="arabicPeriod"/>
            </a:pPr>
            <a:endParaRPr lang="en-US" sz="2000" dirty="0"/>
          </a:p>
        </p:txBody>
      </p:sp>
    </p:spTree>
    <p:extLst>
      <p:ext uri="{BB962C8B-B14F-4D97-AF65-F5344CB8AC3E}">
        <p14:creationId xmlns:p14="http://schemas.microsoft.com/office/powerpoint/2010/main" val="39692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88029"/>
            <a:ext cx="10515600" cy="3988934"/>
          </a:xfrm>
        </p:spPr>
        <p:txBody>
          <a:bodyPr>
            <a:normAutofit/>
          </a:bodyPr>
          <a:lstStyle/>
          <a:p>
            <a:r>
              <a:rPr lang="en-US" dirty="0">
                <a:latin typeface="+mj-lt"/>
              </a:rPr>
              <a:t>Is it true?</a:t>
            </a:r>
          </a:p>
          <a:p>
            <a:r>
              <a:rPr lang="en-US" b="0" dirty="0">
                <a:latin typeface="+mj-lt"/>
              </a:rPr>
              <a:t>Is it new?</a:t>
            </a:r>
          </a:p>
          <a:p>
            <a:r>
              <a:rPr lang="en-US" dirty="0">
                <a:latin typeface="+mj-lt"/>
              </a:rPr>
              <a:t>Is it of interest?</a:t>
            </a:r>
            <a:endParaRPr lang="en-US" b="0" dirty="0">
              <a:latin typeface="+mj-lt"/>
            </a:endParaRPr>
          </a:p>
        </p:txBody>
      </p:sp>
      <p:sp>
        <p:nvSpPr>
          <p:cNvPr id="3" name="Title 2"/>
          <p:cNvSpPr>
            <a:spLocks noGrp="1"/>
          </p:cNvSpPr>
          <p:nvPr>
            <p:ph type="title"/>
          </p:nvPr>
        </p:nvSpPr>
        <p:spPr>
          <a:xfrm>
            <a:off x="838200" y="316136"/>
            <a:ext cx="10515600" cy="1325563"/>
          </a:xfrm>
        </p:spPr>
        <p:txBody>
          <a:bodyPr>
            <a:normAutofit fontScale="90000"/>
          </a:bodyPr>
          <a:lstStyle/>
          <a:p>
            <a:br>
              <a:rPr lang="en-US" dirty="0"/>
            </a:br>
            <a:r>
              <a:rPr lang="en-US" dirty="0"/>
              <a:t>What is peer review? In a nutshell </a:t>
            </a:r>
            <a:br>
              <a:rPr lang="en-US" dirty="0"/>
            </a:br>
            <a:endParaRPr lang="en-US" dirty="0"/>
          </a:p>
        </p:txBody>
      </p:sp>
      <p:pic>
        <p:nvPicPr>
          <p:cNvPr id="4" name="Picture 3" descr="Healthcare IT in a Nutshell « ed-informatics.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207" y="292554"/>
            <a:ext cx="2857500" cy="1895475"/>
          </a:xfrm>
          <a:prstGeom prst="rect">
            <a:avLst/>
          </a:prstGeom>
        </p:spPr>
      </p:pic>
    </p:spTree>
    <p:extLst>
      <p:ext uri="{BB962C8B-B14F-4D97-AF65-F5344CB8AC3E}">
        <p14:creationId xmlns:p14="http://schemas.microsoft.com/office/powerpoint/2010/main" val="11214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BFDC9C4BF2140AB4361C69F09345F" ma:contentTypeVersion="14" ma:contentTypeDescription="Create a new document." ma:contentTypeScope="" ma:versionID="c676920703b1ef9d2825179a7ea4c044">
  <xsd:schema xmlns:xsd="http://www.w3.org/2001/XMLSchema" xmlns:xs="http://www.w3.org/2001/XMLSchema" xmlns:p="http://schemas.microsoft.com/office/2006/metadata/properties" xmlns:ns3="29585c0f-9ba8-4b73-b212-666a8506ee50" xmlns:ns4="e9edded3-4d98-47e9-a4ca-af666b48df3a" targetNamespace="http://schemas.microsoft.com/office/2006/metadata/properties" ma:root="true" ma:fieldsID="a04d8531d2fd165dd191e2ad8a4661e3" ns3:_="" ns4:_="">
    <xsd:import namespace="29585c0f-9ba8-4b73-b212-666a8506ee50"/>
    <xsd:import namespace="e9edded3-4d98-47e9-a4ca-af666b48df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LengthInSecond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5c0f-9ba8-4b73-b212-666a8506ee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dded3-4d98-47e9-a4ca-af666b48df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C7346E-5D6C-4120-AF0B-ED5F19C48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5c0f-9ba8-4b73-b212-666a8506ee50"/>
    <ds:schemaRef ds:uri="e9edded3-4d98-47e9-a4ca-af666b48d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26057-FD8E-4A32-AE30-52B17719A56F}">
  <ds:schemaRefs>
    <ds:schemaRef ds:uri="http://schemas.microsoft.com/sharepoint/v3/contenttype/forms"/>
  </ds:schemaRefs>
</ds:datastoreItem>
</file>

<file path=customXml/itemProps3.xml><?xml version="1.0" encoding="utf-8"?>
<ds:datastoreItem xmlns:ds="http://schemas.openxmlformats.org/officeDocument/2006/customXml" ds:itemID="{CF60CB08-F765-4BC9-B0DF-58DF8A460BDD}">
  <ds:schemaRefs>
    <ds:schemaRef ds:uri="http://www.w3.org/XML/1998/namespace"/>
    <ds:schemaRef ds:uri="http://purl.org/dc/elements/1.1/"/>
    <ds:schemaRef ds:uri="29585c0f-9ba8-4b73-b212-666a8506ee50"/>
    <ds:schemaRef ds:uri="http://purl.org/dc/terms/"/>
    <ds:schemaRef ds:uri="http://schemas.microsoft.com/office/2006/documentManagement/types"/>
    <ds:schemaRef ds:uri="e9edded3-4d98-47e9-a4ca-af666b48df3a"/>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1692</TotalTime>
  <Words>4024</Words>
  <Application>Microsoft Office PowerPoint</Application>
  <PresentationFormat>Widescreen</PresentationFormat>
  <Paragraphs>464</Paragraphs>
  <Slides>46</Slides>
  <Notes>35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Baskerville Old Face</vt:lpstr>
      <vt:lpstr>Calibri</vt:lpstr>
      <vt:lpstr>Gentona Book</vt:lpstr>
      <vt:lpstr>Times New Roman</vt:lpstr>
      <vt:lpstr>Office Theme</vt:lpstr>
      <vt:lpstr>RCR Summer Seminar Series</vt:lpstr>
      <vt:lpstr>Reminders</vt:lpstr>
      <vt:lpstr>RCR Certification</vt:lpstr>
      <vt:lpstr>Agenda</vt:lpstr>
      <vt:lpstr>Objectives</vt:lpstr>
      <vt:lpstr>Part I.  Peer Review: What Authors Need to Know</vt:lpstr>
      <vt:lpstr>What is peer review?</vt:lpstr>
      <vt:lpstr>Publishing Process:</vt:lpstr>
      <vt:lpstr> What is peer review? In a nutshell  </vt:lpstr>
      <vt:lpstr>Types of peer review</vt:lpstr>
      <vt:lpstr>Types of Peer Review</vt:lpstr>
      <vt:lpstr>Pros &amp; Cons of Each Type of Peer Review</vt:lpstr>
      <vt:lpstr>Pros &amp; Cons of Each Type of Peer Review</vt:lpstr>
      <vt:lpstr>Examples of Peer Review Misconduct</vt:lpstr>
      <vt:lpstr>Examples of what goes wrong…..</vt:lpstr>
      <vt:lpstr>Case Studies</vt:lpstr>
      <vt:lpstr>Case Study</vt:lpstr>
      <vt:lpstr>Case Study</vt:lpstr>
      <vt:lpstr>Part 2. Becoming A Peer Reviewer</vt:lpstr>
      <vt:lpstr>PowerPoint Presentation</vt:lpstr>
      <vt:lpstr> Importance of Peer Review </vt:lpstr>
      <vt:lpstr>Constructive Peer Review</vt:lpstr>
      <vt:lpstr> Elements of a Constructive Review </vt:lpstr>
      <vt:lpstr> Develop Your Own Steps for Peer Review </vt:lpstr>
      <vt:lpstr> Comments to Author </vt:lpstr>
      <vt:lpstr> Comments to Editor </vt:lpstr>
      <vt:lpstr> Example of a Journal with Open Review </vt:lpstr>
      <vt:lpstr> Excerpts from a Constructive Review </vt:lpstr>
      <vt:lpstr> Peer Reviewing Tips </vt:lpstr>
      <vt:lpstr> Good Reviews Take Time </vt:lpstr>
      <vt:lpstr> Reviewer Acknowledgement </vt:lpstr>
      <vt:lpstr> Publons from Clarivate Analytics Web of Science</vt:lpstr>
      <vt:lpstr> Publons: A look inside </vt:lpstr>
      <vt:lpstr> Publons: Review Metrics by Discipline</vt:lpstr>
      <vt:lpstr> Develop Skills as a Reviewer</vt:lpstr>
      <vt:lpstr> Be Constructive</vt:lpstr>
      <vt:lpstr> Reviewers are rated</vt:lpstr>
      <vt:lpstr> Discussion</vt:lpstr>
      <vt:lpstr>Best Practices &amp; Recommendations</vt:lpstr>
      <vt:lpstr>Best practices</vt:lpstr>
      <vt:lpstr> Selected Resources</vt:lpstr>
      <vt:lpstr>Thank you!</vt:lpstr>
      <vt:lpstr>Questions?</vt:lpstr>
      <vt:lpstr>If You Suspect Research Misconduct…</vt:lpstr>
      <vt:lpstr>JUR Peer Review Rubric</vt:lpstr>
      <vt:lpstr>Additional 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 Research</dc:title>
  <dc:creator>Joe Kays</dc:creator>
  <cp:lastModifiedBy>Leonard, Michelle M</cp:lastModifiedBy>
  <cp:revision>58</cp:revision>
  <cp:lastPrinted>2020-08-13T15:55:06Z</cp:lastPrinted>
  <dcterms:created xsi:type="dcterms:W3CDTF">2020-08-12T15:45:35Z</dcterms:created>
  <dcterms:modified xsi:type="dcterms:W3CDTF">2021-06-24T17:37:20Z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0x010100EE1BFDC9C4BF2140AB4361C69F09345F</vt:lpwstr>
  </property>
</Properties>
</file>