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ook Antiqua"/>
                <a:cs typeface="Book Antiqua"/>
              </a:defRPr>
            </a:lvl1pPr>
          </a:lstStyle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ook Antiqua"/>
                <a:cs typeface="Book Antiqua"/>
              </a:defRPr>
            </a:lvl1pPr>
          </a:lstStyle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0805" y="1470096"/>
            <a:ext cx="4965065" cy="4685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2F55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32525" y="1534464"/>
            <a:ext cx="5365750" cy="355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F559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ook Antiqua"/>
                <a:cs typeface="Book Antiqua"/>
              </a:defRPr>
            </a:lvl1pPr>
          </a:lstStyle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ook Antiqua"/>
                <a:cs typeface="Book Antiqua"/>
              </a:defRPr>
            </a:lvl1pPr>
          </a:lstStyle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ook Antiqua"/>
                <a:cs typeface="Book Antiqua"/>
              </a:defRPr>
            </a:lvl1pPr>
          </a:lstStyle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62080" y="6036840"/>
            <a:ext cx="2448719" cy="5018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5199" y="5643000"/>
            <a:ext cx="1031240" cy="1068070"/>
          </a:xfrm>
          <a:custGeom>
            <a:avLst/>
            <a:gdLst/>
            <a:ahLst/>
            <a:cxnLst/>
            <a:rect l="l" t="t" r="r" b="b"/>
            <a:pathLst>
              <a:path w="1031240" h="1068070">
                <a:moveTo>
                  <a:pt x="515519" y="1067759"/>
                </a:moveTo>
                <a:lnTo>
                  <a:pt x="468597" y="1065578"/>
                </a:lnTo>
                <a:lnTo>
                  <a:pt x="422854" y="1059158"/>
                </a:lnTo>
                <a:lnTo>
                  <a:pt x="378474" y="1048689"/>
                </a:lnTo>
                <a:lnTo>
                  <a:pt x="335638" y="1034359"/>
                </a:lnTo>
                <a:lnTo>
                  <a:pt x="294528" y="1016356"/>
                </a:lnTo>
                <a:lnTo>
                  <a:pt x="255327" y="994869"/>
                </a:lnTo>
                <a:lnTo>
                  <a:pt x="218215" y="970087"/>
                </a:lnTo>
                <a:lnTo>
                  <a:pt x="183377" y="942198"/>
                </a:lnTo>
                <a:lnTo>
                  <a:pt x="150992" y="911390"/>
                </a:lnTo>
                <a:lnTo>
                  <a:pt x="121243" y="877851"/>
                </a:lnTo>
                <a:lnTo>
                  <a:pt x="94313" y="841772"/>
                </a:lnTo>
                <a:lnTo>
                  <a:pt x="70383" y="803339"/>
                </a:lnTo>
                <a:lnTo>
                  <a:pt x="49635" y="762741"/>
                </a:lnTo>
                <a:lnTo>
                  <a:pt x="32252" y="720167"/>
                </a:lnTo>
                <a:lnTo>
                  <a:pt x="18414" y="675806"/>
                </a:lnTo>
                <a:lnTo>
                  <a:pt x="8305" y="629845"/>
                </a:lnTo>
                <a:lnTo>
                  <a:pt x="2106" y="582473"/>
                </a:lnTo>
                <a:lnTo>
                  <a:pt x="0" y="533879"/>
                </a:lnTo>
                <a:lnTo>
                  <a:pt x="2106" y="485286"/>
                </a:lnTo>
                <a:lnTo>
                  <a:pt x="8305" y="437914"/>
                </a:lnTo>
                <a:lnTo>
                  <a:pt x="18414" y="391953"/>
                </a:lnTo>
                <a:lnTo>
                  <a:pt x="32252" y="347591"/>
                </a:lnTo>
                <a:lnTo>
                  <a:pt x="49635" y="305018"/>
                </a:lnTo>
                <a:lnTo>
                  <a:pt x="70383" y="264420"/>
                </a:lnTo>
                <a:lnTo>
                  <a:pt x="94313" y="225987"/>
                </a:lnTo>
                <a:lnTo>
                  <a:pt x="121243" y="189907"/>
                </a:lnTo>
                <a:lnTo>
                  <a:pt x="150992" y="156369"/>
                </a:lnTo>
                <a:lnTo>
                  <a:pt x="183377" y="125561"/>
                </a:lnTo>
                <a:lnTo>
                  <a:pt x="218215" y="97672"/>
                </a:lnTo>
                <a:lnTo>
                  <a:pt x="255327" y="72890"/>
                </a:lnTo>
                <a:lnTo>
                  <a:pt x="294528" y="51403"/>
                </a:lnTo>
                <a:lnTo>
                  <a:pt x="335638" y="33400"/>
                </a:lnTo>
                <a:lnTo>
                  <a:pt x="378474" y="19070"/>
                </a:lnTo>
                <a:lnTo>
                  <a:pt x="422854" y="8601"/>
                </a:lnTo>
                <a:lnTo>
                  <a:pt x="468597" y="2181"/>
                </a:lnTo>
                <a:lnTo>
                  <a:pt x="515519" y="0"/>
                </a:lnTo>
                <a:lnTo>
                  <a:pt x="566472" y="2612"/>
                </a:lnTo>
                <a:lnTo>
                  <a:pt x="616562" y="10353"/>
                </a:lnTo>
                <a:lnTo>
                  <a:pt x="665451" y="23077"/>
                </a:lnTo>
                <a:lnTo>
                  <a:pt x="712800" y="40639"/>
                </a:lnTo>
                <a:lnTo>
                  <a:pt x="758273" y="62894"/>
                </a:lnTo>
                <a:lnTo>
                  <a:pt x="801530" y="89698"/>
                </a:lnTo>
                <a:lnTo>
                  <a:pt x="842234" y="120905"/>
                </a:lnTo>
                <a:lnTo>
                  <a:pt x="880047" y="156369"/>
                </a:lnTo>
                <a:lnTo>
                  <a:pt x="914292" y="195529"/>
                </a:lnTo>
                <a:lnTo>
                  <a:pt x="944426" y="237683"/>
                </a:lnTo>
                <a:lnTo>
                  <a:pt x="970308" y="282481"/>
                </a:lnTo>
                <a:lnTo>
                  <a:pt x="991798" y="329572"/>
                </a:lnTo>
                <a:lnTo>
                  <a:pt x="1008756" y="378608"/>
                </a:lnTo>
                <a:lnTo>
                  <a:pt x="1021042" y="429238"/>
                </a:lnTo>
                <a:lnTo>
                  <a:pt x="1028517" y="481112"/>
                </a:lnTo>
                <a:lnTo>
                  <a:pt x="1031039" y="533879"/>
                </a:lnTo>
                <a:lnTo>
                  <a:pt x="1028933" y="582473"/>
                </a:lnTo>
                <a:lnTo>
                  <a:pt x="1022734" y="629845"/>
                </a:lnTo>
                <a:lnTo>
                  <a:pt x="1012625" y="675806"/>
                </a:lnTo>
                <a:lnTo>
                  <a:pt x="998787" y="720167"/>
                </a:lnTo>
                <a:lnTo>
                  <a:pt x="981404" y="762741"/>
                </a:lnTo>
                <a:lnTo>
                  <a:pt x="960656" y="803339"/>
                </a:lnTo>
                <a:lnTo>
                  <a:pt x="936726" y="841772"/>
                </a:lnTo>
                <a:lnTo>
                  <a:pt x="909796" y="877851"/>
                </a:lnTo>
                <a:lnTo>
                  <a:pt x="880047" y="911390"/>
                </a:lnTo>
                <a:lnTo>
                  <a:pt x="847662" y="942198"/>
                </a:lnTo>
                <a:lnTo>
                  <a:pt x="812823" y="970087"/>
                </a:lnTo>
                <a:lnTo>
                  <a:pt x="775712" y="994869"/>
                </a:lnTo>
                <a:lnTo>
                  <a:pt x="736511" y="1016356"/>
                </a:lnTo>
                <a:lnTo>
                  <a:pt x="695401" y="1034359"/>
                </a:lnTo>
                <a:lnTo>
                  <a:pt x="652565" y="1048689"/>
                </a:lnTo>
                <a:lnTo>
                  <a:pt x="608185" y="1059158"/>
                </a:lnTo>
                <a:lnTo>
                  <a:pt x="562442" y="1065578"/>
                </a:lnTo>
                <a:lnTo>
                  <a:pt x="515519" y="10677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65199" y="5643000"/>
            <a:ext cx="1031240" cy="1068070"/>
          </a:xfrm>
          <a:custGeom>
            <a:avLst/>
            <a:gdLst/>
            <a:ahLst/>
            <a:cxnLst/>
            <a:rect l="l" t="t" r="r" b="b"/>
            <a:pathLst>
              <a:path w="1031240" h="1068070">
                <a:moveTo>
                  <a:pt x="0" y="533879"/>
                </a:moveTo>
                <a:lnTo>
                  <a:pt x="2106" y="485286"/>
                </a:lnTo>
                <a:lnTo>
                  <a:pt x="8305" y="437914"/>
                </a:lnTo>
                <a:lnTo>
                  <a:pt x="18414" y="391953"/>
                </a:lnTo>
                <a:lnTo>
                  <a:pt x="32252" y="347591"/>
                </a:lnTo>
                <a:lnTo>
                  <a:pt x="49635" y="305018"/>
                </a:lnTo>
                <a:lnTo>
                  <a:pt x="70383" y="264420"/>
                </a:lnTo>
                <a:lnTo>
                  <a:pt x="94313" y="225987"/>
                </a:lnTo>
                <a:lnTo>
                  <a:pt x="121243" y="189907"/>
                </a:lnTo>
                <a:lnTo>
                  <a:pt x="150992" y="156369"/>
                </a:lnTo>
                <a:lnTo>
                  <a:pt x="183377" y="125561"/>
                </a:lnTo>
                <a:lnTo>
                  <a:pt x="218215" y="97672"/>
                </a:lnTo>
                <a:lnTo>
                  <a:pt x="255327" y="72890"/>
                </a:lnTo>
                <a:lnTo>
                  <a:pt x="294528" y="51403"/>
                </a:lnTo>
                <a:lnTo>
                  <a:pt x="335638" y="33400"/>
                </a:lnTo>
                <a:lnTo>
                  <a:pt x="378474" y="19070"/>
                </a:lnTo>
                <a:lnTo>
                  <a:pt x="422854" y="8601"/>
                </a:lnTo>
                <a:lnTo>
                  <a:pt x="468597" y="2181"/>
                </a:lnTo>
                <a:lnTo>
                  <a:pt x="515519" y="0"/>
                </a:lnTo>
                <a:lnTo>
                  <a:pt x="566472" y="2612"/>
                </a:lnTo>
                <a:lnTo>
                  <a:pt x="616562" y="10353"/>
                </a:lnTo>
                <a:lnTo>
                  <a:pt x="665451" y="23077"/>
                </a:lnTo>
                <a:lnTo>
                  <a:pt x="712800" y="40639"/>
                </a:lnTo>
                <a:lnTo>
                  <a:pt x="758273" y="62894"/>
                </a:lnTo>
                <a:lnTo>
                  <a:pt x="801530" y="89698"/>
                </a:lnTo>
                <a:lnTo>
                  <a:pt x="842234" y="120905"/>
                </a:lnTo>
                <a:lnTo>
                  <a:pt x="880047" y="156369"/>
                </a:lnTo>
                <a:lnTo>
                  <a:pt x="914293" y="195529"/>
                </a:lnTo>
                <a:lnTo>
                  <a:pt x="944426" y="237683"/>
                </a:lnTo>
                <a:lnTo>
                  <a:pt x="970308" y="282481"/>
                </a:lnTo>
                <a:lnTo>
                  <a:pt x="991798" y="329572"/>
                </a:lnTo>
                <a:lnTo>
                  <a:pt x="1008756" y="378608"/>
                </a:lnTo>
                <a:lnTo>
                  <a:pt x="1021042" y="429238"/>
                </a:lnTo>
                <a:lnTo>
                  <a:pt x="1028517" y="481112"/>
                </a:lnTo>
                <a:lnTo>
                  <a:pt x="1031039" y="533879"/>
                </a:lnTo>
                <a:lnTo>
                  <a:pt x="1028933" y="582473"/>
                </a:lnTo>
                <a:lnTo>
                  <a:pt x="1022734" y="629845"/>
                </a:lnTo>
                <a:lnTo>
                  <a:pt x="1012625" y="675806"/>
                </a:lnTo>
                <a:lnTo>
                  <a:pt x="998787" y="720167"/>
                </a:lnTo>
                <a:lnTo>
                  <a:pt x="981404" y="762741"/>
                </a:lnTo>
                <a:lnTo>
                  <a:pt x="960656" y="803339"/>
                </a:lnTo>
                <a:lnTo>
                  <a:pt x="936726" y="841772"/>
                </a:lnTo>
                <a:lnTo>
                  <a:pt x="909796" y="877851"/>
                </a:lnTo>
                <a:lnTo>
                  <a:pt x="880047" y="911390"/>
                </a:lnTo>
                <a:lnTo>
                  <a:pt x="847662" y="942198"/>
                </a:lnTo>
                <a:lnTo>
                  <a:pt x="812823" y="970087"/>
                </a:lnTo>
                <a:lnTo>
                  <a:pt x="775712" y="994869"/>
                </a:lnTo>
                <a:lnTo>
                  <a:pt x="736511" y="1016356"/>
                </a:lnTo>
                <a:lnTo>
                  <a:pt x="695401" y="1034359"/>
                </a:lnTo>
                <a:lnTo>
                  <a:pt x="652565" y="1048689"/>
                </a:lnTo>
                <a:lnTo>
                  <a:pt x="608185" y="1059158"/>
                </a:lnTo>
                <a:lnTo>
                  <a:pt x="562442" y="1065578"/>
                </a:lnTo>
                <a:lnTo>
                  <a:pt x="515519" y="1067759"/>
                </a:lnTo>
                <a:lnTo>
                  <a:pt x="468597" y="1065578"/>
                </a:lnTo>
                <a:lnTo>
                  <a:pt x="422854" y="1059158"/>
                </a:lnTo>
                <a:lnTo>
                  <a:pt x="378474" y="1048689"/>
                </a:lnTo>
                <a:lnTo>
                  <a:pt x="335638" y="1034359"/>
                </a:lnTo>
                <a:lnTo>
                  <a:pt x="294528" y="1016356"/>
                </a:lnTo>
                <a:lnTo>
                  <a:pt x="255327" y="994869"/>
                </a:lnTo>
                <a:lnTo>
                  <a:pt x="218215" y="970087"/>
                </a:lnTo>
                <a:lnTo>
                  <a:pt x="183377" y="942198"/>
                </a:lnTo>
                <a:lnTo>
                  <a:pt x="150992" y="911390"/>
                </a:lnTo>
                <a:lnTo>
                  <a:pt x="121243" y="877851"/>
                </a:lnTo>
                <a:lnTo>
                  <a:pt x="94313" y="841772"/>
                </a:lnTo>
                <a:lnTo>
                  <a:pt x="70383" y="803339"/>
                </a:lnTo>
                <a:lnTo>
                  <a:pt x="49635" y="762741"/>
                </a:lnTo>
                <a:lnTo>
                  <a:pt x="32252" y="720167"/>
                </a:lnTo>
                <a:lnTo>
                  <a:pt x="18414" y="675806"/>
                </a:lnTo>
                <a:lnTo>
                  <a:pt x="8305" y="629845"/>
                </a:lnTo>
                <a:lnTo>
                  <a:pt x="2106" y="582473"/>
                </a:lnTo>
                <a:lnTo>
                  <a:pt x="0" y="533879"/>
                </a:lnTo>
                <a:close/>
              </a:path>
            </a:pathLst>
          </a:custGeom>
          <a:ln w="25399">
            <a:solidFill>
              <a:srgbClr val="4372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4279" y="5859719"/>
            <a:ext cx="638810" cy="648970"/>
          </a:xfrm>
          <a:custGeom>
            <a:avLst/>
            <a:gdLst/>
            <a:ahLst/>
            <a:cxnLst/>
            <a:rect l="l" t="t" r="r" b="b"/>
            <a:pathLst>
              <a:path w="638810" h="648970">
                <a:moveTo>
                  <a:pt x="319139" y="648359"/>
                </a:moveTo>
                <a:lnTo>
                  <a:pt x="271979" y="644845"/>
                </a:lnTo>
                <a:lnTo>
                  <a:pt x="226968" y="634634"/>
                </a:lnTo>
                <a:lnTo>
                  <a:pt x="184598" y="618229"/>
                </a:lnTo>
                <a:lnTo>
                  <a:pt x="145364" y="596132"/>
                </a:lnTo>
                <a:lnTo>
                  <a:pt x="109760" y="568844"/>
                </a:lnTo>
                <a:lnTo>
                  <a:pt x="78279" y="536865"/>
                </a:lnTo>
                <a:lnTo>
                  <a:pt x="51415" y="500699"/>
                </a:lnTo>
                <a:lnTo>
                  <a:pt x="29661" y="460846"/>
                </a:lnTo>
                <a:lnTo>
                  <a:pt x="13512" y="417807"/>
                </a:lnTo>
                <a:lnTo>
                  <a:pt x="3460" y="372084"/>
                </a:lnTo>
                <a:lnTo>
                  <a:pt x="0" y="324179"/>
                </a:lnTo>
                <a:lnTo>
                  <a:pt x="3460" y="276274"/>
                </a:lnTo>
                <a:lnTo>
                  <a:pt x="13512" y="230552"/>
                </a:lnTo>
                <a:lnTo>
                  <a:pt x="29661" y="187513"/>
                </a:lnTo>
                <a:lnTo>
                  <a:pt x="51415" y="147660"/>
                </a:lnTo>
                <a:lnTo>
                  <a:pt x="78279" y="111493"/>
                </a:lnTo>
                <a:lnTo>
                  <a:pt x="109760" y="79515"/>
                </a:lnTo>
                <a:lnTo>
                  <a:pt x="145364" y="52227"/>
                </a:lnTo>
                <a:lnTo>
                  <a:pt x="184598" y="30130"/>
                </a:lnTo>
                <a:lnTo>
                  <a:pt x="226968" y="13725"/>
                </a:lnTo>
                <a:lnTo>
                  <a:pt x="271979" y="3514"/>
                </a:lnTo>
                <a:lnTo>
                  <a:pt x="319139" y="0"/>
                </a:lnTo>
                <a:lnTo>
                  <a:pt x="369365" y="4038"/>
                </a:lnTo>
                <a:lnTo>
                  <a:pt x="417902" y="15913"/>
                </a:lnTo>
                <a:lnTo>
                  <a:pt x="463892" y="35263"/>
                </a:lnTo>
                <a:lnTo>
                  <a:pt x="506479" y="61729"/>
                </a:lnTo>
                <a:lnTo>
                  <a:pt x="544805" y="94949"/>
                </a:lnTo>
                <a:lnTo>
                  <a:pt x="577509" y="133881"/>
                </a:lnTo>
                <a:lnTo>
                  <a:pt x="603564" y="177140"/>
                </a:lnTo>
                <a:lnTo>
                  <a:pt x="622614" y="223857"/>
                </a:lnTo>
                <a:lnTo>
                  <a:pt x="634304" y="273160"/>
                </a:lnTo>
                <a:lnTo>
                  <a:pt x="638279" y="324179"/>
                </a:lnTo>
                <a:lnTo>
                  <a:pt x="634819" y="372084"/>
                </a:lnTo>
                <a:lnTo>
                  <a:pt x="624767" y="417807"/>
                </a:lnTo>
                <a:lnTo>
                  <a:pt x="608618" y="460846"/>
                </a:lnTo>
                <a:lnTo>
                  <a:pt x="586864" y="500699"/>
                </a:lnTo>
                <a:lnTo>
                  <a:pt x="560000" y="536865"/>
                </a:lnTo>
                <a:lnTo>
                  <a:pt x="528519" y="568844"/>
                </a:lnTo>
                <a:lnTo>
                  <a:pt x="492915" y="596132"/>
                </a:lnTo>
                <a:lnTo>
                  <a:pt x="453681" y="618229"/>
                </a:lnTo>
                <a:lnTo>
                  <a:pt x="411311" y="634634"/>
                </a:lnTo>
                <a:lnTo>
                  <a:pt x="366300" y="644845"/>
                </a:lnTo>
                <a:lnTo>
                  <a:pt x="319139" y="6483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4279" y="5859719"/>
            <a:ext cx="638810" cy="648970"/>
          </a:xfrm>
          <a:custGeom>
            <a:avLst/>
            <a:gdLst/>
            <a:ahLst/>
            <a:cxnLst/>
            <a:rect l="l" t="t" r="r" b="b"/>
            <a:pathLst>
              <a:path w="638810" h="648970">
                <a:moveTo>
                  <a:pt x="0" y="324179"/>
                </a:moveTo>
                <a:lnTo>
                  <a:pt x="3460" y="276274"/>
                </a:lnTo>
                <a:lnTo>
                  <a:pt x="13512" y="230552"/>
                </a:lnTo>
                <a:lnTo>
                  <a:pt x="29661" y="187513"/>
                </a:lnTo>
                <a:lnTo>
                  <a:pt x="51415" y="147660"/>
                </a:lnTo>
                <a:lnTo>
                  <a:pt x="78279" y="111493"/>
                </a:lnTo>
                <a:lnTo>
                  <a:pt x="109760" y="79515"/>
                </a:lnTo>
                <a:lnTo>
                  <a:pt x="145364" y="52227"/>
                </a:lnTo>
                <a:lnTo>
                  <a:pt x="184598" y="30130"/>
                </a:lnTo>
                <a:lnTo>
                  <a:pt x="226968" y="13725"/>
                </a:lnTo>
                <a:lnTo>
                  <a:pt x="271979" y="3514"/>
                </a:lnTo>
                <a:lnTo>
                  <a:pt x="319139" y="0"/>
                </a:lnTo>
                <a:lnTo>
                  <a:pt x="369365" y="4038"/>
                </a:lnTo>
                <a:lnTo>
                  <a:pt x="417902" y="15913"/>
                </a:lnTo>
                <a:lnTo>
                  <a:pt x="463892" y="35263"/>
                </a:lnTo>
                <a:lnTo>
                  <a:pt x="506479" y="61729"/>
                </a:lnTo>
                <a:lnTo>
                  <a:pt x="544805" y="94949"/>
                </a:lnTo>
                <a:lnTo>
                  <a:pt x="577509" y="133881"/>
                </a:lnTo>
                <a:lnTo>
                  <a:pt x="603564" y="177140"/>
                </a:lnTo>
                <a:lnTo>
                  <a:pt x="622614" y="223857"/>
                </a:lnTo>
                <a:lnTo>
                  <a:pt x="634304" y="273160"/>
                </a:lnTo>
                <a:lnTo>
                  <a:pt x="638279" y="324179"/>
                </a:lnTo>
                <a:lnTo>
                  <a:pt x="634819" y="372084"/>
                </a:lnTo>
                <a:lnTo>
                  <a:pt x="624767" y="417807"/>
                </a:lnTo>
                <a:lnTo>
                  <a:pt x="608618" y="460846"/>
                </a:lnTo>
                <a:lnTo>
                  <a:pt x="586864" y="500699"/>
                </a:lnTo>
                <a:lnTo>
                  <a:pt x="560000" y="536865"/>
                </a:lnTo>
                <a:lnTo>
                  <a:pt x="528519" y="568844"/>
                </a:lnTo>
                <a:lnTo>
                  <a:pt x="492915" y="596132"/>
                </a:lnTo>
                <a:lnTo>
                  <a:pt x="453681" y="618229"/>
                </a:lnTo>
                <a:lnTo>
                  <a:pt x="411311" y="634634"/>
                </a:lnTo>
                <a:lnTo>
                  <a:pt x="366300" y="644845"/>
                </a:lnTo>
                <a:lnTo>
                  <a:pt x="319139" y="648359"/>
                </a:lnTo>
                <a:lnTo>
                  <a:pt x="271979" y="644845"/>
                </a:lnTo>
                <a:lnTo>
                  <a:pt x="226968" y="634634"/>
                </a:lnTo>
                <a:lnTo>
                  <a:pt x="184598" y="618229"/>
                </a:lnTo>
                <a:lnTo>
                  <a:pt x="145364" y="596132"/>
                </a:lnTo>
                <a:lnTo>
                  <a:pt x="109760" y="568844"/>
                </a:lnTo>
                <a:lnTo>
                  <a:pt x="78279" y="536865"/>
                </a:lnTo>
                <a:lnTo>
                  <a:pt x="51415" y="500699"/>
                </a:lnTo>
                <a:lnTo>
                  <a:pt x="29661" y="460846"/>
                </a:lnTo>
                <a:lnTo>
                  <a:pt x="13512" y="417807"/>
                </a:lnTo>
                <a:lnTo>
                  <a:pt x="3460" y="372084"/>
                </a:lnTo>
                <a:lnTo>
                  <a:pt x="0" y="32417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62639" y="6045119"/>
            <a:ext cx="241300" cy="263525"/>
          </a:xfrm>
          <a:custGeom>
            <a:avLst/>
            <a:gdLst/>
            <a:ahLst/>
            <a:cxnLst/>
            <a:rect l="l" t="t" r="r" b="b"/>
            <a:pathLst>
              <a:path w="241300" h="263525">
                <a:moveTo>
                  <a:pt x="120420" y="263519"/>
                </a:moveTo>
                <a:lnTo>
                  <a:pt x="73547" y="253165"/>
                </a:lnTo>
                <a:lnTo>
                  <a:pt x="35270" y="224928"/>
                </a:lnTo>
                <a:lnTo>
                  <a:pt x="9463" y="183046"/>
                </a:lnTo>
                <a:lnTo>
                  <a:pt x="0" y="131759"/>
                </a:lnTo>
                <a:lnTo>
                  <a:pt x="9463" y="80473"/>
                </a:lnTo>
                <a:lnTo>
                  <a:pt x="35270" y="38591"/>
                </a:lnTo>
                <a:lnTo>
                  <a:pt x="73547" y="10354"/>
                </a:lnTo>
                <a:lnTo>
                  <a:pt x="120420" y="0"/>
                </a:lnTo>
                <a:lnTo>
                  <a:pt x="144022" y="2555"/>
                </a:lnTo>
                <a:lnTo>
                  <a:pt x="187229" y="22137"/>
                </a:lnTo>
                <a:lnTo>
                  <a:pt x="220608" y="58659"/>
                </a:lnTo>
                <a:lnTo>
                  <a:pt x="238504" y="105934"/>
                </a:lnTo>
                <a:lnTo>
                  <a:pt x="240840" y="131759"/>
                </a:lnTo>
                <a:lnTo>
                  <a:pt x="231376" y="183046"/>
                </a:lnTo>
                <a:lnTo>
                  <a:pt x="205569" y="224928"/>
                </a:lnTo>
                <a:lnTo>
                  <a:pt x="167292" y="253165"/>
                </a:lnTo>
                <a:lnTo>
                  <a:pt x="120420" y="26351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2639" y="6045120"/>
            <a:ext cx="241300" cy="263525"/>
          </a:xfrm>
          <a:custGeom>
            <a:avLst/>
            <a:gdLst/>
            <a:ahLst/>
            <a:cxnLst/>
            <a:rect l="l" t="t" r="r" b="b"/>
            <a:pathLst>
              <a:path w="241300" h="263525">
                <a:moveTo>
                  <a:pt x="0" y="131759"/>
                </a:moveTo>
                <a:lnTo>
                  <a:pt x="9463" y="80473"/>
                </a:lnTo>
                <a:lnTo>
                  <a:pt x="35270" y="38591"/>
                </a:lnTo>
                <a:lnTo>
                  <a:pt x="73547" y="10354"/>
                </a:lnTo>
                <a:lnTo>
                  <a:pt x="120420" y="0"/>
                </a:lnTo>
                <a:lnTo>
                  <a:pt x="166502" y="10029"/>
                </a:lnTo>
                <a:lnTo>
                  <a:pt x="205569" y="38591"/>
                </a:lnTo>
                <a:lnTo>
                  <a:pt x="231673" y="81337"/>
                </a:lnTo>
                <a:lnTo>
                  <a:pt x="240840" y="131759"/>
                </a:lnTo>
                <a:lnTo>
                  <a:pt x="231376" y="183046"/>
                </a:lnTo>
                <a:lnTo>
                  <a:pt x="205569" y="224928"/>
                </a:lnTo>
                <a:lnTo>
                  <a:pt x="167292" y="253165"/>
                </a:lnTo>
                <a:lnTo>
                  <a:pt x="120420" y="263519"/>
                </a:lnTo>
                <a:lnTo>
                  <a:pt x="73547" y="253165"/>
                </a:lnTo>
                <a:lnTo>
                  <a:pt x="35270" y="224928"/>
                </a:lnTo>
                <a:lnTo>
                  <a:pt x="9463" y="183046"/>
                </a:lnTo>
                <a:lnTo>
                  <a:pt x="0" y="13175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2039" y="5791679"/>
            <a:ext cx="668655" cy="778510"/>
          </a:xfrm>
          <a:custGeom>
            <a:avLst/>
            <a:gdLst/>
            <a:ahLst/>
            <a:cxnLst/>
            <a:rect l="l" t="t" r="r" b="b"/>
            <a:pathLst>
              <a:path w="668655" h="778509">
                <a:moveTo>
                  <a:pt x="0" y="0"/>
                </a:moveTo>
                <a:lnTo>
                  <a:pt x="668159" y="0"/>
                </a:lnTo>
                <a:lnTo>
                  <a:pt x="668159" y="778319"/>
                </a:lnTo>
                <a:lnTo>
                  <a:pt x="0" y="77831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105" y="492811"/>
            <a:ext cx="38315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1654" y="2500627"/>
            <a:ext cx="5635625" cy="333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72443" y="5884443"/>
            <a:ext cx="617219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C55A11"/>
                </a:solidFill>
                <a:latin typeface="Book Antiqua"/>
                <a:cs typeface="Book Antiqua"/>
              </a:defRPr>
            </a:lvl1pPr>
          </a:lstStyle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fl.qualtrics.com/jfe/form/SV_1WVLQUcrykr7YFM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hyperlink" Target="mailto:cfarley@ufl.edu" TargetMode="External"/><Relationship Id="rId4" Type="http://schemas.openxmlformats.org/officeDocument/2006/relationships/hyperlink" Target="mailto:y@ufl.ed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6880" y="2200319"/>
            <a:ext cx="6858000" cy="2444115"/>
          </a:xfrm>
          <a:prstGeom prst="rect">
            <a:avLst/>
          </a:prstGeom>
          <a:ln w="38099">
            <a:solidFill>
              <a:srgbClr val="EE8137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450">
              <a:latin typeface="Times New Roman"/>
              <a:cs typeface="Times New Roman"/>
            </a:endParaRPr>
          </a:p>
          <a:p>
            <a:pPr algn="ctr" marR="3175">
              <a:lnSpc>
                <a:spcPct val="100000"/>
              </a:lnSpc>
            </a:pPr>
            <a:r>
              <a:rPr dirty="0" sz="4000" spc="-15" b="1">
                <a:solidFill>
                  <a:srgbClr val="2E75B6"/>
                </a:solidFill>
                <a:latin typeface="Calibri"/>
                <a:cs typeface="Calibri"/>
              </a:rPr>
              <a:t>RCR</a:t>
            </a:r>
            <a:r>
              <a:rPr dirty="0" sz="4000" spc="-25" b="1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E75B6"/>
                </a:solidFill>
                <a:latin typeface="Calibri"/>
                <a:cs typeface="Calibri"/>
              </a:rPr>
              <a:t>Summer</a:t>
            </a:r>
            <a:r>
              <a:rPr dirty="0" sz="4000" spc="-25" b="1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2E75B6"/>
                </a:solidFill>
                <a:latin typeface="Calibri"/>
                <a:cs typeface="Calibri"/>
              </a:rPr>
              <a:t>Seminar</a:t>
            </a:r>
            <a:r>
              <a:rPr dirty="0" sz="4000" spc="-30" b="1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E75B6"/>
                </a:solidFill>
                <a:latin typeface="Calibri"/>
                <a:cs typeface="Calibri"/>
              </a:rPr>
              <a:t>Series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195"/>
              </a:spcBef>
            </a:pPr>
            <a:r>
              <a:rPr dirty="0" sz="2400" spc="-20">
                <a:solidFill>
                  <a:srgbClr val="2E75B6"/>
                </a:solidFill>
                <a:latin typeface="Calibri"/>
                <a:cs typeface="Calibri"/>
              </a:rPr>
              <a:t>Data</a:t>
            </a:r>
            <a:r>
              <a:rPr dirty="0" sz="2400" spc="-40">
                <a:solidFill>
                  <a:srgbClr val="2E75B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75B6"/>
                </a:solidFill>
                <a:latin typeface="Calibri"/>
                <a:cs typeface="Calibri"/>
              </a:rPr>
              <a:t>Ethics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1240" y="3566879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 h="0">
                <a:moveTo>
                  <a:pt x="5849279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11580" y="4908000"/>
            <a:ext cx="27495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" marR="5080" indent="-14097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Dan </a:t>
            </a:r>
            <a:r>
              <a:rPr dirty="0" sz="2000" spc="-10">
                <a:latin typeface="Calibri"/>
                <a:cs typeface="Calibri"/>
              </a:rPr>
              <a:t>Maxwell, </a:t>
            </a:r>
            <a:r>
              <a:rPr dirty="0" sz="2000" spc="-5">
                <a:latin typeface="Calibri"/>
                <a:cs typeface="Calibri"/>
              </a:rPr>
              <a:t>Brian Stucky </a:t>
            </a:r>
            <a:r>
              <a:rPr dirty="0" sz="2000" spc="-4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Research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Computing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332341"/>
            <a:ext cx="31362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Case</a:t>
            </a:r>
            <a:r>
              <a:rPr dirty="0" spc="-45"/>
              <a:t> </a:t>
            </a:r>
            <a:r>
              <a:rPr dirty="0" spc="-20"/>
              <a:t>study</a:t>
            </a:r>
            <a:r>
              <a:rPr dirty="0" spc="-45"/>
              <a:t> </a:t>
            </a:r>
            <a:r>
              <a:rPr dirty="0" spc="-5"/>
              <a:t>#2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332341"/>
            <a:ext cx="62801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Case</a:t>
            </a:r>
            <a:r>
              <a:rPr dirty="0" spc="-20"/>
              <a:t> study </a:t>
            </a:r>
            <a:r>
              <a:rPr dirty="0" spc="-5"/>
              <a:t>#2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20"/>
              <a:t>group</a:t>
            </a:r>
            <a:r>
              <a:rPr dirty="0" spc="-15"/>
              <a:t> notes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2554" y="1123706"/>
            <a:ext cx="10153650" cy="439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9545" indent="-15748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5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it </a:t>
            </a:r>
            <a:r>
              <a:rPr dirty="0" sz="2400" spc="-10">
                <a:latin typeface="Calibri"/>
                <a:cs typeface="Calibri"/>
              </a:rPr>
              <a:t>(ever)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ethical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use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leaked,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private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data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research?</a:t>
            </a:r>
            <a:endParaRPr sz="2400">
              <a:latin typeface="Calibri"/>
              <a:cs typeface="Calibri"/>
            </a:endParaRPr>
          </a:p>
          <a:p>
            <a:pPr lvl="1" marL="855344" marR="132080" indent="-412750">
              <a:lnSpc>
                <a:spcPts val="2590"/>
              </a:lnSpc>
              <a:spcBef>
                <a:spcPts val="185"/>
              </a:spcBef>
              <a:buFont typeface="Arial"/>
              <a:buChar char="○"/>
              <a:tabLst>
                <a:tab pos="855344" algn="l"/>
                <a:tab pos="855980" algn="l"/>
                <a:tab pos="5412740" algn="l"/>
              </a:tabLst>
            </a:pPr>
            <a:r>
              <a:rPr dirty="0" sz="2400" spc="-5">
                <a:latin typeface="Calibri"/>
                <a:cs typeface="Calibri"/>
              </a:rPr>
              <a:t>No.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(Ends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justify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means.)	Seems </a:t>
            </a:r>
            <a:r>
              <a:rPr dirty="0" sz="2400" spc="-15">
                <a:latin typeface="Calibri"/>
                <a:cs typeface="Calibri"/>
              </a:rPr>
              <a:t>many groups </a:t>
            </a:r>
            <a:r>
              <a:rPr dirty="0" sz="2400" spc="-10">
                <a:latin typeface="Calibri"/>
                <a:cs typeface="Calibri"/>
              </a:rPr>
              <a:t>concluded </a:t>
            </a:r>
            <a:r>
              <a:rPr dirty="0" sz="2400" spc="-5">
                <a:latin typeface="Calibri"/>
                <a:cs typeface="Calibri"/>
              </a:rPr>
              <a:t>it </a:t>
            </a:r>
            <a:r>
              <a:rPr dirty="0" sz="2400" spc="-10">
                <a:latin typeface="Calibri"/>
                <a:cs typeface="Calibri"/>
              </a:rPr>
              <a:t>was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 spc="-10">
                <a:latin typeface="Calibri"/>
                <a:cs typeface="Calibri"/>
              </a:rPr>
              <a:t> ethical.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ts val="2410"/>
              </a:lnSpc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10">
                <a:latin typeface="Calibri"/>
                <a:cs typeface="Calibri"/>
              </a:rPr>
              <a:t>Authors argue that</a:t>
            </a:r>
            <a:r>
              <a:rPr dirty="0" sz="2400" spc="-5">
                <a:latin typeface="Calibri"/>
                <a:cs typeface="Calibri"/>
              </a:rPr>
              <a:t> no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additional</a:t>
            </a:r>
            <a:r>
              <a:rPr dirty="0" sz="2400" spc="-5">
                <a:latin typeface="Calibri"/>
                <a:cs typeface="Calibri"/>
              </a:rPr>
              <a:t> harm</a:t>
            </a:r>
            <a:r>
              <a:rPr dirty="0" sz="2400" spc="-10">
                <a:latin typeface="Calibri"/>
                <a:cs typeface="Calibri"/>
              </a:rPr>
              <a:t> was </a:t>
            </a:r>
            <a:r>
              <a:rPr dirty="0" sz="2400" spc="-5">
                <a:latin typeface="Calibri"/>
                <a:cs typeface="Calibri"/>
              </a:rPr>
              <a:t>done, but</a:t>
            </a:r>
            <a:r>
              <a:rPr dirty="0" sz="2400" spc="-10">
                <a:latin typeface="Calibri"/>
                <a:cs typeface="Calibri"/>
              </a:rPr>
              <a:t> that</a:t>
            </a:r>
            <a:r>
              <a:rPr dirty="0" sz="2400" spc="-5">
                <a:latin typeface="Calibri"/>
                <a:cs typeface="Calibri"/>
              </a:rPr>
              <a:t> 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hard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assess.</a:t>
            </a:r>
            <a:endParaRPr sz="2400">
              <a:latin typeface="Calibri"/>
              <a:cs typeface="Calibri"/>
            </a:endParaRPr>
          </a:p>
          <a:p>
            <a:pPr lvl="1" marL="855344" marR="118110" indent="-412750">
              <a:lnSpc>
                <a:spcPts val="2590"/>
              </a:lnSpc>
              <a:spcBef>
                <a:spcPts val="18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10">
                <a:latin typeface="Calibri"/>
                <a:cs typeface="Calibri"/>
              </a:rPr>
              <a:t>What</a:t>
            </a:r>
            <a:r>
              <a:rPr dirty="0" sz="2400" spc="-5">
                <a:latin typeface="Calibri"/>
                <a:cs typeface="Calibri"/>
              </a:rPr>
              <a:t> if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20">
                <a:latin typeface="Calibri"/>
                <a:cs typeface="Calibri"/>
              </a:rPr>
              <a:t>data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use </a:t>
            </a:r>
            <a:r>
              <a:rPr dirty="0" sz="2400" spc="-15">
                <a:latin typeface="Calibri"/>
                <a:cs typeface="Calibri"/>
              </a:rPr>
              <a:t>contributes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public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health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national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security </a:t>
            </a:r>
            <a:r>
              <a:rPr dirty="0" sz="2400" spc="-10">
                <a:latin typeface="Calibri"/>
                <a:cs typeface="Calibri"/>
              </a:rPr>
              <a:t>(hard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draw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that</a:t>
            </a:r>
            <a:r>
              <a:rPr dirty="0" sz="2400" spc="-5">
                <a:latin typeface="Calibri"/>
                <a:cs typeface="Calibri"/>
              </a:rPr>
              <a:t> line)?</a:t>
            </a:r>
            <a:endParaRPr sz="2400">
              <a:latin typeface="Calibri"/>
              <a:cs typeface="Calibri"/>
            </a:endParaRPr>
          </a:p>
          <a:p>
            <a:pPr marL="169545" marR="997585" indent="-15748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30">
                <a:latin typeface="Calibri"/>
                <a:cs typeface="Calibri"/>
              </a:rPr>
              <a:t>Was</a:t>
            </a:r>
            <a:r>
              <a:rPr dirty="0" sz="2400" spc="-5">
                <a:latin typeface="Calibri"/>
                <a:cs typeface="Calibri"/>
              </a:rPr>
              <a:t> it </a:t>
            </a:r>
            <a:r>
              <a:rPr dirty="0" sz="2400" spc="-10">
                <a:latin typeface="Calibri"/>
                <a:cs typeface="Calibri"/>
              </a:rPr>
              <a:t>ethical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study</a:t>
            </a:r>
            <a:r>
              <a:rPr dirty="0" sz="2400" spc="-5">
                <a:latin typeface="Calibri"/>
                <a:cs typeface="Calibri"/>
              </a:rPr>
              <a:t> the social media </a:t>
            </a:r>
            <a:r>
              <a:rPr dirty="0" sz="2400" spc="-15">
                <a:latin typeface="Calibri"/>
                <a:cs typeface="Calibri"/>
              </a:rPr>
              <a:t>users</a:t>
            </a:r>
            <a:r>
              <a:rPr dirty="0" sz="2400" spc="-5">
                <a:latin typeface="Calibri"/>
                <a:cs typeface="Calibri"/>
              </a:rPr>
              <a:t> without their </a:t>
            </a:r>
            <a:r>
              <a:rPr dirty="0" sz="2400" spc="-10">
                <a:latin typeface="Calibri"/>
                <a:cs typeface="Calibri"/>
              </a:rPr>
              <a:t>knowledge</a:t>
            </a:r>
            <a:r>
              <a:rPr dirty="0" sz="2400" spc="-5">
                <a:latin typeface="Calibri"/>
                <a:cs typeface="Calibri"/>
              </a:rPr>
              <a:t> or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consent?</a:t>
            </a:r>
            <a:endParaRPr sz="2400">
              <a:latin typeface="Calibri"/>
              <a:cs typeface="Calibri"/>
            </a:endParaRPr>
          </a:p>
          <a:p>
            <a:pPr lvl="1" marL="855344" marR="33020" indent="-412750">
              <a:lnSpc>
                <a:spcPts val="2590"/>
              </a:lnSpc>
              <a:spcBef>
                <a:spcPts val="1005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15">
                <a:latin typeface="Calibri"/>
                <a:cs typeface="Calibri"/>
              </a:rPr>
              <a:t>Several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groups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concluded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it </a:t>
            </a:r>
            <a:r>
              <a:rPr dirty="0" sz="2400" spc="-10">
                <a:latin typeface="Calibri"/>
                <a:cs typeface="Calibri"/>
              </a:rPr>
              <a:t>was</a:t>
            </a:r>
            <a:r>
              <a:rPr dirty="0" sz="2400" spc="-5">
                <a:latin typeface="Calibri"/>
                <a:cs typeface="Calibri"/>
              </a:rPr>
              <a:t> not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ethical,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could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5">
                <a:latin typeface="Calibri"/>
                <a:cs typeface="Calibri"/>
              </a:rPr>
              <a:t>understand</a:t>
            </a:r>
            <a:r>
              <a:rPr dirty="0" sz="2400" spc="-5">
                <a:latin typeface="Calibri"/>
                <a:cs typeface="Calibri"/>
              </a:rPr>
              <a:t> how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IRB </a:t>
            </a:r>
            <a:r>
              <a:rPr dirty="0" sz="2400" spc="-10">
                <a:latin typeface="Calibri"/>
                <a:cs typeface="Calibri"/>
              </a:rPr>
              <a:t>would</a:t>
            </a:r>
            <a:r>
              <a:rPr dirty="0" sz="2400" spc="-5">
                <a:latin typeface="Calibri"/>
                <a:cs typeface="Calibri"/>
              </a:rPr>
              <a:t> sign </a:t>
            </a:r>
            <a:r>
              <a:rPr dirty="0" sz="2400" spc="-10">
                <a:latin typeface="Calibri"/>
                <a:cs typeface="Calibri"/>
              </a:rPr>
              <a:t>off</a:t>
            </a:r>
            <a:r>
              <a:rPr dirty="0" sz="2400" spc="-5">
                <a:latin typeface="Calibri"/>
                <a:cs typeface="Calibri"/>
              </a:rPr>
              <a:t> on it.</a:t>
            </a:r>
            <a:endParaRPr sz="2400">
              <a:latin typeface="Calibri"/>
              <a:cs typeface="Calibri"/>
            </a:endParaRPr>
          </a:p>
          <a:p>
            <a:pPr lvl="1" marL="855344" marR="352425" indent="-412750">
              <a:lnSpc>
                <a:spcPts val="2590"/>
              </a:lnSpc>
              <a:spcBef>
                <a:spcPts val="1005"/>
              </a:spcBef>
              <a:buFont typeface="Arial"/>
              <a:buChar char="○"/>
              <a:tabLst>
                <a:tab pos="855344" algn="l"/>
                <a:tab pos="855980" algn="l"/>
                <a:tab pos="5381625" algn="l"/>
              </a:tabLst>
            </a:pPr>
            <a:r>
              <a:rPr dirty="0" sz="2400" spc="-25">
                <a:latin typeface="Calibri"/>
                <a:cs typeface="Calibri"/>
              </a:rPr>
              <a:t>Even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more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5">
                <a:latin typeface="Calibri"/>
                <a:cs typeface="Calibri"/>
              </a:rPr>
              <a:t>issue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with AI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research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10">
                <a:latin typeface="Calibri"/>
                <a:cs typeface="Calibri"/>
              </a:rPr>
              <a:t>unethical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research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could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lead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unethical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applications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AI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models.	(Bad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input -&gt;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output.)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332341"/>
            <a:ext cx="31362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Case</a:t>
            </a:r>
            <a:r>
              <a:rPr dirty="0" spc="-45"/>
              <a:t> </a:t>
            </a:r>
            <a:r>
              <a:rPr dirty="0" spc="-20"/>
              <a:t>study</a:t>
            </a:r>
            <a:r>
              <a:rPr dirty="0" spc="-45"/>
              <a:t> </a:t>
            </a:r>
            <a:r>
              <a:rPr dirty="0" spc="-5"/>
              <a:t>#3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332341"/>
            <a:ext cx="62801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Case</a:t>
            </a:r>
            <a:r>
              <a:rPr dirty="0" spc="-20"/>
              <a:t> study </a:t>
            </a:r>
            <a:r>
              <a:rPr dirty="0" spc="-5"/>
              <a:t>#3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-20"/>
              <a:t>group</a:t>
            </a:r>
            <a:r>
              <a:rPr dirty="0" spc="-15"/>
              <a:t> notes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2554" y="1123706"/>
            <a:ext cx="9812020" cy="3533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9545" indent="-15748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35">
                <a:latin typeface="Calibri"/>
                <a:cs typeface="Calibri"/>
              </a:rPr>
              <a:t>Were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human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subjects</a:t>
            </a:r>
            <a:r>
              <a:rPr dirty="0" sz="2400" spc="-15">
                <a:latin typeface="Calibri"/>
                <a:cs typeface="Calibri"/>
              </a:rPr>
              <a:t> involved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study?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ts val="2590"/>
              </a:lnSpc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35">
                <a:latin typeface="Calibri"/>
                <a:cs typeface="Calibri"/>
              </a:rPr>
              <a:t>At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least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group </a:t>
            </a:r>
            <a:r>
              <a:rPr dirty="0" sz="2400" spc="-10">
                <a:latin typeface="Calibri"/>
                <a:cs typeface="Calibri"/>
              </a:rPr>
              <a:t>thought </a:t>
            </a:r>
            <a:r>
              <a:rPr dirty="0" sz="2400" spc="-5">
                <a:latin typeface="Calibri"/>
                <a:cs typeface="Calibri"/>
              </a:rPr>
              <a:t>so.</a:t>
            </a:r>
            <a:endParaRPr sz="2400">
              <a:latin typeface="Calibri"/>
              <a:cs typeface="Calibri"/>
            </a:endParaRPr>
          </a:p>
          <a:p>
            <a:pPr lvl="1" marL="855344" marR="5080" indent="-412750">
              <a:lnSpc>
                <a:spcPts val="2590"/>
              </a:lnSpc>
              <a:spcBef>
                <a:spcPts val="18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5">
                <a:latin typeface="Calibri"/>
                <a:cs typeface="Calibri"/>
              </a:rPr>
              <a:t>Another </a:t>
            </a:r>
            <a:r>
              <a:rPr dirty="0" sz="2400" spc="-15">
                <a:latin typeface="Calibri"/>
                <a:cs typeface="Calibri"/>
              </a:rPr>
              <a:t>group: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technically,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perhaps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but </a:t>
            </a:r>
            <a:r>
              <a:rPr dirty="0" sz="2400" spc="-10">
                <a:latin typeface="Calibri"/>
                <a:cs typeface="Calibri"/>
              </a:rPr>
              <a:t>there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clearly </a:t>
            </a:r>
            <a:r>
              <a:rPr dirty="0" sz="2400" spc="-10">
                <a:latin typeface="Calibri"/>
                <a:cs typeface="Calibri"/>
              </a:rPr>
              <a:t>was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still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risk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participants </a:t>
            </a:r>
            <a:r>
              <a:rPr dirty="0" sz="2400" spc="-5">
                <a:latin typeface="Calibri"/>
                <a:cs typeface="Calibri"/>
              </a:rPr>
              <a:t>in the </a:t>
            </a:r>
            <a:r>
              <a:rPr dirty="0" sz="2400" spc="-35">
                <a:latin typeface="Calibri"/>
                <a:cs typeface="Calibri"/>
              </a:rPr>
              <a:t>study.</a:t>
            </a:r>
            <a:endParaRPr sz="2400">
              <a:latin typeface="Calibri"/>
              <a:cs typeface="Calibri"/>
            </a:endParaRPr>
          </a:p>
          <a:p>
            <a:pPr marL="169545" marR="607695" indent="-15748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5">
                <a:latin typeface="Calibri"/>
                <a:cs typeface="Calibri"/>
              </a:rPr>
              <a:t>Is it </a:t>
            </a:r>
            <a:r>
              <a:rPr dirty="0" sz="2400" spc="-15">
                <a:latin typeface="Calibri"/>
                <a:cs typeface="Calibri"/>
              </a:rPr>
              <a:t>ever</a:t>
            </a:r>
            <a:r>
              <a:rPr dirty="0" sz="2400" spc="-5">
                <a:latin typeface="Calibri"/>
                <a:cs typeface="Calibri"/>
              </a:rPr>
              <a:t> acceptable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study</a:t>
            </a:r>
            <a:r>
              <a:rPr dirty="0" sz="2400" spc="-5">
                <a:latin typeface="Calibri"/>
                <a:cs typeface="Calibri"/>
              </a:rPr>
              <a:t> human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subjects without </a:t>
            </a:r>
            <a:r>
              <a:rPr dirty="0" sz="2400" spc="-10">
                <a:latin typeface="Calibri"/>
                <a:cs typeface="Calibri"/>
              </a:rPr>
              <a:t>obtaining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informed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consent?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ct val="100000"/>
              </a:lnSpc>
              <a:spcBef>
                <a:spcPts val="68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20">
                <a:latin typeface="Calibri"/>
                <a:cs typeface="Calibri"/>
              </a:rPr>
              <a:t>Deontologically,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no.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ct val="100000"/>
              </a:lnSpc>
              <a:spcBef>
                <a:spcPts val="715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 consequentialist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would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say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yes,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sometimes.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ct val="100000"/>
              </a:lnSpc>
              <a:spcBef>
                <a:spcPts val="71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15">
                <a:latin typeface="Calibri"/>
                <a:cs typeface="Calibri"/>
              </a:rPr>
              <a:t>Informed</a:t>
            </a:r>
            <a:r>
              <a:rPr dirty="0" sz="2400" spc="-10">
                <a:latin typeface="Calibri"/>
                <a:cs typeface="Calibri"/>
              </a:rPr>
              <a:t> consent</a:t>
            </a:r>
            <a:r>
              <a:rPr dirty="0" sz="2400" spc="-5">
                <a:latin typeface="Calibri"/>
                <a:cs typeface="Calibri"/>
              </a:rPr>
              <a:t> is</a:t>
            </a:r>
            <a:r>
              <a:rPr dirty="0" sz="2400" spc="-10">
                <a:latin typeface="Calibri"/>
                <a:cs typeface="Calibri"/>
              </a:rPr>
              <a:t> really</a:t>
            </a:r>
            <a:r>
              <a:rPr dirty="0" sz="2400" spc="-5">
                <a:latin typeface="Calibri"/>
                <a:cs typeface="Calibri"/>
              </a:rPr>
              <a:t> tricky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“big </a:t>
            </a:r>
            <a:r>
              <a:rPr dirty="0" sz="2400" spc="-15">
                <a:latin typeface="Calibri"/>
                <a:cs typeface="Calibri"/>
              </a:rPr>
              <a:t>data”</a:t>
            </a:r>
            <a:r>
              <a:rPr dirty="0" sz="2400" spc="-10">
                <a:latin typeface="Calibri"/>
                <a:cs typeface="Calibri"/>
              </a:rPr>
              <a:t> world.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637171"/>
            <a:ext cx="25476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</a:t>
            </a:r>
            <a:r>
              <a:rPr dirty="0" spc="-85"/>
              <a:t> </a:t>
            </a:r>
            <a:r>
              <a:rPr dirty="0" spc="-20"/>
              <a:t>you!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105" y="1802598"/>
            <a:ext cx="8407400" cy="83629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latin typeface="Calibri"/>
                <a:cs typeface="Calibri"/>
              </a:rPr>
              <a:t>Please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take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 survey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at: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https://ufl.qualtrics.com/jfe/form/SV_1WVLQUcrykr7YFM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905" y="640051"/>
            <a:ext cx="88550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2F5597"/>
                </a:solidFill>
                <a:latin typeface="Calibri"/>
                <a:cs typeface="Calibri"/>
              </a:rPr>
              <a:t>If</a:t>
            </a:r>
            <a:r>
              <a:rPr dirty="0" spc="-30" b="1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dirty="0" spc="-125" b="1">
                <a:solidFill>
                  <a:srgbClr val="2F5597"/>
                </a:solidFill>
                <a:latin typeface="Calibri"/>
                <a:cs typeface="Calibri"/>
              </a:rPr>
              <a:t>You</a:t>
            </a:r>
            <a:r>
              <a:rPr dirty="0" spc="-25" b="1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2F5597"/>
                </a:solidFill>
                <a:latin typeface="Calibri"/>
                <a:cs typeface="Calibri"/>
              </a:rPr>
              <a:t>Suspect</a:t>
            </a:r>
            <a:r>
              <a:rPr dirty="0" spc="-25" b="1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dirty="0" spc="-20" b="1">
                <a:solidFill>
                  <a:srgbClr val="2F5597"/>
                </a:solidFill>
                <a:latin typeface="Calibri"/>
                <a:cs typeface="Calibri"/>
              </a:rPr>
              <a:t>Research </a:t>
            </a:r>
            <a:r>
              <a:rPr dirty="0" b="1">
                <a:solidFill>
                  <a:srgbClr val="2F5597"/>
                </a:solidFill>
                <a:latin typeface="Calibri"/>
                <a:cs typeface="Calibri"/>
              </a:rPr>
              <a:t>Misconduct</a:t>
            </a:r>
            <a:r>
              <a:rPr dirty="0" b="1">
                <a:solidFill>
                  <a:srgbClr val="2F5597"/>
                </a:solidFill>
                <a:latin typeface="Arial"/>
                <a:cs typeface="Arial"/>
              </a:rPr>
              <a:t>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" marR="27305">
              <a:lnSpc>
                <a:spcPct val="100000"/>
              </a:lnSpc>
              <a:spcBef>
                <a:spcPts val="95"/>
              </a:spcBef>
            </a:pPr>
            <a:r>
              <a:rPr dirty="0" u="heavy" spc="-15" b="1"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Research</a:t>
            </a:r>
            <a:r>
              <a:rPr dirty="0" u="heavy" spc="-10" b="1"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 Misconduct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spc="-10"/>
              <a:t>means </a:t>
            </a:r>
            <a:r>
              <a:rPr dirty="0" spc="-5"/>
              <a:t> </a:t>
            </a:r>
            <a:r>
              <a:rPr dirty="0" spc="-10" b="1">
                <a:latin typeface="Calibri"/>
                <a:cs typeface="Calibri"/>
              </a:rPr>
              <a:t>fabrication</a:t>
            </a:r>
            <a:r>
              <a:rPr dirty="0" spc="-10"/>
              <a:t>, </a:t>
            </a:r>
            <a:r>
              <a:rPr dirty="0" spc="-10" b="1">
                <a:latin typeface="Calibri"/>
                <a:cs typeface="Calibri"/>
              </a:rPr>
              <a:t>falsification</a:t>
            </a:r>
            <a:r>
              <a:rPr dirty="0" spc="-10"/>
              <a:t>, or </a:t>
            </a:r>
            <a:r>
              <a:rPr dirty="0" spc="-5"/>
              <a:t> </a:t>
            </a:r>
            <a:r>
              <a:rPr dirty="0" spc="-10" b="1">
                <a:latin typeface="Calibri"/>
                <a:cs typeface="Calibri"/>
              </a:rPr>
              <a:t>plagiarism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-5"/>
              <a:t>in</a:t>
            </a:r>
            <a:r>
              <a:rPr dirty="0"/>
              <a:t> </a:t>
            </a:r>
            <a:r>
              <a:rPr dirty="0" spc="-10"/>
              <a:t>proposing,</a:t>
            </a:r>
            <a:r>
              <a:rPr dirty="0"/>
              <a:t> </a:t>
            </a:r>
            <a:r>
              <a:rPr dirty="0" spc="-10"/>
              <a:t>performing, </a:t>
            </a:r>
            <a:r>
              <a:rPr dirty="0" spc="-5"/>
              <a:t> or </a:t>
            </a:r>
            <a:r>
              <a:rPr dirty="0" spc="-15"/>
              <a:t>reviewing research, </a:t>
            </a:r>
            <a:r>
              <a:rPr dirty="0" spc="-5"/>
              <a:t>or in </a:t>
            </a:r>
            <a:r>
              <a:rPr dirty="0" spc="-10"/>
              <a:t>reporting </a:t>
            </a:r>
            <a:r>
              <a:rPr dirty="0" spc="-565"/>
              <a:t> </a:t>
            </a:r>
            <a:r>
              <a:rPr dirty="0" spc="-15"/>
              <a:t>research</a:t>
            </a:r>
            <a:r>
              <a:rPr dirty="0" spc="-10"/>
              <a:t> results.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/>
          </a:p>
          <a:p>
            <a:pPr marL="50800" marR="43180">
              <a:lnSpc>
                <a:spcPct val="100000"/>
              </a:lnSpc>
              <a:tabLst>
                <a:tab pos="3839210" algn="l"/>
              </a:tabLst>
            </a:pPr>
            <a:r>
              <a:rPr dirty="0" u="heavy" spc="-10" b="1"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Questionable</a:t>
            </a:r>
            <a:r>
              <a:rPr dirty="0" u="heavy" spc="-15" b="1"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 Research</a:t>
            </a:r>
            <a:r>
              <a:rPr dirty="0" u="heavy" spc="-10" b="1"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pc="-15" b="1"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Practices</a:t>
            </a:r>
            <a:r>
              <a:rPr dirty="0" spc="50" b="1">
                <a:latin typeface="Calibri"/>
                <a:cs typeface="Calibri"/>
              </a:rPr>
              <a:t> </a:t>
            </a:r>
            <a:r>
              <a:rPr dirty="0" spc="-15"/>
              <a:t>are </a:t>
            </a:r>
            <a:r>
              <a:rPr dirty="0" spc="-560"/>
              <a:t> </a:t>
            </a:r>
            <a:r>
              <a:rPr dirty="0" spc="-10"/>
              <a:t>reports </a:t>
            </a:r>
            <a:r>
              <a:rPr dirty="0" spc="-5"/>
              <a:t>of</a:t>
            </a:r>
            <a:r>
              <a:rPr dirty="0" spc="10"/>
              <a:t> </a:t>
            </a:r>
            <a:r>
              <a:rPr dirty="0" spc="-10" b="1">
                <a:latin typeface="Calibri"/>
                <a:cs typeface="Calibri"/>
              </a:rPr>
              <a:t>careless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 spc="-10" b="1">
                <a:latin typeface="Calibri"/>
                <a:cs typeface="Calibri"/>
              </a:rPr>
              <a:t>irregular</a:t>
            </a:r>
            <a:r>
              <a:rPr dirty="0" spc="-10"/>
              <a:t>, or </a:t>
            </a:r>
            <a:r>
              <a:rPr dirty="0" spc="-5"/>
              <a:t> </a:t>
            </a:r>
            <a:r>
              <a:rPr dirty="0" spc="-15" b="1">
                <a:latin typeface="Calibri"/>
                <a:cs typeface="Calibri"/>
              </a:rPr>
              <a:t>contentious</a:t>
            </a:r>
            <a:r>
              <a:rPr dirty="0" b="1">
                <a:latin typeface="Calibri"/>
                <a:cs typeface="Calibri"/>
              </a:rPr>
              <a:t> </a:t>
            </a:r>
            <a:r>
              <a:rPr dirty="0" spc="-15" b="1">
                <a:latin typeface="Calibri"/>
                <a:cs typeface="Calibri"/>
              </a:rPr>
              <a:t>research</a:t>
            </a:r>
            <a:r>
              <a:rPr dirty="0" spc="-10" b="1">
                <a:latin typeface="Calibri"/>
                <a:cs typeface="Calibri"/>
              </a:rPr>
              <a:t> practices</a:t>
            </a:r>
            <a:r>
              <a:rPr dirty="0" spc="-10"/>
              <a:t>, </a:t>
            </a:r>
            <a:r>
              <a:rPr dirty="0" spc="-5"/>
              <a:t>as </a:t>
            </a:r>
            <a:r>
              <a:rPr dirty="0"/>
              <a:t> </a:t>
            </a:r>
            <a:r>
              <a:rPr dirty="0" spc="-10"/>
              <a:t>well</a:t>
            </a:r>
            <a:r>
              <a:rPr dirty="0" spc="5"/>
              <a:t> </a:t>
            </a:r>
            <a:r>
              <a:rPr dirty="0" spc="-5"/>
              <a:t>as</a:t>
            </a:r>
            <a:r>
              <a:rPr dirty="0" spc="5"/>
              <a:t> </a:t>
            </a:r>
            <a:r>
              <a:rPr dirty="0" spc="-10"/>
              <a:t>authorship</a:t>
            </a:r>
            <a:r>
              <a:rPr dirty="0" spc="5"/>
              <a:t> </a:t>
            </a:r>
            <a:r>
              <a:rPr dirty="0" spc="-10"/>
              <a:t>disputes,	</a:t>
            </a:r>
            <a:r>
              <a:rPr dirty="0" spc="-20"/>
              <a:t>may</a:t>
            </a:r>
            <a:r>
              <a:rPr dirty="0" spc="-85"/>
              <a:t> </a:t>
            </a:r>
            <a:r>
              <a:rPr dirty="0" spc="-10"/>
              <a:t>not </a:t>
            </a:r>
            <a:r>
              <a:rPr dirty="0" spc="-560"/>
              <a:t> </a:t>
            </a:r>
            <a:r>
              <a:rPr dirty="0" spc="-10"/>
              <a:t>meet</a:t>
            </a:r>
            <a:r>
              <a:rPr dirty="0" spc="-15"/>
              <a:t> </a:t>
            </a:r>
            <a:r>
              <a:rPr dirty="0" spc="-5"/>
              <a:t>the</a:t>
            </a:r>
            <a:r>
              <a:rPr dirty="0" spc="-15"/>
              <a:t> standard</a:t>
            </a:r>
            <a:r>
              <a:rPr dirty="0" spc="-10"/>
              <a:t> </a:t>
            </a:r>
            <a:r>
              <a:rPr dirty="0" spc="-25"/>
              <a:t>for</a:t>
            </a:r>
            <a:r>
              <a:rPr dirty="0" spc="-5"/>
              <a:t> </a:t>
            </a:r>
            <a:r>
              <a:rPr dirty="0" spc="-15"/>
              <a:t>research </a:t>
            </a:r>
            <a:r>
              <a:rPr dirty="0" spc="-10"/>
              <a:t> </a:t>
            </a:r>
            <a:r>
              <a:rPr dirty="0" spc="-990"/>
              <a:t>m</a:t>
            </a:r>
            <a:r>
              <a:rPr dirty="0" baseline="17676" sz="1650" spc="172">
                <a:solidFill>
                  <a:srgbClr val="C55A11"/>
                </a:solidFill>
                <a:latin typeface="Book Antiqua"/>
                <a:cs typeface="Book Antiqua"/>
              </a:rPr>
              <a:t>R</a:t>
            </a:r>
            <a:r>
              <a:rPr dirty="0" baseline="17676" sz="1650" spc="-989">
                <a:solidFill>
                  <a:srgbClr val="C55A11"/>
                </a:solidFill>
                <a:latin typeface="Book Antiqua"/>
                <a:cs typeface="Book Antiqua"/>
              </a:rPr>
              <a:t>C</a:t>
            </a:r>
            <a:r>
              <a:rPr dirty="0" sz="2550" spc="-10"/>
              <a:t>i</a:t>
            </a:r>
            <a:r>
              <a:rPr dirty="0" sz="2550" spc="-830"/>
              <a:t>s</a:t>
            </a:r>
            <a:r>
              <a:rPr dirty="0" baseline="17676" sz="1650" spc="120">
                <a:solidFill>
                  <a:srgbClr val="C55A11"/>
                </a:solidFill>
                <a:latin typeface="Book Antiqua"/>
                <a:cs typeface="Book Antiqua"/>
              </a:rPr>
              <a:t>R</a:t>
            </a:r>
            <a:r>
              <a:rPr dirty="0" sz="2550" spc="-30"/>
              <a:t>c</a:t>
            </a:r>
            <a:r>
              <a:rPr dirty="0" sz="2550" spc="-10"/>
              <a:t>onduc</a:t>
            </a:r>
            <a:r>
              <a:rPr dirty="0" sz="2550" spc="-5"/>
              <a:t>t</a:t>
            </a:r>
            <a:r>
              <a:rPr dirty="0" sz="2550" spc="-5"/>
              <a:t> </a:t>
            </a:r>
            <a:r>
              <a:rPr dirty="0" sz="2550" spc="-10"/>
              <a:t>bu</a:t>
            </a:r>
            <a:r>
              <a:rPr dirty="0" sz="2550" spc="-5"/>
              <a:t>t</a:t>
            </a:r>
            <a:r>
              <a:rPr dirty="0" sz="2550" spc="-5"/>
              <a:t> </a:t>
            </a:r>
            <a:r>
              <a:rPr dirty="0" sz="2550" spc="-10"/>
              <a:t>m</a:t>
            </a:r>
            <a:r>
              <a:rPr dirty="0" sz="2550" spc="-55"/>
              <a:t>a</a:t>
            </a:r>
            <a:r>
              <a:rPr dirty="0" sz="2550" spc="-5"/>
              <a:t>y</a:t>
            </a:r>
            <a:r>
              <a:rPr dirty="0" sz="2550" spc="-5"/>
              <a:t> </a:t>
            </a:r>
            <a:r>
              <a:rPr dirty="0" sz="2550" spc="-10"/>
              <a:t>b</a:t>
            </a:r>
            <a:r>
              <a:rPr dirty="0" sz="2550" spc="-5"/>
              <a:t>e</a:t>
            </a:r>
            <a:r>
              <a:rPr dirty="0" sz="2550" spc="-5"/>
              <a:t> </a:t>
            </a:r>
            <a:r>
              <a:rPr dirty="0" sz="2550" spc="-5"/>
              <a:t>a</a:t>
            </a:r>
            <a:r>
              <a:rPr dirty="0" sz="2550" spc="-5"/>
              <a:t> </a:t>
            </a:r>
            <a:r>
              <a:rPr dirty="0" sz="2550" spc="-40"/>
              <a:t>r</a:t>
            </a:r>
            <a:r>
              <a:rPr dirty="0" sz="2550" spc="-10"/>
              <a:t>esea</a:t>
            </a:r>
            <a:r>
              <a:rPr dirty="0" sz="2550" spc="-45"/>
              <a:t>r</a:t>
            </a:r>
            <a:r>
              <a:rPr dirty="0" sz="2550" spc="-10"/>
              <a:t>ch</a:t>
            </a:r>
            <a:endParaRPr sz="25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4359" y="5620815"/>
            <a:ext cx="20421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solidFill>
                  <a:srgbClr val="2F5597"/>
                </a:solidFill>
                <a:latin typeface="Calibri"/>
                <a:cs typeface="Calibri"/>
              </a:rPr>
              <a:t>877-556-5356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520" y="4664519"/>
            <a:ext cx="908639" cy="12117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 marR="43307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Make </a:t>
            </a:r>
            <a:r>
              <a:rPr dirty="0"/>
              <a:t>a </a:t>
            </a:r>
            <a:r>
              <a:rPr dirty="0" spc="-10" b="1">
                <a:latin typeface="Calibri"/>
                <a:cs typeface="Calibri"/>
              </a:rPr>
              <a:t>confidential report </a:t>
            </a:r>
            <a:r>
              <a:rPr dirty="0" spc="-20"/>
              <a:t>to </a:t>
            </a:r>
            <a:r>
              <a:rPr dirty="0" spc="-710"/>
              <a:t> </a:t>
            </a:r>
            <a:r>
              <a:rPr dirty="0" spc="-10"/>
              <a:t>the </a:t>
            </a:r>
            <a:r>
              <a:rPr dirty="0" spc="-5"/>
              <a:t>UF </a:t>
            </a:r>
            <a:r>
              <a:rPr dirty="0" spc="-20"/>
              <a:t>Research </a:t>
            </a:r>
            <a:r>
              <a:rPr dirty="0" spc="-15"/>
              <a:t>Integrity </a:t>
            </a:r>
            <a:r>
              <a:rPr dirty="0" spc="-10"/>
              <a:t> Officer </a:t>
            </a:r>
            <a:r>
              <a:rPr dirty="0" spc="-5"/>
              <a:t>(RIO)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/>
          </a:p>
          <a:p>
            <a:pPr marL="1259205">
              <a:lnSpc>
                <a:spcPct val="100000"/>
              </a:lnSpc>
            </a:pPr>
            <a:r>
              <a:rPr dirty="0" sz="2800" spc="-15" b="1">
                <a:solidFill>
                  <a:srgbClr val="F37021"/>
                </a:solidFill>
                <a:latin typeface="Calibri"/>
                <a:cs typeface="Calibri"/>
              </a:rPr>
              <a:t>Cassandra </a:t>
            </a:r>
            <a:r>
              <a:rPr dirty="0" sz="2800" spc="-5" b="1">
                <a:solidFill>
                  <a:srgbClr val="F37021"/>
                </a:solidFill>
                <a:latin typeface="Calibri"/>
                <a:cs typeface="Calibri"/>
              </a:rPr>
              <a:t>C.</a:t>
            </a:r>
            <a:r>
              <a:rPr dirty="0" sz="2800" spc="-15" b="1">
                <a:solidFill>
                  <a:srgbClr val="F37021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37021"/>
                </a:solidFill>
                <a:latin typeface="Calibri"/>
                <a:cs typeface="Calibri"/>
              </a:rPr>
              <a:t>Farley</a:t>
            </a:r>
            <a:endParaRPr sz="2800">
              <a:latin typeface="Calibri"/>
              <a:cs typeface="Calibri"/>
            </a:endParaRPr>
          </a:p>
          <a:p>
            <a:pPr marL="259079">
              <a:lnSpc>
                <a:spcPct val="100000"/>
              </a:lnSpc>
            </a:pPr>
            <a:r>
              <a:rPr dirty="0" sz="2800" spc="-5">
                <a:solidFill>
                  <a:srgbClr val="F37021"/>
                </a:solidFill>
              </a:rPr>
              <a:t>(352)</a:t>
            </a:r>
            <a:r>
              <a:rPr dirty="0" sz="2800" spc="-25">
                <a:solidFill>
                  <a:srgbClr val="F37021"/>
                </a:solidFill>
              </a:rPr>
              <a:t> </a:t>
            </a:r>
            <a:r>
              <a:rPr dirty="0" sz="2800" spc="-5">
                <a:solidFill>
                  <a:srgbClr val="F37021"/>
                </a:solidFill>
              </a:rPr>
              <a:t>273-3052</a:t>
            </a:r>
            <a:r>
              <a:rPr dirty="0" sz="2800" spc="-20">
                <a:solidFill>
                  <a:srgbClr val="F37021"/>
                </a:solidFill>
              </a:rPr>
              <a:t> </a:t>
            </a:r>
            <a:r>
              <a:rPr dirty="0" sz="2800">
                <a:solidFill>
                  <a:srgbClr val="F37021"/>
                </a:solidFill>
              </a:rPr>
              <a:t>|</a:t>
            </a:r>
            <a:r>
              <a:rPr dirty="0" sz="2800" spc="-20">
                <a:solidFill>
                  <a:srgbClr val="F37021"/>
                </a:solidFill>
              </a:rPr>
              <a:t> </a:t>
            </a:r>
            <a:r>
              <a:rPr dirty="0" sz="2800" spc="-10">
                <a:solidFill>
                  <a:srgbClr val="F37021"/>
                </a:solidFill>
                <a:hlinkClick r:id="rId3"/>
              </a:rPr>
              <a:t>cfarle</a:t>
            </a:r>
            <a:r>
              <a:rPr dirty="0" sz="2800" spc="-10">
                <a:solidFill>
                  <a:srgbClr val="F37021"/>
                </a:solidFill>
                <a:hlinkClick r:id="rId4"/>
              </a:rPr>
              <a:t>y@ufl.edu</a:t>
            </a:r>
            <a:endParaRPr sz="2800"/>
          </a:p>
          <a:p>
            <a:pPr marL="239395">
              <a:lnSpc>
                <a:spcPct val="100000"/>
              </a:lnSpc>
              <a:spcBef>
                <a:spcPts val="2305"/>
              </a:spcBef>
            </a:pPr>
            <a:r>
              <a:rPr dirty="0" baseline="-20833" sz="4200" spc="-112"/>
              <a:t>You</a:t>
            </a:r>
            <a:r>
              <a:rPr dirty="0" baseline="-20833" sz="4200"/>
              <a:t> </a:t>
            </a:r>
            <a:r>
              <a:rPr dirty="0" baseline="-20833" sz="4200" spc="-637"/>
              <a:t>m</a:t>
            </a:r>
            <a:r>
              <a:rPr dirty="0" sz="1600" spc="-425" i="1">
                <a:solidFill>
                  <a:srgbClr val="203764"/>
                </a:solidFill>
                <a:latin typeface="Calibri"/>
                <a:cs typeface="Calibri"/>
              </a:rPr>
              <a:t>Sti</a:t>
            </a:r>
            <a:r>
              <a:rPr dirty="0" baseline="-20833" sz="4200" spc="-637"/>
              <a:t>a</a:t>
            </a:r>
            <a:r>
              <a:rPr dirty="0" sz="1600" spc="-425" i="1">
                <a:solidFill>
                  <a:srgbClr val="203764"/>
                </a:solidFill>
                <a:latin typeface="Calibri"/>
                <a:cs typeface="Calibri"/>
              </a:rPr>
              <a:t>ll</a:t>
            </a:r>
            <a:r>
              <a:rPr dirty="0" sz="1600" i="1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370" i="1">
                <a:solidFill>
                  <a:srgbClr val="203764"/>
                </a:solidFill>
                <a:latin typeface="Calibri"/>
                <a:cs typeface="Calibri"/>
              </a:rPr>
              <a:t>n</a:t>
            </a:r>
            <a:r>
              <a:rPr dirty="0" baseline="-20833" sz="4200" spc="-555"/>
              <a:t>y</a:t>
            </a:r>
            <a:r>
              <a:rPr dirty="0" sz="1600" spc="-370" i="1">
                <a:solidFill>
                  <a:srgbClr val="203764"/>
                </a:solidFill>
                <a:latin typeface="Calibri"/>
                <a:cs typeface="Calibri"/>
              </a:rPr>
              <a:t>ot</a:t>
            </a:r>
            <a:r>
              <a:rPr dirty="0" baseline="-20833" sz="4200" spc="-555"/>
              <a:t>a</a:t>
            </a:r>
            <a:r>
              <a:rPr dirty="0" sz="1600" spc="-370" i="1">
                <a:solidFill>
                  <a:srgbClr val="203764"/>
                </a:solidFill>
                <a:latin typeface="Calibri"/>
                <a:cs typeface="Calibri"/>
              </a:rPr>
              <a:t>su</a:t>
            </a:r>
            <a:r>
              <a:rPr dirty="0" baseline="-20833" sz="4200" spc="-555"/>
              <a:t>l</a:t>
            </a:r>
            <a:r>
              <a:rPr dirty="0" sz="1600" spc="-370" i="1">
                <a:solidFill>
                  <a:srgbClr val="203764"/>
                </a:solidFill>
                <a:latin typeface="Calibri"/>
                <a:cs typeface="Calibri"/>
              </a:rPr>
              <a:t>r</a:t>
            </a:r>
            <a:r>
              <a:rPr dirty="0" baseline="-20833" sz="4200" spc="-555"/>
              <a:t>s</a:t>
            </a:r>
            <a:r>
              <a:rPr dirty="0" sz="1600" spc="-370" i="1">
                <a:solidFill>
                  <a:srgbClr val="203764"/>
                </a:solidFill>
                <a:latin typeface="Calibri"/>
                <a:cs typeface="Calibri"/>
              </a:rPr>
              <a:t>e</a:t>
            </a:r>
            <a:r>
              <a:rPr dirty="0" baseline="-20833" sz="4200" spc="-555"/>
              <a:t>o</a:t>
            </a:r>
            <a:r>
              <a:rPr dirty="0" sz="1600" spc="-370" i="1">
                <a:solidFill>
                  <a:srgbClr val="203764"/>
                </a:solidFill>
                <a:latin typeface="Calibri"/>
                <a:cs typeface="Calibri"/>
              </a:rPr>
              <a:t>if</a:t>
            </a:r>
            <a:r>
              <a:rPr dirty="0" sz="1600" i="1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330" i="1">
                <a:solidFill>
                  <a:srgbClr val="203764"/>
                </a:solidFill>
                <a:latin typeface="Calibri"/>
                <a:cs typeface="Calibri"/>
              </a:rPr>
              <a:t>it</a:t>
            </a:r>
            <a:r>
              <a:rPr dirty="0" baseline="-20833" sz="4200" spc="-494"/>
              <a:t>re</a:t>
            </a:r>
            <a:r>
              <a:rPr dirty="0" sz="1600" spc="-330" i="1">
                <a:solidFill>
                  <a:srgbClr val="203764"/>
                </a:solidFill>
                <a:latin typeface="Calibri"/>
                <a:cs typeface="Calibri"/>
              </a:rPr>
              <a:t>is</a:t>
            </a:r>
            <a:r>
              <a:rPr dirty="0" sz="1600" spc="-315" i="1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M</a:t>
            </a:r>
            <a:r>
              <a:rPr dirty="0" baseline="-20833" sz="4200" spc="-727"/>
              <a:t>p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i</a:t>
            </a:r>
            <a:r>
              <a:rPr dirty="0" baseline="-20833" sz="4200" spc="-727"/>
              <a:t>o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sco</a:t>
            </a:r>
            <a:r>
              <a:rPr dirty="0" baseline="-20833" sz="4200" spc="-727"/>
              <a:t>r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n</a:t>
            </a:r>
            <a:r>
              <a:rPr dirty="0" baseline="-20833" sz="4200" spc="-727"/>
              <a:t>t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du</a:t>
            </a:r>
            <a:r>
              <a:rPr dirty="0" baseline="-20833" sz="4200" spc="-727"/>
              <a:t>a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c</a:t>
            </a:r>
            <a:r>
              <a:rPr dirty="0" baseline="-20833" sz="4200" spc="-727"/>
              <a:t>n</a:t>
            </a:r>
            <a:r>
              <a:rPr dirty="0" sz="1600" spc="-484" i="1">
                <a:solidFill>
                  <a:srgbClr val="203764"/>
                </a:solidFill>
                <a:latin typeface="Calibri"/>
                <a:cs typeface="Calibri"/>
              </a:rPr>
              <a:t>t</a:t>
            </a:r>
            <a:r>
              <a:rPr dirty="0" sz="1600" i="1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495" i="1">
                <a:solidFill>
                  <a:srgbClr val="203764"/>
                </a:solidFill>
                <a:latin typeface="Calibri"/>
                <a:cs typeface="Calibri"/>
              </a:rPr>
              <a:t>o</a:t>
            </a:r>
            <a:r>
              <a:rPr dirty="0" baseline="-20833" sz="4200" spc="-742"/>
              <a:t>o</a:t>
            </a:r>
            <a:r>
              <a:rPr dirty="0" sz="1600" spc="-495" i="1">
                <a:solidFill>
                  <a:srgbClr val="203764"/>
                </a:solidFill>
                <a:latin typeface="Calibri"/>
                <a:cs typeface="Calibri"/>
              </a:rPr>
              <a:t>r</a:t>
            </a:r>
            <a:r>
              <a:rPr dirty="0" sz="1600" i="1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580" i="1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dirty="0" baseline="-20833" sz="4200" spc="-869"/>
              <a:t>n</a:t>
            </a:r>
            <a:r>
              <a:rPr dirty="0" sz="1600" spc="-580" i="1">
                <a:solidFill>
                  <a:srgbClr val="203764"/>
                </a:solidFill>
                <a:latin typeface="Calibri"/>
                <a:cs typeface="Calibri"/>
              </a:rPr>
              <a:t>Q</a:t>
            </a:r>
            <a:r>
              <a:rPr dirty="0" baseline="-20833" sz="4200" spc="-869"/>
              <a:t>y</a:t>
            </a:r>
            <a:r>
              <a:rPr dirty="0" sz="1600" spc="-580" i="1">
                <a:solidFill>
                  <a:srgbClr val="203764"/>
                </a:solidFill>
                <a:latin typeface="Calibri"/>
                <a:cs typeface="Calibri"/>
              </a:rPr>
              <a:t>R</a:t>
            </a:r>
            <a:r>
              <a:rPr dirty="0" baseline="-20833" sz="4200" spc="-869"/>
              <a:t>m</a:t>
            </a:r>
            <a:r>
              <a:rPr dirty="0" sz="1600" spc="-580" i="1">
                <a:solidFill>
                  <a:srgbClr val="203764"/>
                </a:solidFill>
                <a:latin typeface="Calibri"/>
                <a:cs typeface="Calibri"/>
              </a:rPr>
              <a:t>P?</a:t>
            </a:r>
            <a:r>
              <a:rPr dirty="0" sz="1600" spc="25" i="1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595">
                <a:solidFill>
                  <a:srgbClr val="203764"/>
                </a:solidFill>
              </a:rPr>
              <a:t>T</a:t>
            </a:r>
            <a:r>
              <a:rPr dirty="0" baseline="-20833" sz="4200" spc="-892"/>
              <a:t>o</a:t>
            </a:r>
            <a:r>
              <a:rPr dirty="0" sz="1600" spc="-595">
                <a:solidFill>
                  <a:srgbClr val="203764"/>
                </a:solidFill>
              </a:rPr>
              <a:t>h</a:t>
            </a:r>
            <a:r>
              <a:rPr dirty="0" baseline="-20833" sz="4200" spc="-892"/>
              <a:t>u</a:t>
            </a:r>
            <a:r>
              <a:rPr dirty="0" sz="1600" spc="-595">
                <a:solidFill>
                  <a:srgbClr val="203764"/>
                </a:solidFill>
              </a:rPr>
              <a:t>e</a:t>
            </a:r>
            <a:r>
              <a:rPr dirty="0" sz="1600">
                <a:solidFill>
                  <a:srgbClr val="203764"/>
                </a:solidFill>
              </a:rPr>
              <a:t> </a:t>
            </a:r>
            <a:r>
              <a:rPr dirty="0" sz="1600" spc="-300">
                <a:solidFill>
                  <a:srgbClr val="203764"/>
                </a:solidFill>
              </a:rPr>
              <a:t>R</a:t>
            </a:r>
            <a:r>
              <a:rPr dirty="0" baseline="-20833" sz="4200" spc="-450"/>
              <a:t>s</a:t>
            </a:r>
            <a:r>
              <a:rPr dirty="0" sz="1600" spc="-300">
                <a:solidFill>
                  <a:srgbClr val="203764"/>
                </a:solidFill>
              </a:rPr>
              <a:t>IO</a:t>
            </a:r>
            <a:r>
              <a:rPr dirty="0" baseline="-20833" sz="4200" spc="-450"/>
              <a:t>ly</a:t>
            </a:r>
            <a:r>
              <a:rPr dirty="0" sz="1600" spc="-300">
                <a:solidFill>
                  <a:srgbClr val="203764"/>
                </a:solidFill>
              </a:rPr>
              <a:t>can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905" y="6052083"/>
            <a:ext cx="620395" cy="5080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3175">
              <a:lnSpc>
                <a:spcPts val="595"/>
              </a:lnSpc>
              <a:spcBef>
                <a:spcPts val="65"/>
              </a:spcBef>
            </a:pPr>
            <a:r>
              <a:rPr dirty="0" sz="1100" spc="145">
                <a:solidFill>
                  <a:srgbClr val="C55A11"/>
                </a:solidFill>
                <a:latin typeface="Book Antiqua"/>
                <a:cs typeface="Book Antiqua"/>
              </a:rPr>
              <a:t>On</a:t>
            </a:r>
            <a:endParaRPr sz="1100">
              <a:latin typeface="Book Antiqua"/>
              <a:cs typeface="Book Antiqua"/>
            </a:endParaRPr>
          </a:p>
          <a:p>
            <a:pPr algn="ctr">
              <a:lnSpc>
                <a:spcPts val="2335"/>
              </a:lnSpc>
            </a:pPr>
            <a:r>
              <a:rPr dirty="0" baseline="-16339" sz="3825" spc="-847">
                <a:solidFill>
                  <a:srgbClr val="2F5597"/>
                </a:solidFill>
                <a:latin typeface="Calibri"/>
                <a:cs typeface="Calibri"/>
              </a:rPr>
              <a:t>i</a:t>
            </a:r>
            <a:r>
              <a:rPr dirty="0" sz="1100" spc="-229">
                <a:solidFill>
                  <a:srgbClr val="C55A11"/>
                </a:solidFill>
                <a:latin typeface="Book Antiqua"/>
                <a:cs typeface="Book Antiqua"/>
              </a:rPr>
              <a:t>C</a:t>
            </a:r>
            <a:r>
              <a:rPr dirty="0" baseline="-16339" sz="3825" spc="-1530">
                <a:solidFill>
                  <a:srgbClr val="2F5597"/>
                </a:solidFill>
                <a:latin typeface="Calibri"/>
                <a:cs typeface="Calibri"/>
              </a:rPr>
              <a:t>n</a:t>
            </a:r>
            <a:r>
              <a:rPr dirty="0" sz="1100" spc="55">
                <a:solidFill>
                  <a:srgbClr val="C55A11"/>
                </a:solidFill>
                <a:latin typeface="Book Antiqua"/>
                <a:cs typeface="Book Antiqua"/>
              </a:rPr>
              <a:t>a</a:t>
            </a:r>
            <a:r>
              <a:rPr dirty="0" sz="1100" spc="-600">
                <a:solidFill>
                  <a:srgbClr val="C55A11"/>
                </a:solidFill>
                <a:latin typeface="Book Antiqua"/>
                <a:cs typeface="Book Antiqua"/>
              </a:rPr>
              <a:t>m</a:t>
            </a:r>
            <a:r>
              <a:rPr dirty="0" baseline="-16339" sz="3825" spc="-89">
                <a:solidFill>
                  <a:srgbClr val="2F5597"/>
                </a:solidFill>
                <a:latin typeface="Calibri"/>
                <a:cs typeface="Calibri"/>
              </a:rPr>
              <a:t>t</a:t>
            </a:r>
            <a:r>
              <a:rPr dirty="0" sz="1100" spc="-640">
                <a:solidFill>
                  <a:srgbClr val="C55A11"/>
                </a:solidFill>
                <a:latin typeface="Book Antiqua"/>
                <a:cs typeface="Book Antiqua"/>
              </a:rPr>
              <a:t>p</a:t>
            </a:r>
            <a:r>
              <a:rPr dirty="0" baseline="-16339" sz="3825" spc="-825">
                <a:solidFill>
                  <a:srgbClr val="2F5597"/>
                </a:solidFill>
                <a:latin typeface="Calibri"/>
                <a:cs typeface="Calibri"/>
              </a:rPr>
              <a:t>e</a:t>
            </a:r>
            <a:r>
              <a:rPr dirty="0" sz="1100" spc="-130">
                <a:solidFill>
                  <a:srgbClr val="C55A11"/>
                </a:solidFill>
                <a:latin typeface="Book Antiqua"/>
                <a:cs typeface="Book Antiqua"/>
              </a:rPr>
              <a:t>u</a:t>
            </a:r>
            <a:r>
              <a:rPr dirty="0" baseline="-16339" sz="3825" spc="-1514">
                <a:solidFill>
                  <a:srgbClr val="2F5597"/>
                </a:solidFill>
                <a:latin typeface="Calibri"/>
                <a:cs typeface="Calibri"/>
              </a:rPr>
              <a:t>g</a:t>
            </a:r>
            <a:r>
              <a:rPr dirty="0" sz="1100" spc="30">
                <a:solidFill>
                  <a:srgbClr val="C55A11"/>
                </a:solidFill>
                <a:latin typeface="Book Antiqua"/>
                <a:cs typeface="Book Antiqua"/>
              </a:rPr>
              <a:t>s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7398" y="6210778"/>
            <a:ext cx="1758950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20"/>
              </a:lnSpc>
            </a:pPr>
            <a:r>
              <a:rPr dirty="0" sz="2550" spc="-5">
                <a:solidFill>
                  <a:srgbClr val="2F5597"/>
                </a:solidFill>
                <a:latin typeface="Calibri"/>
                <a:cs typeface="Calibri"/>
              </a:rPr>
              <a:t>rity</a:t>
            </a:r>
            <a:r>
              <a:rPr dirty="0" sz="2550" spc="-70">
                <a:solidFill>
                  <a:srgbClr val="2F5597"/>
                </a:solidFill>
                <a:latin typeface="Calibri"/>
                <a:cs typeface="Calibri"/>
              </a:rPr>
              <a:t> </a:t>
            </a:r>
            <a:r>
              <a:rPr dirty="0" sz="2550" spc="-10">
                <a:solidFill>
                  <a:srgbClr val="2F5597"/>
                </a:solidFill>
                <a:latin typeface="Calibri"/>
                <a:cs typeface="Calibri"/>
              </a:rPr>
              <a:t>violation.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3064" y="5029672"/>
            <a:ext cx="40970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help </a:t>
            </a:r>
            <a:r>
              <a:rPr dirty="0" sz="1600" spc="-10">
                <a:solidFill>
                  <a:srgbClr val="203764"/>
                </a:solidFill>
                <a:latin typeface="Calibri"/>
                <a:cs typeface="Calibri"/>
              </a:rPr>
              <a:t>you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203764"/>
                </a:solidFill>
                <a:latin typeface="Calibri"/>
                <a:cs typeface="Calibri"/>
              </a:rPr>
              <a:t>better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03764"/>
                </a:solidFill>
                <a:latin typeface="Calibri"/>
                <a:cs typeface="Calibri"/>
              </a:rPr>
              <a:t>understand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the </a:t>
            </a:r>
            <a:r>
              <a:rPr dirty="0" sz="1600" spc="-10">
                <a:solidFill>
                  <a:srgbClr val="203764"/>
                </a:solidFill>
                <a:latin typeface="Calibri"/>
                <a:cs typeface="Calibri"/>
              </a:rPr>
              <a:t>situation.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45">
                <a:solidFill>
                  <a:srgbClr val="203764"/>
                </a:solidFill>
                <a:latin typeface="Calibri"/>
                <a:cs typeface="Calibri"/>
              </a:rPr>
              <a:t>You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can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664" y="5121112"/>
            <a:ext cx="41179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s</a:t>
            </a:r>
            <a:r>
              <a:rPr dirty="0" sz="1600" spc="-740">
                <a:solidFill>
                  <a:srgbClr val="203764"/>
                </a:solidFill>
                <a:latin typeface="Calibri"/>
                <a:cs typeface="Calibri"/>
              </a:rPr>
              <a:t>p</a:t>
            </a:r>
            <a:r>
              <a:rPr dirty="0" baseline="-10912" sz="4200" spc="-1589">
                <a:solidFill>
                  <a:srgbClr val="2F5597"/>
                </a:solidFill>
                <a:latin typeface="Calibri"/>
                <a:cs typeface="Calibri"/>
              </a:rPr>
              <a:t>U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e</a:t>
            </a:r>
            <a:r>
              <a:rPr dirty="0" sz="1600" spc="-509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dirty="0" baseline="-10912" sz="4200" spc="-1170">
                <a:solidFill>
                  <a:srgbClr val="2F5597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k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203764"/>
                </a:solidFill>
                <a:latin typeface="Calibri"/>
                <a:cs typeface="Calibri"/>
              </a:rPr>
              <a:t>i</a:t>
            </a:r>
            <a:r>
              <a:rPr dirty="0" baseline="-10912" sz="4200" spc="-2175">
                <a:solidFill>
                  <a:srgbClr val="2F5597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n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595">
                <a:solidFill>
                  <a:srgbClr val="203764"/>
                </a:solidFill>
                <a:latin typeface="Calibri"/>
                <a:cs typeface="Calibri"/>
              </a:rPr>
              <a:t>h</a:t>
            </a:r>
            <a:r>
              <a:rPr dirty="0" baseline="-10912" sz="4200" spc="-1372">
                <a:solidFill>
                  <a:srgbClr val="2F5597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y</a:t>
            </a:r>
            <a:r>
              <a:rPr dirty="0" sz="1600" spc="-655">
                <a:solidFill>
                  <a:srgbClr val="203764"/>
                </a:solidFill>
                <a:latin typeface="Calibri"/>
                <a:cs typeface="Calibri"/>
              </a:rPr>
              <a:t>p</a:t>
            </a:r>
            <a:r>
              <a:rPr dirty="0" baseline="-10912" sz="4200" spc="-2377">
                <a:solidFill>
                  <a:srgbClr val="2F5597"/>
                </a:solidFill>
                <a:latin typeface="Calibri"/>
                <a:cs typeface="Calibri"/>
              </a:rPr>
              <a:t>m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ot</a:t>
            </a:r>
            <a:r>
              <a:rPr dirty="0" sz="1600" spc="-635">
                <a:solidFill>
                  <a:srgbClr val="203764"/>
                </a:solidFill>
                <a:latin typeface="Calibri"/>
                <a:cs typeface="Calibri"/>
              </a:rPr>
              <a:t>h</a:t>
            </a:r>
            <a:r>
              <a:rPr dirty="0" baseline="-10912" sz="4200" spc="-1260">
                <a:solidFill>
                  <a:srgbClr val="2F5597"/>
                </a:solidFill>
                <a:latin typeface="Calibri"/>
                <a:cs typeface="Calibri"/>
              </a:rPr>
              <a:t>p</a:t>
            </a:r>
            <a:r>
              <a:rPr dirty="0" sz="1600" spc="-10">
                <a:solidFill>
                  <a:srgbClr val="203764"/>
                </a:solidFill>
                <a:latin typeface="Calibri"/>
                <a:cs typeface="Calibri"/>
              </a:rPr>
              <a:t>e</a:t>
            </a:r>
            <a:r>
              <a:rPr dirty="0" sz="1600" spc="-490">
                <a:solidFill>
                  <a:srgbClr val="203764"/>
                </a:solidFill>
                <a:latin typeface="Calibri"/>
                <a:cs typeface="Calibri"/>
              </a:rPr>
              <a:t>t</a:t>
            </a:r>
            <a:r>
              <a:rPr dirty="0" baseline="-10912" sz="4200" spc="-240">
                <a:solidFill>
                  <a:srgbClr val="2F5597"/>
                </a:solidFill>
                <a:latin typeface="Calibri"/>
                <a:cs typeface="Calibri"/>
              </a:rPr>
              <a:t>l</a:t>
            </a:r>
            <a:r>
              <a:rPr dirty="0" sz="1600" spc="-215">
                <a:solidFill>
                  <a:srgbClr val="203764"/>
                </a:solidFill>
                <a:latin typeface="Calibri"/>
                <a:cs typeface="Calibri"/>
              </a:rPr>
              <a:t>i</a:t>
            </a:r>
            <a:r>
              <a:rPr dirty="0" baseline="-10912" sz="4200" spc="-652">
                <a:solidFill>
                  <a:srgbClr val="2F5597"/>
                </a:solidFill>
                <a:latin typeface="Calibri"/>
                <a:cs typeface="Calibri"/>
              </a:rPr>
              <a:t>i</a:t>
            </a:r>
            <a:r>
              <a:rPr dirty="0" sz="1600" spc="-245">
                <a:solidFill>
                  <a:srgbClr val="203764"/>
                </a:solidFill>
                <a:latin typeface="Calibri"/>
                <a:cs typeface="Calibri"/>
              </a:rPr>
              <a:t>c</a:t>
            </a:r>
            <a:r>
              <a:rPr dirty="0" baseline="-10912" sz="4200" spc="-1672">
                <a:solidFill>
                  <a:srgbClr val="2F5597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203764"/>
                </a:solidFill>
                <a:latin typeface="Calibri"/>
                <a:cs typeface="Calibri"/>
              </a:rPr>
              <a:t>l</a:t>
            </a:r>
            <a:r>
              <a:rPr dirty="0" baseline="-10912" sz="4200" spc="-2175">
                <a:solidFill>
                  <a:srgbClr val="2F5597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310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dirty="0" baseline="-10912" sz="4200" spc="-1320">
                <a:solidFill>
                  <a:srgbClr val="2F5597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s</a:t>
            </a:r>
            <a:r>
              <a:rPr dirty="0" sz="1600" spc="-114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baseline="-10912" sz="4200" spc="-1927">
                <a:solidFill>
                  <a:srgbClr val="2F5597"/>
                </a:solidFill>
                <a:latin typeface="Calibri"/>
                <a:cs typeface="Calibri"/>
              </a:rPr>
              <a:t>e</a:t>
            </a:r>
            <a:r>
              <a:rPr dirty="0" sz="1600" spc="-20">
                <a:solidFill>
                  <a:srgbClr val="203764"/>
                </a:solidFill>
                <a:latin typeface="Calibri"/>
                <a:cs typeface="Calibri"/>
              </a:rPr>
              <a:t>y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o</a:t>
            </a:r>
            <a:r>
              <a:rPr dirty="0" sz="1600" spc="-480">
                <a:solidFill>
                  <a:srgbClr val="203764"/>
                </a:solidFill>
                <a:latin typeface="Calibri"/>
                <a:cs typeface="Calibri"/>
              </a:rPr>
              <a:t>u</a:t>
            </a:r>
            <a:r>
              <a:rPr dirty="0" baseline="-10912" sz="4200" spc="-1364">
                <a:solidFill>
                  <a:srgbClr val="2F5597"/>
                </a:solidFill>
                <a:latin typeface="Calibri"/>
                <a:cs typeface="Calibri"/>
              </a:rPr>
              <a:t>H</a:t>
            </a:r>
            <a:r>
              <a:rPr dirty="0" sz="1600" spc="-15">
                <a:solidFill>
                  <a:srgbClr val="203764"/>
                </a:solidFill>
                <a:latin typeface="Calibri"/>
                <a:cs typeface="Calibri"/>
              </a:rPr>
              <a:t>c</a:t>
            </a:r>
            <a:r>
              <a:rPr dirty="0" sz="1600" spc="-600">
                <a:solidFill>
                  <a:srgbClr val="203764"/>
                </a:solidFill>
                <a:latin typeface="Calibri"/>
                <a:cs typeface="Calibri"/>
              </a:rPr>
              <a:t>o</a:t>
            </a:r>
            <a:r>
              <a:rPr dirty="0" baseline="-10912" sz="4200" spc="-1320">
                <a:solidFill>
                  <a:srgbClr val="2F5597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n</a:t>
            </a:r>
            <a:r>
              <a:rPr dirty="0" sz="1600" spc="-590">
                <a:solidFill>
                  <a:srgbClr val="203764"/>
                </a:solidFill>
                <a:latin typeface="Calibri"/>
                <a:cs typeface="Calibri"/>
              </a:rPr>
              <a:t>s</a:t>
            </a:r>
            <a:r>
              <a:rPr dirty="0" baseline="-10912" sz="4200" spc="-532">
                <a:solidFill>
                  <a:srgbClr val="2F5597"/>
                </a:solidFill>
                <a:latin typeface="Calibri"/>
                <a:cs typeface="Calibri"/>
              </a:rPr>
              <a:t>t</a:t>
            </a:r>
            <a:r>
              <a:rPr dirty="0" sz="1600" spc="-20">
                <a:solidFill>
                  <a:srgbClr val="203764"/>
                </a:solidFill>
                <a:latin typeface="Calibri"/>
                <a:cs typeface="Calibri"/>
              </a:rPr>
              <a:t>i</a:t>
            </a:r>
            <a:r>
              <a:rPr dirty="0" baseline="-10912" sz="4200" spc="-944">
                <a:solidFill>
                  <a:srgbClr val="2F5597"/>
                </a:solidFill>
                <a:latin typeface="Calibri"/>
                <a:cs typeface="Calibri"/>
              </a:rPr>
              <a:t>l</a:t>
            </a:r>
            <a:r>
              <a:rPr dirty="0" sz="1600" spc="-215">
                <a:solidFill>
                  <a:srgbClr val="203764"/>
                </a:solidFill>
                <a:latin typeface="Calibri"/>
                <a:cs typeface="Calibri"/>
              </a:rPr>
              <a:t>d</a:t>
            </a:r>
            <a:r>
              <a:rPr dirty="0" baseline="-10912" sz="4200" spc="-652">
                <a:solidFill>
                  <a:srgbClr val="2F5597"/>
                </a:solidFill>
                <a:latin typeface="Calibri"/>
                <a:cs typeface="Calibri"/>
              </a:rPr>
              <a:t>i</a:t>
            </a:r>
            <a:r>
              <a:rPr dirty="0" sz="1600" spc="-365">
                <a:solidFill>
                  <a:srgbClr val="203764"/>
                </a:solidFill>
                <a:latin typeface="Calibri"/>
                <a:cs typeface="Calibri"/>
              </a:rPr>
              <a:t>e</a:t>
            </a:r>
            <a:r>
              <a:rPr dirty="0" baseline="-10912" sz="4200" spc="-1664">
                <a:solidFill>
                  <a:srgbClr val="2F5597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1090">
                <a:solidFill>
                  <a:srgbClr val="203764"/>
                </a:solidFill>
                <a:latin typeface="Calibri"/>
                <a:cs typeface="Calibri"/>
              </a:rPr>
              <a:t>m</a:t>
            </a:r>
            <a:r>
              <a:rPr dirty="0" baseline="-10912" sz="4200" spc="-465">
                <a:solidFill>
                  <a:srgbClr val="2F5597"/>
                </a:solidFill>
                <a:latin typeface="Calibri"/>
                <a:cs typeface="Calibri"/>
              </a:rPr>
              <a:t>e</a:t>
            </a:r>
            <a:r>
              <a:rPr dirty="0" sz="1600" spc="-465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dirty="0" baseline="-10912" sz="4200" spc="-442">
                <a:solidFill>
                  <a:srgbClr val="2F5597"/>
                </a:solidFill>
                <a:latin typeface="Calibri"/>
                <a:cs typeface="Calibri"/>
              </a:rPr>
              <a:t>: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kin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g</a:t>
            </a:r>
            <a:r>
              <a:rPr dirty="0" sz="1600" spc="-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03764"/>
                </a:solidFill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3064" y="5517351"/>
            <a:ext cx="14814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203764"/>
                </a:solidFill>
                <a:latin typeface="Calibri"/>
                <a:cs typeface="Calibri"/>
              </a:rPr>
              <a:t>official</a:t>
            </a:r>
            <a:r>
              <a:rPr dirty="0" sz="1600" spc="-25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03764"/>
                </a:solidFill>
                <a:latin typeface="Calibri"/>
                <a:cs typeface="Calibri"/>
              </a:rPr>
              <a:t>allegation.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637171"/>
            <a:ext cx="24384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Reminders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4787" y="1718143"/>
            <a:ext cx="9765030" cy="245427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75">
                <a:latin typeface="Calibri"/>
                <a:cs typeface="Calibri"/>
              </a:rPr>
              <a:t>You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-5">
                <a:latin typeface="Calibri"/>
                <a:cs typeface="Calibri"/>
              </a:rPr>
              <a:t> log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UFL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email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order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receive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certificate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credit</a:t>
            </a:r>
            <a:endParaRPr sz="28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5">
                <a:latin typeface="Calibri"/>
                <a:cs typeface="Calibri"/>
              </a:rPr>
              <a:t>Please </a:t>
            </a:r>
            <a:r>
              <a:rPr dirty="0" sz="2800" spc="-35">
                <a:latin typeface="Calibri"/>
                <a:cs typeface="Calibri"/>
              </a:rPr>
              <a:t>take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survey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after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class—we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value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your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feedback</a:t>
            </a:r>
            <a:endParaRPr sz="2800">
              <a:latin typeface="Calibri"/>
              <a:cs typeface="Calibri"/>
            </a:endParaRPr>
          </a:p>
          <a:p>
            <a:pPr marL="187325" marR="262890" indent="-17526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-15">
                <a:latin typeface="Calibri"/>
                <a:cs typeface="Calibri"/>
              </a:rPr>
              <a:t> order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allow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free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flow 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ideas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questions,</a:t>
            </a:r>
            <a:r>
              <a:rPr dirty="0" sz="2800" spc="-15">
                <a:latin typeface="Calibri"/>
                <a:cs typeface="Calibri"/>
              </a:rPr>
              <a:t> we</a:t>
            </a:r>
            <a:r>
              <a:rPr dirty="0" sz="2800" spc="-5">
                <a:latin typeface="Calibri"/>
                <a:cs typeface="Calibri"/>
              </a:rPr>
              <a:t> will not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record</a:t>
            </a:r>
            <a:r>
              <a:rPr dirty="0" sz="2800" spc="-10">
                <a:latin typeface="Calibri"/>
                <a:cs typeface="Calibri"/>
              </a:rPr>
              <a:t> the </a:t>
            </a:r>
            <a:r>
              <a:rPr dirty="0" sz="2800" spc="-5">
                <a:latin typeface="Calibri"/>
                <a:cs typeface="Calibri"/>
              </a:rPr>
              <a:t>session</a:t>
            </a:r>
            <a:endParaRPr sz="28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5">
                <a:latin typeface="Calibri"/>
                <a:cs typeface="Calibri"/>
              </a:rPr>
              <a:t>Slides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">
                <a:latin typeface="Calibri"/>
                <a:cs typeface="Calibri"/>
              </a:rPr>
              <a:t> other </a:t>
            </a:r>
            <a:r>
              <a:rPr dirty="0" sz="2800" spc="-15">
                <a:latin typeface="Calibri"/>
                <a:cs typeface="Calibri"/>
              </a:rPr>
              <a:t>materials</a:t>
            </a:r>
            <a:r>
              <a:rPr dirty="0" sz="2800" spc="-5">
                <a:latin typeface="Calibri"/>
                <a:cs typeface="Calibri"/>
              </a:rPr>
              <a:t> will be </a:t>
            </a:r>
            <a:r>
              <a:rPr dirty="0" sz="2800" spc="-10">
                <a:latin typeface="Calibri"/>
                <a:cs typeface="Calibri"/>
              </a:rPr>
              <a:t>sent</a:t>
            </a:r>
            <a:r>
              <a:rPr dirty="0" sz="2800" spc="-15">
                <a:latin typeface="Calibri"/>
                <a:cs typeface="Calibri"/>
              </a:rPr>
              <a:t> 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attendees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after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class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RCR</a:t>
            </a:r>
            <a:r>
              <a:rPr dirty="0" spc="-40"/>
              <a:t> </a:t>
            </a:r>
            <a:r>
              <a:rPr dirty="0" spc="-15"/>
              <a:t>Certification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1654" y="1177937"/>
            <a:ext cx="4566285" cy="1017905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212090" indent="-200025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z="1450" spc="5">
                <a:latin typeface="Calibri"/>
                <a:cs typeface="Calibri"/>
              </a:rPr>
              <a:t>Mentor/Mentee Relationships- </a:t>
            </a:r>
            <a:r>
              <a:rPr dirty="0" sz="1450" spc="10">
                <a:latin typeface="Calibri"/>
                <a:cs typeface="Calibri"/>
              </a:rPr>
              <a:t>Finding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the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Right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Balance</a:t>
            </a:r>
            <a:endParaRPr sz="145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z="1450" spc="5">
                <a:latin typeface="Calibri"/>
                <a:cs typeface="Calibri"/>
              </a:rPr>
              <a:t>Collaborative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Research</a:t>
            </a:r>
            <a:endParaRPr sz="145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z="1450" spc="5">
                <a:latin typeface="Calibri"/>
                <a:cs typeface="Calibri"/>
              </a:rPr>
              <a:t>Conflicts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Interest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000" y="2290679"/>
            <a:ext cx="7264400" cy="263525"/>
          </a:xfrm>
          <a:prstGeom prst="rect">
            <a:avLst/>
          </a:prstGeom>
          <a:ln w="38099">
            <a:solidFill>
              <a:srgbClr val="C55A11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314325" indent="-2000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3690" algn="l"/>
                <a:tab pos="314325" algn="l"/>
              </a:tabLst>
            </a:pPr>
            <a:r>
              <a:rPr dirty="0" sz="1450" spc="5">
                <a:latin typeface="Calibri"/>
                <a:cs typeface="Calibri"/>
              </a:rPr>
              <a:t>Data</a:t>
            </a:r>
            <a:r>
              <a:rPr dirty="0" sz="1450" spc="-3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Ethics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1285" rIns="0" bIns="0" rtlCol="0" vert="horz">
            <a:spAutoFit/>
          </a:bodyPr>
          <a:lstStyle/>
          <a:p>
            <a:pPr marL="212090" indent="-200025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10"/>
              <a:t>Compliance</a:t>
            </a:r>
            <a:r>
              <a:rPr dirty="0" spc="-15"/>
              <a:t> </a:t>
            </a:r>
            <a:r>
              <a:rPr dirty="0" spc="5"/>
              <a:t>at</a:t>
            </a:r>
            <a:r>
              <a:rPr dirty="0" spc="-15"/>
              <a:t> </a:t>
            </a:r>
            <a:r>
              <a:rPr dirty="0" spc="15"/>
              <a:t>UF</a:t>
            </a:r>
            <a:r>
              <a:rPr dirty="0" spc="-15"/>
              <a:t> </a:t>
            </a:r>
            <a:r>
              <a:rPr dirty="0" spc="20"/>
              <a:t>&amp;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5"/>
              <a:t>Research</a:t>
            </a:r>
            <a:r>
              <a:rPr dirty="0" spc="-20"/>
              <a:t> </a:t>
            </a:r>
            <a:r>
              <a:rPr dirty="0" spc="10"/>
              <a:t>Misconduct</a:t>
            </a:r>
            <a:r>
              <a:rPr dirty="0" spc="-15"/>
              <a:t> </a:t>
            </a:r>
            <a:r>
              <a:rPr dirty="0" spc="10"/>
              <a:t>Overview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5"/>
              <a:t>Research</a:t>
            </a:r>
            <a:r>
              <a:rPr dirty="0" spc="-10"/>
              <a:t> </a:t>
            </a:r>
            <a:r>
              <a:rPr dirty="0" spc="10"/>
              <a:t>Misconduct:</a:t>
            </a:r>
            <a:r>
              <a:rPr dirty="0" spc="-10"/>
              <a:t> </a:t>
            </a:r>
            <a:r>
              <a:rPr dirty="0" spc="5"/>
              <a:t>Plagiarism</a:t>
            </a:r>
          </a:p>
          <a:p>
            <a:pPr marL="212090" indent="-20002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5"/>
              <a:t>Research</a:t>
            </a:r>
            <a:r>
              <a:rPr dirty="0" spc="-10"/>
              <a:t> </a:t>
            </a:r>
            <a:r>
              <a:rPr dirty="0" spc="10"/>
              <a:t>Misconduct:</a:t>
            </a:r>
            <a:r>
              <a:rPr dirty="0" spc="-10"/>
              <a:t> </a:t>
            </a:r>
            <a:r>
              <a:rPr dirty="0" spc="10"/>
              <a:t>ORI:</a:t>
            </a:r>
            <a:r>
              <a:rPr dirty="0" spc="-10"/>
              <a:t> </a:t>
            </a:r>
            <a:r>
              <a:rPr dirty="0" spc="10"/>
              <a:t>The</a:t>
            </a:r>
            <a:r>
              <a:rPr dirty="0" spc="-5"/>
              <a:t> </a:t>
            </a:r>
            <a:r>
              <a:rPr dirty="0" spc="10"/>
              <a:t>Lab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5"/>
              <a:t>Ethics</a:t>
            </a:r>
            <a:r>
              <a:rPr dirty="0" spc="-20"/>
              <a:t> </a:t>
            </a:r>
            <a:r>
              <a:rPr dirty="0" spc="10"/>
              <a:t>of</a:t>
            </a:r>
            <a:r>
              <a:rPr dirty="0" spc="-10"/>
              <a:t> </a:t>
            </a:r>
            <a:r>
              <a:rPr dirty="0" spc="5"/>
              <a:t>Authorship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/>
              <a:t>Rigors</a:t>
            </a:r>
            <a:r>
              <a:rPr dirty="0" spc="-5"/>
              <a:t> </a:t>
            </a:r>
            <a:r>
              <a:rPr dirty="0" spc="10"/>
              <a:t>of</a:t>
            </a:r>
            <a:r>
              <a:rPr dirty="0" spc="-5"/>
              <a:t> </a:t>
            </a:r>
            <a:r>
              <a:rPr dirty="0"/>
              <a:t>Peer</a:t>
            </a:r>
            <a:r>
              <a:rPr dirty="0" spc="-5"/>
              <a:t> </a:t>
            </a:r>
            <a:r>
              <a:rPr dirty="0" spc="5"/>
              <a:t>Review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5"/>
              <a:t>Reproducibility</a:t>
            </a:r>
            <a:r>
              <a:rPr dirty="0" spc="-10"/>
              <a:t> </a:t>
            </a:r>
            <a:r>
              <a:rPr dirty="0" spc="20"/>
              <a:t>&amp;</a:t>
            </a:r>
            <a:r>
              <a:rPr dirty="0" spc="-5"/>
              <a:t> </a:t>
            </a:r>
            <a:r>
              <a:rPr dirty="0" spc="5"/>
              <a:t>Replicability</a:t>
            </a:r>
          </a:p>
          <a:p>
            <a:pPr marL="212090" indent="-20002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10"/>
              <a:t>IRB</a:t>
            </a:r>
            <a:r>
              <a:rPr dirty="0" spc="-15"/>
              <a:t> </a:t>
            </a:r>
            <a:r>
              <a:rPr dirty="0" spc="20"/>
              <a:t>&amp;</a:t>
            </a:r>
            <a:r>
              <a:rPr dirty="0" spc="-10"/>
              <a:t> </a:t>
            </a:r>
            <a:r>
              <a:rPr dirty="0" spc="5"/>
              <a:t>Informed</a:t>
            </a:r>
            <a:r>
              <a:rPr dirty="0" spc="-10"/>
              <a:t> </a:t>
            </a:r>
            <a:r>
              <a:rPr dirty="0" spc="10"/>
              <a:t>Consent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10"/>
              <a:t>Export</a:t>
            </a:r>
            <a:r>
              <a:rPr dirty="0" spc="5"/>
              <a:t> Control</a:t>
            </a:r>
            <a:r>
              <a:rPr dirty="0" spc="10"/>
              <a:t> Overview</a:t>
            </a:r>
            <a:r>
              <a:rPr dirty="0" spc="5"/>
              <a:t> Including </a:t>
            </a:r>
            <a:r>
              <a:rPr dirty="0" spc="15"/>
              <a:t>an</a:t>
            </a:r>
            <a:r>
              <a:rPr dirty="0" spc="5"/>
              <a:t> </a:t>
            </a:r>
            <a:r>
              <a:rPr dirty="0" spc="10"/>
              <a:t>overview of</a:t>
            </a:r>
            <a:r>
              <a:rPr dirty="0" spc="5"/>
              <a:t> </a:t>
            </a:r>
            <a:r>
              <a:rPr dirty="0" spc="10"/>
              <a:t>Dual Use </a:t>
            </a:r>
            <a:r>
              <a:rPr dirty="0" spc="-5"/>
              <a:t>Technology</a:t>
            </a:r>
          </a:p>
          <a:p>
            <a:pPr marL="212090" indent="-20002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12090" algn="l"/>
                <a:tab pos="212725" algn="l"/>
              </a:tabLst>
            </a:pPr>
            <a:r>
              <a:rPr dirty="0" spc="5"/>
              <a:t>Putting</a:t>
            </a:r>
            <a:r>
              <a:rPr dirty="0" spc="-15"/>
              <a:t> </a:t>
            </a:r>
            <a:r>
              <a:rPr dirty="0" spc="5"/>
              <a:t>it</a:t>
            </a:r>
            <a:r>
              <a:rPr dirty="0" spc="-5"/>
              <a:t> </a:t>
            </a:r>
            <a:r>
              <a:rPr dirty="0" spc="5"/>
              <a:t>All</a:t>
            </a:r>
            <a:r>
              <a:rPr dirty="0" spc="-5"/>
              <a:t> </a:t>
            </a:r>
            <a:r>
              <a:rPr dirty="0" spc="-10"/>
              <a:t>Together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584" y="434131"/>
            <a:ext cx="52673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UF</a:t>
            </a:r>
            <a:r>
              <a:rPr dirty="0" spc="-40"/>
              <a:t> </a:t>
            </a:r>
            <a:r>
              <a:rPr dirty="0" spc="-25"/>
              <a:t>Research</a:t>
            </a:r>
            <a:r>
              <a:rPr dirty="0" spc="-40"/>
              <a:t> </a:t>
            </a:r>
            <a:r>
              <a:rPr dirty="0" spc="-15"/>
              <a:t>Enterprise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3320" y="1143000"/>
            <a:ext cx="7372439" cy="5314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637171"/>
            <a:ext cx="17386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Agenda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4787" y="1718143"/>
            <a:ext cx="3260090" cy="258127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5">
                <a:latin typeface="Calibri"/>
                <a:cs typeface="Calibri"/>
              </a:rPr>
              <a:t>Case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study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#1</a:t>
            </a:r>
            <a:endParaRPr sz="28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10">
                <a:latin typeface="Calibri"/>
                <a:cs typeface="Calibri"/>
              </a:rPr>
              <a:t>Philosophical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context</a:t>
            </a:r>
            <a:endParaRPr sz="28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10">
                <a:latin typeface="Calibri"/>
                <a:cs typeface="Calibri"/>
              </a:rPr>
              <a:t>Practical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guidelines</a:t>
            </a:r>
            <a:endParaRPr sz="28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5">
                <a:latin typeface="Calibri"/>
                <a:cs typeface="Calibri"/>
              </a:rPr>
              <a:t>Case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study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#2</a:t>
            </a:r>
            <a:endParaRPr sz="28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2800" spc="-5">
                <a:latin typeface="Calibri"/>
                <a:cs typeface="Calibri"/>
              </a:rPr>
              <a:t>Case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study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#3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332341"/>
            <a:ext cx="31362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Case</a:t>
            </a:r>
            <a:r>
              <a:rPr dirty="0" spc="-45"/>
              <a:t> </a:t>
            </a:r>
            <a:r>
              <a:rPr dirty="0" spc="-20"/>
              <a:t>study</a:t>
            </a:r>
            <a:r>
              <a:rPr dirty="0" spc="-45"/>
              <a:t> </a:t>
            </a:r>
            <a:r>
              <a:rPr dirty="0" spc="-5"/>
              <a:t>#1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6837" y="2257425"/>
            <a:ext cx="9458324" cy="2343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7775" y="2252662"/>
            <a:ext cx="9496424" cy="23526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05" y="332341"/>
            <a:ext cx="98234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Practical</a:t>
            </a:r>
            <a:r>
              <a:rPr dirty="0" spc="-5"/>
              <a:t> </a:t>
            </a:r>
            <a:r>
              <a:rPr dirty="0" spc="-10"/>
              <a:t>guidelines</a:t>
            </a:r>
            <a:r>
              <a:rPr dirty="0" spc="50"/>
              <a:t> </a:t>
            </a:r>
            <a:r>
              <a:rPr dirty="0" sz="2400" spc="-5"/>
              <a:t>(based on </a:t>
            </a:r>
            <a:r>
              <a:rPr dirty="0" sz="2400" spc="-20"/>
              <a:t>RC’s</a:t>
            </a:r>
            <a:r>
              <a:rPr dirty="0" sz="2400" spc="-5"/>
              <a:t> </a:t>
            </a:r>
            <a:r>
              <a:rPr dirty="0" sz="2400" spc="-15"/>
              <a:t>draft</a:t>
            </a:r>
            <a:r>
              <a:rPr dirty="0" sz="2400" spc="-5"/>
              <a:t> </a:t>
            </a:r>
            <a:r>
              <a:rPr dirty="0" sz="2400" spc="-15"/>
              <a:t>dataset</a:t>
            </a:r>
            <a:r>
              <a:rPr dirty="0" sz="2400" spc="-5"/>
              <a:t> </a:t>
            </a:r>
            <a:r>
              <a:rPr dirty="0" sz="2400" spc="-10"/>
              <a:t>hosting</a:t>
            </a:r>
            <a:r>
              <a:rPr dirty="0" sz="2400" spc="-5"/>
              <a:t> policy)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65"/>
              </a:spcBef>
            </a:pPr>
            <a:r>
              <a:rPr dirty="0" spc="114"/>
              <a:t>RCR</a:t>
            </a:r>
          </a:p>
          <a:p>
            <a:pPr marL="12700" marR="5080" indent="180975">
              <a:lnSpc>
                <a:spcPct val="100000"/>
              </a:lnSpc>
            </a:pPr>
            <a:r>
              <a:rPr dirty="0" spc="145"/>
              <a:t>On </a:t>
            </a:r>
            <a:r>
              <a:rPr dirty="0" spc="150"/>
              <a:t> </a:t>
            </a:r>
            <a:r>
              <a:rPr dirty="0" spc="9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2554" y="1337956"/>
            <a:ext cx="10125075" cy="387794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5">
                <a:latin typeface="Calibri"/>
                <a:cs typeface="Calibri"/>
              </a:rPr>
              <a:t>Can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 legally </a:t>
            </a:r>
            <a:r>
              <a:rPr dirty="0" sz="2400" spc="-5">
                <a:latin typeface="Calibri"/>
                <a:cs typeface="Calibri"/>
              </a:rPr>
              <a:t>use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data?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(data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licensing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issues)</a:t>
            </a:r>
            <a:endParaRPr sz="24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5">
                <a:latin typeface="Calibri"/>
                <a:cs typeface="Calibri"/>
              </a:rPr>
              <a:t>Can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 ethically </a:t>
            </a:r>
            <a:r>
              <a:rPr dirty="0" sz="2400" spc="-5">
                <a:latin typeface="Calibri"/>
                <a:cs typeface="Calibri"/>
              </a:rPr>
              <a:t>use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ts val="2735"/>
              </a:lnSpc>
              <a:spcBef>
                <a:spcPts val="71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5">
                <a:latin typeface="Calibri"/>
                <a:cs typeface="Calibri"/>
              </a:rPr>
              <a:t>If 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data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include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identifiable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information</a:t>
            </a:r>
            <a:r>
              <a:rPr dirty="0" sz="2400" spc="-5">
                <a:latin typeface="Calibri"/>
                <a:cs typeface="Calibri"/>
              </a:rPr>
              <a:t> (PII),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were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subjects</a:t>
            </a:r>
            <a:endParaRPr sz="2400">
              <a:latin typeface="Calibri"/>
              <a:cs typeface="Calibri"/>
            </a:endParaRPr>
          </a:p>
          <a:p>
            <a:pPr lvl="2" marL="855344" marR="871855">
              <a:lnSpc>
                <a:spcPts val="2590"/>
              </a:lnSpc>
              <a:spcBef>
                <a:spcPts val="185"/>
              </a:spcBef>
              <a:buAutoNum type="alphaLcParenR"/>
              <a:tabLst>
                <a:tab pos="1163320" algn="l"/>
              </a:tabLst>
            </a:pPr>
            <a:r>
              <a:rPr dirty="0" sz="2400" spc="-20">
                <a:latin typeface="Calibri"/>
                <a:cs typeface="Calibri"/>
              </a:rPr>
              <a:t>aware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that</a:t>
            </a:r>
            <a:r>
              <a:rPr dirty="0" sz="2400" spc="-5">
                <a:latin typeface="Calibri"/>
                <a:cs typeface="Calibri"/>
              </a:rPr>
              <a:t> the </a:t>
            </a:r>
            <a:r>
              <a:rPr dirty="0" sz="2400" spc="-20">
                <a:latin typeface="Calibri"/>
                <a:cs typeface="Calibri"/>
              </a:rPr>
              <a:t>data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were</a:t>
            </a:r>
            <a:r>
              <a:rPr dirty="0" sz="2400" spc="-5">
                <a:latin typeface="Calibri"/>
                <a:cs typeface="Calibri"/>
              </a:rPr>
              <a:t> being </a:t>
            </a:r>
            <a:r>
              <a:rPr dirty="0" sz="2400" spc="-10">
                <a:latin typeface="Calibri"/>
                <a:cs typeface="Calibri"/>
              </a:rPr>
              <a:t>collected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5">
                <a:latin typeface="Calibri"/>
                <a:cs typeface="Calibri"/>
              </a:rPr>
              <a:t> did </a:t>
            </a:r>
            <a:r>
              <a:rPr dirty="0" sz="2400" spc="-10">
                <a:latin typeface="Calibri"/>
                <a:cs typeface="Calibri"/>
              </a:rPr>
              <a:t>they</a:t>
            </a:r>
            <a:r>
              <a:rPr dirty="0" sz="2400" spc="-5">
                <a:latin typeface="Calibri"/>
                <a:cs typeface="Calibri"/>
              </a:rPr>
              <a:t> b) </a:t>
            </a:r>
            <a:r>
              <a:rPr dirty="0" sz="2400" spc="-10">
                <a:latin typeface="Calibri"/>
                <a:cs typeface="Calibri"/>
              </a:rPr>
              <a:t>agree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contribute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20">
                <a:latin typeface="Calibri"/>
                <a:cs typeface="Calibri"/>
              </a:rPr>
              <a:t>data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arbitrary </a:t>
            </a:r>
            <a:r>
              <a:rPr dirty="0" sz="2400" spc="-15">
                <a:latin typeface="Calibri"/>
                <a:cs typeface="Calibri"/>
              </a:rPr>
              <a:t>research</a:t>
            </a:r>
            <a:r>
              <a:rPr dirty="0" sz="2400" spc="-5">
                <a:latin typeface="Calibri"/>
                <a:cs typeface="Calibri"/>
              </a:rPr>
              <a:t> use?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ct val="100000"/>
              </a:lnSpc>
              <a:spcBef>
                <a:spcPts val="68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5">
                <a:latin typeface="Calibri"/>
                <a:cs typeface="Calibri"/>
              </a:rPr>
              <a:t>Does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dataset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have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clear,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well-documented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curation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process?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ct val="100000"/>
              </a:lnSpc>
              <a:spcBef>
                <a:spcPts val="710"/>
              </a:spcBef>
              <a:buFont typeface="Arial"/>
              <a:buChar char="○"/>
              <a:tabLst>
                <a:tab pos="855344" algn="l"/>
                <a:tab pos="855980" algn="l"/>
              </a:tabLst>
            </a:pP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there </a:t>
            </a:r>
            <a:r>
              <a:rPr dirty="0" sz="2400" spc="-15">
                <a:latin typeface="Calibri"/>
                <a:cs typeface="Calibri"/>
              </a:rPr>
              <a:t>any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known</a:t>
            </a:r>
            <a:r>
              <a:rPr dirty="0" sz="2400" spc="-10">
                <a:latin typeface="Calibri"/>
                <a:cs typeface="Calibri"/>
              </a:rPr>
              <a:t> problems </a:t>
            </a:r>
            <a:r>
              <a:rPr dirty="0" sz="2400" spc="-5">
                <a:latin typeface="Calibri"/>
                <a:cs typeface="Calibri"/>
              </a:rPr>
              <a:t>with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dataset?</a:t>
            </a:r>
            <a:endParaRPr sz="2400">
              <a:latin typeface="Calibri"/>
              <a:cs typeface="Calibri"/>
            </a:endParaRPr>
          </a:p>
          <a:p>
            <a:pPr lvl="1" marL="855344" indent="-413384">
              <a:lnSpc>
                <a:spcPct val="100000"/>
              </a:lnSpc>
              <a:spcBef>
                <a:spcPts val="715"/>
              </a:spcBef>
              <a:buFont typeface="Arial"/>
              <a:buChar char="○"/>
              <a:tabLst>
                <a:tab pos="855344" algn="l"/>
                <a:tab pos="855980" algn="l"/>
                <a:tab pos="5571490" algn="l"/>
              </a:tabLst>
            </a:pPr>
            <a:r>
              <a:rPr dirty="0" sz="2400" spc="-5">
                <a:latin typeface="Calibri"/>
                <a:cs typeface="Calibri"/>
              </a:rPr>
              <a:t>Is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proposed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research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use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ethical?	</a:t>
            </a:r>
            <a:r>
              <a:rPr dirty="0" sz="2400" spc="-5">
                <a:latin typeface="Calibri"/>
                <a:cs typeface="Calibri"/>
              </a:rPr>
              <a:t>(IRB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approval,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e.g.)</a:t>
            </a:r>
            <a:endParaRPr sz="2400">
              <a:latin typeface="Calibri"/>
              <a:cs typeface="Calibri"/>
            </a:endParaRPr>
          </a:p>
          <a:p>
            <a:pPr marL="169545" indent="-15748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10">
                <a:latin typeface="Calibri"/>
                <a:cs typeface="Calibri"/>
              </a:rPr>
              <a:t> there </a:t>
            </a:r>
            <a:r>
              <a:rPr dirty="0" sz="2400" spc="-15">
                <a:latin typeface="Calibri"/>
                <a:cs typeface="Calibri"/>
              </a:rPr>
              <a:t>any</a:t>
            </a:r>
            <a:r>
              <a:rPr dirty="0" sz="2400" spc="-5">
                <a:latin typeface="Calibri"/>
                <a:cs typeface="Calibri"/>
              </a:rPr>
              <a:t> other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relevant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data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use</a:t>
            </a:r>
            <a:r>
              <a:rPr dirty="0" sz="2400" spc="-10">
                <a:latin typeface="Calibri"/>
                <a:cs typeface="Calibri"/>
              </a:rPr>
              <a:t> restrictions?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2021-08-11T20:29:52Z</dcterms:created>
  <dcterms:modified xsi:type="dcterms:W3CDTF">2021-08-11T20:29:52Z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