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8860" y="1169035"/>
            <a:ext cx="2240279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9450" y="1619504"/>
            <a:ext cx="3427729" cy="2099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92276" y="7799451"/>
            <a:ext cx="257175" cy="263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C55A11"/>
                </a:solidFill>
                <a:latin typeface="Baskerville Old Face"/>
                <a:cs typeface="Baskerville Old Face"/>
              </a:defRPr>
            </a:lvl1pPr>
          </a:lstStyle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71233" y="8933180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research.ufl.edu/wp-content/uploads/FA-Agreement.pdf" TargetMode="External"/><Relationship Id="rId6" Type="http://schemas.openxmlformats.org/officeDocument/2006/relationships/image" Target="../media/image5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ufl.qualtrics.com/jfe/form/SV_1WVLQUcrykr7YFM" TargetMode="External"/><Relationship Id="rId6" Type="http://schemas.openxmlformats.org/officeDocument/2006/relationships/hyperlink" Target="mailto:ahardie@ufl.edu" TargetMode="External"/><Relationship Id="rId7" Type="http://schemas.openxmlformats.org/officeDocument/2006/relationships/image" Target="../media/image5.png"/><Relationship Id="rId8" Type="http://schemas.openxmlformats.org/officeDocument/2006/relationships/hyperlink" Target="mailto:cfarley@ufl.edu" TargetMode="External"/><Relationship Id="rId9" Type="http://schemas.openxmlformats.org/officeDocument/2006/relationships/image" Target="../media/image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://research.ufl.edu/dsp/proposals/budgeting/direct-costs.html" TargetMode="External"/><Relationship Id="rId6" Type="http://schemas.openxmlformats.org/officeDocument/2006/relationships/hyperlink" Target="https://research.ufl.edu/dsp/proposals/budgeting.html" TargetMode="External"/><Relationship Id="rId7" Type="http://schemas.openxmlformats.org/officeDocument/2006/relationships/image" Target="../media/image5.png"/><Relationship Id="rId8" Type="http://schemas.openxmlformats.org/officeDocument/2006/relationships/hyperlink" Target="http://research.ufl.edu/dsp/proposals/budgeting/graduate-student-salary-tuition-costs.html" TargetMode="External"/><Relationship Id="rId9" Type="http://schemas.openxmlformats.org/officeDocument/2006/relationships/hyperlink" Target="http://research.ufl.edu/dsp/proposals/budgeting/salaries-wages.html" TargetMode="External"/><Relationship Id="rId10" Type="http://schemas.openxmlformats.org/officeDocument/2006/relationships/hyperlink" Target="http://research.ufl.edu/dsp/subcontracts/subawards-at-the-time-of-proposal-processing.html" TargetMode="External"/><Relationship Id="rId11" Type="http://schemas.openxmlformats.org/officeDocument/2006/relationships/hyperlink" Target="http://research.ufl.edu/dsp/proposals/budgeting/participant-support-costs.html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research.ufl.edu/wp-content/uploads/FA-agreement.pdf" TargetMode="External"/><Relationship Id="rId6" Type="http://schemas.openxmlformats.org/officeDocument/2006/relationships/hyperlink" Target="https://research.ufl.edu/dsp/proposals/budgeting/fringe-benefits.html" TargetMode="External"/><Relationship Id="rId7" Type="http://schemas.openxmlformats.org/officeDocument/2006/relationships/image" Target="../media/image5.png"/><Relationship Id="rId8" Type="http://schemas.openxmlformats.org/officeDocument/2006/relationships/hyperlink" Target="https://research.ufl.edu/dsp/proposals/budgeting/graduate-student-salary-tuition-costs.html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www.niaid.nih.gov/grants-contracts/consultants-collaborators-subawards" TargetMode="External"/><Relationship Id="rId6" Type="http://schemas.openxmlformats.org/officeDocument/2006/relationships/image" Target="../media/image5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research.ufl.edu/dsp/outgoing-subawards.html" TargetMode="External"/><Relationship Id="rId6" Type="http://schemas.openxmlformats.org/officeDocument/2006/relationships/hyperlink" Target="https://research.ufl.edu/dsp/outgoing-subawards/subawards-at-the-time-of-proposal-processing.html" TargetMode="External"/><Relationship Id="rId7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27986" y="2266949"/>
            <a:ext cx="30035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solidFill>
                  <a:srgbClr val="2D75B6"/>
                </a:solidFill>
                <a:latin typeface="Calibri"/>
                <a:cs typeface="Calibri"/>
              </a:rPr>
              <a:t>RCR</a:t>
            </a:r>
            <a:r>
              <a:rPr dirty="0" sz="2000" spc="-35" b="1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2D75B6"/>
                </a:solidFill>
                <a:latin typeface="Calibri"/>
                <a:cs typeface="Calibri"/>
              </a:rPr>
              <a:t>Summer</a:t>
            </a:r>
            <a:r>
              <a:rPr dirty="0" sz="2000" spc="-45" b="1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2D75B6"/>
                </a:solidFill>
                <a:latin typeface="Calibri"/>
                <a:cs typeface="Calibri"/>
              </a:rPr>
              <a:t>Seminar</a:t>
            </a:r>
            <a:r>
              <a:rPr dirty="0" sz="2000" spc="-45" b="1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2D75B6"/>
                </a:solidFill>
                <a:latin typeface="Calibri"/>
                <a:cs typeface="Calibri"/>
              </a:rPr>
              <a:t>Series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81225" y="2724403"/>
            <a:ext cx="24961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solidFill>
                  <a:srgbClr val="2D75B6"/>
                </a:solidFill>
                <a:latin typeface="Calibri"/>
                <a:cs typeface="Calibri"/>
              </a:rPr>
              <a:t>Budgeting</a:t>
            </a:r>
            <a:r>
              <a:rPr dirty="0" sz="1200" spc="-25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200" spc="-5">
                <a:solidFill>
                  <a:srgbClr val="2D75B6"/>
                </a:solidFill>
                <a:latin typeface="Calibri"/>
                <a:cs typeface="Calibri"/>
              </a:rPr>
              <a:t>Basics</a:t>
            </a:r>
            <a:r>
              <a:rPr dirty="0" sz="120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D75B6"/>
                </a:solidFill>
                <a:latin typeface="Calibri"/>
                <a:cs typeface="Calibri"/>
              </a:rPr>
              <a:t>for</a:t>
            </a:r>
            <a:r>
              <a:rPr dirty="0" sz="1200" spc="-2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2D75B6"/>
                </a:solidFill>
                <a:latin typeface="Calibri"/>
                <a:cs typeface="Calibri"/>
              </a:rPr>
              <a:t>Research</a:t>
            </a:r>
            <a:r>
              <a:rPr dirty="0" sz="1200" spc="-5">
                <a:solidFill>
                  <a:srgbClr val="2D75B6"/>
                </a:solidFill>
                <a:latin typeface="Calibri"/>
                <a:cs typeface="Calibri"/>
              </a:rPr>
              <a:t> Proposals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705355" y="1959864"/>
            <a:ext cx="3449320" cy="1242060"/>
            <a:chOff x="1705355" y="1959864"/>
            <a:chExt cx="3449320" cy="1242060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05355" y="1959864"/>
              <a:ext cx="3448811" cy="124205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965959" y="2651760"/>
              <a:ext cx="2924810" cy="0"/>
            </a:xfrm>
            <a:custGeom>
              <a:avLst/>
              <a:gdLst/>
              <a:ahLst/>
              <a:cxnLst/>
              <a:rect l="l" t="t" r="r" b="b"/>
              <a:pathLst>
                <a:path w="2924810" h="0">
                  <a:moveTo>
                    <a:pt x="2924682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2638425" y="3318129"/>
            <a:ext cx="158051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84785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Amber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Hardie</a:t>
            </a: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1000" spc="-10">
                <a:latin typeface="Calibri"/>
                <a:cs typeface="Calibri"/>
              </a:rPr>
              <a:t>Sponsored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Programs </a:t>
            </a:r>
            <a:r>
              <a:rPr dirty="0" sz="1000" spc="-5">
                <a:latin typeface="Calibri"/>
                <a:cs typeface="Calibri"/>
              </a:rPr>
              <a:t>Manager</a:t>
            </a:r>
            <a:endParaRPr sz="1000">
              <a:latin typeface="Calibri"/>
              <a:cs typeface="Calibri"/>
            </a:endParaRPr>
          </a:p>
          <a:p>
            <a:pPr algn="ctr" marL="1905">
              <a:lnSpc>
                <a:spcPct val="100000"/>
              </a:lnSpc>
            </a:pPr>
            <a:r>
              <a:rPr dirty="0" sz="1000" spc="-10">
                <a:latin typeface="Calibri"/>
                <a:cs typeface="Calibri"/>
              </a:rPr>
              <a:t>Sponsored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Programs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833424" y="5145481"/>
            <a:ext cx="123126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5">
                <a:latin typeface="Calibri"/>
                <a:cs typeface="Calibri"/>
              </a:rPr>
              <a:t>Reminders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33424" y="5693506"/>
            <a:ext cx="4929505" cy="124015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40">
                <a:latin typeface="Calibri"/>
                <a:cs typeface="Calibri"/>
              </a:rPr>
              <a:t>You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must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log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UFL </a:t>
            </a:r>
            <a:r>
              <a:rPr dirty="0" sz="1400" spc="-5">
                <a:latin typeface="Calibri"/>
                <a:cs typeface="Calibri"/>
              </a:rPr>
              <a:t>email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order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receive</a:t>
            </a:r>
            <a:r>
              <a:rPr dirty="0" sz="1400" spc="-5">
                <a:latin typeface="Calibri"/>
                <a:cs typeface="Calibri"/>
              </a:rPr>
              <a:t> certificate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credit</a:t>
            </a:r>
            <a:endParaRPr sz="14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Please </a:t>
            </a:r>
            <a:r>
              <a:rPr dirty="0" sz="1400" spc="-20">
                <a:latin typeface="Calibri"/>
                <a:cs typeface="Calibri"/>
              </a:rPr>
              <a:t>take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survey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after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class—we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value your </a:t>
            </a:r>
            <a:r>
              <a:rPr dirty="0" sz="1400" spc="-10">
                <a:latin typeface="Calibri"/>
                <a:cs typeface="Calibri"/>
              </a:rPr>
              <a:t>feedback</a:t>
            </a:r>
            <a:endParaRPr sz="1400">
              <a:latin typeface="Calibri"/>
              <a:cs typeface="Calibri"/>
            </a:endParaRPr>
          </a:p>
          <a:p>
            <a:pPr marL="127000" marR="137795" indent="-114300">
              <a:lnSpc>
                <a:spcPts val="1510"/>
              </a:lnSpc>
              <a:spcBef>
                <a:spcPts val="53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In </a:t>
            </a:r>
            <a:r>
              <a:rPr dirty="0" sz="1400" spc="-10">
                <a:latin typeface="Calibri"/>
                <a:cs typeface="Calibri"/>
              </a:rPr>
              <a:t>order to </a:t>
            </a:r>
            <a:r>
              <a:rPr dirty="0" sz="1400">
                <a:latin typeface="Calibri"/>
                <a:cs typeface="Calibri"/>
              </a:rPr>
              <a:t>allow </a:t>
            </a:r>
            <a:r>
              <a:rPr dirty="0" sz="1400" spc="-10">
                <a:latin typeface="Calibri"/>
                <a:cs typeface="Calibri"/>
              </a:rPr>
              <a:t>for </a:t>
            </a:r>
            <a:r>
              <a:rPr dirty="0" sz="1400" spc="-5">
                <a:latin typeface="Calibri"/>
                <a:cs typeface="Calibri"/>
              </a:rPr>
              <a:t>free flow of ideas and questions, we </a:t>
            </a:r>
            <a:r>
              <a:rPr dirty="0" sz="1400">
                <a:latin typeface="Calibri"/>
                <a:cs typeface="Calibri"/>
              </a:rPr>
              <a:t>will </a:t>
            </a:r>
            <a:r>
              <a:rPr dirty="0" sz="1400" spc="-5">
                <a:latin typeface="Calibri"/>
                <a:cs typeface="Calibri"/>
              </a:rPr>
              <a:t>not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record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>
                <a:latin typeface="Calibri"/>
                <a:cs typeface="Calibri"/>
              </a:rPr>
              <a:t> session</a:t>
            </a:r>
            <a:endParaRPr sz="14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Slides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other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materials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will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 </a:t>
            </a:r>
            <a:r>
              <a:rPr dirty="0" sz="1400" spc="-10">
                <a:latin typeface="Calibri"/>
                <a:cs typeface="Calibri"/>
              </a:rPr>
              <a:t>sent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attendees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after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class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083432" y="1169035"/>
            <a:ext cx="69215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40"/>
              <a:t>T</a:t>
            </a:r>
            <a:r>
              <a:rPr dirty="0" spc="-55"/>
              <a:t>r</a:t>
            </a:r>
            <a:r>
              <a:rPr dirty="0" spc="-40"/>
              <a:t>a</a:t>
            </a:r>
            <a:r>
              <a:rPr dirty="0" spc="-25"/>
              <a:t>v</a:t>
            </a:r>
            <a:r>
              <a:rPr dirty="0" spc="-5"/>
              <a:t>el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062024" y="1749297"/>
            <a:ext cx="4770755" cy="181356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0" marR="149225" indent="-114300">
              <a:lnSpc>
                <a:spcPts val="1939"/>
              </a:lnSpc>
              <a:spcBef>
                <a:spcPts val="34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800" spc="-35">
                <a:latin typeface="Calibri"/>
                <a:cs typeface="Calibri"/>
              </a:rPr>
              <a:t>Travel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required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</a:t>
            </a:r>
            <a:r>
              <a:rPr dirty="0" sz="1800" spc="-5" i="1">
                <a:latin typeface="Calibri"/>
                <a:cs typeface="Calibri"/>
              </a:rPr>
              <a:t>cope of work </a:t>
            </a:r>
            <a:r>
              <a:rPr dirty="0" sz="1800" i="1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proposed, or </a:t>
            </a:r>
            <a:r>
              <a:rPr dirty="0" sz="1800" spc="-10">
                <a:latin typeface="Calibri"/>
                <a:cs typeface="Calibri"/>
              </a:rPr>
              <a:t>by </a:t>
            </a:r>
            <a:r>
              <a:rPr dirty="0" sz="1800">
                <a:latin typeface="Calibri"/>
                <a:cs typeface="Calibri"/>
              </a:rPr>
              <a:t>the </a:t>
            </a:r>
            <a:r>
              <a:rPr dirty="0" sz="1800" spc="-5">
                <a:latin typeface="Calibri"/>
                <a:cs typeface="Calibri"/>
              </a:rPr>
              <a:t>sponsor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5">
                <a:latin typeface="Calibri"/>
                <a:cs typeface="Calibri"/>
              </a:rPr>
              <a:t>mandatory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meetings, or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disseminate </a:t>
            </a:r>
            <a:r>
              <a:rPr dirty="0" sz="1800" spc="-10">
                <a:latin typeface="Calibri"/>
                <a:cs typeface="Calibri"/>
              </a:rPr>
              <a:t>research results at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conference.</a:t>
            </a:r>
            <a:endParaRPr sz="1800">
              <a:latin typeface="Calibri"/>
              <a:cs typeface="Calibri"/>
            </a:endParaRPr>
          </a:p>
          <a:p>
            <a:pPr marL="127000" marR="5080" indent="-114300">
              <a:lnSpc>
                <a:spcPts val="1939"/>
              </a:lnSpc>
              <a:spcBef>
                <a:spcPts val="27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800" spc="-10">
                <a:latin typeface="Calibri"/>
                <a:cs typeface="Calibri"/>
              </a:rPr>
              <a:t>Research </a:t>
            </a:r>
            <a:r>
              <a:rPr dirty="0" sz="1800">
                <a:latin typeface="Calibri"/>
                <a:cs typeface="Calibri"/>
              </a:rPr>
              <a:t>the </a:t>
            </a:r>
            <a:r>
              <a:rPr dirty="0" sz="1800" spc="-5">
                <a:latin typeface="Calibri"/>
                <a:cs typeface="Calibri"/>
              </a:rPr>
              <a:t>necessary </a:t>
            </a:r>
            <a:r>
              <a:rPr dirty="0" sz="1800" spc="-15">
                <a:latin typeface="Calibri"/>
                <a:cs typeface="Calibri"/>
              </a:rPr>
              <a:t>travel </a:t>
            </a:r>
            <a:r>
              <a:rPr dirty="0" sz="1800" spc="-10">
                <a:latin typeface="Calibri"/>
                <a:cs typeface="Calibri"/>
              </a:rPr>
              <a:t>costs </a:t>
            </a:r>
            <a:r>
              <a:rPr dirty="0" sz="1800" spc="-5">
                <a:latin typeface="Calibri"/>
                <a:cs typeface="Calibri"/>
              </a:rPr>
              <a:t>using </a:t>
            </a:r>
            <a:r>
              <a:rPr dirty="0" sz="1800" spc="-20">
                <a:latin typeface="Calibri"/>
                <a:cs typeface="Calibri"/>
              </a:rPr>
              <a:t>today’s </a:t>
            </a:r>
            <a:r>
              <a:rPr dirty="0" sz="1800" spc="-15">
                <a:latin typeface="Calibri"/>
                <a:cs typeface="Calibri"/>
              </a:rPr>
              <a:t> rates, </a:t>
            </a:r>
            <a:r>
              <a:rPr dirty="0" sz="1800" spc="-5">
                <a:latin typeface="Calibri"/>
                <a:cs typeface="Calibri"/>
              </a:rPr>
              <a:t>but think </a:t>
            </a:r>
            <a:r>
              <a:rPr dirty="0" sz="1800">
                <a:latin typeface="Calibri"/>
                <a:cs typeface="Calibri"/>
              </a:rPr>
              <a:t>about </a:t>
            </a:r>
            <a:r>
              <a:rPr dirty="0" sz="1800" spc="-10">
                <a:latin typeface="Calibri"/>
                <a:cs typeface="Calibri"/>
              </a:rPr>
              <a:t>future </a:t>
            </a:r>
            <a:r>
              <a:rPr dirty="0" sz="1800" spc="-15">
                <a:latin typeface="Calibri"/>
                <a:cs typeface="Calibri"/>
              </a:rPr>
              <a:t>cost </a:t>
            </a:r>
            <a:r>
              <a:rPr dirty="0" sz="1800" spc="-5">
                <a:latin typeface="Calibri"/>
                <a:cs typeface="Calibri"/>
              </a:rPr>
              <a:t>increases. </a:t>
            </a:r>
            <a:r>
              <a:rPr dirty="0" sz="1800" spc="-35">
                <a:latin typeface="Calibri"/>
                <a:cs typeface="Calibri"/>
              </a:rPr>
              <a:t>Travel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can</a:t>
            </a:r>
            <a:r>
              <a:rPr dirty="0" sz="1800" spc="-5">
                <a:latin typeface="Calibri"/>
                <a:cs typeface="Calibri"/>
              </a:rPr>
              <a:t> be</a:t>
            </a:r>
            <a:r>
              <a:rPr dirty="0" sz="1800" spc="-10">
                <a:latin typeface="Calibri"/>
                <a:cs typeface="Calibri"/>
              </a:rPr>
              <a:t> escalated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 multi-year</a:t>
            </a:r>
            <a:r>
              <a:rPr dirty="0" sz="1800" spc="-10">
                <a:latin typeface="Calibri"/>
                <a:cs typeface="Calibri"/>
              </a:rPr>
              <a:t> projects.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3083432" y="5145481"/>
            <a:ext cx="69215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40">
                <a:latin typeface="Calibri"/>
                <a:cs typeface="Calibri"/>
              </a:rPr>
              <a:t>T</a:t>
            </a:r>
            <a:r>
              <a:rPr dirty="0" sz="2200" spc="-55">
                <a:latin typeface="Calibri"/>
                <a:cs typeface="Calibri"/>
              </a:rPr>
              <a:t>r</a:t>
            </a:r>
            <a:r>
              <a:rPr dirty="0" sz="2200" spc="-40">
                <a:latin typeface="Calibri"/>
                <a:cs typeface="Calibri"/>
              </a:rPr>
              <a:t>a</a:t>
            </a:r>
            <a:r>
              <a:rPr dirty="0" sz="2200" spc="-30">
                <a:latin typeface="Calibri"/>
                <a:cs typeface="Calibri"/>
              </a:rPr>
              <a:t>v</a:t>
            </a:r>
            <a:r>
              <a:rPr dirty="0" sz="2200" spc="-5">
                <a:latin typeface="Calibri"/>
                <a:cs typeface="Calibri"/>
              </a:rPr>
              <a:t>el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5" name="object 25"/>
          <p:cNvSpPr txBox="1"/>
          <p:nvPr/>
        </p:nvSpPr>
        <p:spPr>
          <a:xfrm>
            <a:off x="833424" y="5735192"/>
            <a:ext cx="4947285" cy="184912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0" marR="82550" indent="-114300">
              <a:lnSpc>
                <a:spcPct val="90000"/>
              </a:lnSpc>
              <a:spcBef>
                <a:spcPts val="27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25">
                <a:latin typeface="Calibri"/>
                <a:cs typeface="Calibri"/>
              </a:rPr>
              <a:t>Travel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charges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airfare,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hotel </a:t>
            </a:r>
            <a:r>
              <a:rPr dirty="0" sz="1400" spc="-10">
                <a:latin typeface="Calibri"/>
                <a:cs typeface="Calibri"/>
              </a:rPr>
              <a:t>charges,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taxis,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visas,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passports,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entry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exit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taxes,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diems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rental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cars.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Most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require</a:t>
            </a:r>
            <a:r>
              <a:rPr dirty="0" sz="1400" spc="-5">
                <a:latin typeface="Calibri"/>
                <a:cs typeface="Calibri"/>
              </a:rPr>
              <a:t> (in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justification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section)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purpose,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destination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time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span </a:t>
            </a:r>
            <a:r>
              <a:rPr dirty="0" sz="1400" spc="-10">
                <a:latin typeface="Calibri"/>
                <a:cs typeface="Calibri"/>
              </a:rPr>
              <a:t>for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>
                <a:latin typeface="Calibri"/>
                <a:cs typeface="Calibri"/>
              </a:rPr>
              <a:t> trip,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number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individuals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funds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 requested.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must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fully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explained, </a:t>
            </a:r>
            <a:r>
              <a:rPr dirty="0" sz="1400" spc="-5">
                <a:latin typeface="Calibri"/>
                <a:cs typeface="Calibri"/>
              </a:rPr>
              <a:t>outlining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benefit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travel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70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Sponsored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research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funds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subject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both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Florida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rules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regulations.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801492" y="1169035"/>
            <a:ext cx="125666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0"/>
              <a:t>E</a:t>
            </a:r>
            <a:r>
              <a:rPr dirty="0" spc="-10"/>
              <a:t>quipm</a:t>
            </a:r>
            <a:r>
              <a:rPr dirty="0" spc="-15"/>
              <a:t>e</a:t>
            </a:r>
            <a:r>
              <a:rPr dirty="0" spc="-30"/>
              <a:t>n</a:t>
            </a:r>
            <a:r>
              <a:rPr dirty="0" spc="-5"/>
              <a:t>t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684375"/>
            <a:ext cx="5156835" cy="1368425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Useful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life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 </a:t>
            </a:r>
            <a:r>
              <a:rPr dirty="0" sz="1400" spc="-5">
                <a:latin typeface="Calibri"/>
                <a:cs typeface="Calibri"/>
              </a:rPr>
              <a:t>than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1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year</a:t>
            </a:r>
            <a:endParaRPr sz="140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spcBef>
                <a:spcPts val="7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Acquisition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cost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$5000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more.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 i="1">
                <a:latin typeface="Calibri"/>
                <a:cs typeface="Calibri"/>
              </a:rPr>
              <a:t>Includes: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Invoice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amount,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sales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tax,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freight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costs,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installation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costs, 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other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cost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incurred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acquire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b="1" i="1">
                <a:latin typeface="Calibri"/>
                <a:cs typeface="Calibri"/>
              </a:rPr>
              <a:t>Sponsor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b="1" i="1">
                <a:latin typeface="Calibri"/>
                <a:cs typeface="Calibri"/>
              </a:rPr>
              <a:t>may</a:t>
            </a:r>
            <a:r>
              <a:rPr dirty="0" sz="1400" spc="-10" b="1" i="1">
                <a:latin typeface="Calibri"/>
                <a:cs typeface="Calibri"/>
              </a:rPr>
              <a:t> </a:t>
            </a:r>
            <a:r>
              <a:rPr dirty="0" sz="1400" b="1" i="1">
                <a:latin typeface="Calibri"/>
                <a:cs typeface="Calibri"/>
              </a:rPr>
              <a:t>have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different</a:t>
            </a:r>
            <a:r>
              <a:rPr dirty="0" sz="1400" spc="-1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thresholds</a:t>
            </a:r>
            <a:r>
              <a:rPr dirty="0" sz="1400" spc="-3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(i.e.</a:t>
            </a:r>
            <a:r>
              <a:rPr dirty="0" sz="1400" spc="1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State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of</a:t>
            </a:r>
            <a:r>
              <a:rPr dirty="0" sz="1400" b="1" i="1">
                <a:latin typeface="Calibri"/>
                <a:cs typeface="Calibri"/>
              </a:rPr>
              <a:t> Florida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b="1" i="1">
                <a:latin typeface="Calibri"/>
                <a:cs typeface="Calibri"/>
              </a:rPr>
              <a:t>is </a:t>
            </a:r>
            <a:r>
              <a:rPr dirty="0" sz="1400" spc="-5" b="1" i="1">
                <a:latin typeface="Calibri"/>
                <a:cs typeface="Calibri"/>
              </a:rPr>
              <a:t>$1,000)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1981326" y="5145481"/>
            <a:ext cx="289623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Participant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Support</a:t>
            </a:r>
            <a:r>
              <a:rPr dirty="0" sz="2200" spc="-5">
                <a:latin typeface="Calibri"/>
                <a:cs typeface="Calibri"/>
              </a:rPr>
              <a:t> Costs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5" name="object 25"/>
          <p:cNvSpPr txBox="1"/>
          <p:nvPr/>
        </p:nvSpPr>
        <p:spPr>
          <a:xfrm>
            <a:off x="833424" y="5738240"/>
            <a:ext cx="5165725" cy="192722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0" marR="330200" indent="-127000">
              <a:lnSpc>
                <a:spcPts val="1400"/>
              </a:lnSpc>
              <a:spcBef>
                <a:spcPts val="27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10">
                <a:latin typeface="Calibri"/>
                <a:cs typeface="Calibri"/>
              </a:rPr>
              <a:t>Costs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that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are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paid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or 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behalf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participants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trainees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(but</a:t>
            </a:r>
            <a:r>
              <a:rPr dirty="0" sz="1300" spc="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sng" sz="1300" spc="-15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NOT </a:t>
            </a:r>
            <a:r>
              <a:rPr dirty="0" sz="1300" spc="-28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employees)</a:t>
            </a:r>
            <a:r>
              <a:rPr dirty="0" sz="1300" spc="-5">
                <a:latin typeface="Calibri"/>
                <a:cs typeface="Calibri"/>
              </a:rPr>
              <a:t> in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connection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with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conferences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or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training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projects.</a:t>
            </a:r>
            <a:endParaRPr sz="13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5">
                <a:latin typeface="Calibri"/>
                <a:cs typeface="Calibri"/>
              </a:rPr>
              <a:t>Participants do not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provide</a:t>
            </a:r>
            <a:r>
              <a:rPr dirty="0" sz="1300" spc="-5">
                <a:latin typeface="Calibri"/>
                <a:cs typeface="Calibri"/>
              </a:rPr>
              <a:t> deliverables,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perform work,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provide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training.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55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300" spc="-5">
                <a:latin typeface="Calibri"/>
                <a:cs typeface="Calibri"/>
              </a:rPr>
              <a:t>Direct</a:t>
            </a:r>
            <a:r>
              <a:rPr dirty="0" sz="1300" spc="-10">
                <a:latin typeface="Calibri"/>
                <a:cs typeface="Calibri"/>
              </a:rPr>
              <a:t> costs</a:t>
            </a:r>
            <a:r>
              <a:rPr dirty="0" sz="1300" spc="-15">
                <a:latin typeface="Calibri"/>
                <a:cs typeface="Calibri"/>
              </a:rPr>
              <a:t> for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items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such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as:</a:t>
            </a:r>
            <a:endParaRPr sz="13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100"/>
              </a:spcBef>
            </a:pPr>
            <a:r>
              <a:rPr dirty="0" sz="1300" spc="-5">
                <a:latin typeface="Courier New"/>
                <a:cs typeface="Courier New"/>
              </a:rPr>
              <a:t>o</a:t>
            </a:r>
            <a:r>
              <a:rPr dirty="0" sz="1300" spc="-660">
                <a:latin typeface="Courier New"/>
                <a:cs typeface="Courier New"/>
              </a:rPr>
              <a:t> </a:t>
            </a:r>
            <a:r>
              <a:rPr dirty="0" sz="1300" spc="-5">
                <a:latin typeface="Calibri"/>
                <a:cs typeface="Calibri"/>
              </a:rPr>
              <a:t>Stip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10">
                <a:latin typeface="Calibri"/>
                <a:cs typeface="Calibri"/>
              </a:rPr>
              <a:t>n</a:t>
            </a:r>
            <a:r>
              <a:rPr dirty="0" sz="1300">
                <a:latin typeface="Calibri"/>
                <a:cs typeface="Calibri"/>
              </a:rPr>
              <a:t>d</a:t>
            </a:r>
            <a:r>
              <a:rPr dirty="0" sz="1300" spc="-5">
                <a:latin typeface="Calibri"/>
                <a:cs typeface="Calibri"/>
              </a:rPr>
              <a:t>s</a:t>
            </a:r>
            <a:endParaRPr sz="13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95"/>
              </a:spcBef>
            </a:pPr>
            <a:r>
              <a:rPr dirty="0" sz="1300" spc="-5">
                <a:latin typeface="Courier New"/>
                <a:cs typeface="Courier New"/>
              </a:rPr>
              <a:t>o</a:t>
            </a:r>
            <a:r>
              <a:rPr dirty="0" sz="1300" spc="-660">
                <a:latin typeface="Courier New"/>
                <a:cs typeface="Courier New"/>
              </a:rPr>
              <a:t> </a:t>
            </a:r>
            <a:r>
              <a:rPr dirty="0" sz="1300" spc="-10">
                <a:latin typeface="Calibri"/>
                <a:cs typeface="Calibri"/>
              </a:rPr>
              <a:t>M</a:t>
            </a:r>
            <a:r>
              <a:rPr dirty="0" sz="1300" spc="-5">
                <a:latin typeface="Calibri"/>
                <a:cs typeface="Calibri"/>
              </a:rPr>
              <a:t>eal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allo</a:t>
            </a:r>
            <a:r>
              <a:rPr dirty="0" sz="1300" spc="-20">
                <a:latin typeface="Calibri"/>
                <a:cs typeface="Calibri"/>
              </a:rPr>
              <a:t>w</a:t>
            </a:r>
            <a:r>
              <a:rPr dirty="0" sz="1300" spc="-5">
                <a:latin typeface="Calibri"/>
                <a:cs typeface="Calibri"/>
              </a:rPr>
              <a:t>a</a:t>
            </a:r>
            <a:r>
              <a:rPr dirty="0" sz="1300">
                <a:latin typeface="Calibri"/>
                <a:cs typeface="Calibri"/>
              </a:rPr>
              <a:t>n</a:t>
            </a:r>
            <a:r>
              <a:rPr dirty="0" sz="1300" spc="-5">
                <a:latin typeface="Calibri"/>
                <a:cs typeface="Calibri"/>
              </a:rPr>
              <a:t>c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5">
                <a:latin typeface="Calibri"/>
                <a:cs typeface="Calibri"/>
              </a:rPr>
              <a:t>s</a:t>
            </a:r>
            <a:endParaRPr sz="13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95"/>
              </a:spcBef>
            </a:pPr>
            <a:r>
              <a:rPr dirty="0" sz="1300" spc="-5">
                <a:latin typeface="Courier New"/>
                <a:cs typeface="Courier New"/>
              </a:rPr>
              <a:t>o</a:t>
            </a:r>
            <a:r>
              <a:rPr dirty="0" sz="1300" spc="-660">
                <a:latin typeface="Courier New"/>
                <a:cs typeface="Courier New"/>
              </a:rPr>
              <a:t> </a:t>
            </a:r>
            <a:r>
              <a:rPr dirty="0" sz="1300" spc="-85">
                <a:latin typeface="Calibri"/>
                <a:cs typeface="Calibri"/>
              </a:rPr>
              <a:t>T</a:t>
            </a:r>
            <a:r>
              <a:rPr dirty="0" sz="1300" spc="-30">
                <a:latin typeface="Calibri"/>
                <a:cs typeface="Calibri"/>
              </a:rPr>
              <a:t>ra</a:t>
            </a:r>
            <a:r>
              <a:rPr dirty="0" sz="1300" spc="-15">
                <a:latin typeface="Calibri"/>
                <a:cs typeface="Calibri"/>
              </a:rPr>
              <a:t>v</a:t>
            </a:r>
            <a:r>
              <a:rPr dirty="0" sz="1300" spc="-5">
                <a:latin typeface="Calibri"/>
                <a:cs typeface="Calibri"/>
              </a:rPr>
              <a:t>el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allo</a:t>
            </a:r>
            <a:r>
              <a:rPr dirty="0" sz="1300" spc="-20">
                <a:latin typeface="Calibri"/>
                <a:cs typeface="Calibri"/>
              </a:rPr>
              <a:t>w</a:t>
            </a:r>
            <a:r>
              <a:rPr dirty="0" sz="1300" spc="-5">
                <a:latin typeface="Calibri"/>
                <a:cs typeface="Calibri"/>
              </a:rPr>
              <a:t>a</a:t>
            </a:r>
            <a:r>
              <a:rPr dirty="0" sz="1300">
                <a:latin typeface="Calibri"/>
                <a:cs typeface="Calibri"/>
              </a:rPr>
              <a:t>n</a:t>
            </a:r>
            <a:r>
              <a:rPr dirty="0" sz="1300" spc="-5">
                <a:latin typeface="Calibri"/>
                <a:cs typeface="Calibri"/>
              </a:rPr>
              <a:t>c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5">
                <a:latin typeface="Calibri"/>
                <a:cs typeface="Calibri"/>
              </a:rPr>
              <a:t>s</a:t>
            </a:r>
            <a:endParaRPr sz="13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95"/>
              </a:spcBef>
            </a:pPr>
            <a:r>
              <a:rPr dirty="0" sz="1300" spc="-5">
                <a:latin typeface="Courier New"/>
                <a:cs typeface="Courier New"/>
              </a:rPr>
              <a:t>o</a:t>
            </a:r>
            <a:r>
              <a:rPr dirty="0" sz="1300" spc="-660">
                <a:latin typeface="Courier New"/>
                <a:cs typeface="Courier New"/>
              </a:rPr>
              <a:t> </a:t>
            </a:r>
            <a:r>
              <a:rPr dirty="0" sz="1300" spc="-25">
                <a:latin typeface="Calibri"/>
                <a:cs typeface="Calibri"/>
              </a:rPr>
              <a:t>R</a:t>
            </a:r>
            <a:r>
              <a:rPr dirty="0" sz="1300" spc="-5">
                <a:latin typeface="Calibri"/>
                <a:cs typeface="Calibri"/>
              </a:rPr>
              <a:t>egi</a:t>
            </a:r>
            <a:r>
              <a:rPr dirty="0" sz="1300" spc="-20">
                <a:latin typeface="Calibri"/>
                <a:cs typeface="Calibri"/>
              </a:rPr>
              <a:t>s</a:t>
            </a:r>
            <a:r>
              <a:rPr dirty="0" sz="1300" spc="-5">
                <a:latin typeface="Calibri"/>
                <a:cs typeface="Calibri"/>
              </a:rPr>
              <a:t>t</a:t>
            </a:r>
            <a:r>
              <a:rPr dirty="0" sz="1300" spc="-30">
                <a:latin typeface="Calibri"/>
                <a:cs typeface="Calibri"/>
              </a:rPr>
              <a:t>r</a:t>
            </a:r>
            <a:r>
              <a:rPr dirty="0" sz="1300" spc="-15">
                <a:latin typeface="Calibri"/>
                <a:cs typeface="Calibri"/>
              </a:rPr>
              <a:t>a</a:t>
            </a:r>
            <a:r>
              <a:rPr dirty="0" sz="1300" spc="-5">
                <a:latin typeface="Calibri"/>
                <a:cs typeface="Calibri"/>
              </a:rPr>
              <a:t>tion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45">
                <a:latin typeface="Calibri"/>
                <a:cs typeface="Calibri"/>
              </a:rPr>
              <a:t>f</a:t>
            </a:r>
            <a:r>
              <a:rPr dirty="0" sz="1300" spc="-5">
                <a:latin typeface="Calibri"/>
                <a:cs typeface="Calibri"/>
              </a:rPr>
              <a:t>ees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254353" y="1169035"/>
            <a:ext cx="434975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Facilities</a:t>
            </a:r>
            <a:r>
              <a:rPr dirty="0" spc="25"/>
              <a:t> </a:t>
            </a:r>
            <a:r>
              <a:rPr dirty="0" spc="-5"/>
              <a:t>&amp;</a:t>
            </a:r>
            <a:r>
              <a:rPr dirty="0" spc="5"/>
              <a:t> </a:t>
            </a:r>
            <a:r>
              <a:rPr dirty="0" spc="-15"/>
              <a:t>Administrative</a:t>
            </a:r>
            <a:r>
              <a:rPr dirty="0" spc="35"/>
              <a:t> </a:t>
            </a:r>
            <a:r>
              <a:rPr dirty="0" spc="-10"/>
              <a:t>(F&amp;A)</a:t>
            </a:r>
            <a:r>
              <a:rPr dirty="0" spc="5"/>
              <a:t> </a:t>
            </a:r>
            <a:r>
              <a:rPr dirty="0" spc="-5"/>
              <a:t>Costs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64538"/>
            <a:ext cx="4977130" cy="121221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8270" marR="52069" indent="-116205">
              <a:lnSpc>
                <a:spcPct val="90000"/>
              </a:lnSpc>
              <a:spcBef>
                <a:spcPts val="240"/>
              </a:spcBef>
              <a:buFont typeface="Arial"/>
              <a:buChar char="•"/>
              <a:tabLst>
                <a:tab pos="128905" algn="l"/>
              </a:tabLst>
            </a:pPr>
            <a:r>
              <a:rPr dirty="0" sz="1150" spc="-20">
                <a:latin typeface="Calibri"/>
                <a:cs typeface="Calibri"/>
              </a:rPr>
              <a:t>UF’s</a:t>
            </a:r>
            <a:r>
              <a:rPr dirty="0" sz="115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full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applicable</a:t>
            </a:r>
            <a:r>
              <a:rPr dirty="0" sz="1150" spc="1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15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F&amp;A</a:t>
            </a:r>
            <a:r>
              <a:rPr dirty="0" u="sng" sz="1150" spc="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dirty="0" u="sng" sz="115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rate</a:t>
            </a:r>
            <a:r>
              <a:rPr dirty="0" u="sng" sz="1150" spc="2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dirty="0" sz="1150" spc="-5">
                <a:latin typeface="Calibri"/>
                <a:cs typeface="Calibri"/>
              </a:rPr>
              <a:t>should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be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used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unless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the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10">
                <a:latin typeface="Calibri"/>
                <a:cs typeface="Calibri"/>
              </a:rPr>
              <a:t>non-profit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or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10">
                <a:latin typeface="Calibri"/>
                <a:cs typeface="Calibri"/>
              </a:rPr>
              <a:t>government </a:t>
            </a:r>
            <a:r>
              <a:rPr dirty="0" sz="1150" spc="-24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agency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has</a:t>
            </a:r>
            <a:r>
              <a:rPr dirty="0" sz="1150">
                <a:latin typeface="Calibri"/>
                <a:cs typeface="Calibri"/>
              </a:rPr>
              <a:t> a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published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F&amp;A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limitation</a:t>
            </a:r>
            <a:r>
              <a:rPr dirty="0" sz="1150" spc="-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outlined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in </a:t>
            </a:r>
            <a:r>
              <a:rPr dirty="0" sz="1150" spc="-5">
                <a:latin typeface="Calibri"/>
                <a:cs typeface="Calibri"/>
              </a:rPr>
              <a:t>their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sponsor</a:t>
            </a:r>
            <a:r>
              <a:rPr dirty="0" sz="1150" spc="-1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guidelines</a:t>
            </a:r>
            <a:r>
              <a:rPr dirty="0" sz="1150" spc="2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or 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published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on</a:t>
            </a:r>
            <a:r>
              <a:rPr dirty="0" sz="1150" spc="-5">
                <a:latin typeface="Calibri"/>
                <a:cs typeface="Calibri"/>
              </a:rPr>
              <a:t> their website.</a:t>
            </a:r>
            <a:endParaRPr sz="1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400">
              <a:latin typeface="Calibri"/>
              <a:cs typeface="Calibri"/>
            </a:endParaRPr>
          </a:p>
          <a:p>
            <a:pPr marL="128270" marR="5080" indent="-116205">
              <a:lnSpc>
                <a:spcPct val="90100"/>
              </a:lnSpc>
              <a:buFont typeface="Arial"/>
              <a:buChar char="•"/>
              <a:tabLst>
                <a:tab pos="128905" algn="l"/>
              </a:tabLst>
            </a:pPr>
            <a:r>
              <a:rPr dirty="0" sz="1150">
                <a:latin typeface="Calibri"/>
                <a:cs typeface="Calibri"/>
              </a:rPr>
              <a:t>UF</a:t>
            </a:r>
            <a:r>
              <a:rPr dirty="0" sz="1150" spc="-5">
                <a:latin typeface="Calibri"/>
                <a:cs typeface="Calibri"/>
              </a:rPr>
              <a:t> does</a:t>
            </a:r>
            <a:r>
              <a:rPr dirty="0" sz="115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not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accept</a:t>
            </a:r>
            <a:r>
              <a:rPr dirty="0" sz="1150" spc="-1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a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F&amp;A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limitation</a:t>
            </a:r>
            <a:r>
              <a:rPr dirty="0" sz="1150" spc="-10">
                <a:latin typeface="Calibri"/>
                <a:cs typeface="Calibri"/>
              </a:rPr>
              <a:t> from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a </a:t>
            </a:r>
            <a:r>
              <a:rPr dirty="0" sz="1150" spc="-10">
                <a:latin typeface="Calibri"/>
                <a:cs typeface="Calibri"/>
              </a:rPr>
              <a:t>for-profit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 spc="-20">
                <a:latin typeface="Calibri"/>
                <a:cs typeface="Calibri"/>
              </a:rPr>
              <a:t>company,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even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if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10">
                <a:latin typeface="Calibri"/>
                <a:cs typeface="Calibri"/>
              </a:rPr>
              <a:t>that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15">
                <a:latin typeface="Calibri"/>
                <a:cs typeface="Calibri"/>
              </a:rPr>
              <a:t>rate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is </a:t>
            </a:r>
            <a:r>
              <a:rPr dirty="0" sz="1150" spc="-24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published</a:t>
            </a:r>
            <a:r>
              <a:rPr dirty="0" sz="1150" spc="2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in</a:t>
            </a:r>
            <a:r>
              <a:rPr dirty="0" sz="1150" spc="-5">
                <a:latin typeface="Calibri"/>
                <a:cs typeface="Calibri"/>
              </a:rPr>
              <a:t> the</a:t>
            </a:r>
            <a:r>
              <a:rPr dirty="0" sz="1150" spc="2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sponsor</a:t>
            </a:r>
            <a:r>
              <a:rPr dirty="0" sz="1150" spc="-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guidelines.</a:t>
            </a:r>
            <a:r>
              <a:rPr dirty="0" sz="1150">
                <a:latin typeface="Calibri"/>
                <a:cs typeface="Calibri"/>
              </a:rPr>
              <a:t> These</a:t>
            </a:r>
            <a:r>
              <a:rPr dirty="0" sz="1150" spc="15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entities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are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expected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10">
                <a:latin typeface="Calibri"/>
                <a:cs typeface="Calibri"/>
              </a:rPr>
              <a:t>to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15">
                <a:latin typeface="Calibri"/>
                <a:cs typeface="Calibri"/>
              </a:rPr>
              <a:t>pay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20">
                <a:latin typeface="Calibri"/>
                <a:cs typeface="Calibri"/>
              </a:rPr>
              <a:t>UF’s</a:t>
            </a:r>
            <a:r>
              <a:rPr dirty="0" sz="1150" spc="1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full </a:t>
            </a:r>
            <a:r>
              <a:rPr dirty="0" sz="115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applicable</a:t>
            </a:r>
            <a:r>
              <a:rPr dirty="0" sz="1150">
                <a:latin typeface="Calibri"/>
                <a:cs typeface="Calibri"/>
              </a:rPr>
              <a:t> </a:t>
            </a:r>
            <a:r>
              <a:rPr dirty="0" sz="1150" spc="-5">
                <a:latin typeface="Calibri"/>
                <a:cs typeface="Calibri"/>
              </a:rPr>
              <a:t>F&amp;A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15">
                <a:latin typeface="Calibri"/>
                <a:cs typeface="Calibri"/>
              </a:rPr>
              <a:t>rate.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2815208" y="5145481"/>
            <a:ext cx="122745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Cost</a:t>
            </a:r>
            <a:r>
              <a:rPr dirty="0" sz="2200" spc="-7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Share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5" name="object 25"/>
          <p:cNvSpPr txBox="1"/>
          <p:nvPr/>
        </p:nvSpPr>
        <p:spPr>
          <a:xfrm>
            <a:off x="833424" y="5735192"/>
            <a:ext cx="5175885" cy="171196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0" marR="15240" indent="-114300">
              <a:lnSpc>
                <a:spcPct val="90100"/>
              </a:lnSpc>
              <a:spcBef>
                <a:spcPts val="27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It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-5">
                <a:latin typeface="Calibri"/>
                <a:cs typeface="Calibri"/>
              </a:rPr>
              <a:t>the policy of the University that only mandatory </a:t>
            </a:r>
            <a:r>
              <a:rPr dirty="0" sz="1400" spc="-10">
                <a:latin typeface="Calibri"/>
                <a:cs typeface="Calibri"/>
              </a:rPr>
              <a:t>cost </a:t>
            </a:r>
            <a:r>
              <a:rPr dirty="0" sz="1400" spc="-5">
                <a:latin typeface="Calibri"/>
                <a:cs typeface="Calibri"/>
              </a:rPr>
              <a:t>sharing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offered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sponsors. Mandatory</a:t>
            </a:r>
            <a:r>
              <a:rPr dirty="0" sz="1400" spc="-10">
                <a:latin typeface="Calibri"/>
                <a:cs typeface="Calibri"/>
              </a:rPr>
              <a:t> cost</a:t>
            </a:r>
            <a:r>
              <a:rPr dirty="0" sz="1400" spc="-5">
                <a:latin typeface="Calibri"/>
                <a:cs typeface="Calibri"/>
              </a:rPr>
              <a:t> sharing </a:t>
            </a:r>
            <a:r>
              <a:rPr dirty="0" sz="1400" spc="-10">
                <a:latin typeface="Calibri"/>
                <a:cs typeface="Calibri"/>
              </a:rPr>
              <a:t>requirements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usually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defined </a:t>
            </a:r>
            <a:r>
              <a:rPr dirty="0" sz="1400" spc="-10">
                <a:latin typeface="Calibri"/>
                <a:cs typeface="Calibri"/>
              </a:rPr>
              <a:t>by </a:t>
            </a:r>
            <a:r>
              <a:rPr dirty="0" sz="1400" spc="-35">
                <a:latin typeface="Calibri"/>
                <a:cs typeface="Calibri"/>
              </a:rPr>
              <a:t>law, </a:t>
            </a:r>
            <a:r>
              <a:rPr dirty="0" sz="1400" spc="-10">
                <a:latin typeface="Calibri"/>
                <a:cs typeface="Calibri"/>
              </a:rPr>
              <a:t>statute, </a:t>
            </a:r>
            <a:r>
              <a:rPr dirty="0" sz="1400" spc="-5">
                <a:latin typeface="Calibri"/>
                <a:cs typeface="Calibri"/>
              </a:rPr>
              <a:t>sponsor regulations, or written </a:t>
            </a:r>
            <a:r>
              <a:rPr dirty="0" sz="1400">
                <a:latin typeface="Calibri"/>
                <a:cs typeface="Calibri"/>
              </a:rPr>
              <a:t>in the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application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guidelines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specific</a:t>
            </a:r>
            <a:r>
              <a:rPr dirty="0" sz="1400" spc="-10">
                <a:latin typeface="Calibri"/>
                <a:cs typeface="Calibri"/>
              </a:rPr>
              <a:t> program.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10">
                <a:latin typeface="Calibri"/>
                <a:cs typeface="Calibri"/>
              </a:rPr>
              <a:t>copy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request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proposal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(RFP),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regulations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guidelines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must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submitted</a:t>
            </a:r>
            <a:r>
              <a:rPr dirty="0" sz="1400">
                <a:latin typeface="Calibri"/>
                <a:cs typeface="Calibri"/>
              </a:rPr>
              <a:t> 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proposal, </a:t>
            </a:r>
            <a:r>
              <a:rPr dirty="0" sz="1400">
                <a:latin typeface="Calibri"/>
                <a:cs typeface="Calibri"/>
              </a:rPr>
              <a:t>when</a:t>
            </a:r>
            <a:r>
              <a:rPr dirty="0" sz="1400" spc="-10">
                <a:latin typeface="Calibri"/>
                <a:cs typeface="Calibri"/>
              </a:rPr>
              <a:t> there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5">
                <a:latin typeface="Calibri"/>
                <a:cs typeface="Calibri"/>
              </a:rPr>
              <a:t> mandatory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cost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share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requirement.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Budget</a:t>
            </a:r>
            <a:r>
              <a:rPr dirty="0" spc="-40"/>
              <a:t> </a:t>
            </a:r>
            <a:r>
              <a:rPr dirty="0" spc="-10"/>
              <a:t>Justification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58442"/>
            <a:ext cx="5189855" cy="171513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95"/>
              </a:spcBef>
            </a:pP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5" i="1">
                <a:latin typeface="Calibri"/>
                <a:cs typeface="Calibri"/>
              </a:rPr>
              <a:t>budget justification </a:t>
            </a:r>
            <a:r>
              <a:rPr dirty="0" sz="1400">
                <a:latin typeface="Calibri"/>
                <a:cs typeface="Calibri"/>
              </a:rPr>
              <a:t>is a </a:t>
            </a:r>
            <a:r>
              <a:rPr dirty="0" sz="1400" spc="-5">
                <a:latin typeface="Calibri"/>
                <a:cs typeface="Calibri"/>
              </a:rPr>
              <a:t>written </a:t>
            </a:r>
            <a:r>
              <a:rPr dirty="0" sz="1400" spc="-10">
                <a:latin typeface="Calibri"/>
                <a:cs typeface="Calibri"/>
              </a:rPr>
              <a:t>narrative </a:t>
            </a:r>
            <a:r>
              <a:rPr dirty="0" sz="1400" spc="-5">
                <a:latin typeface="Calibri"/>
                <a:cs typeface="Calibri"/>
              </a:rPr>
              <a:t>that </a:t>
            </a:r>
            <a:r>
              <a:rPr dirty="0" sz="1400" spc="-10">
                <a:latin typeface="Calibri"/>
                <a:cs typeface="Calibri"/>
              </a:rPr>
              <a:t>explains </a:t>
            </a:r>
            <a:r>
              <a:rPr dirty="0" sz="1400" spc="-5">
                <a:latin typeface="Calibri"/>
                <a:cs typeface="Calibri"/>
              </a:rPr>
              <a:t>the rationale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including</a:t>
            </a:r>
            <a:r>
              <a:rPr dirty="0" sz="1400">
                <a:latin typeface="Calibri"/>
                <a:cs typeface="Calibri"/>
              </a:rPr>
              <a:t> all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costs included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the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50">
              <a:latin typeface="Calibri"/>
              <a:cs typeface="Calibri"/>
            </a:endParaRPr>
          </a:p>
          <a:p>
            <a:pPr marL="127000" marR="238125" indent="-114300">
              <a:lnSpc>
                <a:spcPts val="151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The costs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the justification should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u="sng" sz="1400" spc="-1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exactly </a:t>
            </a:r>
            <a:r>
              <a:rPr dirty="0" u="sng" sz="14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match</a:t>
            </a:r>
            <a:r>
              <a:rPr dirty="0" sz="1400" spc="-5" i="1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costs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-10">
                <a:latin typeface="Calibri"/>
                <a:cs typeface="Calibri"/>
              </a:rPr>
              <a:t>they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 </a:t>
            </a:r>
            <a:r>
              <a:rPr dirty="0" sz="1400" spc="-15">
                <a:latin typeface="Calibri"/>
                <a:cs typeface="Calibri"/>
              </a:rPr>
              <a:t>broken</a:t>
            </a:r>
            <a:r>
              <a:rPr dirty="0" sz="1400" spc="-5">
                <a:latin typeface="Calibri"/>
                <a:cs typeface="Calibri"/>
              </a:rPr>
              <a:t> down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050">
              <a:latin typeface="Calibri"/>
              <a:cs typeface="Calibri"/>
            </a:endParaRPr>
          </a:p>
          <a:p>
            <a:pPr marL="127000" marR="203835" indent="-114300">
              <a:lnSpc>
                <a:spcPts val="1510"/>
              </a:lnSpc>
              <a:spcBef>
                <a:spcPts val="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Include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same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categories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shown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space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identify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precisely</a:t>
            </a:r>
            <a:r>
              <a:rPr dirty="0" sz="1400">
                <a:latin typeface="Calibri"/>
                <a:cs typeface="Calibri"/>
              </a:rPr>
              <a:t> who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what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-10">
                <a:latin typeface="Calibri"/>
                <a:cs typeface="Calibri"/>
              </a:rPr>
              <a:t>covered by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cost.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1690242" y="4975047"/>
            <a:ext cx="347726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Budget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vs.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Budget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Justification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3424" y="6729221"/>
            <a:ext cx="5132070" cy="936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5"/>
              </a:spcBef>
            </a:pPr>
            <a:r>
              <a:rPr dirty="0" sz="750" spc="-5">
                <a:latin typeface="Calibri"/>
                <a:cs typeface="Calibri"/>
              </a:rPr>
              <a:t>Budget</a:t>
            </a:r>
            <a:r>
              <a:rPr dirty="0" sz="750" spc="-25">
                <a:latin typeface="Calibri"/>
                <a:cs typeface="Calibri"/>
              </a:rPr>
              <a:t> </a:t>
            </a:r>
            <a:r>
              <a:rPr dirty="0" sz="750" spc="-5">
                <a:latin typeface="Calibri"/>
                <a:cs typeface="Calibri"/>
              </a:rPr>
              <a:t>Justification Excerpt:</a:t>
            </a:r>
            <a:endParaRPr sz="750">
              <a:latin typeface="Calibri"/>
              <a:cs typeface="Calibri"/>
            </a:endParaRPr>
          </a:p>
          <a:p>
            <a:pPr marL="12700">
              <a:lnSpc>
                <a:spcPts val="880"/>
              </a:lnSpc>
            </a:pPr>
            <a:r>
              <a:rPr dirty="0" sz="750" spc="-10" b="1">
                <a:latin typeface="Calibri"/>
                <a:cs typeface="Calibri"/>
              </a:rPr>
              <a:t>Mike</a:t>
            </a:r>
            <a:r>
              <a:rPr dirty="0" sz="750" b="1">
                <a:latin typeface="Calibri"/>
                <a:cs typeface="Calibri"/>
              </a:rPr>
              <a:t> </a:t>
            </a:r>
            <a:r>
              <a:rPr dirty="0" sz="750" spc="-15" b="1">
                <a:latin typeface="Calibri"/>
                <a:cs typeface="Calibri"/>
              </a:rPr>
              <a:t>Gator,</a:t>
            </a:r>
            <a:r>
              <a:rPr dirty="0" sz="750" b="1">
                <a:latin typeface="Calibri"/>
                <a:cs typeface="Calibri"/>
              </a:rPr>
              <a:t> Ph.D.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(Principal</a:t>
            </a:r>
            <a:r>
              <a:rPr dirty="0" sz="750" spc="-3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Investigator;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2.6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summer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months).</a:t>
            </a:r>
            <a:r>
              <a:rPr dirty="0" sz="750" spc="-25" b="1">
                <a:latin typeface="Calibri"/>
                <a:cs typeface="Calibri"/>
              </a:rPr>
              <a:t> Dr.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Gator</a:t>
            </a:r>
            <a:r>
              <a:rPr dirty="0" sz="750" spc="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will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direct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and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coordinate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the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proposed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studies.</a:t>
            </a:r>
            <a:endParaRPr sz="7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750" spc="-5" b="1">
                <a:latin typeface="Calibri"/>
                <a:cs typeface="Calibri"/>
              </a:rPr>
              <a:t>Tupak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Griswald,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Ph.D.</a:t>
            </a:r>
            <a:r>
              <a:rPr dirty="0" sz="750" spc="-3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(Postdoctoral</a:t>
            </a:r>
            <a:r>
              <a:rPr dirty="0" sz="750" spc="-3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fellow;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10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calendar</a:t>
            </a:r>
            <a:r>
              <a:rPr dirty="0" sz="750" spc="-4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months).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She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will </a:t>
            </a:r>
            <a:r>
              <a:rPr dirty="0" sz="750" b="1">
                <a:latin typeface="Calibri"/>
                <a:cs typeface="Calibri"/>
              </a:rPr>
              <a:t>help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direct,</a:t>
            </a:r>
            <a:r>
              <a:rPr dirty="0" sz="75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execute,</a:t>
            </a:r>
            <a:r>
              <a:rPr dirty="0" sz="750" spc="-4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and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interpret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the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studies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described 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in Aims </a:t>
            </a:r>
            <a:r>
              <a:rPr dirty="0" sz="750" b="1">
                <a:latin typeface="Calibri"/>
                <a:cs typeface="Calibri"/>
              </a:rPr>
              <a:t>1 and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3.</a:t>
            </a:r>
            <a:endParaRPr sz="7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00">
              <a:latin typeface="Calibri"/>
              <a:cs typeface="Calibri"/>
            </a:endParaRPr>
          </a:p>
          <a:p>
            <a:pPr marL="12700" marR="40005">
              <a:lnSpc>
                <a:spcPct val="100000"/>
              </a:lnSpc>
            </a:pPr>
            <a:r>
              <a:rPr dirty="0" sz="750" b="1">
                <a:latin typeface="Calibri"/>
                <a:cs typeface="Calibri"/>
              </a:rPr>
              <a:t>Martha </a:t>
            </a:r>
            <a:r>
              <a:rPr dirty="0" sz="750" spc="-5" b="1">
                <a:latin typeface="Calibri"/>
                <a:cs typeface="Calibri"/>
              </a:rPr>
              <a:t>Stewart,</a:t>
            </a:r>
            <a:r>
              <a:rPr dirty="0" sz="750" spc="-20" b="1">
                <a:latin typeface="Calibri"/>
                <a:cs typeface="Calibri"/>
              </a:rPr>
              <a:t> D.V.M.,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Ph.D.</a:t>
            </a:r>
            <a:r>
              <a:rPr dirty="0" sz="750" spc="-10" b="1">
                <a:latin typeface="Calibri"/>
                <a:cs typeface="Calibri"/>
              </a:rPr>
              <a:t> (Collaborator,</a:t>
            </a:r>
            <a:r>
              <a:rPr dirty="0" sz="750" spc="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0.6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calendar)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is</a:t>
            </a:r>
            <a:r>
              <a:rPr dirty="0" sz="750" spc="1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a</a:t>
            </a:r>
            <a:r>
              <a:rPr dirty="0" sz="750" spc="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Professor </a:t>
            </a:r>
            <a:r>
              <a:rPr dirty="0" sz="750" b="1">
                <a:latin typeface="Calibri"/>
                <a:cs typeface="Calibri"/>
              </a:rPr>
              <a:t>of </a:t>
            </a:r>
            <a:r>
              <a:rPr dirty="0" sz="750" spc="-5" b="1">
                <a:latin typeface="Calibri"/>
                <a:cs typeface="Calibri"/>
              </a:rPr>
              <a:t>Experimental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Pathology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College, University</a:t>
            </a:r>
            <a:r>
              <a:rPr dirty="0" sz="750" b="1">
                <a:latin typeface="Calibri"/>
                <a:cs typeface="Calibri"/>
              </a:rPr>
              <a:t> of </a:t>
            </a:r>
            <a:r>
              <a:rPr dirty="0" sz="750" spc="-5" b="1">
                <a:latin typeface="Calibri"/>
                <a:cs typeface="Calibri"/>
              </a:rPr>
              <a:t>Florida. </a:t>
            </a:r>
            <a:r>
              <a:rPr dirty="0" sz="750" b="1">
                <a:latin typeface="Calibri"/>
                <a:cs typeface="Calibri"/>
              </a:rPr>
              <a:t> She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will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help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in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the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studies</a:t>
            </a:r>
            <a:r>
              <a:rPr dirty="0" sz="750" spc="-3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described</a:t>
            </a:r>
            <a:r>
              <a:rPr dirty="0" sz="750" spc="-2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in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Aim</a:t>
            </a:r>
            <a:r>
              <a:rPr dirty="0" sz="750" spc="-5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2. </a:t>
            </a:r>
            <a:r>
              <a:rPr dirty="0" sz="750" spc="5" b="1">
                <a:latin typeface="Calibri"/>
                <a:cs typeface="Calibri"/>
              </a:rPr>
              <a:t>No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salary</a:t>
            </a:r>
            <a:r>
              <a:rPr dirty="0" sz="750" b="1">
                <a:latin typeface="Calibri"/>
                <a:cs typeface="Calibri"/>
              </a:rPr>
              <a:t> or</a:t>
            </a:r>
            <a:r>
              <a:rPr dirty="0" sz="750" spc="-1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other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support</a:t>
            </a:r>
            <a:r>
              <a:rPr dirty="0" sz="750" spc="-20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is requested</a:t>
            </a:r>
            <a:r>
              <a:rPr dirty="0" sz="750" spc="-40" b="1">
                <a:latin typeface="Calibri"/>
                <a:cs typeface="Calibri"/>
              </a:rPr>
              <a:t> </a:t>
            </a:r>
            <a:r>
              <a:rPr dirty="0" sz="750" b="1">
                <a:latin typeface="Calibri"/>
                <a:cs typeface="Calibri"/>
              </a:rPr>
              <a:t>by</a:t>
            </a:r>
            <a:r>
              <a:rPr dirty="0" sz="750" spc="-15" b="1">
                <a:latin typeface="Calibri"/>
                <a:cs typeface="Calibri"/>
              </a:rPr>
              <a:t> </a:t>
            </a:r>
            <a:r>
              <a:rPr dirty="0" sz="750" spc="-25" b="1">
                <a:latin typeface="Calibri"/>
                <a:cs typeface="Calibri"/>
              </a:rPr>
              <a:t>Dr.</a:t>
            </a:r>
            <a:r>
              <a:rPr dirty="0" sz="750" spc="5" b="1">
                <a:latin typeface="Calibri"/>
                <a:cs typeface="Calibri"/>
              </a:rPr>
              <a:t> </a:t>
            </a:r>
            <a:r>
              <a:rPr dirty="0" sz="750" spc="-5" b="1">
                <a:latin typeface="Calibri"/>
                <a:cs typeface="Calibri"/>
              </a:rPr>
              <a:t>Stewart.</a:t>
            </a:r>
            <a:endParaRPr sz="75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0100" y="5390388"/>
            <a:ext cx="5146548" cy="1319784"/>
          </a:xfrm>
          <a:prstGeom prst="rect">
            <a:avLst/>
          </a:prstGeom>
        </p:spPr>
      </p:pic>
      <p:sp>
        <p:nvSpPr>
          <p:cNvPr id="27" name="object 2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33424" y="1169035"/>
            <a:ext cx="128714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Thank</a:t>
            </a:r>
            <a:r>
              <a:rPr dirty="0" spc="-40"/>
              <a:t> </a:t>
            </a:r>
            <a:r>
              <a:rPr dirty="0" spc="-15"/>
              <a:t>you!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41324"/>
            <a:ext cx="3849370" cy="45402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23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Please</a:t>
            </a:r>
            <a:r>
              <a:rPr dirty="0" sz="1400" spc="-20">
                <a:latin typeface="Calibri"/>
                <a:cs typeface="Calibri"/>
              </a:rPr>
              <a:t> take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survey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at: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20"/>
              </a:spcBef>
            </a:pPr>
            <a:r>
              <a:rPr dirty="0" u="sng" sz="12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https://ufl.qualtrics.com/jfe/form/SV_1WVLQUcrykr7YFM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0802" y="2956686"/>
            <a:ext cx="213741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4620" marR="126364" indent="50101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Amber </a:t>
            </a:r>
            <a:r>
              <a:rPr dirty="0" sz="1200" spc="-5">
                <a:latin typeface="Calibri"/>
                <a:cs typeface="Calibri"/>
              </a:rPr>
              <a:t>Hardie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Sponsored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Programs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Manager</a:t>
            </a:r>
            <a:endParaRPr sz="1200">
              <a:latin typeface="Calibri"/>
              <a:cs typeface="Calibri"/>
            </a:endParaRPr>
          </a:p>
          <a:p>
            <a:pPr marL="12700" marR="5080" indent="415925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Sponsored </a:t>
            </a:r>
            <a:r>
              <a:rPr dirty="0" sz="1200" spc="-10">
                <a:latin typeface="Calibri"/>
                <a:cs typeface="Calibri"/>
              </a:rPr>
              <a:t>Programs 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u="sng" sz="12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ahardie@ufl.edu</a:t>
            </a:r>
            <a:r>
              <a:rPr dirty="0" sz="1200" spc="-45">
                <a:solidFill>
                  <a:srgbClr val="0462C1"/>
                </a:solidFill>
                <a:latin typeface="Calibri"/>
                <a:cs typeface="Calibri"/>
                <a:hlinkClick r:id="rId6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352-392-8581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792276" y="7781925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2101" y="5050300"/>
            <a:ext cx="4356735" cy="712470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2200" spc="-5" b="1">
                <a:solidFill>
                  <a:srgbClr val="2E5496"/>
                </a:solidFill>
                <a:latin typeface="Calibri"/>
                <a:cs typeface="Calibri"/>
              </a:rPr>
              <a:t>If</a:t>
            </a:r>
            <a:r>
              <a:rPr dirty="0" sz="2200" spc="-10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2200" spc="-65" b="1">
                <a:solidFill>
                  <a:srgbClr val="2E5496"/>
                </a:solidFill>
                <a:latin typeface="Calibri"/>
                <a:cs typeface="Calibri"/>
              </a:rPr>
              <a:t>You</a:t>
            </a:r>
            <a:r>
              <a:rPr dirty="0" sz="2200" spc="10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2200" spc="-5" b="1">
                <a:solidFill>
                  <a:srgbClr val="2E5496"/>
                </a:solidFill>
                <a:latin typeface="Calibri"/>
                <a:cs typeface="Calibri"/>
              </a:rPr>
              <a:t>Suspect </a:t>
            </a:r>
            <a:r>
              <a:rPr dirty="0" sz="2200" spc="-15" b="1">
                <a:solidFill>
                  <a:srgbClr val="2E5496"/>
                </a:solidFill>
                <a:latin typeface="Calibri"/>
                <a:cs typeface="Calibri"/>
              </a:rPr>
              <a:t>Research</a:t>
            </a:r>
            <a:r>
              <a:rPr dirty="0" sz="2200" spc="10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2200" spc="-10" b="1">
                <a:solidFill>
                  <a:srgbClr val="2E5496"/>
                </a:solidFill>
                <a:latin typeface="Calibri"/>
                <a:cs typeface="Calibri"/>
              </a:rPr>
              <a:t>Misconduct…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sng" sz="1300" spc="-1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Research</a:t>
            </a:r>
            <a:r>
              <a:rPr dirty="0" u="sng" sz="1300" spc="2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Misconduct</a:t>
            </a:r>
            <a:r>
              <a:rPr dirty="0" u="sng" sz="1300" spc="20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means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62101" y="5697728"/>
            <a:ext cx="2519680" cy="189992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405"/>
              </a:spcBef>
            </a:pP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fabrication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,</a:t>
            </a:r>
            <a:r>
              <a:rPr dirty="0" sz="1300" spc="3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falsification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,</a:t>
            </a:r>
            <a:r>
              <a:rPr dirty="0" sz="1300" spc="4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or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2E5496"/>
                </a:solidFill>
                <a:latin typeface="Calibri"/>
                <a:cs typeface="Calibri"/>
              </a:rPr>
              <a:t>plagiarism</a:t>
            </a:r>
            <a:r>
              <a:rPr dirty="0" sz="1300" spc="10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in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 proposing,</a:t>
            </a:r>
            <a:r>
              <a:rPr dirty="0" sz="1300" spc="1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performing, </a:t>
            </a:r>
            <a:r>
              <a:rPr dirty="0" sz="13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or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reviewing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research, or in reporting </a:t>
            </a:r>
            <a:r>
              <a:rPr dirty="0" sz="1300" spc="-28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research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results.</a:t>
            </a:r>
            <a:endParaRPr sz="1300">
              <a:latin typeface="Calibri"/>
              <a:cs typeface="Calibri"/>
            </a:endParaRPr>
          </a:p>
          <a:p>
            <a:pPr marL="12700" marR="17145">
              <a:lnSpc>
                <a:spcPct val="80000"/>
              </a:lnSpc>
              <a:spcBef>
                <a:spcPts val="720"/>
              </a:spcBef>
            </a:pPr>
            <a:r>
              <a:rPr dirty="0" u="sng" sz="1300" spc="-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Questionable</a:t>
            </a:r>
            <a:r>
              <a:rPr dirty="0" u="sng" sz="1300" spc="1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1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Research</a:t>
            </a:r>
            <a:r>
              <a:rPr dirty="0" u="sng" sz="1300" spc="30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10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Practices</a:t>
            </a:r>
            <a:r>
              <a:rPr dirty="0" u="sng" sz="1300" spc="15" b="1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are </a:t>
            </a:r>
            <a:r>
              <a:rPr dirty="0" sz="1300" spc="-28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reports</a:t>
            </a:r>
            <a:r>
              <a:rPr dirty="0" sz="1300" spc="-2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dirty="0" sz="1300" spc="1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careless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,</a:t>
            </a:r>
            <a:r>
              <a:rPr dirty="0" sz="1300" spc="3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irregular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,</a:t>
            </a:r>
            <a:r>
              <a:rPr dirty="0" sz="1300" spc="3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or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contentious</a:t>
            </a:r>
            <a:r>
              <a:rPr dirty="0" sz="1300" spc="35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2E5496"/>
                </a:solidFill>
                <a:latin typeface="Calibri"/>
                <a:cs typeface="Calibri"/>
              </a:rPr>
              <a:t>research</a:t>
            </a:r>
            <a:r>
              <a:rPr dirty="0" sz="1300" spc="40" b="1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2E5496"/>
                </a:solidFill>
                <a:latin typeface="Calibri"/>
                <a:cs typeface="Calibri"/>
              </a:rPr>
              <a:t>practices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,</a:t>
            </a:r>
            <a:r>
              <a:rPr dirty="0" sz="1300" spc="3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as </a:t>
            </a:r>
            <a:r>
              <a:rPr dirty="0" sz="13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well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as authorship disputes,</a:t>
            </a:r>
            <a:r>
              <a:rPr dirty="0" sz="13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E5496"/>
                </a:solidFill>
                <a:latin typeface="Calibri"/>
                <a:cs typeface="Calibri"/>
              </a:rPr>
              <a:t>may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not </a:t>
            </a:r>
            <a:r>
              <a:rPr dirty="0" sz="1300" spc="-28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meet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the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standard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E5496"/>
                </a:solidFill>
                <a:latin typeface="Calibri"/>
                <a:cs typeface="Calibri"/>
              </a:rPr>
              <a:t>for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research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misconduct but </a:t>
            </a:r>
            <a:r>
              <a:rPr dirty="0" sz="1300" spc="-15">
                <a:solidFill>
                  <a:srgbClr val="2E5496"/>
                </a:solidFill>
                <a:latin typeface="Calibri"/>
                <a:cs typeface="Calibri"/>
              </a:rPr>
              <a:t>may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be a research </a:t>
            </a:r>
            <a:r>
              <a:rPr dirty="0" sz="13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integrity violation.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500754" y="5564835"/>
            <a:ext cx="2642870" cy="143827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 marR="24130">
              <a:lnSpc>
                <a:spcPts val="1440"/>
              </a:lnSpc>
              <a:spcBef>
                <a:spcPts val="450"/>
              </a:spcBef>
            </a:pPr>
            <a:r>
              <a:rPr dirty="0" sz="1500" spc="-15">
                <a:solidFill>
                  <a:srgbClr val="2E5496"/>
                </a:solidFill>
                <a:latin typeface="Calibri"/>
                <a:cs typeface="Calibri"/>
              </a:rPr>
              <a:t>Make </a:t>
            </a:r>
            <a:r>
              <a:rPr dirty="0" sz="1500">
                <a:solidFill>
                  <a:srgbClr val="2E5496"/>
                </a:solidFill>
                <a:latin typeface="Calibri"/>
                <a:cs typeface="Calibri"/>
              </a:rPr>
              <a:t>a </a:t>
            </a:r>
            <a:r>
              <a:rPr dirty="0" sz="1500" spc="-5" b="1">
                <a:solidFill>
                  <a:srgbClr val="2E5496"/>
                </a:solidFill>
                <a:latin typeface="Calibri"/>
                <a:cs typeface="Calibri"/>
              </a:rPr>
              <a:t>confidential </a:t>
            </a:r>
            <a:r>
              <a:rPr dirty="0" sz="1500" spc="-10" b="1">
                <a:solidFill>
                  <a:srgbClr val="2E5496"/>
                </a:solidFill>
                <a:latin typeface="Calibri"/>
                <a:cs typeface="Calibri"/>
              </a:rPr>
              <a:t>report </a:t>
            </a:r>
            <a:r>
              <a:rPr dirty="0" sz="1500" spc="-10">
                <a:solidFill>
                  <a:srgbClr val="2E5496"/>
                </a:solidFill>
                <a:latin typeface="Calibri"/>
                <a:cs typeface="Calibri"/>
              </a:rPr>
              <a:t>to </a:t>
            </a:r>
            <a:r>
              <a:rPr dirty="0" sz="1500">
                <a:solidFill>
                  <a:srgbClr val="2E5496"/>
                </a:solidFill>
                <a:latin typeface="Calibri"/>
                <a:cs typeface="Calibri"/>
              </a:rPr>
              <a:t>the </a:t>
            </a:r>
            <a:r>
              <a:rPr dirty="0" sz="1500" spc="-32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2E5496"/>
                </a:solidFill>
                <a:latin typeface="Calibri"/>
                <a:cs typeface="Calibri"/>
              </a:rPr>
              <a:t>UF</a:t>
            </a:r>
            <a:r>
              <a:rPr dirty="0" sz="1500" spc="3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2E5496"/>
                </a:solidFill>
                <a:latin typeface="Calibri"/>
                <a:cs typeface="Calibri"/>
              </a:rPr>
              <a:t>Research</a:t>
            </a:r>
            <a:r>
              <a:rPr dirty="0" sz="1500" spc="1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500" spc="-5">
                <a:solidFill>
                  <a:srgbClr val="2E5496"/>
                </a:solidFill>
                <a:latin typeface="Calibri"/>
                <a:cs typeface="Calibri"/>
              </a:rPr>
              <a:t>Integrity</a:t>
            </a:r>
            <a:r>
              <a:rPr dirty="0" sz="15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2E5496"/>
                </a:solidFill>
                <a:latin typeface="Calibri"/>
                <a:cs typeface="Calibri"/>
              </a:rPr>
              <a:t>Officer </a:t>
            </a:r>
            <a:r>
              <a:rPr dirty="0" sz="1500" spc="-5">
                <a:solidFill>
                  <a:srgbClr val="2E5496"/>
                </a:solidFill>
                <a:latin typeface="Calibri"/>
                <a:cs typeface="Calibri"/>
              </a:rPr>
              <a:t> (RIO)</a:t>
            </a:r>
            <a:endParaRPr sz="1500">
              <a:latin typeface="Calibri"/>
              <a:cs typeface="Calibri"/>
            </a:endParaRPr>
          </a:p>
          <a:p>
            <a:pPr marL="676910">
              <a:lnSpc>
                <a:spcPts val="1405"/>
              </a:lnSpc>
              <a:spcBef>
                <a:spcPts val="430"/>
              </a:spcBef>
            </a:pPr>
            <a:r>
              <a:rPr dirty="0" sz="1300" spc="-10" b="1">
                <a:solidFill>
                  <a:srgbClr val="F36F20"/>
                </a:solidFill>
                <a:latin typeface="Calibri"/>
                <a:cs typeface="Calibri"/>
              </a:rPr>
              <a:t>Cassandra</a:t>
            </a:r>
            <a:r>
              <a:rPr dirty="0" sz="1300" spc="10" b="1">
                <a:solidFill>
                  <a:srgbClr val="F36F2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F36F20"/>
                </a:solidFill>
                <a:latin typeface="Calibri"/>
                <a:cs typeface="Calibri"/>
              </a:rPr>
              <a:t>C.</a:t>
            </a:r>
            <a:r>
              <a:rPr dirty="0" sz="1300" spc="-15" b="1">
                <a:solidFill>
                  <a:srgbClr val="F36F20"/>
                </a:solidFill>
                <a:latin typeface="Calibri"/>
                <a:cs typeface="Calibri"/>
              </a:rPr>
              <a:t> Farley</a:t>
            </a:r>
            <a:endParaRPr sz="1300">
              <a:latin typeface="Calibri"/>
              <a:cs typeface="Calibri"/>
            </a:endParaRPr>
          </a:p>
          <a:p>
            <a:pPr marL="213995">
              <a:lnSpc>
                <a:spcPts val="1405"/>
              </a:lnSpc>
            </a:pPr>
            <a:r>
              <a:rPr dirty="0" sz="1300" spc="-5">
                <a:solidFill>
                  <a:srgbClr val="F36F20"/>
                </a:solidFill>
                <a:latin typeface="Calibri"/>
                <a:cs typeface="Calibri"/>
              </a:rPr>
              <a:t>(352)</a:t>
            </a:r>
            <a:r>
              <a:rPr dirty="0" sz="1300" spc="-20">
                <a:solidFill>
                  <a:srgbClr val="F36F20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F36F20"/>
                </a:solidFill>
                <a:latin typeface="Calibri"/>
                <a:cs typeface="Calibri"/>
              </a:rPr>
              <a:t>273-3052</a:t>
            </a:r>
            <a:r>
              <a:rPr dirty="0" sz="1300" spc="-20">
                <a:solidFill>
                  <a:srgbClr val="F36F20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F36F20"/>
                </a:solidFill>
                <a:latin typeface="Calibri"/>
                <a:cs typeface="Calibri"/>
              </a:rPr>
              <a:t>|</a:t>
            </a:r>
            <a:r>
              <a:rPr dirty="0" sz="1300" spc="-10">
                <a:solidFill>
                  <a:srgbClr val="F36F20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F36F20"/>
                </a:solidFill>
                <a:latin typeface="Calibri"/>
                <a:cs typeface="Calibri"/>
                <a:hlinkClick r:id="rId8"/>
              </a:rPr>
              <a:t>cfarley@ufl.edu</a:t>
            </a:r>
            <a:endParaRPr sz="1300">
              <a:latin typeface="Calibri"/>
              <a:cs typeface="Calibri"/>
            </a:endParaRPr>
          </a:p>
          <a:p>
            <a:pPr marL="73660" marR="5080" indent="129539">
              <a:lnSpc>
                <a:spcPts val="1250"/>
              </a:lnSpc>
              <a:spcBef>
                <a:spcPts val="705"/>
              </a:spcBef>
            </a:pPr>
            <a:r>
              <a:rPr dirty="0" sz="1300" spc="-40">
                <a:solidFill>
                  <a:srgbClr val="2E5496"/>
                </a:solidFill>
                <a:latin typeface="Calibri"/>
                <a:cs typeface="Calibri"/>
              </a:rPr>
              <a:t>You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E5496"/>
                </a:solidFill>
                <a:latin typeface="Calibri"/>
                <a:cs typeface="Calibri"/>
              </a:rPr>
              <a:t>may</a:t>
            </a:r>
            <a:r>
              <a:rPr dirty="0" sz="1300" spc="1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also</a:t>
            </a:r>
            <a:r>
              <a:rPr dirty="0" sz="1300" spc="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report anonymously </a:t>
            </a:r>
            <a:r>
              <a:rPr dirty="0" sz="130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UF Compliance</a:t>
            </a:r>
            <a:r>
              <a:rPr dirty="0" sz="1300" spc="-1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Hotline:</a:t>
            </a:r>
            <a:r>
              <a:rPr dirty="0" sz="1300" spc="15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E5496"/>
                </a:solidFill>
                <a:latin typeface="Calibri"/>
                <a:cs typeface="Calibri"/>
              </a:rPr>
              <a:t>877-556-5356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29" name="object 2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563111" y="7176516"/>
            <a:ext cx="455675" cy="606551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3949700" y="7233031"/>
            <a:ext cx="221170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Still</a:t>
            </a:r>
            <a:r>
              <a:rPr dirty="0" sz="800" spc="30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not</a:t>
            </a:r>
            <a:r>
              <a:rPr dirty="0" sz="800" spc="25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sure</a:t>
            </a:r>
            <a:r>
              <a:rPr dirty="0" sz="800" spc="25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if</a:t>
            </a:r>
            <a:r>
              <a:rPr dirty="0" sz="800" spc="30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it</a:t>
            </a:r>
            <a:r>
              <a:rPr dirty="0" sz="800" spc="25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is</a:t>
            </a:r>
            <a:r>
              <a:rPr dirty="0" sz="800" spc="20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Misconduct</a:t>
            </a:r>
            <a:r>
              <a:rPr dirty="0" sz="800" spc="35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 i="1">
                <a:solidFill>
                  <a:srgbClr val="1F3863"/>
                </a:solidFill>
                <a:latin typeface="Calibri"/>
                <a:cs typeface="Calibri"/>
              </a:rPr>
              <a:t>or</a:t>
            </a:r>
            <a:r>
              <a:rPr dirty="0" sz="800" spc="35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i="1">
                <a:solidFill>
                  <a:srgbClr val="1F3863"/>
                </a:solidFill>
                <a:latin typeface="Calibri"/>
                <a:cs typeface="Calibri"/>
              </a:rPr>
              <a:t>a</a:t>
            </a:r>
            <a:r>
              <a:rPr dirty="0" sz="800" spc="20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i="1">
                <a:solidFill>
                  <a:srgbClr val="1F3863"/>
                </a:solidFill>
                <a:latin typeface="Calibri"/>
                <a:cs typeface="Calibri"/>
              </a:rPr>
              <a:t>QRP?</a:t>
            </a:r>
            <a:r>
              <a:rPr dirty="0" sz="800" spc="20" i="1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The</a:t>
            </a:r>
            <a:r>
              <a:rPr dirty="0" sz="800" spc="15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RIO 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can help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you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better</a:t>
            </a:r>
            <a:r>
              <a:rPr dirty="0" sz="800" spc="16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understand</a:t>
            </a:r>
            <a:r>
              <a:rPr dirty="0" sz="800" spc="16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the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situation.</a:t>
            </a:r>
            <a:r>
              <a:rPr dirty="0" sz="800" spc="16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20">
                <a:solidFill>
                  <a:srgbClr val="1F3863"/>
                </a:solidFill>
                <a:latin typeface="Calibri"/>
                <a:cs typeface="Calibri"/>
              </a:rPr>
              <a:t>You </a:t>
            </a:r>
            <a:r>
              <a:rPr dirty="0" sz="800" spc="-15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can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speak</a:t>
            </a:r>
            <a:r>
              <a:rPr dirty="0" sz="800" spc="5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in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hypotheticals</a:t>
            </a:r>
            <a:r>
              <a:rPr dirty="0" sz="800" spc="1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as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you</a:t>
            </a:r>
            <a:r>
              <a:rPr dirty="0" sz="800" spc="1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consider</a:t>
            </a:r>
            <a:r>
              <a:rPr dirty="0" sz="800" spc="25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making</a:t>
            </a:r>
            <a:r>
              <a:rPr dirty="0" sz="800" spc="-2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1F3863"/>
                </a:solidFill>
                <a:latin typeface="Calibri"/>
                <a:cs typeface="Calibri"/>
              </a:rPr>
              <a:t>an </a:t>
            </a:r>
            <a:r>
              <a:rPr dirty="0" sz="800" spc="-17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5">
                <a:solidFill>
                  <a:srgbClr val="1F3863"/>
                </a:solidFill>
                <a:latin typeface="Calibri"/>
                <a:cs typeface="Calibri"/>
              </a:rPr>
              <a:t>official</a:t>
            </a:r>
            <a:r>
              <a:rPr dirty="0" sz="800" spc="1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F3863"/>
                </a:solidFill>
                <a:latin typeface="Calibri"/>
                <a:cs typeface="Calibri"/>
              </a:rPr>
              <a:t>allegation.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33424" y="1096772"/>
            <a:ext cx="192595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RCR</a:t>
            </a:r>
            <a:r>
              <a:rPr dirty="0" spc="-45"/>
              <a:t> </a:t>
            </a:r>
            <a:r>
              <a:rPr dirty="0" spc="-10"/>
              <a:t>Certification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416558" y="1511046"/>
            <a:ext cx="3633470" cy="131445"/>
          </a:xfrm>
          <a:prstGeom prst="rect">
            <a:avLst/>
          </a:prstGeom>
          <a:ln w="19811">
            <a:solidFill>
              <a:srgbClr val="C55A11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59385" indent="-114935">
              <a:lnSpc>
                <a:spcPts val="965"/>
              </a:lnSpc>
              <a:buFont typeface="Arial"/>
              <a:buChar char="•"/>
              <a:tabLst>
                <a:tab pos="160020" algn="l"/>
              </a:tabLst>
            </a:pPr>
            <a:r>
              <a:rPr dirty="0" sz="900" spc="-10">
                <a:latin typeface="Calibri"/>
                <a:cs typeface="Calibri"/>
              </a:rPr>
              <a:t>Mentor/Mentee</a:t>
            </a:r>
            <a:r>
              <a:rPr dirty="0" sz="900" spc="3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Relationships-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Finding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the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Right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5">
                <a:latin typeface="Calibri"/>
                <a:cs typeface="Calibri"/>
              </a:rPr>
              <a:t>Balance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5560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10"/>
              <a:t>Collaborative </a:t>
            </a:r>
            <a:r>
              <a:rPr dirty="0" spc="-5"/>
              <a:t>Research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Conflicts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 spc="-10"/>
              <a:t>Interest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10"/>
              <a:t>Data</a:t>
            </a:r>
            <a:r>
              <a:rPr dirty="0" spc="5"/>
              <a:t> </a:t>
            </a:r>
            <a:r>
              <a:rPr dirty="0" spc="-10"/>
              <a:t>Management</a:t>
            </a:r>
            <a:r>
              <a:rPr dirty="0" spc="30"/>
              <a:t> </a:t>
            </a:r>
            <a:r>
              <a:rPr dirty="0" spc="-5"/>
              <a:t>and</a:t>
            </a:r>
            <a:r>
              <a:rPr dirty="0" spc="5"/>
              <a:t> </a:t>
            </a:r>
            <a:r>
              <a:rPr dirty="0" spc="-5"/>
              <a:t>Artificial</a:t>
            </a:r>
            <a:r>
              <a:rPr dirty="0" spc="5"/>
              <a:t> </a:t>
            </a:r>
            <a:r>
              <a:rPr dirty="0" spc="-10"/>
              <a:t>Intelligence</a:t>
            </a:r>
          </a:p>
          <a:p>
            <a:pPr marL="127000" indent="-114300">
              <a:lnSpc>
                <a:spcPct val="100000"/>
              </a:lnSpc>
              <a:spcBef>
                <a:spcPts val="17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Compliance</a:t>
            </a:r>
            <a:r>
              <a:rPr dirty="0"/>
              <a:t> </a:t>
            </a:r>
            <a:r>
              <a:rPr dirty="0" spc="-10"/>
              <a:t>at</a:t>
            </a:r>
            <a:r>
              <a:rPr dirty="0" spc="-15"/>
              <a:t> </a:t>
            </a:r>
            <a:r>
              <a:rPr dirty="0" spc="-5"/>
              <a:t>UF</a:t>
            </a:r>
            <a:r>
              <a:rPr dirty="0" spc="-25"/>
              <a:t> </a:t>
            </a:r>
            <a:r>
              <a:rPr dirty="0"/>
              <a:t>&amp;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Research</a:t>
            </a:r>
            <a:r>
              <a:rPr dirty="0" spc="-15"/>
              <a:t> </a:t>
            </a:r>
            <a:r>
              <a:rPr dirty="0" spc="-5"/>
              <a:t>Misconduct Overview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Research</a:t>
            </a:r>
            <a:r>
              <a:rPr dirty="0" spc="-10"/>
              <a:t> </a:t>
            </a:r>
            <a:r>
              <a:rPr dirty="0" spc="-5"/>
              <a:t>Misconduct:</a:t>
            </a:r>
            <a:r>
              <a:rPr dirty="0" spc="5"/>
              <a:t> </a:t>
            </a:r>
            <a:r>
              <a:rPr dirty="0" spc="-5"/>
              <a:t>Plagiarism</a:t>
            </a:r>
          </a:p>
          <a:p>
            <a:pPr marL="127000" indent="-114300">
              <a:lnSpc>
                <a:spcPct val="100000"/>
              </a:lnSpc>
              <a:spcBef>
                <a:spcPts val="16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Research</a:t>
            </a:r>
            <a:r>
              <a:rPr dirty="0" spc="-10"/>
              <a:t> </a:t>
            </a:r>
            <a:r>
              <a:rPr dirty="0" spc="-5"/>
              <a:t>Misconduct:</a:t>
            </a:r>
            <a:r>
              <a:rPr dirty="0" spc="10"/>
              <a:t> </a:t>
            </a:r>
            <a:r>
              <a:rPr dirty="0"/>
              <a:t>ORI:</a:t>
            </a:r>
            <a:r>
              <a:rPr dirty="0" spc="-30"/>
              <a:t> </a:t>
            </a:r>
            <a:r>
              <a:rPr dirty="0" spc="-5"/>
              <a:t>The </a:t>
            </a:r>
            <a:r>
              <a:rPr dirty="0"/>
              <a:t>Lab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Ethics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 spc="-5"/>
              <a:t>Authorship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10"/>
              <a:t>Rigors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 spc="-10"/>
              <a:t>Peer</a:t>
            </a:r>
            <a:r>
              <a:rPr dirty="0" spc="-5"/>
              <a:t> Review</a:t>
            </a:r>
          </a:p>
          <a:p>
            <a:pPr marL="127000" indent="-114300">
              <a:lnSpc>
                <a:spcPct val="100000"/>
              </a:lnSpc>
              <a:spcBef>
                <a:spcPts val="17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Reproducibility</a:t>
            </a:r>
            <a:r>
              <a:rPr dirty="0" spc="-10"/>
              <a:t> </a:t>
            </a:r>
            <a:r>
              <a:rPr dirty="0"/>
              <a:t>&amp;</a:t>
            </a:r>
            <a:r>
              <a:rPr dirty="0" spc="-30"/>
              <a:t> </a:t>
            </a:r>
            <a:r>
              <a:rPr dirty="0" spc="-5"/>
              <a:t>Replicability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/>
              <a:t>IRB</a:t>
            </a:r>
            <a:r>
              <a:rPr dirty="0" spc="-35"/>
              <a:t> </a:t>
            </a:r>
            <a:r>
              <a:rPr dirty="0"/>
              <a:t>&amp;</a:t>
            </a:r>
            <a:r>
              <a:rPr dirty="0" spc="-25"/>
              <a:t> </a:t>
            </a:r>
            <a:r>
              <a:rPr dirty="0" spc="-5"/>
              <a:t>Informed</a:t>
            </a:r>
            <a:r>
              <a:rPr dirty="0" spc="-20"/>
              <a:t> </a:t>
            </a:r>
            <a:r>
              <a:rPr dirty="0" spc="-5"/>
              <a:t>Consent</a:t>
            </a:r>
          </a:p>
          <a:p>
            <a:pPr marL="127000" indent="-114300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Export</a:t>
            </a:r>
            <a:r>
              <a:rPr dirty="0"/>
              <a:t> </a:t>
            </a:r>
            <a:r>
              <a:rPr dirty="0" spc="-10"/>
              <a:t>Control</a:t>
            </a:r>
            <a:r>
              <a:rPr dirty="0" spc="10"/>
              <a:t> </a:t>
            </a:r>
            <a:r>
              <a:rPr dirty="0" spc="-5"/>
              <a:t>Overview Including</a:t>
            </a:r>
            <a:r>
              <a:rPr dirty="0" spc="35"/>
              <a:t> </a:t>
            </a:r>
            <a:r>
              <a:rPr dirty="0"/>
              <a:t>an</a:t>
            </a:r>
            <a:r>
              <a:rPr dirty="0" spc="10"/>
              <a:t> </a:t>
            </a:r>
            <a:r>
              <a:rPr dirty="0" spc="-5"/>
              <a:t>overview</a:t>
            </a:r>
            <a:r>
              <a:rPr dirty="0" spc="5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 spc="-5"/>
              <a:t>Dual</a:t>
            </a:r>
            <a:r>
              <a:rPr dirty="0" spc="10"/>
              <a:t> </a:t>
            </a:r>
            <a:r>
              <a:rPr dirty="0" spc="-5"/>
              <a:t>Use</a:t>
            </a:r>
            <a:r>
              <a:rPr dirty="0" spc="10"/>
              <a:t> </a:t>
            </a:r>
            <a:r>
              <a:rPr dirty="0" spc="-15"/>
              <a:t>Technology</a:t>
            </a:r>
          </a:p>
          <a:p>
            <a:pPr marL="127000" indent="-114300">
              <a:lnSpc>
                <a:spcPct val="100000"/>
              </a:lnSpc>
              <a:spcBef>
                <a:spcPts val="16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pc="-5"/>
              <a:t>Putting</a:t>
            </a:r>
            <a:r>
              <a:rPr dirty="0" spc="-15"/>
              <a:t> </a:t>
            </a:r>
            <a:r>
              <a:rPr dirty="0" spc="-5"/>
              <a:t>it</a:t>
            </a:r>
            <a:r>
              <a:rPr dirty="0" spc="-15"/>
              <a:t> </a:t>
            </a:r>
            <a:r>
              <a:rPr dirty="0" spc="-5"/>
              <a:t>All</a:t>
            </a:r>
            <a:r>
              <a:rPr dirty="0" spc="-15"/>
              <a:t> Together</a:t>
            </a:r>
          </a:p>
        </p:txBody>
      </p:sp>
      <p:grpSp>
        <p:nvGrpSpPr>
          <p:cNvPr id="16" name="object 16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850188" y="5044186"/>
            <a:ext cx="264858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Calibri"/>
                <a:cs typeface="Calibri"/>
              </a:rPr>
              <a:t>UF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Research</a:t>
            </a:r>
            <a:r>
              <a:rPr dirty="0" sz="2200" spc="-10">
                <a:latin typeface="Calibri"/>
                <a:cs typeface="Calibri"/>
              </a:rPr>
              <a:t> Enterprise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03247" y="5416296"/>
            <a:ext cx="3685032" cy="2657855"/>
          </a:xfrm>
          <a:prstGeom prst="rect">
            <a:avLst/>
          </a:prstGeom>
        </p:spPr>
      </p:pic>
      <p:sp>
        <p:nvSpPr>
          <p:cNvPr id="27" name="object 2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18385" y="1169035"/>
            <a:ext cx="222377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Strategic</a:t>
            </a:r>
            <a:r>
              <a:rPr dirty="0" spc="-20"/>
              <a:t> </a:t>
            </a:r>
            <a:r>
              <a:rPr dirty="0" spc="-10"/>
              <a:t>Budgeting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92276" y="1766671"/>
            <a:ext cx="5128260" cy="231584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67640" indent="-1149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168275" algn="l"/>
              </a:tabLst>
            </a:pPr>
            <a:r>
              <a:rPr dirty="0" sz="1400" spc="-5">
                <a:latin typeface="Calibri"/>
                <a:cs typeface="Calibri"/>
              </a:rPr>
              <a:t>Read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solicitation</a:t>
            </a:r>
            <a:endParaRPr sz="1400">
              <a:latin typeface="Calibri"/>
              <a:cs typeface="Calibri"/>
            </a:endParaRPr>
          </a:p>
          <a:p>
            <a:pPr marL="167640" indent="-114935">
              <a:lnSpc>
                <a:spcPct val="100000"/>
              </a:lnSpc>
              <a:spcBef>
                <a:spcPts val="110"/>
              </a:spcBef>
              <a:buFont typeface="Arial"/>
              <a:buChar char="•"/>
              <a:tabLst>
                <a:tab pos="168275" algn="l"/>
              </a:tabLst>
            </a:pPr>
            <a:r>
              <a:rPr dirty="0" sz="1400" spc="-5">
                <a:latin typeface="Calibri"/>
                <a:cs typeface="Calibri"/>
              </a:rPr>
              <a:t>Who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sponsor?</a:t>
            </a:r>
            <a:r>
              <a:rPr dirty="0" sz="1400">
                <a:latin typeface="Calibri"/>
                <a:cs typeface="Calibri"/>
              </a:rPr>
              <a:t> (i.e. </a:t>
            </a:r>
            <a:r>
              <a:rPr dirty="0" sz="1400" spc="-10">
                <a:latin typeface="Calibri"/>
                <a:cs typeface="Calibri"/>
              </a:rPr>
              <a:t>Federal,</a:t>
            </a:r>
            <a:r>
              <a:rPr dirty="0" sz="1400" spc="-15">
                <a:latin typeface="Calibri"/>
                <a:cs typeface="Calibri"/>
              </a:rPr>
              <a:t> Industry,</a:t>
            </a:r>
            <a:r>
              <a:rPr dirty="0" sz="1400" spc="-5">
                <a:latin typeface="Calibri"/>
                <a:cs typeface="Calibri"/>
              </a:rPr>
              <a:t> Non-profit)</a:t>
            </a:r>
            <a:endParaRPr sz="1400">
              <a:latin typeface="Calibri"/>
              <a:cs typeface="Calibri"/>
            </a:endParaRPr>
          </a:p>
          <a:p>
            <a:pPr marL="167640" marR="25400" indent="-1143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68275" algn="l"/>
              </a:tabLst>
            </a:pPr>
            <a:r>
              <a:rPr dirty="0" sz="1400" spc="-5">
                <a:latin typeface="Calibri"/>
                <a:cs typeface="Calibri"/>
              </a:rPr>
              <a:t>Utilize internal resources and work </a:t>
            </a:r>
            <a:r>
              <a:rPr dirty="0" sz="1400">
                <a:latin typeface="Calibri"/>
                <a:cs typeface="Calibri"/>
              </a:rPr>
              <a:t>with </a:t>
            </a:r>
            <a:r>
              <a:rPr dirty="0" sz="1400" spc="-5">
                <a:latin typeface="Calibri"/>
                <a:cs typeface="Calibri"/>
              </a:rPr>
              <a:t>your departmental </a:t>
            </a:r>
            <a:r>
              <a:rPr dirty="0" sz="1400" spc="-10">
                <a:latin typeface="Calibri"/>
                <a:cs typeface="Calibri"/>
              </a:rPr>
              <a:t>staff </a:t>
            </a:r>
            <a:r>
              <a:rPr dirty="0" sz="1400" spc="-5">
                <a:latin typeface="Calibri"/>
                <a:cs typeface="Calibri"/>
              </a:rPr>
              <a:t>and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admins</a:t>
            </a:r>
            <a:endParaRPr sz="1400">
              <a:latin typeface="Calibri"/>
              <a:cs typeface="Calibri"/>
            </a:endParaRPr>
          </a:p>
          <a:p>
            <a:pPr marL="167640" indent="-114935">
              <a:lnSpc>
                <a:spcPts val="1525"/>
              </a:lnSpc>
              <a:buFont typeface="Arial"/>
              <a:buChar char="•"/>
              <a:tabLst>
                <a:tab pos="168275" algn="l"/>
              </a:tabLst>
            </a:pPr>
            <a:r>
              <a:rPr dirty="0" sz="1400" spc="-30">
                <a:latin typeface="Calibri"/>
                <a:cs typeface="Calibri"/>
              </a:rPr>
              <a:t>Your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Department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and/or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College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may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have</a:t>
            </a:r>
            <a:r>
              <a:rPr dirty="0" sz="1400" spc="-10">
                <a:latin typeface="Calibri"/>
                <a:cs typeface="Calibri"/>
              </a:rPr>
              <a:t> more </a:t>
            </a:r>
            <a:r>
              <a:rPr dirty="0" sz="1400" spc="-5">
                <a:latin typeface="Calibri"/>
                <a:cs typeface="Calibri"/>
              </a:rPr>
              <a:t>stringent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rules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than</a:t>
            </a:r>
            <a:endParaRPr sz="1400">
              <a:latin typeface="Calibri"/>
              <a:cs typeface="Calibri"/>
            </a:endParaRPr>
          </a:p>
          <a:p>
            <a:pPr marL="167640">
              <a:lnSpc>
                <a:spcPts val="1595"/>
              </a:lnSpc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overarching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rules</a:t>
            </a:r>
            <a:endParaRPr sz="1400">
              <a:latin typeface="Calibri"/>
              <a:cs typeface="Calibri"/>
            </a:endParaRPr>
          </a:p>
          <a:p>
            <a:pPr marL="167640" indent="-114935">
              <a:lnSpc>
                <a:spcPct val="100000"/>
              </a:lnSpc>
              <a:spcBef>
                <a:spcPts val="110"/>
              </a:spcBef>
              <a:buFont typeface="Arial"/>
              <a:buChar char="•"/>
              <a:tabLst>
                <a:tab pos="168275" algn="l"/>
              </a:tabLst>
            </a:pPr>
            <a:r>
              <a:rPr dirty="0" sz="1400" spc="-5">
                <a:latin typeface="Calibri"/>
                <a:cs typeface="Calibri"/>
              </a:rPr>
              <a:t>Do </a:t>
            </a:r>
            <a:r>
              <a:rPr dirty="0" sz="1400" spc="-15">
                <a:latin typeface="Calibri"/>
                <a:cs typeface="Calibri"/>
              </a:rPr>
              <a:t>NOT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share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details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requires</a:t>
            </a:r>
            <a:endParaRPr sz="1400">
              <a:latin typeface="Calibri"/>
              <a:cs typeface="Calibri"/>
            </a:endParaRPr>
          </a:p>
          <a:p>
            <a:pPr marL="167640" marR="431165" indent="-1143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68275" algn="l"/>
              </a:tabLst>
            </a:pPr>
            <a:r>
              <a:rPr dirty="0" sz="1400">
                <a:latin typeface="Calibri"/>
                <a:cs typeface="Calibri"/>
              </a:rPr>
              <a:t>Use </a:t>
            </a:r>
            <a:r>
              <a:rPr dirty="0" sz="1400" spc="-5">
                <a:latin typeface="Calibri"/>
                <a:cs typeface="Calibri"/>
              </a:rPr>
              <a:t>calendar months whenever possible </a:t>
            </a:r>
            <a:r>
              <a:rPr dirty="0" sz="1400" spc="-1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report </a:t>
            </a:r>
            <a:r>
              <a:rPr dirty="0" sz="1400" spc="-10">
                <a:latin typeface="Calibri"/>
                <a:cs typeface="Calibri"/>
              </a:rPr>
              <a:t>effort to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</a:t>
            </a:r>
            <a:endParaRPr sz="1400">
              <a:latin typeface="Calibri"/>
              <a:cs typeface="Calibri"/>
            </a:endParaRPr>
          </a:p>
          <a:p>
            <a:pPr marL="59690">
              <a:lnSpc>
                <a:spcPct val="100000"/>
              </a:lnSpc>
              <a:spcBef>
                <a:spcPts val="655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4876165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2394585" y="5145481"/>
            <a:ext cx="207200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What</a:t>
            </a:r>
            <a:r>
              <a:rPr dirty="0" sz="2200" spc="-5">
                <a:latin typeface="Calibri"/>
                <a:cs typeface="Calibri"/>
              </a:rPr>
              <a:t> is a</a:t>
            </a:r>
            <a:r>
              <a:rPr dirty="0" sz="2200" spc="-15">
                <a:latin typeface="Calibri"/>
                <a:cs typeface="Calibri"/>
              </a:rPr>
              <a:t> budget?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3424" y="5735192"/>
            <a:ext cx="5179060" cy="164655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0" marR="394335" indent="-114300">
              <a:lnSpc>
                <a:spcPts val="1510"/>
              </a:lnSpc>
              <a:spcBef>
                <a:spcPts val="29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 a</a:t>
            </a:r>
            <a:r>
              <a:rPr dirty="0" sz="1400" spc="-5">
                <a:latin typeface="Calibri"/>
                <a:cs typeface="Calibri"/>
              </a:rPr>
              <a:t> financial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proposal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reflects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 of 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work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proposed.</a:t>
            </a:r>
            <a:endParaRPr sz="1400">
              <a:latin typeface="Calibri"/>
              <a:cs typeface="Calibri"/>
            </a:endParaRPr>
          </a:p>
          <a:p>
            <a:pPr marL="127000" marR="141605" indent="-127000">
              <a:lnSpc>
                <a:spcPts val="1595"/>
              </a:lnSpc>
              <a:spcBef>
                <a:spcPts val="819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-5">
                <a:latin typeface="Calibri"/>
                <a:cs typeface="Calibri"/>
              </a:rPr>
              <a:t>anticipated </a:t>
            </a:r>
            <a:r>
              <a:rPr dirty="0" sz="1400" spc="-10">
                <a:latin typeface="Calibri"/>
                <a:cs typeface="Calibri"/>
              </a:rPr>
              <a:t>project </a:t>
            </a:r>
            <a:r>
              <a:rPr dirty="0" sz="1400" spc="-5">
                <a:latin typeface="Calibri"/>
                <a:cs typeface="Calibri"/>
              </a:rPr>
              <a:t>costs that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represent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researcher's</a:t>
            </a:r>
            <a:endParaRPr sz="1400">
              <a:latin typeface="Calibri"/>
              <a:cs typeface="Calibri"/>
            </a:endParaRPr>
          </a:p>
          <a:p>
            <a:pPr algn="ctr" marR="165735">
              <a:lnSpc>
                <a:spcPts val="1595"/>
              </a:lnSpc>
            </a:pPr>
            <a:r>
              <a:rPr dirty="0" sz="1400" spc="-5" b="1" i="1">
                <a:latin typeface="Calibri"/>
                <a:cs typeface="Calibri"/>
              </a:rPr>
              <a:t>best</a:t>
            </a:r>
            <a:r>
              <a:rPr dirty="0" sz="1400" spc="-1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estimate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funds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needed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support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proposed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work.</a:t>
            </a:r>
            <a:endParaRPr sz="140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spcBef>
                <a:spcPts val="1019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contains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information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about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activities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planned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personnel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 will </a:t>
            </a:r>
            <a:r>
              <a:rPr dirty="0" sz="1400" spc="-5">
                <a:latin typeface="Calibri"/>
                <a:cs typeface="Calibri"/>
              </a:rPr>
              <a:t>serve on the project </a:t>
            </a:r>
            <a:r>
              <a:rPr dirty="0" sz="1400" spc="-10">
                <a:latin typeface="Calibri"/>
                <a:cs typeface="Calibri"/>
              </a:rPr>
              <a:t>provides reviewers </a:t>
            </a:r>
            <a:r>
              <a:rPr dirty="0" sz="1400">
                <a:latin typeface="Calibri"/>
                <a:cs typeface="Calibri"/>
              </a:rPr>
              <a:t>with an </a:t>
            </a:r>
            <a:r>
              <a:rPr dirty="0" sz="1400" spc="-5">
                <a:latin typeface="Calibri"/>
                <a:cs typeface="Calibri"/>
              </a:rPr>
              <a:t>in-depth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picture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how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</a:t>
            </a:r>
            <a:r>
              <a:rPr dirty="0" sz="1400">
                <a:latin typeface="Calibri"/>
                <a:cs typeface="Calibri"/>
              </a:rPr>
              <a:t> will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structured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managed.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118741" y="1169035"/>
            <a:ext cx="262128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What are</a:t>
            </a:r>
            <a:r>
              <a:rPr dirty="0" spc="-20"/>
              <a:t> </a:t>
            </a:r>
            <a:r>
              <a:rPr dirty="0" spc="-10"/>
              <a:t>Direct </a:t>
            </a:r>
            <a:r>
              <a:rPr dirty="0" spc="-5"/>
              <a:t>Costs?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58442"/>
            <a:ext cx="5106035" cy="183896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0" marR="5080" indent="-114300">
              <a:lnSpc>
                <a:spcPts val="1510"/>
              </a:lnSpc>
              <a:spcBef>
                <a:spcPts val="295"/>
              </a:spcBef>
              <a:buClr>
                <a:srgbClr val="000000"/>
              </a:buClr>
              <a:buFont typeface="Arial"/>
              <a:buChar char="•"/>
              <a:tabLst>
                <a:tab pos="127000" algn="l"/>
              </a:tabLst>
            </a:pP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Direct </a:t>
            </a: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costs</a:t>
            </a:r>
            <a:r>
              <a:rPr dirty="0" sz="1400" spc="-5">
                <a:solidFill>
                  <a:srgbClr val="0462C1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those </a:t>
            </a: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items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-5">
                <a:latin typeface="Calibri"/>
                <a:cs typeface="Calibri"/>
              </a:rPr>
              <a:t> support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performing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scope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work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reasonable,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easily</a:t>
            </a:r>
            <a:r>
              <a:rPr dirty="0" sz="1400" spc="-5">
                <a:latin typeface="Calibri"/>
                <a:cs typeface="Calibri"/>
              </a:rPr>
              <a:t> identifiable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allocable</a:t>
            </a:r>
            <a:r>
              <a:rPr dirty="0" sz="1400" spc="-10">
                <a:latin typeface="Calibri"/>
                <a:cs typeface="Calibri"/>
              </a:rPr>
              <a:t> to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project.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1900">
              <a:latin typeface="Calibri"/>
              <a:cs typeface="Calibri"/>
            </a:endParaRPr>
          </a:p>
          <a:p>
            <a:pPr marL="127000" indent="-114300">
              <a:lnSpc>
                <a:spcPts val="1595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The Principal</a:t>
            </a:r>
            <a:r>
              <a:rPr dirty="0" sz="1400" spc="-10">
                <a:latin typeface="Calibri"/>
                <a:cs typeface="Calibri"/>
              </a:rPr>
              <a:t> Investigator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-5">
                <a:latin typeface="Calibri"/>
                <a:cs typeface="Calibri"/>
              </a:rPr>
              <a:t> responsible</a:t>
            </a:r>
            <a:r>
              <a:rPr dirty="0" sz="1400" spc="-10">
                <a:latin typeface="Calibri"/>
                <a:cs typeface="Calibri"/>
              </a:rPr>
              <a:t> for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assigning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costs</a:t>
            </a:r>
            <a:endParaRPr sz="1400">
              <a:latin typeface="Calibri"/>
              <a:cs typeface="Calibri"/>
            </a:endParaRPr>
          </a:p>
          <a:p>
            <a:pPr marL="127000">
              <a:lnSpc>
                <a:spcPts val="1595"/>
              </a:lnSpc>
            </a:pPr>
            <a:r>
              <a:rPr dirty="0" sz="1400" spc="-15">
                <a:latin typeface="Calibri"/>
                <a:cs typeface="Calibri"/>
              </a:rPr>
              <a:t>appropriately.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27000" algn="l"/>
              </a:tabLst>
            </a:pP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https://research.ufl.edu/dsp/proposals/budgeting.html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833424" y="4993233"/>
            <a:ext cx="5158105" cy="824865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algn="ctr" marL="35560">
              <a:lnSpc>
                <a:spcPct val="100000"/>
              </a:lnSpc>
              <a:spcBef>
                <a:spcPts val="1295"/>
              </a:spcBef>
            </a:pPr>
            <a:r>
              <a:rPr dirty="0" sz="2200" spc="-10">
                <a:latin typeface="Calibri"/>
                <a:cs typeface="Calibri"/>
              </a:rPr>
              <a:t>Developing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Budget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dirty="0" sz="1400" spc="-5" b="1" i="1">
                <a:latin typeface="Calibri"/>
                <a:cs typeface="Calibri"/>
              </a:rPr>
              <a:t>Some</a:t>
            </a:r>
            <a:r>
              <a:rPr dirty="0" sz="1400" spc="-10" b="1" i="1">
                <a:latin typeface="Calibri"/>
                <a:cs typeface="Calibri"/>
              </a:rPr>
              <a:t> </a:t>
            </a:r>
            <a:r>
              <a:rPr dirty="0" sz="1400" b="1" i="1">
                <a:latin typeface="Calibri"/>
                <a:cs typeface="Calibri"/>
              </a:rPr>
              <a:t>Common</a:t>
            </a:r>
            <a:r>
              <a:rPr dirty="0" sz="1400" spc="-2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Budget</a:t>
            </a:r>
            <a:r>
              <a:rPr dirty="0" sz="1400" spc="-1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Categories</a:t>
            </a:r>
            <a:r>
              <a:rPr dirty="0" sz="1400" spc="-3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for</a:t>
            </a:r>
            <a:r>
              <a:rPr dirty="0" sz="140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Direct</a:t>
            </a:r>
            <a:r>
              <a:rPr dirty="0" sz="1400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Costs</a:t>
            </a:r>
            <a:r>
              <a:rPr dirty="0" sz="1400" spc="-2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(as</a:t>
            </a:r>
            <a:r>
              <a:rPr dirty="0" sz="1400" spc="1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seen</a:t>
            </a:r>
            <a:r>
              <a:rPr dirty="0" sz="1400" spc="5" b="1" i="1">
                <a:latin typeface="Calibri"/>
                <a:cs typeface="Calibri"/>
              </a:rPr>
              <a:t> </a:t>
            </a:r>
            <a:r>
              <a:rPr dirty="0" sz="1400" b="1" i="1">
                <a:latin typeface="Calibri"/>
                <a:cs typeface="Calibri"/>
              </a:rPr>
              <a:t>in</a:t>
            </a:r>
            <a:r>
              <a:rPr dirty="0" sz="1400" spc="5" b="1" i="1">
                <a:latin typeface="Calibri"/>
                <a:cs typeface="Calibri"/>
              </a:rPr>
              <a:t> </a:t>
            </a:r>
            <a:r>
              <a:rPr dirty="0" sz="1400" spc="-5" b="1" i="1">
                <a:latin typeface="Calibri"/>
                <a:cs typeface="Calibri"/>
              </a:rPr>
              <a:t>UFIRST):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19754" y="5792572"/>
            <a:ext cx="2666365" cy="15589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1236345">
              <a:lnSpc>
                <a:spcPct val="119600"/>
              </a:lnSpc>
              <a:spcBef>
                <a:spcPts val="105"/>
              </a:spcBef>
            </a:pPr>
            <a:r>
              <a:rPr dirty="0" sz="1400" spc="-5">
                <a:latin typeface="Calibri"/>
                <a:cs typeface="Calibri"/>
              </a:rPr>
              <a:t>Publication Costs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Consultant </a:t>
            </a:r>
            <a:r>
              <a:rPr dirty="0" u="sng" sz="14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Services </a:t>
            </a:r>
            <a:r>
              <a:rPr dirty="0" sz="1400" spc="-305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Other:</a:t>
            </a:r>
            <a:endParaRPr sz="1400">
              <a:latin typeface="Calibri"/>
              <a:cs typeface="Calibri"/>
            </a:endParaRPr>
          </a:p>
          <a:p>
            <a:pPr marL="469265" marR="5080">
              <a:lnSpc>
                <a:spcPct val="119600"/>
              </a:lnSpc>
              <a:spcBef>
                <a:spcPts val="5"/>
              </a:spcBef>
            </a:pPr>
            <a:r>
              <a:rPr dirty="0" u="sng" sz="14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Tuition </a:t>
            </a:r>
            <a:r>
              <a:rPr dirty="0" sz="1400" spc="-1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Scholarships/Fellowships </a:t>
            </a:r>
            <a:r>
              <a:rPr dirty="0" sz="1400">
                <a:latin typeface="Calibri"/>
                <a:cs typeface="Calibri"/>
              </a:rPr>
              <a:t> Animal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/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Human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Costs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3424" y="5792572"/>
            <a:ext cx="1852295" cy="1814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815340">
              <a:lnSpc>
                <a:spcPct val="119600"/>
              </a:lnSpc>
              <a:spcBef>
                <a:spcPts val="105"/>
              </a:spcBef>
            </a:pP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Personnel </a:t>
            </a:r>
            <a:r>
              <a:rPr dirty="0" sz="1400" spc="-5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Subrecipients </a:t>
            </a:r>
            <a:r>
              <a:rPr dirty="0" sz="1400" spc="-305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Travel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Participant </a:t>
            </a: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Support Costs </a:t>
            </a:r>
            <a:r>
              <a:rPr dirty="0" sz="1400" spc="-305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Equipment</a:t>
            </a:r>
            <a:endParaRPr sz="1400">
              <a:latin typeface="Calibri"/>
              <a:cs typeface="Calibri"/>
            </a:endParaRPr>
          </a:p>
          <a:p>
            <a:pPr marL="12700" marR="348615">
              <a:lnSpc>
                <a:spcPts val="2020"/>
              </a:lnSpc>
              <a:spcBef>
                <a:spcPts val="80"/>
              </a:spcBef>
            </a:pP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Materials</a:t>
            </a:r>
            <a:r>
              <a:rPr dirty="0" u="sng" sz="1400" spc="-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dirty="0" u="sng" sz="14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&amp;</a:t>
            </a:r>
            <a:r>
              <a:rPr dirty="0" u="sng" sz="14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Supplies </a:t>
            </a:r>
            <a:r>
              <a:rPr dirty="0" sz="1400" spc="-30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Rental</a:t>
            </a:r>
            <a:r>
              <a:rPr dirty="0" u="sng" sz="14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dirty="0" u="sng" sz="14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Fees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854832" y="1169035"/>
            <a:ext cx="114871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Personnel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062024" y="1758442"/>
            <a:ext cx="4849495" cy="171196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84785" marR="227329" indent="-172720">
              <a:lnSpc>
                <a:spcPts val="1510"/>
              </a:lnSpc>
              <a:spcBef>
                <a:spcPts val="295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400" spc="-5">
                <a:latin typeface="Calibri"/>
                <a:cs typeface="Calibri"/>
              </a:rPr>
              <a:t>Who </a:t>
            </a:r>
            <a:r>
              <a:rPr dirty="0" sz="1400">
                <a:latin typeface="Calibri"/>
                <a:cs typeface="Calibri"/>
              </a:rPr>
              <a:t>will </a:t>
            </a:r>
            <a:r>
              <a:rPr dirty="0" sz="1400" spc="-5">
                <a:latin typeface="Calibri"/>
                <a:cs typeface="Calibri"/>
              </a:rPr>
              <a:t>be working on the project </a:t>
            </a:r>
            <a:r>
              <a:rPr dirty="0" sz="1400">
                <a:latin typeface="Calibri"/>
                <a:cs typeface="Calibri"/>
              </a:rPr>
              <a:t>(e.g. </a:t>
            </a:r>
            <a:r>
              <a:rPr dirty="0" sz="1400" spc="-10">
                <a:latin typeface="Calibri"/>
                <a:cs typeface="Calibri"/>
              </a:rPr>
              <a:t>collaborators,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consultants,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subrecipients,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undergraduate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students,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graduate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students)?</a:t>
            </a:r>
            <a:endParaRPr sz="1400">
              <a:latin typeface="Calibri"/>
              <a:cs typeface="Calibri"/>
            </a:endParaRPr>
          </a:p>
          <a:p>
            <a:pPr marL="184785" marR="5080" indent="-172720">
              <a:lnSpc>
                <a:spcPts val="1510"/>
              </a:lnSpc>
              <a:spcBef>
                <a:spcPts val="259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400" spc="-10">
                <a:latin typeface="Calibri"/>
                <a:cs typeface="Calibri"/>
              </a:rPr>
              <a:t>Have</a:t>
            </a:r>
            <a:r>
              <a:rPr dirty="0" sz="1400" spc="-5">
                <a:latin typeface="Calibri"/>
                <a:cs typeface="Calibri"/>
              </a:rPr>
              <a:t> you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at</a:t>
            </a:r>
            <a:r>
              <a:rPr dirty="0" sz="1400" spc="-5">
                <a:latin typeface="Calibri"/>
                <a:cs typeface="Calibri"/>
              </a:rPr>
              <a:t> least the minimum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graduate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student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salary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 associated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tuition?</a:t>
            </a:r>
            <a:endParaRPr sz="14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65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400">
                <a:latin typeface="Calibri"/>
                <a:cs typeface="Calibri"/>
              </a:rPr>
              <a:t>Does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sponsor </a:t>
            </a:r>
            <a:r>
              <a:rPr dirty="0" sz="1400" spc="-15">
                <a:latin typeface="Calibri"/>
                <a:cs typeface="Calibri"/>
              </a:rPr>
              <a:t>have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salary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cap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 limitation?</a:t>
            </a:r>
            <a:endParaRPr sz="14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400" spc="-10">
                <a:latin typeface="Calibri"/>
                <a:cs typeface="Calibri"/>
              </a:rPr>
              <a:t>Have</a:t>
            </a:r>
            <a:r>
              <a:rPr dirty="0" sz="1400" spc="-5">
                <a:latin typeface="Calibri"/>
                <a:cs typeface="Calibri"/>
              </a:rPr>
              <a:t> you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recommended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3% </a:t>
            </a:r>
            <a:r>
              <a:rPr dirty="0" sz="1400" spc="-5">
                <a:latin typeface="Calibri"/>
                <a:cs typeface="Calibri"/>
              </a:rPr>
              <a:t>escalation?</a:t>
            </a:r>
            <a:endParaRPr sz="14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 spc="-10">
                <a:latin typeface="Calibri"/>
                <a:cs typeface="Calibri"/>
              </a:rPr>
              <a:t> any</a:t>
            </a:r>
            <a:r>
              <a:rPr dirty="0" sz="1400" spc="-5">
                <a:latin typeface="Calibri"/>
                <a:cs typeface="Calibri"/>
              </a:rPr>
              <a:t> faculty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expected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receive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tenure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during</a:t>
            </a:r>
            <a:r>
              <a:rPr dirty="0" sz="1400">
                <a:latin typeface="Calibri"/>
                <a:cs typeface="Calibri"/>
              </a:rPr>
              <a:t> the</a:t>
            </a:r>
            <a:r>
              <a:rPr dirty="0" sz="1400" spc="-5">
                <a:latin typeface="Calibri"/>
                <a:cs typeface="Calibri"/>
              </a:rPr>
              <a:t> project?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833424" y="5145481"/>
            <a:ext cx="5161280" cy="25215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29845">
              <a:lnSpc>
                <a:spcPct val="100000"/>
              </a:lnSpc>
              <a:spcBef>
                <a:spcPts val="95"/>
              </a:spcBef>
            </a:pPr>
            <a:r>
              <a:rPr dirty="0" sz="2200" spc="-15">
                <a:latin typeface="Calibri"/>
                <a:cs typeface="Calibri"/>
              </a:rPr>
              <a:t>Personnel</a:t>
            </a:r>
            <a:endParaRPr sz="2200">
              <a:latin typeface="Calibri"/>
              <a:cs typeface="Calibri"/>
            </a:endParaRPr>
          </a:p>
          <a:p>
            <a:pPr marL="12700" marR="319405">
              <a:lnSpc>
                <a:spcPts val="1400"/>
              </a:lnSpc>
              <a:spcBef>
                <a:spcPts val="1675"/>
              </a:spcBef>
            </a:pP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One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major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components</a:t>
            </a:r>
            <a:r>
              <a:rPr dirty="0" sz="1300" spc="4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06FC0"/>
                </a:solidFill>
                <a:latin typeface="Calibri"/>
                <a:cs typeface="Calibri"/>
              </a:rPr>
              <a:t>any</a:t>
            </a:r>
            <a:r>
              <a:rPr dirty="0" sz="1300" spc="2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budget</a:t>
            </a:r>
            <a:r>
              <a:rPr dirty="0" sz="1300" spc="4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will</a:t>
            </a:r>
            <a:r>
              <a:rPr dirty="0" sz="130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be</a:t>
            </a:r>
            <a:r>
              <a:rPr dirty="0" sz="1300" spc="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accounting</a:t>
            </a:r>
            <a:r>
              <a:rPr dirty="0" sz="1300" spc="4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06FC0"/>
                </a:solidFill>
                <a:latin typeface="Calibri"/>
                <a:cs typeface="Calibri"/>
              </a:rPr>
              <a:t>for</a:t>
            </a:r>
            <a:r>
              <a:rPr dirty="0" sz="1300" spc="2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the </a:t>
            </a:r>
            <a:r>
              <a:rPr dirty="0" sz="1300" spc="-28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people</a:t>
            </a:r>
            <a:r>
              <a:rPr dirty="0" sz="1300" spc="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who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will be</a:t>
            </a:r>
            <a:r>
              <a:rPr dirty="0" sz="1300" spc="1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working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on</a:t>
            </a:r>
            <a:r>
              <a:rPr dirty="0" sz="1300" spc="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dirty="0" sz="1300" spc="1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06FC0"/>
                </a:solidFill>
                <a:latin typeface="Calibri"/>
                <a:cs typeface="Calibri"/>
              </a:rPr>
              <a:t>project.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Calibri"/>
              <a:cs typeface="Calibri"/>
            </a:endParaRPr>
          </a:p>
          <a:p>
            <a:pPr algn="ctr" marL="31750">
              <a:lnSpc>
                <a:spcPct val="100000"/>
              </a:lnSpc>
            </a:pP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Quantified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Effort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 is a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commitment!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Calibri"/>
              <a:cs typeface="Calibri"/>
            </a:endParaRPr>
          </a:p>
          <a:p>
            <a:pPr marL="127000" indent="-114300">
              <a:lnSpc>
                <a:spcPts val="1485"/>
              </a:lnSpc>
              <a:spcBef>
                <a:spcPts val="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5">
                <a:latin typeface="Calibri"/>
                <a:cs typeface="Calibri"/>
              </a:rPr>
              <a:t>If</a:t>
            </a:r>
            <a:r>
              <a:rPr dirty="0" sz="1300" spc="-10">
                <a:latin typeface="Calibri"/>
                <a:cs typeface="Calibri"/>
              </a:rPr>
              <a:t> you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propose </a:t>
            </a:r>
            <a:r>
              <a:rPr dirty="0" sz="1300" spc="-15">
                <a:latin typeface="Calibri"/>
                <a:cs typeface="Calibri"/>
              </a:rPr>
              <a:t>to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work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1.2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calendar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months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 </a:t>
            </a:r>
            <a:r>
              <a:rPr dirty="0" sz="1300" spc="-10">
                <a:latin typeface="Calibri"/>
                <a:cs typeface="Calibri"/>
              </a:rPr>
              <a:t>project,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you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must</a:t>
            </a:r>
            <a:r>
              <a:rPr dirty="0" sz="1300" spc="-5">
                <a:latin typeface="Calibri"/>
                <a:cs typeface="Calibri"/>
              </a:rPr>
              <a:t> meet</a:t>
            </a:r>
            <a:endParaRPr sz="1300">
              <a:latin typeface="Calibri"/>
              <a:cs typeface="Calibri"/>
            </a:endParaRPr>
          </a:p>
          <a:p>
            <a:pPr marL="127000">
              <a:lnSpc>
                <a:spcPts val="1485"/>
              </a:lnSpc>
            </a:pPr>
            <a:r>
              <a:rPr dirty="0" sz="1300" spc="-5">
                <a:latin typeface="Calibri"/>
                <a:cs typeface="Calibri"/>
              </a:rPr>
              <a:t>that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commitment.</a:t>
            </a:r>
            <a:endParaRPr sz="1300">
              <a:latin typeface="Calibri"/>
              <a:cs typeface="Calibri"/>
            </a:endParaRPr>
          </a:p>
          <a:p>
            <a:pPr marL="127000" marR="5080" indent="-114300">
              <a:lnSpc>
                <a:spcPts val="1400"/>
              </a:lnSpc>
              <a:spcBef>
                <a:spcPts val="52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15">
                <a:latin typeface="Calibri"/>
                <a:cs typeface="Calibri"/>
              </a:rPr>
              <a:t>Ideally,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personnel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effort</a:t>
            </a:r>
            <a:r>
              <a:rPr dirty="0" sz="1300" spc="-5">
                <a:latin typeface="Calibri"/>
                <a:cs typeface="Calibri"/>
              </a:rPr>
              <a:t> will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paid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from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grant/contract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funding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 </a:t>
            </a:r>
            <a:r>
              <a:rPr dirty="0" sz="1300" spc="-27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project.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If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not,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PI’s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department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is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cost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sharing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portion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time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that 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not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being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charged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 </a:t>
            </a:r>
            <a:r>
              <a:rPr dirty="0" sz="1300" spc="-25">
                <a:latin typeface="Calibri"/>
                <a:cs typeface="Calibri"/>
              </a:rPr>
              <a:t>sponsor.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33424" y="1096773"/>
            <a:ext cx="4852670" cy="850900"/>
          </a:xfrm>
          <a:prstGeom prst="rect"/>
        </p:spPr>
        <p:txBody>
          <a:bodyPr wrap="square" lIns="0" tIns="84455" rIns="0" bIns="0" rtlCol="0" vert="horz">
            <a:spAutoFit/>
          </a:bodyPr>
          <a:lstStyle/>
          <a:p>
            <a:pPr algn="ctr" marL="339090">
              <a:lnSpc>
                <a:spcPct val="100000"/>
              </a:lnSpc>
              <a:spcBef>
                <a:spcPts val="665"/>
              </a:spcBef>
            </a:pPr>
            <a:r>
              <a:rPr dirty="0" spc="-15"/>
              <a:t>Personnel:</a:t>
            </a:r>
            <a:r>
              <a:rPr dirty="0" spc="-5"/>
              <a:t> Salary</a:t>
            </a:r>
            <a:r>
              <a:rPr dirty="0" spc="20"/>
              <a:t> </a:t>
            </a:r>
            <a:r>
              <a:rPr dirty="0" spc="-5"/>
              <a:t>Cap</a:t>
            </a:r>
          </a:p>
          <a:p>
            <a:pPr marL="12700" marR="5080">
              <a:lnSpc>
                <a:spcPts val="1400"/>
              </a:lnSpc>
              <a:spcBef>
                <a:spcPts val="509"/>
              </a:spcBef>
            </a:pP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Some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sponsors</a:t>
            </a:r>
            <a:r>
              <a:rPr dirty="0" sz="1300" spc="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have</a:t>
            </a:r>
            <a:r>
              <a:rPr dirty="0" sz="1300" spc="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salary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cap,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which</a:t>
            </a:r>
            <a:r>
              <a:rPr dirty="0" sz="1300" spc="3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limits</a:t>
            </a:r>
            <a:r>
              <a:rPr dirty="0" sz="1300" spc="-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how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much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salary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can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be </a:t>
            </a:r>
            <a:r>
              <a:rPr dirty="0" sz="1300" spc="-28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requested</a:t>
            </a:r>
            <a:r>
              <a:rPr dirty="0" sz="1300" spc="1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for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5" b="1" i="1">
                <a:solidFill>
                  <a:srgbClr val="006FC0"/>
                </a:solidFill>
                <a:latin typeface="Calibri"/>
                <a:cs typeface="Calibri"/>
              </a:rPr>
              <a:t>any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personnel</a:t>
            </a:r>
            <a:r>
              <a:rPr dirty="0" sz="1300" spc="1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on</a:t>
            </a:r>
            <a:r>
              <a:rPr dirty="0" sz="1300" spc="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project.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3424" y="2119376"/>
            <a:ext cx="5044440" cy="40132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275"/>
              </a:spcBef>
            </a:pPr>
            <a:r>
              <a:rPr dirty="0" sz="1300" spc="-5">
                <a:latin typeface="Calibri"/>
                <a:cs typeface="Calibri"/>
              </a:rPr>
              <a:t>The </a:t>
            </a:r>
            <a:r>
              <a:rPr dirty="0" sz="1300" spc="-10">
                <a:latin typeface="Calibri"/>
                <a:cs typeface="Calibri"/>
              </a:rPr>
              <a:t>most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common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cap</a:t>
            </a:r>
            <a:r>
              <a:rPr dirty="0" sz="1300" spc="-5">
                <a:latin typeface="Calibri"/>
                <a:cs typeface="Calibri"/>
              </a:rPr>
              <a:t> is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used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by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Public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Health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Service </a:t>
            </a:r>
            <a:r>
              <a:rPr dirty="0" sz="1300" spc="-10">
                <a:latin typeface="Calibri"/>
                <a:cs typeface="Calibri"/>
              </a:rPr>
              <a:t>sponsors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and is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tied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Executive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Level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II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that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updated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annually,</a:t>
            </a:r>
            <a:r>
              <a:rPr dirty="0" sz="1300" spc="-5">
                <a:latin typeface="Calibri"/>
                <a:cs typeface="Calibri"/>
              </a:rPr>
              <a:t> currently: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?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3424" y="2706369"/>
            <a:ext cx="180721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3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Sponsors</a:t>
            </a:r>
            <a:r>
              <a:rPr dirty="0" u="sng" sz="13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that</a:t>
            </a:r>
            <a:r>
              <a:rPr dirty="0" u="sng" sz="1300" spc="-1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use</a:t>
            </a:r>
            <a:r>
              <a:rPr dirty="0" u="sng" sz="1300" spc="-1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this</a:t>
            </a:r>
            <a:r>
              <a:rPr dirty="0" u="sng" sz="1300" spc="-2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cap</a:t>
            </a:r>
            <a:r>
              <a:rPr dirty="0" sz="1300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40863" y="2661564"/>
            <a:ext cx="2998470" cy="51054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99060" indent="-86995">
              <a:lnSpc>
                <a:spcPct val="100000"/>
              </a:lnSpc>
              <a:spcBef>
                <a:spcPts val="445"/>
              </a:spcBef>
              <a:buChar char="-"/>
              <a:tabLst>
                <a:tab pos="99695" algn="l"/>
              </a:tabLst>
            </a:pPr>
            <a:r>
              <a:rPr dirty="0" sz="1300" spc="-5">
                <a:latin typeface="Calibri"/>
                <a:cs typeface="Calibri"/>
              </a:rPr>
              <a:t>National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Institutes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Health</a:t>
            </a:r>
            <a:endParaRPr sz="1300">
              <a:latin typeface="Calibri"/>
              <a:cs typeface="Calibri"/>
            </a:endParaRPr>
          </a:p>
          <a:p>
            <a:pPr marL="108585" indent="-89535">
              <a:lnSpc>
                <a:spcPct val="100000"/>
              </a:lnSpc>
              <a:spcBef>
                <a:spcPts val="350"/>
              </a:spcBef>
              <a:buChar char="-"/>
              <a:tabLst>
                <a:tab pos="109220" algn="l"/>
              </a:tabLst>
            </a:pPr>
            <a:r>
              <a:rPr dirty="0" sz="1300" spc="-10">
                <a:latin typeface="Calibri"/>
                <a:cs typeface="Calibri"/>
              </a:rPr>
              <a:t>Centers </a:t>
            </a:r>
            <a:r>
              <a:rPr dirty="0" sz="1300" spc="-15">
                <a:latin typeface="Calibri"/>
                <a:cs typeface="Calibri"/>
              </a:rPr>
              <a:t>for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Disease</a:t>
            </a:r>
            <a:r>
              <a:rPr dirty="0" sz="1300" spc="-10">
                <a:latin typeface="Calibri"/>
                <a:cs typeface="Calibri"/>
              </a:rPr>
              <a:t> Control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and </a:t>
            </a:r>
            <a:r>
              <a:rPr dirty="0" sz="1300" spc="-10">
                <a:latin typeface="Calibri"/>
                <a:cs typeface="Calibri"/>
              </a:rPr>
              <a:t>Prevention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92276" y="3308350"/>
            <a:ext cx="5076190" cy="77406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53340" marR="5080">
              <a:lnSpc>
                <a:spcPts val="1400"/>
              </a:lnSpc>
              <a:spcBef>
                <a:spcPts val="275"/>
              </a:spcBef>
            </a:pP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Other</a:t>
            </a:r>
            <a:r>
              <a:rPr dirty="0" sz="1300" spc="5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sponsors</a:t>
            </a:r>
            <a:r>
              <a:rPr dirty="0" sz="1300" spc="15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D75B6"/>
                </a:solidFill>
                <a:latin typeface="Calibri"/>
                <a:cs typeface="Calibri"/>
              </a:rPr>
              <a:t>may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follow</a:t>
            </a:r>
            <a:r>
              <a:rPr dirty="0" sz="130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this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cap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D75B6"/>
                </a:solidFill>
                <a:latin typeface="Calibri"/>
                <a:cs typeface="Calibri"/>
              </a:rPr>
              <a:t>for</a:t>
            </a:r>
            <a:r>
              <a:rPr dirty="0" sz="130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certain</a:t>
            </a:r>
            <a:r>
              <a:rPr dirty="0" sz="1300" spc="5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programs,</a:t>
            </a:r>
            <a:r>
              <a:rPr dirty="0" sz="1300" spc="5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or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D75B6"/>
                </a:solidFill>
                <a:latin typeface="Calibri"/>
                <a:cs typeface="Calibri"/>
              </a:rPr>
              <a:t>may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D75B6"/>
                </a:solidFill>
                <a:latin typeface="Calibri"/>
                <a:cs typeface="Calibri"/>
              </a:rPr>
              <a:t>have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their </a:t>
            </a:r>
            <a:r>
              <a:rPr dirty="0" sz="1300" spc="-28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own</a:t>
            </a:r>
            <a:r>
              <a:rPr dirty="0" sz="130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salary cap, so</a:t>
            </a:r>
            <a:r>
              <a:rPr dirty="0" sz="130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2D75B6"/>
                </a:solidFill>
                <a:latin typeface="Calibri"/>
                <a:cs typeface="Calibri"/>
              </a:rPr>
              <a:t>always</a:t>
            </a:r>
            <a:r>
              <a:rPr dirty="0" sz="1300" spc="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2D75B6"/>
                </a:solidFill>
                <a:latin typeface="Calibri"/>
                <a:cs typeface="Calibri"/>
              </a:rPr>
              <a:t>check</a:t>
            </a:r>
            <a:r>
              <a:rPr dirty="0" sz="1300" spc="-1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D75B6"/>
                </a:solidFill>
                <a:latin typeface="Calibri"/>
                <a:cs typeface="Calibri"/>
              </a:rPr>
              <a:t>the solicitation!</a:t>
            </a:r>
            <a:endParaRPr sz="1300">
              <a:latin typeface="Calibri"/>
              <a:cs typeface="Calibri"/>
            </a:endParaRPr>
          </a:p>
          <a:p>
            <a:pPr marL="59690">
              <a:lnSpc>
                <a:spcPct val="100000"/>
              </a:lnSpc>
              <a:spcBef>
                <a:spcPts val="94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482346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1920367" y="5145481"/>
            <a:ext cx="301752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5">
                <a:latin typeface="Calibri"/>
                <a:cs typeface="Calibri"/>
              </a:rPr>
              <a:t>Personnel: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Key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vs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Non-Key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6648957" y="8933180"/>
            <a:ext cx="16637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 sz="1200">
                <a:latin typeface="Calibri"/>
                <a:cs typeface="Calibri"/>
              </a:rPr>
              <a:t>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33424" y="5697702"/>
            <a:ext cx="5078730" cy="205168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15" b="1" i="1">
                <a:solidFill>
                  <a:srgbClr val="2D75B6"/>
                </a:solidFill>
                <a:latin typeface="Calibri"/>
                <a:cs typeface="Calibri"/>
              </a:rPr>
              <a:t>Key</a:t>
            </a:r>
            <a:r>
              <a:rPr dirty="0" sz="1400" spc="-35" b="1" i="1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400" spc="-10" b="1" i="1">
                <a:solidFill>
                  <a:srgbClr val="2D75B6"/>
                </a:solidFill>
                <a:latin typeface="Calibri"/>
                <a:cs typeface="Calibri"/>
              </a:rPr>
              <a:t>Personnel</a:t>
            </a:r>
            <a:endParaRPr sz="1400">
              <a:latin typeface="Calibri"/>
              <a:cs typeface="Calibri"/>
            </a:endParaRPr>
          </a:p>
          <a:p>
            <a:pPr marL="12700" marR="40005">
              <a:lnSpc>
                <a:spcPct val="80100"/>
              </a:lnSpc>
              <a:spcBef>
                <a:spcPts val="505"/>
              </a:spcBef>
            </a:pPr>
            <a:r>
              <a:rPr dirty="0" sz="1400" spc="-5">
                <a:latin typeface="Calibri"/>
                <a:cs typeface="Calibri"/>
              </a:rPr>
              <a:t>Individuals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essential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carrying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out</a:t>
            </a:r>
            <a:r>
              <a:rPr dirty="0" sz="1400">
                <a:latin typeface="Calibri"/>
                <a:cs typeface="Calibri"/>
              </a:rPr>
              <a:t> 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scope</a:t>
            </a:r>
            <a:r>
              <a:rPr dirty="0" sz="1400">
                <a:latin typeface="Calibri"/>
                <a:cs typeface="Calibri"/>
              </a:rPr>
              <a:t> 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work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 the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project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 </a:t>
            </a:r>
            <a:r>
              <a:rPr dirty="0" sz="1400" spc="-5">
                <a:latin typeface="Calibri"/>
                <a:cs typeface="Calibri"/>
              </a:rPr>
              <a:t>responsible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scientific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technical </a:t>
            </a:r>
            <a:r>
              <a:rPr dirty="0" sz="1400" spc="-5">
                <a:latin typeface="Calibri"/>
                <a:cs typeface="Calibri"/>
              </a:rPr>
              <a:t> direction 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 spc="-5" b="1" i="1">
                <a:solidFill>
                  <a:srgbClr val="2D75B6"/>
                </a:solidFill>
                <a:latin typeface="Calibri"/>
                <a:cs typeface="Calibri"/>
              </a:rPr>
              <a:t>Non-Key</a:t>
            </a:r>
            <a:r>
              <a:rPr dirty="0" sz="1400" spc="-45" b="1" i="1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dirty="0" sz="1400" spc="-10" b="1" i="1">
                <a:solidFill>
                  <a:srgbClr val="2D75B6"/>
                </a:solidFill>
                <a:latin typeface="Calibri"/>
                <a:cs typeface="Calibri"/>
              </a:rPr>
              <a:t>Personnel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505"/>
              </a:spcBef>
            </a:pPr>
            <a:r>
              <a:rPr dirty="0" sz="1400" spc="-10">
                <a:latin typeface="Calibri"/>
                <a:cs typeface="Calibri"/>
              </a:rPr>
              <a:t>Anybody </a:t>
            </a:r>
            <a:r>
              <a:rPr dirty="0" sz="1400">
                <a:latin typeface="Calibri"/>
                <a:cs typeface="Calibri"/>
              </a:rPr>
              <a:t>else whose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effort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required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complete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the </a:t>
            </a:r>
            <a:r>
              <a:rPr dirty="0" sz="1400" spc="-5">
                <a:latin typeface="Calibri"/>
                <a:cs typeface="Calibri"/>
              </a:rPr>
              <a:t>project,</a:t>
            </a:r>
            <a:r>
              <a:rPr dirty="0" sz="1400" spc="-10">
                <a:latin typeface="Calibri"/>
                <a:cs typeface="Calibri"/>
              </a:rPr>
              <a:t> yet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directing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its </a:t>
            </a:r>
            <a:r>
              <a:rPr dirty="0" sz="1400" spc="-5">
                <a:latin typeface="Calibri"/>
                <a:cs typeface="Calibri"/>
              </a:rPr>
              <a:t>scientific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development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execution.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Individuals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performing these duties can generally be replaced </a:t>
            </a:r>
            <a:r>
              <a:rPr dirty="0" sz="1400" spc="-10">
                <a:latin typeface="Calibri"/>
                <a:cs typeface="Calibri"/>
              </a:rPr>
              <a:t>by </a:t>
            </a:r>
            <a:r>
              <a:rPr dirty="0" sz="1400">
                <a:latin typeface="Calibri"/>
                <a:cs typeface="Calibri"/>
              </a:rPr>
              <a:t>someone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similar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training.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281808" y="1169035"/>
            <a:ext cx="229298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Fringe</a:t>
            </a:r>
            <a:r>
              <a:rPr dirty="0" spc="-5"/>
              <a:t> </a:t>
            </a:r>
            <a:r>
              <a:rPr dirty="0" spc="-10"/>
              <a:t>Benefit</a:t>
            </a:r>
            <a:r>
              <a:rPr dirty="0" spc="-30"/>
              <a:t> </a:t>
            </a:r>
            <a:r>
              <a:rPr dirty="0" spc="-15"/>
              <a:t>Rates</a:t>
            </a: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814374" y="2328926"/>
          <a:ext cx="2760345" cy="1173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0889"/>
                <a:gridCol w="719455"/>
              </a:tblGrid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230"/>
                        </a:lnSpc>
                      </a:pPr>
                      <a:r>
                        <a:rPr dirty="0" sz="1300" spc="-10">
                          <a:latin typeface="Calibri"/>
                          <a:cs typeface="Calibri"/>
                        </a:rPr>
                        <a:t>Faculty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230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31.0%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01295">
                <a:tc>
                  <a:txBody>
                    <a:bodyPr/>
                    <a:lstStyle/>
                    <a:p>
                      <a:pPr marL="31750">
                        <a:lnSpc>
                          <a:spcPts val="137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3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Faculty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37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18.3%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02565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dirty="0" sz="1300" spc="-10">
                          <a:latin typeface="Calibri"/>
                          <a:cs typeface="Calibri"/>
                        </a:rPr>
                        <a:t>Exempt</a:t>
                      </a:r>
                      <a:r>
                        <a:rPr dirty="0" sz="13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TEAMS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38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40.7%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01930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dirty="0" sz="1300" spc="-10">
                          <a:latin typeface="Calibri"/>
                          <a:cs typeface="Calibri"/>
                        </a:rPr>
                        <a:t>Non-Exempt</a:t>
                      </a:r>
                      <a:r>
                        <a:rPr dirty="0" sz="13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TEAMS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38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54.6%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01930">
                <a:tc>
                  <a:txBody>
                    <a:bodyPr/>
                    <a:lstStyle/>
                    <a:p>
                      <a:pPr marL="31750">
                        <a:lnSpc>
                          <a:spcPts val="1375"/>
                        </a:lnSpc>
                      </a:pPr>
                      <a:r>
                        <a:rPr dirty="0" sz="1300" spc="-10">
                          <a:latin typeface="Calibri"/>
                          <a:cs typeface="Calibri"/>
                        </a:rPr>
                        <a:t>Grad</a:t>
                      </a:r>
                      <a:r>
                        <a:rPr dirty="0" sz="13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Students</a:t>
                      </a:r>
                      <a:r>
                        <a:rPr dirty="0" sz="13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&amp;</a:t>
                      </a:r>
                      <a:r>
                        <a:rPr dirty="0" sz="13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10">
                          <a:latin typeface="Calibri"/>
                          <a:cs typeface="Calibri"/>
                        </a:rPr>
                        <a:t>Postdocs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37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10.9%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83515">
                <a:tc>
                  <a:txBody>
                    <a:bodyPr/>
                    <a:lstStyle/>
                    <a:p>
                      <a:pPr marL="31750">
                        <a:lnSpc>
                          <a:spcPts val="134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Student/Fed</a:t>
                      </a:r>
                      <a:r>
                        <a:rPr dirty="0" sz="13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20">
                          <a:latin typeface="Calibri"/>
                          <a:cs typeface="Calibri"/>
                        </a:rPr>
                        <a:t>Work</a:t>
                      </a:r>
                      <a:r>
                        <a:rPr dirty="0" sz="1300" spc="-5">
                          <a:latin typeface="Calibri"/>
                          <a:cs typeface="Calibri"/>
                        </a:rPr>
                        <a:t> Study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345"/>
                        </a:lnSpc>
                      </a:pPr>
                      <a:r>
                        <a:rPr dirty="0" sz="1300" spc="-5">
                          <a:latin typeface="Calibri"/>
                          <a:cs typeface="Calibri"/>
                        </a:rPr>
                        <a:t>1.9%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1062024" y="3645534"/>
            <a:ext cx="378460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Font typeface="Arial"/>
              <a:buChar char="•"/>
              <a:tabLst>
                <a:tab pos="127000" algn="l"/>
              </a:tabLst>
            </a:pPr>
            <a:r>
              <a:rPr dirty="0" u="sng" sz="11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https://research.ufl.edu/wp-content/uploads/FA-agreement.pdf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3424" y="1731010"/>
            <a:ext cx="4525010" cy="12579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565"/>
              </a:spcBef>
            </a:pP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UF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has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federally</a:t>
            </a:r>
            <a:r>
              <a:rPr dirty="0" sz="1300" spc="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negotiated</a:t>
            </a:r>
            <a:r>
              <a:rPr dirty="0" sz="1300" spc="3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“</a:t>
            </a:r>
            <a:r>
              <a:rPr dirty="0" u="sng" sz="1300" spc="-5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fringe</a:t>
            </a:r>
            <a:r>
              <a:rPr dirty="0" u="sng" sz="1300" spc="1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1300" spc="-1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rates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”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that</a:t>
            </a:r>
            <a:r>
              <a:rPr dirty="0" sz="1300" spc="1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capture</a:t>
            </a:r>
            <a:r>
              <a:rPr dirty="0" sz="1300" spc="35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dirty="0" sz="1300" spc="1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5" b="1" i="1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dirty="0" sz="1300" spc="2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of </a:t>
            </a:r>
            <a:r>
              <a:rPr dirty="0" sz="1300" spc="-28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006FC0"/>
                </a:solidFill>
                <a:latin typeface="Calibri"/>
                <a:cs typeface="Calibri"/>
              </a:rPr>
              <a:t>employee</a:t>
            </a:r>
            <a:r>
              <a:rPr dirty="0" sz="1300" b="1" i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1300" spc="-5" b="1" i="1">
                <a:solidFill>
                  <a:srgbClr val="006FC0"/>
                </a:solidFill>
                <a:latin typeface="Calibri"/>
                <a:cs typeface="Calibri"/>
              </a:rPr>
              <a:t>benefits:</a:t>
            </a:r>
            <a:endParaRPr sz="1300">
              <a:latin typeface="Calibri"/>
              <a:cs typeface="Calibri"/>
            </a:endParaRPr>
          </a:p>
          <a:p>
            <a:pPr marL="2065655">
              <a:lnSpc>
                <a:spcPct val="100000"/>
              </a:lnSpc>
              <a:spcBef>
                <a:spcPts val="35"/>
              </a:spcBef>
            </a:pPr>
            <a:r>
              <a:rPr dirty="0" u="sng" sz="13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Current</a:t>
            </a:r>
            <a:r>
              <a:rPr dirty="0" u="sng" sz="13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Rates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Calibri"/>
              <a:cs typeface="Calibri"/>
            </a:endParaRPr>
          </a:p>
          <a:p>
            <a:pPr algn="ctr" marL="3636010" marR="69215" indent="1905">
              <a:lnSpc>
                <a:spcPct val="100000"/>
              </a:lnSpc>
            </a:pP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New </a:t>
            </a:r>
            <a:r>
              <a:rPr dirty="0" sz="900" spc="-15" b="1">
                <a:solidFill>
                  <a:srgbClr val="006FC0"/>
                </a:solidFill>
                <a:latin typeface="Calibri"/>
                <a:cs typeface="Calibri"/>
              </a:rPr>
              <a:t>rates </a:t>
            </a:r>
            <a:r>
              <a:rPr dirty="0" sz="900" spc="-1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b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e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com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e</a:t>
            </a:r>
            <a:r>
              <a:rPr dirty="0" sz="900" spc="-10" b="1">
                <a:solidFill>
                  <a:srgbClr val="006FC0"/>
                </a:solidFill>
                <a:latin typeface="Calibri"/>
                <a:cs typeface="Calibri"/>
              </a:rPr>
              <a:t> e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f</a:t>
            </a:r>
            <a:r>
              <a:rPr dirty="0" sz="900" spc="-10" b="1">
                <a:solidFill>
                  <a:srgbClr val="006FC0"/>
                </a:solidFill>
                <a:latin typeface="Calibri"/>
                <a:cs typeface="Calibri"/>
              </a:rPr>
              <a:t>f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e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t</a:t>
            </a:r>
            <a:r>
              <a:rPr dirty="0" sz="900" spc="-10" b="1">
                <a:solidFill>
                  <a:srgbClr val="006FC0"/>
                </a:solidFill>
                <a:latin typeface="Calibri"/>
                <a:cs typeface="Calibri"/>
              </a:rPr>
              <a:t>i</a:t>
            </a:r>
            <a:r>
              <a:rPr dirty="0" sz="900" spc="-20" b="1">
                <a:solidFill>
                  <a:srgbClr val="006FC0"/>
                </a:solidFill>
                <a:latin typeface="Calibri"/>
                <a:cs typeface="Calibri"/>
              </a:rPr>
              <a:t>v</a:t>
            </a:r>
            <a:r>
              <a:rPr dirty="0" sz="900" b="1">
                <a:solidFill>
                  <a:srgbClr val="006FC0"/>
                </a:solidFill>
                <a:latin typeface="Calibri"/>
                <a:cs typeface="Calibri"/>
              </a:rPr>
              <a:t>e  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annually</a:t>
            </a:r>
            <a:r>
              <a:rPr dirty="0" sz="900" spc="-20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dirty="0" sz="900" spc="-15" b="1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900" spc="-5" b="1">
                <a:solidFill>
                  <a:srgbClr val="006FC0"/>
                </a:solidFill>
                <a:latin typeface="Calibri"/>
                <a:cs typeface="Calibri"/>
              </a:rPr>
              <a:t>July!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01490" y="2170938"/>
            <a:ext cx="1226820" cy="1303020"/>
          </a:xfrm>
          <a:custGeom>
            <a:avLst/>
            <a:gdLst/>
            <a:ahLst/>
            <a:cxnLst/>
            <a:rect l="l" t="t" r="r" b="b"/>
            <a:pathLst>
              <a:path w="1226820" h="1303020">
                <a:moveTo>
                  <a:pt x="613410" y="349884"/>
                </a:moveTo>
                <a:lnTo>
                  <a:pt x="824864" y="0"/>
                </a:lnTo>
                <a:lnTo>
                  <a:pt x="803910" y="321182"/>
                </a:lnTo>
                <a:lnTo>
                  <a:pt x="1043939" y="268858"/>
                </a:lnTo>
                <a:lnTo>
                  <a:pt x="948689" y="441325"/>
                </a:lnTo>
                <a:lnTo>
                  <a:pt x="1198245" y="490854"/>
                </a:lnTo>
                <a:lnTo>
                  <a:pt x="999998" y="631951"/>
                </a:lnTo>
                <a:lnTo>
                  <a:pt x="1226820" y="801750"/>
                </a:lnTo>
                <a:lnTo>
                  <a:pt x="956310" y="780668"/>
                </a:lnTo>
                <a:lnTo>
                  <a:pt x="1030605" y="1091564"/>
                </a:lnTo>
                <a:lnTo>
                  <a:pt x="796289" y="872108"/>
                </a:lnTo>
                <a:lnTo>
                  <a:pt x="752348" y="1190624"/>
                </a:lnTo>
                <a:lnTo>
                  <a:pt x="598170" y="900937"/>
                </a:lnTo>
                <a:lnTo>
                  <a:pt x="481964" y="1303019"/>
                </a:lnTo>
                <a:lnTo>
                  <a:pt x="438150" y="942720"/>
                </a:lnTo>
                <a:lnTo>
                  <a:pt x="270510" y="1062735"/>
                </a:lnTo>
                <a:lnTo>
                  <a:pt x="321818" y="840739"/>
                </a:lnTo>
                <a:lnTo>
                  <a:pt x="7620" y="879982"/>
                </a:lnTo>
                <a:lnTo>
                  <a:pt x="211455" y="710310"/>
                </a:lnTo>
                <a:lnTo>
                  <a:pt x="0" y="519683"/>
                </a:lnTo>
                <a:lnTo>
                  <a:pt x="262763" y="459485"/>
                </a:lnTo>
                <a:lnTo>
                  <a:pt x="20955" y="138429"/>
                </a:lnTo>
                <a:lnTo>
                  <a:pt x="415289" y="381253"/>
                </a:lnTo>
                <a:lnTo>
                  <a:pt x="474345" y="138429"/>
                </a:lnTo>
                <a:lnTo>
                  <a:pt x="613410" y="349884"/>
                </a:lnTo>
                <a:close/>
              </a:path>
            </a:pathLst>
          </a:custGeom>
          <a:ln w="1371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8" name="object 18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833424" y="5071735"/>
            <a:ext cx="5106670" cy="2619375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ctr" marL="85725">
              <a:lnSpc>
                <a:spcPct val="100000"/>
              </a:lnSpc>
              <a:spcBef>
                <a:spcPts val="680"/>
              </a:spcBef>
            </a:pPr>
            <a:r>
              <a:rPr dirty="0" sz="2200" spc="-10">
                <a:latin typeface="Calibri"/>
                <a:cs typeface="Calibri"/>
              </a:rPr>
              <a:t>UF</a:t>
            </a:r>
            <a:r>
              <a:rPr dirty="0" sz="2200" spc="-25">
                <a:latin typeface="Calibri"/>
                <a:cs typeface="Calibri"/>
              </a:rPr>
              <a:t> Tuition</a:t>
            </a:r>
            <a:endParaRPr sz="2200">
              <a:latin typeface="Calibri"/>
              <a:cs typeface="Calibri"/>
            </a:endParaRPr>
          </a:p>
          <a:p>
            <a:pPr marL="127000" marR="34290" indent="-114300">
              <a:lnSpc>
                <a:spcPct val="70000"/>
              </a:lnSpc>
              <a:spcBef>
                <a:spcPts val="80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25">
                <a:latin typeface="Calibri"/>
                <a:cs typeface="Calibri"/>
              </a:rPr>
              <a:t>At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0">
                <a:latin typeface="Calibri"/>
                <a:cs typeface="Calibri"/>
              </a:rPr>
              <a:t>UF,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tuition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remission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is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considered </a:t>
            </a:r>
            <a:r>
              <a:rPr dirty="0" sz="1300" spc="-5">
                <a:latin typeface="Calibri"/>
                <a:cs typeface="Calibri"/>
              </a:rPr>
              <a:t>a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component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graduate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research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assistant’s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compensation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package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for</a:t>
            </a:r>
            <a:r>
              <a:rPr dirty="0" sz="1300" spc="-5">
                <a:latin typeface="Calibri"/>
                <a:cs typeface="Calibri"/>
              </a:rPr>
              <a:t> the </a:t>
            </a:r>
            <a:r>
              <a:rPr dirty="0" sz="1300" spc="-10">
                <a:latin typeface="Calibri"/>
                <a:cs typeface="Calibri"/>
              </a:rPr>
              <a:t>work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performed.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1400">
              <a:latin typeface="Calibri"/>
              <a:cs typeface="Calibri"/>
            </a:endParaRPr>
          </a:p>
          <a:p>
            <a:pPr marL="127000" marR="5080" indent="-114300">
              <a:lnSpc>
                <a:spcPct val="70000"/>
              </a:lnSpc>
              <a:spcBef>
                <a:spcPts val="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300" spc="-5">
                <a:latin typeface="Calibri"/>
                <a:cs typeface="Calibri"/>
              </a:rPr>
              <a:t>The tuition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should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charged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grant </a:t>
            </a:r>
            <a:r>
              <a:rPr dirty="0" sz="1300" spc="-5">
                <a:latin typeface="Calibri"/>
                <a:cs typeface="Calibri"/>
              </a:rPr>
              <a:t>or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contract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proportion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 </a:t>
            </a:r>
            <a:r>
              <a:rPr dirty="0" sz="1300" spc="-27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graduate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student’s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budgeted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effort.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1400">
              <a:latin typeface="Calibri"/>
              <a:cs typeface="Calibri"/>
            </a:endParaRPr>
          </a:p>
          <a:p>
            <a:pPr marL="127000" marR="67310" indent="-114300">
              <a:lnSpc>
                <a:spcPct val="7000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300" spc="-15">
                <a:latin typeface="Calibri"/>
                <a:cs typeface="Calibri"/>
              </a:rPr>
              <a:t>Tuition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recovery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will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increase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at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10% </a:t>
            </a:r>
            <a:r>
              <a:rPr dirty="0" sz="1300" spc="-15">
                <a:latin typeface="Calibri"/>
                <a:cs typeface="Calibri"/>
              </a:rPr>
              <a:t>for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non-Engineering departments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 2021-2023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and 5%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2024.</a:t>
            </a:r>
            <a:r>
              <a:rPr dirty="0" sz="1300" spc="27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Budget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for</a:t>
            </a:r>
            <a:r>
              <a:rPr dirty="0" sz="1300" spc="-5">
                <a:latin typeface="Calibri"/>
                <a:cs typeface="Calibri"/>
              </a:rPr>
              <a:t> this!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1400">
              <a:latin typeface="Calibri"/>
              <a:cs typeface="Calibri"/>
            </a:endParaRPr>
          </a:p>
          <a:p>
            <a:pPr marL="127000" marR="141605" indent="-114300">
              <a:lnSpc>
                <a:spcPct val="7000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300" spc="-5">
                <a:latin typeface="Calibri"/>
                <a:cs typeface="Calibri"/>
              </a:rPr>
              <a:t>If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Sponsor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does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not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allow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tuition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grant</a:t>
            </a:r>
            <a:r>
              <a:rPr dirty="0" sz="1300" spc="-5">
                <a:latin typeface="Calibri"/>
                <a:cs typeface="Calibri"/>
              </a:rPr>
              <a:t> or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contract,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tuition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must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 </a:t>
            </a:r>
            <a:r>
              <a:rPr dirty="0" sz="1300" spc="-10">
                <a:latin typeface="Calibri"/>
                <a:cs typeface="Calibri"/>
              </a:rPr>
              <a:t>covered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from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another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funding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source.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u="sng" sz="95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https://research.ufl.edu/dsp/proposals/budgeting/graduate-student-salary-tuition-costs.html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351913" y="1169035"/>
            <a:ext cx="215455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Personnel:</a:t>
            </a:r>
            <a:r>
              <a:rPr dirty="0" spc="-30"/>
              <a:t> </a:t>
            </a:r>
            <a:r>
              <a:rPr dirty="0" spc="-5"/>
              <a:t>Non-UF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06193"/>
            <a:ext cx="5167630" cy="16059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1600" spc="-5" b="1" i="1">
                <a:latin typeface="Calibri"/>
                <a:cs typeface="Calibri"/>
              </a:rPr>
              <a:t>What</a:t>
            </a:r>
            <a:r>
              <a:rPr dirty="0" sz="1600" spc="5" b="1" i="1">
                <a:latin typeface="Calibri"/>
                <a:cs typeface="Calibri"/>
              </a:rPr>
              <a:t> </a:t>
            </a:r>
            <a:r>
              <a:rPr dirty="0" sz="1600" spc="-5" b="1" i="1">
                <a:latin typeface="Calibri"/>
                <a:cs typeface="Calibri"/>
              </a:rPr>
              <a:t>if</a:t>
            </a:r>
            <a:r>
              <a:rPr dirty="0" sz="1600" b="1" i="1">
                <a:latin typeface="Calibri"/>
                <a:cs typeface="Calibri"/>
              </a:rPr>
              <a:t> </a:t>
            </a:r>
            <a:r>
              <a:rPr dirty="0" sz="1600" spc="-5" b="1" i="1">
                <a:latin typeface="Calibri"/>
                <a:cs typeface="Calibri"/>
              </a:rPr>
              <a:t>the</a:t>
            </a:r>
            <a:r>
              <a:rPr dirty="0" sz="1600" spc="20" b="1" i="1">
                <a:latin typeface="Calibri"/>
                <a:cs typeface="Calibri"/>
              </a:rPr>
              <a:t> </a:t>
            </a:r>
            <a:r>
              <a:rPr dirty="0" sz="1600" spc="-10" b="1" i="1">
                <a:latin typeface="Calibri"/>
                <a:cs typeface="Calibri"/>
              </a:rPr>
              <a:t>personnel</a:t>
            </a:r>
            <a:r>
              <a:rPr dirty="0" sz="1600" spc="25" b="1" i="1">
                <a:latin typeface="Calibri"/>
                <a:cs typeface="Calibri"/>
              </a:rPr>
              <a:t> </a:t>
            </a:r>
            <a:r>
              <a:rPr dirty="0" sz="1600" spc="-5" b="1" i="1">
                <a:latin typeface="Calibri"/>
                <a:cs typeface="Calibri"/>
              </a:rPr>
              <a:t>aren’t</a:t>
            </a:r>
            <a:r>
              <a:rPr dirty="0" sz="1600" spc="15" b="1" i="1">
                <a:latin typeface="Calibri"/>
                <a:cs typeface="Calibri"/>
              </a:rPr>
              <a:t> </a:t>
            </a:r>
            <a:r>
              <a:rPr dirty="0" sz="1600" spc="-5" b="1" i="1">
                <a:latin typeface="Calibri"/>
                <a:cs typeface="Calibri"/>
              </a:rPr>
              <a:t>UF</a:t>
            </a:r>
            <a:r>
              <a:rPr dirty="0" sz="1600" b="1" i="1">
                <a:latin typeface="Calibri"/>
                <a:cs typeface="Calibri"/>
              </a:rPr>
              <a:t> </a:t>
            </a:r>
            <a:r>
              <a:rPr dirty="0" sz="1600" spc="-10" b="1" i="1">
                <a:latin typeface="Calibri"/>
                <a:cs typeface="Calibri"/>
              </a:rPr>
              <a:t>employees?</a:t>
            </a:r>
            <a:endParaRPr sz="160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spcBef>
                <a:spcPts val="54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 spc="-5">
                <a:latin typeface="Calibri"/>
                <a:cs typeface="Calibri"/>
              </a:rPr>
              <a:t>If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non-UF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personnel </a:t>
            </a:r>
            <a:r>
              <a:rPr dirty="0" sz="1400">
                <a:latin typeface="Calibri"/>
                <a:cs typeface="Calibri"/>
              </a:rPr>
              <a:t>will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more </a:t>
            </a:r>
            <a:r>
              <a:rPr dirty="0" sz="1400" spc="-5">
                <a:latin typeface="Calibri"/>
                <a:cs typeface="Calibri"/>
              </a:rPr>
              <a:t>information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will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needed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understand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what</a:t>
            </a:r>
            <a:r>
              <a:rPr dirty="0" sz="1400" spc="-10">
                <a:latin typeface="Calibri"/>
                <a:cs typeface="Calibri"/>
              </a:rPr>
              <a:t> role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play.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1500">
              <a:latin typeface="Calibri"/>
              <a:cs typeface="Calibri"/>
            </a:endParaRPr>
          </a:p>
          <a:p>
            <a:pPr marL="127000" marR="20320" indent="-114300">
              <a:lnSpc>
                <a:spcPts val="1510"/>
              </a:lnSpc>
              <a:buFont typeface="Arial"/>
              <a:buChar char="•"/>
              <a:tabLst>
                <a:tab pos="127000" algn="l"/>
              </a:tabLst>
            </a:pPr>
            <a:r>
              <a:rPr dirty="0" sz="1400" b="1" i="1">
                <a:latin typeface="Calibri"/>
                <a:cs typeface="Calibri"/>
              </a:rPr>
              <a:t>Caveat</a:t>
            </a:r>
            <a:r>
              <a:rPr dirty="0" sz="1400">
                <a:latin typeface="Calibri"/>
                <a:cs typeface="Calibri"/>
              </a:rPr>
              <a:t>:</a:t>
            </a:r>
            <a:r>
              <a:rPr dirty="0" sz="140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4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Some sponsors</a:t>
            </a:r>
            <a:r>
              <a:rPr dirty="0" sz="1400" spc="-5">
                <a:solidFill>
                  <a:srgbClr val="0462C1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1400" spc="-15">
                <a:latin typeface="Calibri"/>
                <a:cs typeface="Calibri"/>
              </a:rPr>
              <a:t>have </a:t>
            </a:r>
            <a:r>
              <a:rPr dirty="0" sz="1400">
                <a:latin typeface="Calibri"/>
                <a:cs typeface="Calibri"/>
              </a:rPr>
              <a:t>very </a:t>
            </a:r>
            <a:r>
              <a:rPr dirty="0" sz="1400" spc="-5">
                <a:latin typeface="Calibri"/>
                <a:cs typeface="Calibri"/>
              </a:rPr>
              <a:t>specific guidelines </a:t>
            </a:r>
            <a:r>
              <a:rPr dirty="0" sz="1400" spc="-10">
                <a:latin typeface="Calibri"/>
                <a:cs typeface="Calibri"/>
              </a:rPr>
              <a:t>for </a:t>
            </a:r>
            <a:r>
              <a:rPr dirty="0" sz="1400">
                <a:latin typeface="Calibri"/>
                <a:cs typeface="Calibri"/>
              </a:rPr>
              <a:t>classifying an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individual </a:t>
            </a:r>
            <a:r>
              <a:rPr dirty="0" sz="1400">
                <a:latin typeface="Calibri"/>
                <a:cs typeface="Calibri"/>
              </a:rPr>
              <a:t>as a</a:t>
            </a:r>
            <a:r>
              <a:rPr dirty="0" sz="1400" spc="-10">
                <a:latin typeface="Calibri"/>
                <a:cs typeface="Calibri"/>
              </a:rPr>
              <a:t> collaborator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vs.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consultant.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2749676" y="5145481"/>
            <a:ext cx="135826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Consultants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5" name="object 25"/>
          <p:cNvSpPr txBox="1"/>
          <p:nvPr/>
        </p:nvSpPr>
        <p:spPr>
          <a:xfrm>
            <a:off x="833424" y="5735192"/>
            <a:ext cx="5045075" cy="113601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0" marR="442595" indent="-114300">
              <a:lnSpc>
                <a:spcPts val="1510"/>
              </a:lnSpc>
              <a:spcBef>
                <a:spcPts val="29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UF </a:t>
            </a:r>
            <a:r>
              <a:rPr dirty="0" sz="1400" spc="-5">
                <a:latin typeface="Calibri"/>
                <a:cs typeface="Calibri"/>
              </a:rPr>
              <a:t>faculty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Calibri"/>
                <a:cs typeface="Calibri"/>
              </a:rPr>
              <a:t>CANNOT</a:t>
            </a:r>
            <a:r>
              <a:rPr dirty="0" sz="14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paid</a:t>
            </a:r>
            <a:r>
              <a:rPr dirty="0" sz="1400">
                <a:latin typeface="Calibri"/>
                <a:cs typeface="Calibri"/>
              </a:rPr>
              <a:t> as </a:t>
            </a:r>
            <a:r>
              <a:rPr dirty="0" sz="1400" spc="-10">
                <a:latin typeface="Calibri"/>
                <a:cs typeface="Calibri"/>
              </a:rPr>
              <a:t>consultants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from</a:t>
            </a:r>
            <a:r>
              <a:rPr dirty="0" sz="1400">
                <a:latin typeface="Calibri"/>
                <a:cs typeface="Calibri"/>
              </a:rPr>
              <a:t> UF </a:t>
            </a:r>
            <a:r>
              <a:rPr dirty="0" sz="1400" spc="-5">
                <a:latin typeface="Calibri"/>
                <a:cs typeface="Calibri"/>
              </a:rPr>
              <a:t>sponsored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projects.</a:t>
            </a:r>
            <a:endParaRPr sz="1400">
              <a:latin typeface="Calibri"/>
              <a:cs typeface="Calibri"/>
            </a:endParaRPr>
          </a:p>
          <a:p>
            <a:pPr marL="127000" marR="5080" indent="-114300">
              <a:lnSpc>
                <a:spcPts val="1510"/>
              </a:lnSpc>
              <a:spcBef>
                <a:spcPts val="1015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400">
                <a:latin typeface="Calibri"/>
                <a:cs typeface="Calibri"/>
              </a:rPr>
              <a:t>UF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faculty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devoting</a:t>
            </a:r>
            <a:r>
              <a:rPr dirty="0" sz="1400" spc="-5">
                <a:latin typeface="Calibri"/>
                <a:cs typeface="Calibri"/>
              </a:rPr>
              <a:t> time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a</a:t>
            </a:r>
            <a:r>
              <a:rPr dirty="0" sz="1400" spc="-5">
                <a:latin typeface="Calibri"/>
                <a:cs typeface="Calibri"/>
              </a:rPr>
              <a:t> sponsored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project</a:t>
            </a:r>
            <a:r>
              <a:rPr dirty="0" sz="1400" spc="-5">
                <a:latin typeface="Calibri"/>
                <a:cs typeface="Calibri"/>
              </a:rPr>
              <a:t> should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budgeted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the </a:t>
            </a:r>
            <a:r>
              <a:rPr dirty="0" sz="1400" spc="-5">
                <a:latin typeface="Calibri"/>
                <a:cs typeface="Calibri"/>
              </a:rPr>
              <a:t>personnel </a:t>
            </a:r>
            <a:r>
              <a:rPr dirty="0" sz="1400">
                <a:latin typeface="Calibri"/>
                <a:cs typeface="Calibri"/>
              </a:rPr>
              <a:t>line, with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appropriate </a:t>
            </a:r>
            <a:r>
              <a:rPr dirty="0" sz="1400" spc="-5">
                <a:latin typeface="Calibri"/>
                <a:cs typeface="Calibri"/>
              </a:rPr>
              <a:t>amount of </a:t>
            </a:r>
            <a:r>
              <a:rPr dirty="0" sz="1400">
                <a:latin typeface="Calibri"/>
                <a:cs typeface="Calibri"/>
              </a:rPr>
              <a:t>salary </a:t>
            </a:r>
            <a:r>
              <a:rPr dirty="0" sz="1400" spc="-5">
                <a:latin typeface="Calibri"/>
                <a:cs typeface="Calibri"/>
              </a:rPr>
              <a:t>and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fringe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corresponding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-10">
                <a:latin typeface="Calibri"/>
                <a:cs typeface="Calibri"/>
              </a:rPr>
              <a:t> effort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devoted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project.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89141" y="23876"/>
            <a:ext cx="68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</a:t>
            </a:r>
            <a:r>
              <a:rPr dirty="0" sz="1200" spc="5">
                <a:latin typeface="Calibri"/>
                <a:cs typeface="Calibri"/>
              </a:rPr>
              <a:t>/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5">
                <a:latin typeface="Calibri"/>
                <a:cs typeface="Calibri"/>
              </a:rPr>
              <a:t>4</a:t>
            </a:r>
            <a:r>
              <a:rPr dirty="0" sz="1200">
                <a:latin typeface="Calibri"/>
                <a:cs typeface="Calibri"/>
              </a:rPr>
              <a:t>/2</a:t>
            </a:r>
            <a:r>
              <a:rPr dirty="0" sz="1200" spc="5">
                <a:latin typeface="Calibri"/>
                <a:cs typeface="Calibri"/>
              </a:rPr>
              <a:t>0</a:t>
            </a:r>
            <a:r>
              <a:rPr dirty="0" sz="120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1000" y="868680"/>
            <a:ext cx="6096000" cy="3429000"/>
            <a:chOff x="381000" y="868680"/>
            <a:chExt cx="6096000" cy="3429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868680"/>
              <a:ext cx="6096000" cy="34290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3887724"/>
              <a:ext cx="1223772" cy="2499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2"/>
                  </a:lnTo>
                  <a:lnTo>
                    <a:pt x="4162" y="315534"/>
                  </a:lnTo>
                  <a:lnTo>
                    <a:pt x="16161" y="360782"/>
                  </a:lnTo>
                  <a:lnTo>
                    <a:pt x="35269" y="402448"/>
                  </a:lnTo>
                  <a:lnTo>
                    <a:pt x="60755" y="439778"/>
                  </a:lnTo>
                  <a:lnTo>
                    <a:pt x="91889" y="472015"/>
                  </a:lnTo>
                  <a:lnTo>
                    <a:pt x="127942" y="498404"/>
                  </a:lnTo>
                  <a:lnTo>
                    <a:pt x="168184" y="518189"/>
                  </a:lnTo>
                  <a:lnTo>
                    <a:pt x="211886" y="530614"/>
                  </a:lnTo>
                  <a:lnTo>
                    <a:pt x="258318" y="534924"/>
                  </a:lnTo>
                  <a:lnTo>
                    <a:pt x="304749" y="530614"/>
                  </a:lnTo>
                  <a:lnTo>
                    <a:pt x="348451" y="518189"/>
                  </a:lnTo>
                  <a:lnTo>
                    <a:pt x="388693" y="498404"/>
                  </a:lnTo>
                  <a:lnTo>
                    <a:pt x="424746" y="472015"/>
                  </a:lnTo>
                  <a:lnTo>
                    <a:pt x="455880" y="439778"/>
                  </a:lnTo>
                  <a:lnTo>
                    <a:pt x="481366" y="402448"/>
                  </a:lnTo>
                  <a:lnTo>
                    <a:pt x="500474" y="360782"/>
                  </a:lnTo>
                  <a:lnTo>
                    <a:pt x="512473" y="315534"/>
                  </a:lnTo>
                  <a:lnTo>
                    <a:pt x="516635" y="267462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2940" y="3689603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2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2"/>
                  </a:lnTo>
                  <a:lnTo>
                    <a:pt x="512473" y="315534"/>
                  </a:lnTo>
                  <a:lnTo>
                    <a:pt x="500474" y="360782"/>
                  </a:lnTo>
                  <a:lnTo>
                    <a:pt x="481366" y="402448"/>
                  </a:lnTo>
                  <a:lnTo>
                    <a:pt x="455880" y="439778"/>
                  </a:lnTo>
                  <a:lnTo>
                    <a:pt x="424746" y="472015"/>
                  </a:lnTo>
                  <a:lnTo>
                    <a:pt x="388693" y="498404"/>
                  </a:lnTo>
                  <a:lnTo>
                    <a:pt x="348451" y="518189"/>
                  </a:lnTo>
                  <a:lnTo>
                    <a:pt x="304749" y="530614"/>
                  </a:lnTo>
                  <a:lnTo>
                    <a:pt x="258318" y="534924"/>
                  </a:lnTo>
                  <a:lnTo>
                    <a:pt x="211886" y="530614"/>
                  </a:lnTo>
                  <a:lnTo>
                    <a:pt x="168184" y="518189"/>
                  </a:lnTo>
                  <a:lnTo>
                    <a:pt x="127942" y="498404"/>
                  </a:lnTo>
                  <a:lnTo>
                    <a:pt x="91889" y="472015"/>
                  </a:lnTo>
                  <a:lnTo>
                    <a:pt x="60755" y="439778"/>
                  </a:lnTo>
                  <a:lnTo>
                    <a:pt x="35269" y="402448"/>
                  </a:lnTo>
                  <a:lnTo>
                    <a:pt x="16161" y="360782"/>
                  </a:lnTo>
                  <a:lnTo>
                    <a:pt x="4162" y="315534"/>
                  </a:lnTo>
                  <a:lnTo>
                    <a:pt x="0" y="267462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28"/>
                  </a:lnTo>
                  <a:lnTo>
                    <a:pt x="30726" y="256976"/>
                  </a:lnTo>
                  <a:lnTo>
                    <a:pt x="65200" y="291937"/>
                  </a:lnTo>
                  <a:lnTo>
                    <a:pt x="108918" y="314858"/>
                  </a:lnTo>
                  <a:lnTo>
                    <a:pt x="159258" y="323088"/>
                  </a:lnTo>
                  <a:lnTo>
                    <a:pt x="209597" y="314858"/>
                  </a:lnTo>
                  <a:lnTo>
                    <a:pt x="253315" y="291937"/>
                  </a:lnTo>
                  <a:lnTo>
                    <a:pt x="287789" y="256976"/>
                  </a:lnTo>
                  <a:lnTo>
                    <a:pt x="310397" y="212628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63524" y="3799331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4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28"/>
                  </a:lnTo>
                  <a:lnTo>
                    <a:pt x="287789" y="256976"/>
                  </a:lnTo>
                  <a:lnTo>
                    <a:pt x="253315" y="291937"/>
                  </a:lnTo>
                  <a:lnTo>
                    <a:pt x="209597" y="314858"/>
                  </a:lnTo>
                  <a:lnTo>
                    <a:pt x="159258" y="323088"/>
                  </a:lnTo>
                  <a:lnTo>
                    <a:pt x="108918" y="314858"/>
                  </a:lnTo>
                  <a:lnTo>
                    <a:pt x="65200" y="291937"/>
                  </a:lnTo>
                  <a:lnTo>
                    <a:pt x="30726" y="256976"/>
                  </a:lnTo>
                  <a:lnTo>
                    <a:pt x="8118" y="212628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012" y="3886200"/>
              <a:ext cx="129540" cy="14173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57427" y="3764280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4"/>
                  </a:moveTo>
                  <a:lnTo>
                    <a:pt x="333756" y="390144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4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92276" y="3805174"/>
            <a:ext cx="25717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RCR</a:t>
            </a:r>
            <a:endParaRPr sz="550">
              <a:latin typeface="Baskerville Old Face"/>
              <a:cs typeface="Baskerville Old Face"/>
            </a:endParaRPr>
          </a:p>
          <a:p>
            <a:pPr marL="12700" marR="5080" indent="69850">
              <a:lnSpc>
                <a:spcPct val="100000"/>
              </a:lnSpc>
            </a:pPr>
            <a:r>
              <a:rPr dirty="0" sz="550" spc="-5">
                <a:solidFill>
                  <a:srgbClr val="C55A11"/>
                </a:solidFill>
                <a:latin typeface="Baskerville Old Face"/>
                <a:cs typeface="Baskerville Old Face"/>
              </a:rPr>
              <a:t>On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 </a:t>
            </a:r>
            <a:r>
              <a:rPr dirty="0" sz="550">
                <a:solidFill>
                  <a:srgbClr val="C55A11"/>
                </a:solidFill>
                <a:latin typeface="Baskerville Old Face"/>
                <a:cs typeface="Baskerville Old Face"/>
              </a:rPr>
              <a:t>Campus</a:t>
            </a:r>
            <a:endParaRPr sz="550">
              <a:latin typeface="Baskerville Old Face"/>
              <a:cs typeface="Baskerville Old Fac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652141" y="1169035"/>
            <a:ext cx="155511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Subrecipients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33424" y="1782826"/>
            <a:ext cx="5112385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0" marR="5080" indent="-1143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27000" algn="l"/>
              </a:tabLst>
            </a:pPr>
            <a:r>
              <a:rPr dirty="0" sz="1200">
                <a:latin typeface="Calibri"/>
                <a:cs typeface="Calibri"/>
              </a:rPr>
              <a:t>When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included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u="sng" sz="12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subrecipient</a:t>
            </a:r>
            <a:r>
              <a:rPr dirty="0" sz="1200" spc="-25">
                <a:solidFill>
                  <a:srgbClr val="0462C1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budget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proposal,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UF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PI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 </a:t>
            </a:r>
            <a:r>
              <a:rPr dirty="0" sz="1200" spc="-5">
                <a:latin typeface="Calibri"/>
                <a:cs typeface="Calibri"/>
              </a:rPr>
              <a:t>required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obtain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following: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15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27000" algn="l"/>
              </a:tabLst>
            </a:pPr>
            <a:r>
              <a:rPr dirty="0" u="sng" sz="12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Minimum</a:t>
            </a:r>
            <a:r>
              <a:rPr dirty="0" u="sng" sz="1200" spc="-4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12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required</a:t>
            </a:r>
            <a:r>
              <a:rPr dirty="0" u="sng" sz="12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12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documents</a:t>
            </a:r>
            <a:r>
              <a:rPr dirty="0" sz="1200" spc="-5">
                <a:latin typeface="Calibri"/>
                <a:cs typeface="Calibri"/>
              </a:rPr>
              <a:t>:</a:t>
            </a:r>
            <a:endParaRPr sz="1200">
              <a:latin typeface="Calibri"/>
              <a:cs typeface="Calibri"/>
            </a:endParaRPr>
          </a:p>
          <a:p>
            <a:pPr lvl="1" marL="697865" indent="-229235">
              <a:lnSpc>
                <a:spcPct val="100000"/>
              </a:lnSpc>
              <a:buFont typeface="Wingdings"/>
              <a:buChar char=""/>
              <a:tabLst>
                <a:tab pos="698500" algn="l"/>
              </a:tabLst>
            </a:pPr>
            <a:r>
              <a:rPr dirty="0" sz="1200" spc="-5">
                <a:latin typeface="Calibri"/>
                <a:cs typeface="Calibri"/>
              </a:rPr>
              <a:t>Signed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endorsement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from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sub’s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authorized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official</a:t>
            </a:r>
            <a:endParaRPr sz="1200">
              <a:latin typeface="Calibri"/>
              <a:cs typeface="Calibri"/>
            </a:endParaRPr>
          </a:p>
          <a:p>
            <a:pPr lvl="1" marL="697865" indent="-229235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698500" algn="l"/>
              </a:tabLst>
            </a:pPr>
            <a:r>
              <a:rPr dirty="0" sz="1200" spc="-5">
                <a:latin typeface="Calibri"/>
                <a:cs typeface="Calibri"/>
              </a:rPr>
              <a:t>Detailed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scope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work</a:t>
            </a:r>
            <a:endParaRPr sz="1200">
              <a:latin typeface="Calibri"/>
              <a:cs typeface="Calibri"/>
            </a:endParaRPr>
          </a:p>
          <a:p>
            <a:pPr lvl="1" marL="697865" indent="-229235">
              <a:lnSpc>
                <a:spcPct val="100000"/>
              </a:lnSpc>
              <a:buFont typeface="Wingdings"/>
              <a:buChar char=""/>
              <a:tabLst>
                <a:tab pos="698500" algn="l"/>
              </a:tabLst>
            </a:pPr>
            <a:r>
              <a:rPr dirty="0" sz="1200" spc="-5">
                <a:latin typeface="Calibri"/>
                <a:cs typeface="Calibri"/>
              </a:rPr>
              <a:t>Detailed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budget</a:t>
            </a:r>
            <a:endParaRPr sz="1200">
              <a:latin typeface="Calibri"/>
              <a:cs typeface="Calibri"/>
            </a:endParaRPr>
          </a:p>
          <a:p>
            <a:pPr lvl="1" marL="697865" indent="-229235">
              <a:lnSpc>
                <a:spcPct val="100000"/>
              </a:lnSpc>
              <a:buFont typeface="Wingdings"/>
              <a:buChar char=""/>
              <a:tabLst>
                <a:tab pos="698500" algn="l"/>
              </a:tabLst>
            </a:pPr>
            <a:r>
              <a:rPr dirty="0" sz="1200" spc="-5">
                <a:latin typeface="Calibri"/>
                <a:cs typeface="Calibri"/>
              </a:rPr>
              <a:t>Detailed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budget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justification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1000" y="4844796"/>
            <a:ext cx="6096000" cy="3429000"/>
            <a:chOff x="381000" y="4844796"/>
            <a:chExt cx="6096000" cy="342900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844796"/>
              <a:ext cx="6096000" cy="342900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2435" y="7863840"/>
              <a:ext cx="1223772" cy="24993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258318" y="0"/>
                  </a:moveTo>
                  <a:lnTo>
                    <a:pt x="211886" y="4309"/>
                  </a:lnTo>
                  <a:lnTo>
                    <a:pt x="168184" y="16734"/>
                  </a:lnTo>
                  <a:lnTo>
                    <a:pt x="127942" y="36519"/>
                  </a:lnTo>
                  <a:lnTo>
                    <a:pt x="91889" y="62908"/>
                  </a:lnTo>
                  <a:lnTo>
                    <a:pt x="60755" y="95145"/>
                  </a:lnTo>
                  <a:lnTo>
                    <a:pt x="35269" y="132475"/>
                  </a:lnTo>
                  <a:lnTo>
                    <a:pt x="16161" y="174141"/>
                  </a:lnTo>
                  <a:lnTo>
                    <a:pt x="4162" y="219389"/>
                  </a:lnTo>
                  <a:lnTo>
                    <a:pt x="0" y="267461"/>
                  </a:lnTo>
                  <a:lnTo>
                    <a:pt x="4162" y="315538"/>
                  </a:lnTo>
                  <a:lnTo>
                    <a:pt x="16161" y="360787"/>
                  </a:lnTo>
                  <a:lnTo>
                    <a:pt x="35269" y="402454"/>
                  </a:lnTo>
                  <a:lnTo>
                    <a:pt x="60755" y="439783"/>
                  </a:lnTo>
                  <a:lnTo>
                    <a:pt x="91889" y="472019"/>
                  </a:lnTo>
                  <a:lnTo>
                    <a:pt x="127942" y="498407"/>
                  </a:lnTo>
                  <a:lnTo>
                    <a:pt x="168184" y="518190"/>
                  </a:lnTo>
                  <a:lnTo>
                    <a:pt x="211886" y="530614"/>
                  </a:lnTo>
                  <a:lnTo>
                    <a:pt x="258318" y="534923"/>
                  </a:lnTo>
                  <a:lnTo>
                    <a:pt x="304749" y="530614"/>
                  </a:lnTo>
                  <a:lnTo>
                    <a:pt x="348451" y="518190"/>
                  </a:lnTo>
                  <a:lnTo>
                    <a:pt x="388693" y="498407"/>
                  </a:lnTo>
                  <a:lnTo>
                    <a:pt x="424746" y="472019"/>
                  </a:lnTo>
                  <a:lnTo>
                    <a:pt x="455880" y="439783"/>
                  </a:lnTo>
                  <a:lnTo>
                    <a:pt x="481366" y="402454"/>
                  </a:lnTo>
                  <a:lnTo>
                    <a:pt x="500474" y="360787"/>
                  </a:lnTo>
                  <a:lnTo>
                    <a:pt x="512473" y="315538"/>
                  </a:lnTo>
                  <a:lnTo>
                    <a:pt x="516635" y="267461"/>
                  </a:lnTo>
                  <a:lnTo>
                    <a:pt x="512473" y="219389"/>
                  </a:lnTo>
                  <a:lnTo>
                    <a:pt x="500474" y="174141"/>
                  </a:lnTo>
                  <a:lnTo>
                    <a:pt x="481366" y="132475"/>
                  </a:lnTo>
                  <a:lnTo>
                    <a:pt x="455880" y="95145"/>
                  </a:lnTo>
                  <a:lnTo>
                    <a:pt x="424746" y="62908"/>
                  </a:lnTo>
                  <a:lnTo>
                    <a:pt x="388693" y="36519"/>
                  </a:lnTo>
                  <a:lnTo>
                    <a:pt x="348451" y="16734"/>
                  </a:lnTo>
                  <a:lnTo>
                    <a:pt x="304749" y="4309"/>
                  </a:lnTo>
                  <a:lnTo>
                    <a:pt x="25831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2940" y="7665720"/>
              <a:ext cx="516890" cy="535305"/>
            </a:xfrm>
            <a:custGeom>
              <a:avLst/>
              <a:gdLst/>
              <a:ahLst/>
              <a:cxnLst/>
              <a:rect l="l" t="t" r="r" b="b"/>
              <a:pathLst>
                <a:path w="516890" h="535304">
                  <a:moveTo>
                    <a:pt x="0" y="267461"/>
                  </a:moveTo>
                  <a:lnTo>
                    <a:pt x="4162" y="219389"/>
                  </a:lnTo>
                  <a:lnTo>
                    <a:pt x="16161" y="174141"/>
                  </a:lnTo>
                  <a:lnTo>
                    <a:pt x="35269" y="132475"/>
                  </a:lnTo>
                  <a:lnTo>
                    <a:pt x="60755" y="95145"/>
                  </a:lnTo>
                  <a:lnTo>
                    <a:pt x="91889" y="62908"/>
                  </a:lnTo>
                  <a:lnTo>
                    <a:pt x="127942" y="36519"/>
                  </a:lnTo>
                  <a:lnTo>
                    <a:pt x="168184" y="16734"/>
                  </a:lnTo>
                  <a:lnTo>
                    <a:pt x="211886" y="4309"/>
                  </a:lnTo>
                  <a:lnTo>
                    <a:pt x="258318" y="0"/>
                  </a:lnTo>
                  <a:lnTo>
                    <a:pt x="304749" y="4309"/>
                  </a:lnTo>
                  <a:lnTo>
                    <a:pt x="348451" y="16734"/>
                  </a:lnTo>
                  <a:lnTo>
                    <a:pt x="388693" y="36519"/>
                  </a:lnTo>
                  <a:lnTo>
                    <a:pt x="424746" y="62908"/>
                  </a:lnTo>
                  <a:lnTo>
                    <a:pt x="455880" y="95145"/>
                  </a:lnTo>
                  <a:lnTo>
                    <a:pt x="481366" y="132475"/>
                  </a:lnTo>
                  <a:lnTo>
                    <a:pt x="500474" y="174141"/>
                  </a:lnTo>
                  <a:lnTo>
                    <a:pt x="512473" y="219389"/>
                  </a:lnTo>
                  <a:lnTo>
                    <a:pt x="516635" y="267461"/>
                  </a:lnTo>
                  <a:lnTo>
                    <a:pt x="512473" y="315538"/>
                  </a:lnTo>
                  <a:lnTo>
                    <a:pt x="500474" y="360787"/>
                  </a:lnTo>
                  <a:lnTo>
                    <a:pt x="481366" y="402454"/>
                  </a:lnTo>
                  <a:lnTo>
                    <a:pt x="455880" y="439783"/>
                  </a:lnTo>
                  <a:lnTo>
                    <a:pt x="424746" y="472019"/>
                  </a:lnTo>
                  <a:lnTo>
                    <a:pt x="388693" y="498407"/>
                  </a:lnTo>
                  <a:lnTo>
                    <a:pt x="348451" y="518190"/>
                  </a:lnTo>
                  <a:lnTo>
                    <a:pt x="304749" y="530614"/>
                  </a:lnTo>
                  <a:lnTo>
                    <a:pt x="258318" y="534923"/>
                  </a:lnTo>
                  <a:lnTo>
                    <a:pt x="211886" y="530614"/>
                  </a:lnTo>
                  <a:lnTo>
                    <a:pt x="168184" y="518190"/>
                  </a:lnTo>
                  <a:lnTo>
                    <a:pt x="127942" y="498407"/>
                  </a:lnTo>
                  <a:lnTo>
                    <a:pt x="91889" y="472019"/>
                  </a:lnTo>
                  <a:lnTo>
                    <a:pt x="60755" y="439783"/>
                  </a:lnTo>
                  <a:lnTo>
                    <a:pt x="35269" y="402454"/>
                  </a:lnTo>
                  <a:lnTo>
                    <a:pt x="16161" y="360787"/>
                  </a:lnTo>
                  <a:lnTo>
                    <a:pt x="4162" y="315538"/>
                  </a:lnTo>
                  <a:lnTo>
                    <a:pt x="0" y="267461"/>
                  </a:lnTo>
                  <a:close/>
                </a:path>
              </a:pathLst>
            </a:custGeom>
            <a:ln w="6096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159258" y="0"/>
                  </a:moveTo>
                  <a:lnTo>
                    <a:pt x="108918" y="8229"/>
                  </a:lnTo>
                  <a:lnTo>
                    <a:pt x="65200" y="31150"/>
                  </a:lnTo>
                  <a:lnTo>
                    <a:pt x="30726" y="66111"/>
                  </a:lnTo>
                  <a:lnTo>
                    <a:pt x="8118" y="110459"/>
                  </a:lnTo>
                  <a:lnTo>
                    <a:pt x="0" y="161543"/>
                  </a:lnTo>
                  <a:lnTo>
                    <a:pt x="8118" y="212604"/>
                  </a:lnTo>
                  <a:lnTo>
                    <a:pt x="30726" y="256949"/>
                  </a:lnTo>
                  <a:lnTo>
                    <a:pt x="65200" y="291919"/>
                  </a:lnTo>
                  <a:lnTo>
                    <a:pt x="108918" y="314852"/>
                  </a:lnTo>
                  <a:lnTo>
                    <a:pt x="159258" y="323088"/>
                  </a:lnTo>
                  <a:lnTo>
                    <a:pt x="209597" y="314852"/>
                  </a:lnTo>
                  <a:lnTo>
                    <a:pt x="253315" y="291919"/>
                  </a:lnTo>
                  <a:lnTo>
                    <a:pt x="287789" y="256949"/>
                  </a:lnTo>
                  <a:lnTo>
                    <a:pt x="310397" y="212604"/>
                  </a:lnTo>
                  <a:lnTo>
                    <a:pt x="318516" y="161543"/>
                  </a:lnTo>
                  <a:lnTo>
                    <a:pt x="310397" y="110459"/>
                  </a:lnTo>
                  <a:lnTo>
                    <a:pt x="287789" y="66111"/>
                  </a:lnTo>
                  <a:lnTo>
                    <a:pt x="253315" y="31150"/>
                  </a:lnTo>
                  <a:lnTo>
                    <a:pt x="209597" y="8229"/>
                  </a:lnTo>
                  <a:lnTo>
                    <a:pt x="15925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63524" y="7775448"/>
              <a:ext cx="318770" cy="323215"/>
            </a:xfrm>
            <a:custGeom>
              <a:avLst/>
              <a:gdLst/>
              <a:ahLst/>
              <a:cxnLst/>
              <a:rect l="l" t="t" r="r" b="b"/>
              <a:pathLst>
                <a:path w="318769" h="323215">
                  <a:moveTo>
                    <a:pt x="0" y="161543"/>
                  </a:moveTo>
                  <a:lnTo>
                    <a:pt x="8118" y="110459"/>
                  </a:lnTo>
                  <a:lnTo>
                    <a:pt x="30726" y="66111"/>
                  </a:lnTo>
                  <a:lnTo>
                    <a:pt x="65200" y="31150"/>
                  </a:lnTo>
                  <a:lnTo>
                    <a:pt x="108918" y="8229"/>
                  </a:lnTo>
                  <a:lnTo>
                    <a:pt x="159258" y="0"/>
                  </a:lnTo>
                  <a:lnTo>
                    <a:pt x="209597" y="8229"/>
                  </a:lnTo>
                  <a:lnTo>
                    <a:pt x="253315" y="31150"/>
                  </a:lnTo>
                  <a:lnTo>
                    <a:pt x="287789" y="66111"/>
                  </a:lnTo>
                  <a:lnTo>
                    <a:pt x="310397" y="110459"/>
                  </a:lnTo>
                  <a:lnTo>
                    <a:pt x="318516" y="161543"/>
                  </a:lnTo>
                  <a:lnTo>
                    <a:pt x="310397" y="212604"/>
                  </a:lnTo>
                  <a:lnTo>
                    <a:pt x="287789" y="256949"/>
                  </a:lnTo>
                  <a:lnTo>
                    <a:pt x="253315" y="291919"/>
                  </a:lnTo>
                  <a:lnTo>
                    <a:pt x="209597" y="314852"/>
                  </a:lnTo>
                  <a:lnTo>
                    <a:pt x="159258" y="323088"/>
                  </a:lnTo>
                  <a:lnTo>
                    <a:pt x="108918" y="314852"/>
                  </a:lnTo>
                  <a:lnTo>
                    <a:pt x="65200" y="291919"/>
                  </a:lnTo>
                  <a:lnTo>
                    <a:pt x="30726" y="256949"/>
                  </a:lnTo>
                  <a:lnTo>
                    <a:pt x="8118" y="212604"/>
                  </a:lnTo>
                  <a:lnTo>
                    <a:pt x="0" y="1615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8012" y="7862316"/>
              <a:ext cx="129540" cy="14173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757427" y="7740396"/>
              <a:ext cx="334010" cy="390525"/>
            </a:xfrm>
            <a:custGeom>
              <a:avLst/>
              <a:gdLst/>
              <a:ahLst/>
              <a:cxnLst/>
              <a:rect l="l" t="t" r="r" b="b"/>
              <a:pathLst>
                <a:path w="334009" h="390525">
                  <a:moveTo>
                    <a:pt x="0" y="390143"/>
                  </a:moveTo>
                  <a:lnTo>
                    <a:pt x="333756" y="390143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901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1062024" y="5145481"/>
            <a:ext cx="4608195" cy="2407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0">
              <a:lnSpc>
                <a:spcPct val="100000"/>
              </a:lnSpc>
              <a:spcBef>
                <a:spcPts val="95"/>
              </a:spcBef>
            </a:pPr>
            <a:r>
              <a:rPr dirty="0" sz="2200" spc="-45">
                <a:latin typeface="Calibri"/>
                <a:cs typeface="Calibri"/>
              </a:rPr>
              <a:t>Travel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dirty="0" sz="1800" spc="-5">
                <a:latin typeface="Calibri"/>
                <a:cs typeface="Calibri"/>
              </a:rPr>
              <a:t>Does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scope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require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require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travel?</a:t>
            </a:r>
            <a:endParaRPr sz="1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800" spc="-5">
                <a:latin typeface="Calibri"/>
                <a:cs typeface="Calibri"/>
              </a:rPr>
              <a:t>Does </a:t>
            </a:r>
            <a:r>
              <a:rPr dirty="0" sz="1800" spc="-10">
                <a:latin typeface="Calibri"/>
                <a:cs typeface="Calibri"/>
              </a:rPr>
              <a:t>you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need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disseminate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research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results?</a:t>
            </a:r>
            <a:endParaRPr sz="1800">
              <a:latin typeface="Calibri"/>
              <a:cs typeface="Calibri"/>
            </a:endParaRPr>
          </a:p>
          <a:p>
            <a:pPr marL="184785" marR="251460" indent="-172720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800" spc="-5">
                <a:latin typeface="Calibri"/>
                <a:cs typeface="Calibri"/>
              </a:rPr>
              <a:t>Does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you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need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meet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subrecipients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or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collaborators?</a:t>
            </a:r>
            <a:endParaRPr sz="1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800" spc="-5">
                <a:latin typeface="Calibri"/>
                <a:cs typeface="Calibri"/>
              </a:rPr>
              <a:t>Does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sponsor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allow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travel?</a:t>
            </a:r>
            <a:endParaRPr sz="1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5420" algn="l"/>
              </a:tabLst>
            </a:pP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-10">
                <a:latin typeface="Calibri"/>
                <a:cs typeface="Calibri"/>
              </a:rPr>
              <a:t> you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need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leave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US?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625"/>
              </a:lnSpc>
            </a:pPr>
            <a:r>
              <a:rPr dirty="0"/>
              <a:t>RCR</a:t>
            </a:r>
          </a:p>
          <a:p>
            <a:pPr marL="12700" marR="5080" indent="69850">
              <a:lnSpc>
                <a:spcPct val="100000"/>
              </a:lnSpc>
            </a:pPr>
            <a:r>
              <a:rPr dirty="0" spc="-5"/>
              <a:t>On </a:t>
            </a:r>
            <a:r>
              <a:rPr dirty="0"/>
              <a:t> </a:t>
            </a:r>
            <a:r>
              <a:rPr dirty="0"/>
              <a:t>Campus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Joe Kays</dc:creator>
  <dc:title>UF Research</dc:title>
  <dcterms:created xsi:type="dcterms:W3CDTF">2021-08-11T20:31:45Z</dcterms:created>
  <dcterms:modified xsi:type="dcterms:W3CDTF">2021-08-11T20:31:45Z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2021-08-11T00:00:00Z</vt:filetime>
  </property>
</Properties>
</file>