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75" r:id="rId4"/>
    <p:sldId id="276" r:id="rId5"/>
    <p:sldId id="277" r:id="rId6"/>
    <p:sldId id="280" r:id="rId7"/>
    <p:sldId id="285" r:id="rId8"/>
    <p:sldId id="304" r:id="rId9"/>
    <p:sldId id="303" r:id="rId10"/>
    <p:sldId id="302" r:id="rId11"/>
    <p:sldId id="301" r:id="rId12"/>
    <p:sldId id="300" r:id="rId13"/>
    <p:sldId id="299" r:id="rId14"/>
    <p:sldId id="298" r:id="rId15"/>
    <p:sldId id="297" r:id="rId16"/>
    <p:sldId id="296" r:id="rId17"/>
    <p:sldId id="295" r:id="rId18"/>
    <p:sldId id="294" r:id="rId19"/>
    <p:sldId id="293" r:id="rId20"/>
    <p:sldId id="292" r:id="rId21"/>
    <p:sldId id="291" r:id="rId22"/>
    <p:sldId id="290" r:id="rId23"/>
    <p:sldId id="286" r:id="rId24"/>
    <p:sldId id="287" r:id="rId25"/>
    <p:sldId id="289" r:id="rId26"/>
    <p:sldId id="288" r:id="rId27"/>
    <p:sldId id="306" r:id="rId28"/>
    <p:sldId id="307" r:id="rId29"/>
    <p:sldId id="278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4"/>
    <p:restoredTop sz="96091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28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DF87D-78D0-F54B-BF98-8C644576197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E0E29-74B4-2D4E-A2E4-2D2CCD76D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9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E0E29-74B4-2D4E-A2E4-2D2CCD76D8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4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if you are teaching a core course; move the highlight</a:t>
            </a:r>
            <a:r>
              <a:rPr lang="en-US" baseline="0" dirty="0" smtClean="0"/>
              <a:t> box to the session you are presenting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E0E29-74B4-2D4E-A2E4-2D2CCD76D8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05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to highlight where the presentation topic fits within the research enterprise at UF. (Note: the answer may be everywhere!)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E0E29-74B4-2D4E-A2E4-2D2CCD76D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5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9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6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1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3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9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7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B5B70-7BCB-6E49-98CE-C027918E633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A719E0-387C-5046-BA46-94297A29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6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DA20A-9DF5-B544-8724-0802580B5F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62040" y="6036879"/>
            <a:ext cx="2449125" cy="502098"/>
          </a:xfrm>
          <a:prstGeom prst="rect">
            <a:avLst/>
          </a:prstGeom>
          <a:ln>
            <a:noFill/>
          </a:ln>
        </p:spPr>
      </p:pic>
      <p:grpSp>
        <p:nvGrpSpPr>
          <p:cNvPr id="6" name="Group 5"/>
          <p:cNvGrpSpPr/>
          <p:nvPr userDrawn="1"/>
        </p:nvGrpSpPr>
        <p:grpSpPr>
          <a:xfrm>
            <a:off x="565122" y="5642905"/>
            <a:ext cx="1031327" cy="1068115"/>
            <a:chOff x="672662" y="945930"/>
            <a:chExt cx="1807779" cy="1713187"/>
          </a:xfrm>
        </p:grpSpPr>
        <p:sp>
          <p:nvSpPr>
            <p:cNvPr id="8" name="Oval 7"/>
            <p:cNvSpPr/>
            <p:nvPr/>
          </p:nvSpPr>
          <p:spPr>
            <a:xfrm>
              <a:off x="672662" y="945930"/>
              <a:ext cx="1807779" cy="17131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21470" y="1293874"/>
              <a:ext cx="1119353" cy="104052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69624" y="1591002"/>
              <a:ext cx="423043" cy="423042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0450" y="1184330"/>
              <a:ext cx="1171903" cy="124920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9296" y="1294691"/>
              <a:ext cx="1534511" cy="96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RCR</a:t>
              </a:r>
            </a:p>
            <a:p>
              <a:pPr algn="ctr"/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On</a:t>
              </a:r>
            </a:p>
            <a:p>
              <a:pPr algn="ctr"/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Campus</a:t>
              </a:r>
              <a:endParaRPr lang="en-US" sz="1100" dirty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06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yassets.fa.ufl.edu/" TargetMode="External"/><Relationship Id="rId2" Type="http://schemas.openxmlformats.org/officeDocument/2006/relationships/hyperlink" Target="https://internationalcenter.ufl.edu/travel/online-travel-registr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pesch@ufl.edu" TargetMode="External"/><Relationship Id="rId2" Type="http://schemas.openxmlformats.org/officeDocument/2006/relationships/hyperlink" Target="mailto:exportcontrol@research.ufl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mailto:wbucha@ufl.edu" TargetMode="External"/><Relationship Id="rId4" Type="http://schemas.openxmlformats.org/officeDocument/2006/relationships/hyperlink" Target="mailto:cpost@ufl.edu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ufl.qualtrics.com/jfe/form/SV_1WVLQUcrykr7YF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exportcontrol@research.ufl.edu" TargetMode="External"/><Relationship Id="rId2" Type="http://schemas.openxmlformats.org/officeDocument/2006/relationships/hyperlink" Target="https://research.ufl.edu/compliance/pdf/Export_Control_Policy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RCR Summer Seminar Series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44916"/>
            <a:ext cx="9144000" cy="1655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Export Control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Overview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Including an overview of Dual Use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C0EB1-50ED-5047-A49E-9C207D779030}"/>
              </a:ext>
            </a:extLst>
          </p:cNvPr>
          <p:cNvSpPr/>
          <p:nvPr/>
        </p:nvSpPr>
        <p:spPr>
          <a:xfrm>
            <a:off x="2667000" y="2200275"/>
            <a:ext cx="6858000" cy="2444296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72960B-5F49-684C-8EF1-1CD3E3DF5277}"/>
              </a:ext>
            </a:extLst>
          </p:cNvPr>
          <p:cNvCxnSpPr/>
          <p:nvPr/>
        </p:nvCxnSpPr>
        <p:spPr>
          <a:xfrm flipH="1">
            <a:off x="3171372" y="3567115"/>
            <a:ext cx="584925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12935" y="4892846"/>
            <a:ext cx="4766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Marsha </a:t>
            </a:r>
            <a:r>
              <a:rPr lang="en-US" sz="2000" dirty="0" err="1" smtClean="0"/>
              <a:t>Pesch</a:t>
            </a:r>
            <a:endParaRPr lang="en-US" sz="2000" dirty="0" smtClean="0"/>
          </a:p>
          <a:p>
            <a:pPr algn="ctr"/>
            <a:r>
              <a:rPr lang="en-US" sz="2000" dirty="0" smtClean="0"/>
              <a:t>Export Control Officer</a:t>
            </a:r>
          </a:p>
          <a:p>
            <a:pPr algn="ctr"/>
            <a:r>
              <a:rPr lang="en-US" sz="2000" dirty="0" smtClean="0"/>
              <a:t>UF Research Integrity, Security, &amp; Compliance (RISC)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84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Regulates Export Controls?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998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U.S. Department of Commerce, Bureau of Industry and Security 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Export </a:t>
            </a:r>
            <a:r>
              <a:rPr lang="en-US" dirty="0"/>
              <a:t>Administration Regulations (EAR) Controls commercial, dual-use,  and less sensitive military items</a:t>
            </a:r>
          </a:p>
          <a:p>
            <a:pPr lvl="2"/>
            <a:r>
              <a:rPr lang="en-US" dirty="0"/>
              <a:t>Controlled items are either described on the Commerce Control List (</a:t>
            </a:r>
            <a:r>
              <a:rPr lang="en-US" dirty="0" smtClean="0"/>
              <a:t>CCL) or </a:t>
            </a:r>
            <a:r>
              <a:rPr lang="en-US" dirty="0"/>
              <a:t>designated “EAR99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U.S. Department of State, Directorate of Defense Trade Controls 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International </a:t>
            </a:r>
            <a:r>
              <a:rPr lang="en-US" dirty="0"/>
              <a:t>Traffic in Arms Regulations (ITAR) Controls military items  </a:t>
            </a:r>
            <a:endParaRPr lang="en-US" dirty="0" smtClean="0"/>
          </a:p>
          <a:p>
            <a:pPr lvl="2"/>
            <a:r>
              <a:rPr lang="en-US" dirty="0" smtClean="0"/>
              <a:t>Controlled </a:t>
            </a:r>
            <a:r>
              <a:rPr lang="en-US" dirty="0"/>
              <a:t>items are described on the U.S. Munitions List (USML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U.S. Department of the Treasury Office of Foreign Assets Control</a:t>
            </a:r>
          </a:p>
          <a:p>
            <a:pPr lvl="1"/>
            <a:r>
              <a:rPr lang="en-US" dirty="0"/>
              <a:t>Administers and enforces economic and trade sanctions</a:t>
            </a:r>
          </a:p>
          <a:p>
            <a:pPr lvl="1"/>
            <a:r>
              <a:rPr lang="en-US" dirty="0"/>
              <a:t>Comprehensively Sanctioned: Cuba, Iran, North Korea, Sudan, Syria, Crimea Region of the Ukraine</a:t>
            </a:r>
          </a:p>
          <a:p>
            <a:r>
              <a:rPr lang="en-US" sz="2200" i="1" dirty="0"/>
              <a:t>Note: Other agencies also have a role in limited circumstances, e.g., NRC and DOE.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6738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Export – Shipment or Transmission of controlled items, technology,  software or assistance to a foreign person either outside or inside of the  United States.</a:t>
            </a:r>
          </a:p>
          <a:p>
            <a:r>
              <a:rPr lang="en-US" dirty="0"/>
              <a:t>Export Examples –</a:t>
            </a:r>
          </a:p>
          <a:p>
            <a:pPr lvl="1"/>
            <a:r>
              <a:rPr lang="en-US" dirty="0"/>
              <a:t>Shipping items to other countries</a:t>
            </a:r>
          </a:p>
          <a:p>
            <a:pPr lvl="1"/>
            <a:r>
              <a:rPr lang="en-US" dirty="0"/>
              <a:t>Visual inspection of ITAR-controlled  equipment or data</a:t>
            </a:r>
          </a:p>
          <a:p>
            <a:pPr lvl="1"/>
            <a:r>
              <a:rPr lang="en-US" dirty="0"/>
              <a:t>Emails of technical data</a:t>
            </a:r>
          </a:p>
          <a:p>
            <a:pPr lvl="1"/>
            <a:r>
              <a:rPr lang="en-US" dirty="0" smtClean="0"/>
              <a:t>Visits</a:t>
            </a:r>
            <a:endParaRPr lang="en-US" dirty="0"/>
          </a:p>
          <a:p>
            <a:pPr lvl="1"/>
            <a:r>
              <a:rPr lang="en-US" dirty="0"/>
              <a:t>Phone calls or in-person </a:t>
            </a:r>
            <a:r>
              <a:rPr lang="en-US" dirty="0" smtClean="0"/>
              <a:t>conversations</a:t>
            </a:r>
          </a:p>
          <a:p>
            <a:pPr lvl="1"/>
            <a:r>
              <a:rPr lang="en-US" dirty="0"/>
              <a:t>Placing controlled information in public  domain</a:t>
            </a:r>
          </a:p>
          <a:p>
            <a:pPr lvl="1"/>
            <a:r>
              <a:rPr lang="en-US" dirty="0"/>
              <a:t>Presenting at conferences</a:t>
            </a:r>
          </a:p>
          <a:p>
            <a:pPr lvl="1"/>
            <a:r>
              <a:rPr lang="en-US" dirty="0"/>
              <a:t>Hand-carrying controlled items during  international travel</a:t>
            </a:r>
          </a:p>
          <a:p>
            <a:pPr lvl="1"/>
            <a:r>
              <a:rPr lang="en-US" dirty="0"/>
              <a:t>Webinar/shared screen with technical </a:t>
            </a:r>
            <a:r>
              <a:rPr lang="en-US" dirty="0" smtClean="0"/>
              <a:t>data</a:t>
            </a:r>
          </a:p>
          <a:p>
            <a:r>
              <a:rPr lang="en-US" dirty="0"/>
              <a:t>“Deemed Export” – Release of “technology” or source code to a  foreign person is a deemed export to the foreign person’s country of  citizenship or permanent residence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Universities Export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Controlled technical data and information are the most common items  university researchers export.</a:t>
            </a:r>
          </a:p>
          <a:p>
            <a:r>
              <a:rPr lang="en-US" dirty="0"/>
              <a:t>Activities which may indicate additional controls are necessary:</a:t>
            </a:r>
          </a:p>
          <a:p>
            <a:pPr lvl="1"/>
            <a:r>
              <a:rPr lang="en-US" dirty="0"/>
              <a:t>International travel to sensitive countries especially when bringing  any UF-owned item or data.</a:t>
            </a:r>
          </a:p>
          <a:p>
            <a:pPr lvl="1"/>
            <a:r>
              <a:rPr lang="en-US" dirty="0"/>
              <a:t>Transfer/disclosure of controlled items to a foreign national.</a:t>
            </a:r>
          </a:p>
          <a:p>
            <a:pPr lvl="1"/>
            <a:r>
              <a:rPr lang="en-US" dirty="0"/>
              <a:t>International research collaborations.</a:t>
            </a:r>
          </a:p>
          <a:p>
            <a:pPr lvl="1"/>
            <a:r>
              <a:rPr lang="en-US" dirty="0"/>
              <a:t>Participation by a foreign person on a controlled research project.</a:t>
            </a:r>
          </a:p>
          <a:p>
            <a:pPr lvl="1"/>
            <a:r>
              <a:rPr lang="en-US" dirty="0"/>
              <a:t>International shipments or temporary export of equipment, items  or software.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7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</p:spPr>
        <p:txBody>
          <a:bodyPr/>
          <a:lstStyle/>
          <a:p>
            <a:r>
              <a:rPr lang="en-US" dirty="0" smtClean="0"/>
              <a:t>Dual-Use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7756"/>
            <a:ext cx="10515600" cy="16657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Dual-Use – BIS is responsible for regulating the export of most  commercial items, often referred to as “dual-use” items, which are those  having both commercial and military or proliferation applications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20" y="3058667"/>
            <a:ext cx="3546347" cy="2354579"/>
          </a:xfrm>
          <a:prstGeom prst="rect">
            <a:avLst/>
          </a:prstGeom>
        </p:spPr>
      </p:pic>
      <p:pic>
        <p:nvPicPr>
          <p:cNvPr id="5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60164" y="2362200"/>
            <a:ext cx="3558539" cy="1883663"/>
          </a:xfrm>
          <a:prstGeom prst="rect">
            <a:avLst/>
          </a:prstGeom>
        </p:spPr>
      </p:pic>
      <p:pic>
        <p:nvPicPr>
          <p:cNvPr id="6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60164" y="4364735"/>
            <a:ext cx="3558539" cy="2057399"/>
          </a:xfrm>
          <a:prstGeom prst="rect">
            <a:avLst/>
          </a:prstGeom>
        </p:spPr>
      </p:pic>
      <p:pic>
        <p:nvPicPr>
          <p:cNvPr id="7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1959" y="3037332"/>
            <a:ext cx="3564635" cy="23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Dual-Use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803"/>
            <a:ext cx="306878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Electronics  </a:t>
            </a:r>
            <a:endParaRPr lang="en-US" dirty="0" smtClean="0"/>
          </a:p>
          <a:p>
            <a:r>
              <a:rPr lang="en-US" dirty="0" smtClean="0"/>
              <a:t>Computers  </a:t>
            </a:r>
          </a:p>
          <a:p>
            <a:r>
              <a:rPr lang="en-US" dirty="0" smtClean="0"/>
              <a:t>Aeronautic </a:t>
            </a:r>
            <a:r>
              <a:rPr lang="en-US" dirty="0"/>
              <a:t>Systems  </a:t>
            </a:r>
            <a:endParaRPr lang="en-US" dirty="0" smtClean="0"/>
          </a:p>
          <a:p>
            <a:r>
              <a:rPr lang="en-US" dirty="0" smtClean="0"/>
              <a:t>Energy </a:t>
            </a:r>
            <a:r>
              <a:rPr lang="en-US" dirty="0"/>
              <a:t>Systems  </a:t>
            </a:r>
            <a:endParaRPr lang="en-US" dirty="0" smtClean="0"/>
          </a:p>
          <a:p>
            <a:r>
              <a:rPr lang="en-US" dirty="0" smtClean="0"/>
              <a:t>Software</a:t>
            </a:r>
          </a:p>
          <a:p>
            <a:r>
              <a:rPr lang="en-US" dirty="0"/>
              <a:t>Optics  </a:t>
            </a:r>
            <a:endParaRPr lang="en-US" dirty="0" smtClean="0"/>
          </a:p>
          <a:p>
            <a:r>
              <a:rPr lang="en-US" dirty="0" smtClean="0"/>
              <a:t>Space  </a:t>
            </a:r>
          </a:p>
          <a:p>
            <a:r>
              <a:rPr lang="en-US" dirty="0" smtClean="0"/>
              <a:t>Marine  </a:t>
            </a:r>
          </a:p>
          <a:p>
            <a:r>
              <a:rPr lang="en-US" dirty="0" smtClean="0"/>
              <a:t>Materials  </a:t>
            </a:r>
          </a:p>
          <a:p>
            <a:r>
              <a:rPr lang="en-US" dirty="0" smtClean="0"/>
              <a:t>Radar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0895" y="923404"/>
            <a:ext cx="2168651" cy="2028443"/>
          </a:xfrm>
          <a:prstGeom prst="rect">
            <a:avLst/>
          </a:prstGeom>
        </p:spPr>
      </p:pic>
      <p:pic>
        <p:nvPicPr>
          <p:cNvPr id="5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5320" y="4304053"/>
            <a:ext cx="2891027" cy="2168651"/>
          </a:xfrm>
          <a:prstGeom prst="rect">
            <a:avLst/>
          </a:prstGeom>
        </p:spPr>
      </p:pic>
      <p:pic>
        <p:nvPicPr>
          <p:cNvPr id="6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9244" y="3179064"/>
            <a:ext cx="2575559" cy="1513331"/>
          </a:xfrm>
          <a:prstGeom prst="rect">
            <a:avLst/>
          </a:prstGeom>
        </p:spPr>
      </p:pic>
      <p:pic>
        <p:nvPicPr>
          <p:cNvPr id="7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61256" y="786798"/>
            <a:ext cx="1978151" cy="1231391"/>
          </a:xfrm>
          <a:prstGeom prst="rect">
            <a:avLst/>
          </a:prstGeom>
        </p:spPr>
      </p:pic>
      <p:pic>
        <p:nvPicPr>
          <p:cNvPr id="8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63585" y="2279904"/>
            <a:ext cx="2490215" cy="1493519"/>
          </a:xfrm>
          <a:prstGeom prst="rect">
            <a:avLst/>
          </a:prstGeom>
        </p:spPr>
      </p:pic>
      <p:pic>
        <p:nvPicPr>
          <p:cNvPr id="9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07065" y="4392914"/>
            <a:ext cx="1427987" cy="144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Dual-Use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492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Dual-Use Items and Technology may require a license in certain  situations:</a:t>
            </a:r>
          </a:p>
          <a:p>
            <a:r>
              <a:rPr lang="en-US" dirty="0"/>
              <a:t>National security</a:t>
            </a:r>
          </a:p>
          <a:p>
            <a:r>
              <a:rPr lang="en-US" dirty="0"/>
              <a:t>Foreign Policy</a:t>
            </a:r>
          </a:p>
          <a:p>
            <a:r>
              <a:rPr lang="en-US" dirty="0"/>
              <a:t>Short Supply</a:t>
            </a:r>
          </a:p>
          <a:p>
            <a:r>
              <a:rPr lang="en-US" dirty="0"/>
              <a:t>Nuclear Non-Proliferation</a:t>
            </a:r>
          </a:p>
          <a:p>
            <a:r>
              <a:rPr lang="en-US" dirty="0"/>
              <a:t>Missile Technology</a:t>
            </a:r>
          </a:p>
          <a:p>
            <a:r>
              <a:rPr lang="en-US" dirty="0"/>
              <a:t>Chemical and Biological Weapons</a:t>
            </a:r>
          </a:p>
          <a:p>
            <a:r>
              <a:rPr lang="en-US" dirty="0"/>
              <a:t>Regional Stability</a:t>
            </a:r>
          </a:p>
          <a:p>
            <a:r>
              <a:rPr lang="en-US" dirty="0"/>
              <a:t>Crime Control</a:t>
            </a:r>
          </a:p>
          <a:p>
            <a:r>
              <a:rPr lang="en-US" dirty="0"/>
              <a:t>Terrorist Concerns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Exclusions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686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Fundamental Research Exclusion</a:t>
            </a:r>
          </a:p>
          <a:p>
            <a:r>
              <a:rPr lang="en-US" dirty="0"/>
              <a:t>Basic and applied research, AND</a:t>
            </a:r>
          </a:p>
          <a:p>
            <a:r>
              <a:rPr lang="en-US" dirty="0"/>
              <a:t>At an accredited institution of higher learning in the U.S., AND</a:t>
            </a:r>
          </a:p>
          <a:p>
            <a:r>
              <a:rPr lang="en-US" dirty="0"/>
              <a:t>Research results are ordinarily published and shared </a:t>
            </a:r>
            <a:r>
              <a:rPr lang="en-US" dirty="0" smtClean="0"/>
              <a:t>broadly within </a:t>
            </a:r>
            <a:r>
              <a:rPr lang="en-US" dirty="0"/>
              <a:t>the scientific community</a:t>
            </a:r>
          </a:p>
          <a:p>
            <a:r>
              <a:rPr lang="en-US" dirty="0"/>
              <a:t>As long as these conditions are met, the results of the </a:t>
            </a:r>
            <a:r>
              <a:rPr lang="en-US" dirty="0" smtClean="0"/>
              <a:t>research are </a:t>
            </a:r>
            <a:r>
              <a:rPr lang="en-US" dirty="0"/>
              <a:t>not subject to the ITAR or EAR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Fundamental Research does not apply to agreements or awards  containing publication, dissemination, or nationality  restrictions.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5661"/>
          </a:xfrm>
        </p:spPr>
        <p:txBody>
          <a:bodyPr/>
          <a:lstStyle/>
          <a:p>
            <a:r>
              <a:rPr lang="en-US" dirty="0"/>
              <a:t>Important Exclusions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078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Domain Exclusion –</a:t>
            </a:r>
          </a:p>
          <a:p>
            <a:pPr lvl="1"/>
            <a:r>
              <a:rPr lang="en-US" dirty="0"/>
              <a:t>Information which is published and generally accessible to the public</a:t>
            </a:r>
          </a:p>
          <a:p>
            <a:pPr lvl="1"/>
            <a:r>
              <a:rPr lang="en-US" dirty="0"/>
              <a:t>Examples include:</a:t>
            </a:r>
          </a:p>
          <a:p>
            <a:pPr lvl="2"/>
            <a:r>
              <a:rPr lang="en-US" dirty="0"/>
              <a:t>published papers</a:t>
            </a:r>
          </a:p>
          <a:p>
            <a:pPr lvl="2"/>
            <a:r>
              <a:rPr lang="en-US" dirty="0"/>
              <a:t>Through unlimited distribution at a conference generally  accessible to the public in the United States</a:t>
            </a:r>
          </a:p>
          <a:p>
            <a:pPr lvl="2"/>
            <a:r>
              <a:rPr lang="en-US" dirty="0"/>
              <a:t>information found at libraries</a:t>
            </a:r>
          </a:p>
          <a:p>
            <a:endParaRPr lang="en-US" dirty="0"/>
          </a:p>
          <a:p>
            <a:r>
              <a:rPr lang="en-US" dirty="0"/>
              <a:t>Educational Information Exclusion –</a:t>
            </a:r>
          </a:p>
          <a:p>
            <a:pPr lvl="1"/>
            <a:r>
              <a:rPr lang="en-US" dirty="0"/>
              <a:t>Educational information is defined as information released through catalog  classes or labs at institutions of higher learning. Educational Information is  not subject to the U.S. Export Regulations.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Export Control Red Flags</a:t>
            </a: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651" y="948390"/>
            <a:ext cx="2613659" cy="1572767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650" y="2622250"/>
            <a:ext cx="2613659" cy="1572767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651" y="4296110"/>
            <a:ext cx="2613659" cy="1572767"/>
          </a:xfrm>
          <a:prstGeom prst="rect">
            <a:avLst/>
          </a:prstGeom>
        </p:spPr>
      </p:pic>
      <p:pic>
        <p:nvPicPr>
          <p:cNvPr id="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8826" y="948390"/>
            <a:ext cx="2613659" cy="1572767"/>
          </a:xfrm>
          <a:prstGeom prst="rect">
            <a:avLst/>
          </a:prstGeom>
        </p:spPr>
      </p:pic>
      <p:pic>
        <p:nvPicPr>
          <p:cNvPr id="8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8826" y="2622250"/>
            <a:ext cx="2613659" cy="1572767"/>
          </a:xfrm>
          <a:prstGeom prst="rect">
            <a:avLst/>
          </a:prstGeom>
        </p:spPr>
      </p:pic>
      <p:pic>
        <p:nvPicPr>
          <p:cNvPr id="9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8825" y="4296110"/>
            <a:ext cx="2613659" cy="1572767"/>
          </a:xfrm>
          <a:prstGeom prst="rect">
            <a:avLst/>
          </a:prstGeom>
        </p:spPr>
      </p:pic>
      <p:pic>
        <p:nvPicPr>
          <p:cNvPr id="10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2788" y="4296110"/>
            <a:ext cx="2613659" cy="1572767"/>
          </a:xfrm>
          <a:prstGeom prst="rect">
            <a:avLst/>
          </a:prstGeom>
        </p:spPr>
      </p:pic>
      <p:pic>
        <p:nvPicPr>
          <p:cNvPr id="11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2789" y="2622250"/>
            <a:ext cx="2613659" cy="1572767"/>
          </a:xfrm>
          <a:prstGeom prst="rect">
            <a:avLst/>
          </a:prstGeom>
        </p:spPr>
      </p:pic>
      <p:pic>
        <p:nvPicPr>
          <p:cNvPr id="12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2790" y="948390"/>
            <a:ext cx="2613659" cy="1572767"/>
          </a:xfrm>
          <a:prstGeom prst="rect">
            <a:avLst/>
          </a:prstGeom>
        </p:spPr>
      </p:pic>
      <p:sp>
        <p:nvSpPr>
          <p:cNvPr id="13" name="object 4"/>
          <p:cNvSpPr txBox="1"/>
          <p:nvPr/>
        </p:nvSpPr>
        <p:spPr>
          <a:xfrm>
            <a:off x="861271" y="1217995"/>
            <a:ext cx="2304415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660" marR="5080" indent="-315595">
              <a:lnSpc>
                <a:spcPct val="127200"/>
              </a:lnSpc>
              <a:spcBef>
                <a:spcPts val="100"/>
              </a:spcBef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Listed </a:t>
            </a:r>
            <a:r>
              <a:rPr sz="2500" spc="-30" dirty="0">
                <a:solidFill>
                  <a:srgbClr val="FFFFFF"/>
                </a:solidFill>
                <a:latin typeface="Calibri"/>
                <a:cs typeface="Calibri"/>
              </a:rPr>
              <a:t>Technology </a:t>
            </a:r>
            <a:r>
              <a:rPr sz="2500" spc="-5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USML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CCL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4130279" y="1154439"/>
            <a:ext cx="2190750" cy="110426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2750"/>
              </a:lnSpc>
              <a:spcBef>
                <a:spcPts val="395"/>
              </a:spcBef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Foreign </a:t>
            </a:r>
            <a:r>
              <a:rPr sz="2500" spc="-40" dirty="0">
                <a:solidFill>
                  <a:srgbClr val="FFFFFF"/>
                </a:solidFill>
                <a:latin typeface="Calibri"/>
                <a:cs typeface="Calibri"/>
              </a:rPr>
              <a:t>Travel, 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Collaboration,</a:t>
            </a:r>
            <a:r>
              <a:rPr sz="2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500" spc="-5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Sponsor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7724119" y="1086811"/>
            <a:ext cx="1610995" cy="12395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4130" marR="15875" indent="89535">
              <a:lnSpc>
                <a:spcPts val="2750"/>
              </a:lnSpc>
              <a:spcBef>
                <a:spcPts val="395"/>
              </a:spcBef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Associated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500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endParaRPr sz="2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NDA</a:t>
            </a:r>
            <a:r>
              <a:rPr sz="2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70" dirty="0">
                <a:solidFill>
                  <a:srgbClr val="FFFFFF"/>
                </a:solidFill>
                <a:latin typeface="Calibri"/>
                <a:cs typeface="Calibri"/>
              </a:rPr>
              <a:t>MTA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6" name="object 10"/>
          <p:cNvSpPr txBox="1"/>
          <p:nvPr/>
        </p:nvSpPr>
        <p:spPr>
          <a:xfrm>
            <a:off x="935565" y="2748472"/>
            <a:ext cx="2155825" cy="12395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indent="71120">
              <a:lnSpc>
                <a:spcPts val="2750"/>
              </a:lnSpc>
              <a:spcBef>
                <a:spcPts val="395"/>
              </a:spcBef>
            </a:pP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Military,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Space-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related</a:t>
            </a:r>
            <a:r>
              <a:rPr sz="25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sponsors</a:t>
            </a:r>
            <a:endParaRPr sz="2500" dirty="0">
              <a:latin typeface="Calibri"/>
              <a:cs typeface="Calibri"/>
            </a:endParaRPr>
          </a:p>
          <a:p>
            <a:pPr marL="31750">
              <a:lnSpc>
                <a:spcPct val="100000"/>
              </a:lnSpc>
              <a:spcBef>
                <a:spcPts val="765"/>
              </a:spcBef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NASA,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DoD,</a:t>
            </a:r>
            <a:r>
              <a:rPr sz="2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DoE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4010613" y="2689362"/>
            <a:ext cx="2368550" cy="134429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Contractual</a:t>
            </a:r>
            <a:r>
              <a:rPr sz="2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Issues</a:t>
            </a:r>
            <a:endParaRPr sz="2500" dirty="0">
              <a:latin typeface="Calibri"/>
              <a:cs typeface="Calibri"/>
            </a:endParaRPr>
          </a:p>
          <a:p>
            <a:pPr marL="429895" marR="421640" indent="-1905" algn="ctr">
              <a:lnSpc>
                <a:spcPts val="2750"/>
              </a:lnSpc>
              <a:spcBef>
                <a:spcPts val="1115"/>
              </a:spcBef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Publication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tri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ctio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8" name="object 14"/>
          <p:cNvSpPr txBox="1"/>
          <p:nvPr/>
        </p:nvSpPr>
        <p:spPr>
          <a:xfrm>
            <a:off x="7345341" y="2706607"/>
            <a:ext cx="2368550" cy="134429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Contractual</a:t>
            </a:r>
            <a:r>
              <a:rPr sz="2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Issues</a:t>
            </a:r>
            <a:endParaRPr sz="2500" dirty="0">
              <a:latin typeface="Calibri"/>
              <a:cs typeface="Calibri"/>
            </a:endParaRPr>
          </a:p>
          <a:p>
            <a:pPr marL="250190" marR="243840" algn="ctr">
              <a:lnSpc>
                <a:spcPts val="2750"/>
              </a:lnSpc>
              <a:spcBef>
                <a:spcPts val="1115"/>
              </a:spcBef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N/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Citi</a:t>
            </a:r>
            <a:r>
              <a:rPr sz="2500" spc="-7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nsh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ip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Restrictions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9" name="object 16"/>
          <p:cNvSpPr txBox="1"/>
          <p:nvPr/>
        </p:nvSpPr>
        <p:spPr>
          <a:xfrm>
            <a:off x="935565" y="4640616"/>
            <a:ext cx="2084705" cy="7550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indent="299720">
              <a:lnSpc>
                <a:spcPts val="2750"/>
              </a:lnSpc>
              <a:spcBef>
                <a:spcPts val="395"/>
              </a:spcBef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Shipping or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Physical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Exports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20" name="object 18"/>
          <p:cNvSpPr txBox="1"/>
          <p:nvPr/>
        </p:nvSpPr>
        <p:spPr>
          <a:xfrm>
            <a:off x="4134724" y="4306242"/>
            <a:ext cx="2244439" cy="1464888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2750"/>
              </a:lnSpc>
              <a:spcBef>
                <a:spcPts val="39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Cuba,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Iran,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Syria, </a:t>
            </a:r>
            <a:r>
              <a:rPr sz="2000" spc="-5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North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Korea,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Crimea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 smtClean="0">
                <a:solidFill>
                  <a:srgbClr val="FFFFFF"/>
                </a:solidFill>
                <a:latin typeface="Calibri"/>
                <a:cs typeface="Calibri"/>
              </a:rPr>
              <a:t>Region</a:t>
            </a:r>
            <a:r>
              <a:rPr lang="en-US" sz="2000" spc="-10" dirty="0" smtClean="0">
                <a:solidFill>
                  <a:srgbClr val="FFFFFF"/>
                </a:solidFill>
                <a:latin typeface="Calibri"/>
                <a:cs typeface="Calibri"/>
              </a:rPr>
              <a:t>, China, Russia, Venezuela</a:t>
            </a:r>
          </a:p>
        </p:txBody>
      </p:sp>
      <p:sp>
        <p:nvSpPr>
          <p:cNvPr id="21" name="object 20"/>
          <p:cNvSpPr txBox="1"/>
          <p:nvPr/>
        </p:nvSpPr>
        <p:spPr>
          <a:xfrm>
            <a:off x="7918428" y="4704984"/>
            <a:ext cx="1222375" cy="7550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9209" marR="5080" indent="-17145">
              <a:lnSpc>
                <a:spcPts val="2750"/>
              </a:lnSpc>
              <a:spcBef>
                <a:spcPts val="395"/>
              </a:spcBef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Hig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-Ri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sk 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ns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5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2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Export Controls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68098" cy="30123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Export control violations can result in penalties and fines which  may apply to an individual, the institution or both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Loss of Export Privileges</a:t>
            </a:r>
          </a:p>
          <a:p>
            <a:r>
              <a:rPr lang="en-US" dirty="0"/>
              <a:t>Suspension/Debarment from Government Contracting</a:t>
            </a:r>
          </a:p>
          <a:p>
            <a:r>
              <a:rPr lang="en-US" dirty="0"/>
              <a:t>Monetary Fines in excess of $1 million per violation</a:t>
            </a:r>
          </a:p>
          <a:p>
            <a:r>
              <a:rPr lang="en-US" dirty="0"/>
              <a:t>Jail time up to 20 years per violation</a:t>
            </a:r>
          </a:p>
          <a:p>
            <a:endParaRPr lang="en-US" dirty="0"/>
          </a:p>
        </p:txBody>
      </p:sp>
      <p:pic>
        <p:nvPicPr>
          <p:cNvPr id="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8468" y="4531401"/>
            <a:ext cx="2183892" cy="21320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01422" y="2087823"/>
            <a:ext cx="2821304" cy="28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must log in with UFL email in order to receive certificate credit</a:t>
            </a:r>
          </a:p>
          <a:p>
            <a:r>
              <a:rPr lang="en-US" dirty="0" smtClean="0"/>
              <a:t>Please take the survey after the class—we value your feedback</a:t>
            </a:r>
          </a:p>
          <a:p>
            <a:r>
              <a:rPr lang="en-US" dirty="0" smtClean="0"/>
              <a:t>In order to allow for free flow of ideas and questions, we will not record the session</a:t>
            </a:r>
          </a:p>
          <a:p>
            <a:r>
              <a:rPr lang="en-US" dirty="0" smtClean="0"/>
              <a:t>Slides and other materials will be sent to attendees after the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49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Prohibited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9742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Export of controlled goods, technology, or software/source code  without a license or other authorization to prohibited destinations,  end-users, or end-use</a:t>
            </a:r>
          </a:p>
          <a:p>
            <a:r>
              <a:rPr lang="en-US" dirty="0"/>
              <a:t>Certain activities with, or some travel to, U.S. sanctioned countries  (Balkans, Belarus, Burma, Burundi, Central African Republic, </a:t>
            </a:r>
            <a:r>
              <a:rPr lang="en-US" dirty="0" smtClean="0"/>
              <a:t>China, Cote  </a:t>
            </a:r>
            <a:r>
              <a:rPr lang="en-US" dirty="0"/>
              <a:t>d’Ivoire, Cuba, Congo, Iran, Iraq, Lebanon, Liberia, Libya, North Korea</a:t>
            </a:r>
            <a:r>
              <a:rPr lang="en-US" dirty="0" smtClean="0"/>
              <a:t>, Russia, </a:t>
            </a:r>
            <a:r>
              <a:rPr lang="en-US" dirty="0"/>
              <a:t>Somalia</a:t>
            </a:r>
            <a:r>
              <a:rPr lang="en-US" dirty="0" smtClean="0"/>
              <a:t>, </a:t>
            </a:r>
            <a:r>
              <a:rPr lang="en-US" dirty="0"/>
              <a:t>Syria, Crimea Region of Ukraine, Venezuela, Yemen</a:t>
            </a:r>
            <a:r>
              <a:rPr lang="en-US"/>
              <a:t>,  </a:t>
            </a:r>
            <a:r>
              <a:rPr lang="en-US" smtClean="0"/>
              <a:t>Zimbabwe)**</a:t>
            </a:r>
            <a:endParaRPr lang="en-US" dirty="0"/>
          </a:p>
          <a:p>
            <a:r>
              <a:rPr lang="en-US" dirty="0"/>
              <a:t>Import from, travel to and engagement with comprehensively  sanctioned countries must be approved via either general or specific  license.</a:t>
            </a:r>
          </a:p>
          <a:p>
            <a:pPr marL="0" indent="0">
              <a:buNone/>
            </a:pPr>
            <a:r>
              <a:rPr lang="en-US" sz="2200" i="1" dirty="0"/>
              <a:t>** Sanctions regulations change frequently, call </a:t>
            </a:r>
            <a:r>
              <a:rPr lang="en-US" sz="2200" i="1" dirty="0" smtClean="0"/>
              <a:t>UF RISC </a:t>
            </a:r>
            <a:r>
              <a:rPr lang="en-US" sz="2200" i="1" dirty="0"/>
              <a:t>for additional information.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1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Collaborations and </a:t>
            </a:r>
            <a:r>
              <a:rPr lang="en-US" dirty="0" smtClean="0"/>
              <a:t>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9741"/>
            <a:ext cx="10515600" cy="3361517"/>
          </a:xfrm>
        </p:spPr>
        <p:txBody>
          <a:bodyPr/>
          <a:lstStyle/>
          <a:p>
            <a:r>
              <a:rPr lang="en-US" dirty="0"/>
              <a:t>Two main concerns: (1) access to ITAR or EAR information and (2)  working with denied parties or Military End- Users</a:t>
            </a:r>
          </a:p>
          <a:p>
            <a:r>
              <a:rPr lang="en-US" dirty="0"/>
              <a:t>Valid Visa holders requiring access to controlled equipment and  information must have a license or exemption</a:t>
            </a:r>
          </a:p>
          <a:p>
            <a:r>
              <a:rPr lang="en-US" dirty="0"/>
              <a:t>Denied Party? Request restricted party screening from UF Research  Integrity</a:t>
            </a:r>
          </a:p>
          <a:p>
            <a:r>
              <a:rPr lang="en-US" dirty="0"/>
              <a:t>Physical shipments of commodities, research samples, or </a:t>
            </a:r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3052" y="4642380"/>
            <a:ext cx="5960363" cy="20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and Conferences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7612"/>
            <a:ext cx="10515600" cy="4351338"/>
          </a:xfrm>
        </p:spPr>
        <p:txBody>
          <a:bodyPr/>
          <a:lstStyle/>
          <a:p>
            <a:r>
              <a:rPr lang="en-US" dirty="0"/>
              <a:t>Travel to most countries and bringing typical items with you will not  require a license (e.g., standard laptop, cell phone, personal items)</a:t>
            </a:r>
          </a:p>
          <a:p>
            <a:r>
              <a:rPr lang="en-US" dirty="0">
                <a:solidFill>
                  <a:srgbClr val="FF0000"/>
                </a:solidFill>
              </a:rPr>
              <a:t>Caution</a:t>
            </a:r>
            <a:r>
              <a:rPr lang="en-US" dirty="0"/>
              <a:t>: Comprehensively Embargoed Countries (Crimea Region of  Ukraine, Cuba, Iran, North Korea, </a:t>
            </a:r>
            <a:r>
              <a:rPr lang="en-US" dirty="0" smtClean="0"/>
              <a:t>Syria)</a:t>
            </a:r>
          </a:p>
          <a:p>
            <a:r>
              <a:rPr lang="en-US" dirty="0">
                <a:solidFill>
                  <a:srgbClr val="FF0000"/>
                </a:solidFill>
              </a:rPr>
              <a:t>Caution</a:t>
            </a:r>
            <a:r>
              <a:rPr lang="en-US" dirty="0" smtClean="0"/>
              <a:t>: Countries of Concern (China, Russia, Venezuela)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Caution</a:t>
            </a:r>
            <a:r>
              <a:rPr lang="en-US" dirty="0"/>
              <a:t>: Hand-Carry or Shipping Special Equipment (e.g., </a:t>
            </a:r>
            <a:r>
              <a:rPr lang="en-US" dirty="0" smtClean="0"/>
              <a:t>valued &gt;$</a:t>
            </a:r>
            <a:r>
              <a:rPr lang="en-US" dirty="0"/>
              <a:t>2500, infrared camera)</a:t>
            </a:r>
          </a:p>
          <a:p>
            <a:r>
              <a:rPr lang="en-US" dirty="0">
                <a:solidFill>
                  <a:srgbClr val="FF0000"/>
                </a:solidFill>
              </a:rPr>
              <a:t>Caution</a:t>
            </a:r>
            <a:r>
              <a:rPr lang="en-US" dirty="0"/>
              <a:t>: Do not present or discuss any controlled information, even at  domestic conferences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8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15349" cy="28544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Travel Authorizations</a:t>
            </a:r>
          </a:p>
          <a:p>
            <a:pPr lvl="1"/>
            <a:r>
              <a:rPr lang="en-US" dirty="0"/>
              <a:t>myUFL</a:t>
            </a:r>
          </a:p>
          <a:p>
            <a:r>
              <a:rPr lang="en-US" dirty="0"/>
              <a:t>UFIC Registration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internationalcenter.ufl.edu/travel/online-travel-registration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Asset Management Registration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myassets.fa.ufl.edu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object 5"/>
          <p:cNvGrpSpPr/>
          <p:nvPr/>
        </p:nvGrpSpPr>
        <p:grpSpPr>
          <a:xfrm>
            <a:off x="6008438" y="1220723"/>
            <a:ext cx="4703445" cy="1592580"/>
            <a:chOff x="5833871" y="1312163"/>
            <a:chExt cx="4703445" cy="1592580"/>
          </a:xfrm>
        </p:grpSpPr>
        <p:pic>
          <p:nvPicPr>
            <p:cNvPr id="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3016" y="1321308"/>
              <a:ext cx="4684775" cy="1574291"/>
            </a:xfrm>
            <a:prstGeom prst="rect">
              <a:avLst/>
            </a:prstGeom>
          </p:spPr>
        </p:pic>
        <p:sp>
          <p:nvSpPr>
            <p:cNvPr id="6" name="object 7"/>
            <p:cNvSpPr/>
            <p:nvPr/>
          </p:nvSpPr>
          <p:spPr>
            <a:xfrm>
              <a:off x="5838443" y="1316735"/>
              <a:ext cx="4693920" cy="1583690"/>
            </a:xfrm>
            <a:custGeom>
              <a:avLst/>
              <a:gdLst/>
              <a:ahLst/>
              <a:cxnLst/>
              <a:rect l="l" t="t" r="r" b="b"/>
              <a:pathLst>
                <a:path w="4693920" h="1583689">
                  <a:moveTo>
                    <a:pt x="0" y="0"/>
                  </a:moveTo>
                  <a:lnTo>
                    <a:pt x="4693920" y="0"/>
                  </a:lnTo>
                  <a:lnTo>
                    <a:pt x="4693920" y="1583436"/>
                  </a:lnTo>
                  <a:lnTo>
                    <a:pt x="0" y="158343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67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Shipping</a:t>
            </a:r>
          </a:p>
        </p:txBody>
      </p:sp>
      <p:pic>
        <p:nvPicPr>
          <p:cNvPr id="4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1482" y="1836420"/>
            <a:ext cx="1161287" cy="1216139"/>
          </a:xfrm>
          <a:prstGeom prst="rect">
            <a:avLst/>
          </a:prstGeom>
        </p:spPr>
      </p:pic>
      <p:pic>
        <p:nvPicPr>
          <p:cNvPr id="5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7289" y="1836420"/>
            <a:ext cx="1144523" cy="1167383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6400850" y="1845584"/>
            <a:ext cx="1144905" cy="1167765"/>
            <a:chOff x="6251445" y="1836420"/>
            <a:chExt cx="1144905" cy="1167765"/>
          </a:xfrm>
        </p:grpSpPr>
        <p:sp>
          <p:nvSpPr>
            <p:cNvPr id="7" name="object 18"/>
            <p:cNvSpPr/>
            <p:nvPr/>
          </p:nvSpPr>
          <p:spPr>
            <a:xfrm>
              <a:off x="6251445" y="1836420"/>
              <a:ext cx="1144905" cy="1167765"/>
            </a:xfrm>
            <a:custGeom>
              <a:avLst/>
              <a:gdLst/>
              <a:ahLst/>
              <a:cxnLst/>
              <a:rect l="l" t="t" r="r" b="b"/>
              <a:pathLst>
                <a:path w="1144904" h="1167764">
                  <a:moveTo>
                    <a:pt x="572249" y="0"/>
                  </a:moveTo>
                  <a:lnTo>
                    <a:pt x="517131" y="2667"/>
                  </a:lnTo>
                  <a:lnTo>
                    <a:pt x="463499" y="10528"/>
                  </a:lnTo>
                  <a:lnTo>
                    <a:pt x="411594" y="23317"/>
                  </a:lnTo>
                  <a:lnTo>
                    <a:pt x="361645" y="40792"/>
                  </a:lnTo>
                  <a:lnTo>
                    <a:pt x="313905" y="62725"/>
                  </a:lnTo>
                  <a:lnTo>
                    <a:pt x="268604" y="88849"/>
                  </a:lnTo>
                  <a:lnTo>
                    <a:pt x="225983" y="118935"/>
                  </a:lnTo>
                  <a:lnTo>
                    <a:pt x="186283" y="152742"/>
                  </a:lnTo>
                  <a:lnTo>
                    <a:pt x="149745" y="190004"/>
                  </a:lnTo>
                  <a:lnTo>
                    <a:pt x="116598" y="230504"/>
                  </a:lnTo>
                  <a:lnTo>
                    <a:pt x="87109" y="273977"/>
                  </a:lnTo>
                  <a:lnTo>
                    <a:pt x="61493" y="320179"/>
                  </a:lnTo>
                  <a:lnTo>
                    <a:pt x="39992" y="368884"/>
                  </a:lnTo>
                  <a:lnTo>
                    <a:pt x="22859" y="419823"/>
                  </a:lnTo>
                  <a:lnTo>
                    <a:pt x="10325" y="472770"/>
                  </a:lnTo>
                  <a:lnTo>
                    <a:pt x="2616" y="527481"/>
                  </a:lnTo>
                  <a:lnTo>
                    <a:pt x="0" y="583692"/>
                  </a:lnTo>
                  <a:lnTo>
                    <a:pt x="2616" y="639902"/>
                  </a:lnTo>
                  <a:lnTo>
                    <a:pt x="10325" y="694601"/>
                  </a:lnTo>
                  <a:lnTo>
                    <a:pt x="22859" y="747547"/>
                  </a:lnTo>
                  <a:lnTo>
                    <a:pt x="39992" y="798499"/>
                  </a:lnTo>
                  <a:lnTo>
                    <a:pt x="61493" y="847191"/>
                  </a:lnTo>
                  <a:lnTo>
                    <a:pt x="87109" y="893406"/>
                  </a:lnTo>
                  <a:lnTo>
                    <a:pt x="116598" y="936879"/>
                  </a:lnTo>
                  <a:lnTo>
                    <a:pt x="149745" y="977366"/>
                  </a:lnTo>
                  <a:lnTo>
                    <a:pt x="186283" y="1014641"/>
                  </a:lnTo>
                  <a:lnTo>
                    <a:pt x="225983" y="1048448"/>
                  </a:lnTo>
                  <a:lnTo>
                    <a:pt x="268604" y="1078534"/>
                  </a:lnTo>
                  <a:lnTo>
                    <a:pt x="313905" y="1104658"/>
                  </a:lnTo>
                  <a:lnTo>
                    <a:pt x="361645" y="1126591"/>
                  </a:lnTo>
                  <a:lnTo>
                    <a:pt x="411594" y="1144066"/>
                  </a:lnTo>
                  <a:lnTo>
                    <a:pt x="463499" y="1156855"/>
                  </a:lnTo>
                  <a:lnTo>
                    <a:pt x="517131" y="1164717"/>
                  </a:lnTo>
                  <a:lnTo>
                    <a:pt x="572249" y="1167384"/>
                  </a:lnTo>
                  <a:lnTo>
                    <a:pt x="627354" y="1164717"/>
                  </a:lnTo>
                  <a:lnTo>
                    <a:pt x="680986" y="1156855"/>
                  </a:lnTo>
                  <a:lnTo>
                    <a:pt x="732891" y="1144066"/>
                  </a:lnTo>
                  <a:lnTo>
                    <a:pt x="782840" y="1126591"/>
                  </a:lnTo>
                  <a:lnTo>
                    <a:pt x="830579" y="1104658"/>
                  </a:lnTo>
                  <a:lnTo>
                    <a:pt x="875893" y="1078534"/>
                  </a:lnTo>
                  <a:lnTo>
                    <a:pt x="918514" y="1048448"/>
                  </a:lnTo>
                  <a:lnTo>
                    <a:pt x="958214" y="1014641"/>
                  </a:lnTo>
                  <a:lnTo>
                    <a:pt x="994752" y="977366"/>
                  </a:lnTo>
                  <a:lnTo>
                    <a:pt x="1027899" y="936879"/>
                  </a:lnTo>
                  <a:lnTo>
                    <a:pt x="1057401" y="893406"/>
                  </a:lnTo>
                  <a:lnTo>
                    <a:pt x="1083017" y="847191"/>
                  </a:lnTo>
                  <a:lnTo>
                    <a:pt x="1104518" y="798499"/>
                  </a:lnTo>
                  <a:lnTo>
                    <a:pt x="1121651" y="747547"/>
                  </a:lnTo>
                  <a:lnTo>
                    <a:pt x="1134186" y="694601"/>
                  </a:lnTo>
                  <a:lnTo>
                    <a:pt x="1141895" y="639902"/>
                  </a:lnTo>
                  <a:lnTo>
                    <a:pt x="1144511" y="583692"/>
                  </a:lnTo>
                  <a:lnTo>
                    <a:pt x="1141895" y="527481"/>
                  </a:lnTo>
                  <a:lnTo>
                    <a:pt x="1134186" y="472770"/>
                  </a:lnTo>
                  <a:lnTo>
                    <a:pt x="1121651" y="419823"/>
                  </a:lnTo>
                  <a:lnTo>
                    <a:pt x="1104518" y="368884"/>
                  </a:lnTo>
                  <a:lnTo>
                    <a:pt x="1083017" y="320179"/>
                  </a:lnTo>
                  <a:lnTo>
                    <a:pt x="1057401" y="273977"/>
                  </a:lnTo>
                  <a:lnTo>
                    <a:pt x="1027899" y="230504"/>
                  </a:lnTo>
                  <a:lnTo>
                    <a:pt x="994752" y="190004"/>
                  </a:lnTo>
                  <a:lnTo>
                    <a:pt x="958214" y="152742"/>
                  </a:lnTo>
                  <a:lnTo>
                    <a:pt x="918514" y="118935"/>
                  </a:lnTo>
                  <a:lnTo>
                    <a:pt x="875893" y="88849"/>
                  </a:lnTo>
                  <a:lnTo>
                    <a:pt x="830579" y="62725"/>
                  </a:lnTo>
                  <a:lnTo>
                    <a:pt x="782840" y="40792"/>
                  </a:lnTo>
                  <a:lnTo>
                    <a:pt x="732891" y="23317"/>
                  </a:lnTo>
                  <a:lnTo>
                    <a:pt x="680986" y="10528"/>
                  </a:lnTo>
                  <a:lnTo>
                    <a:pt x="627354" y="2667"/>
                  </a:lnTo>
                  <a:lnTo>
                    <a:pt x="572249" y="0"/>
                  </a:lnTo>
                  <a:close/>
                </a:path>
              </a:pathLst>
            </a:custGeom>
            <a:solidFill>
              <a:srgbClr val="FF8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6516624" y="2089403"/>
              <a:ext cx="609600" cy="621665"/>
            </a:xfrm>
            <a:custGeom>
              <a:avLst/>
              <a:gdLst/>
              <a:ahLst/>
              <a:cxnLst/>
              <a:rect l="l" t="t" r="r" b="b"/>
              <a:pathLst>
                <a:path w="609600" h="621664">
                  <a:moveTo>
                    <a:pt x="487413" y="186461"/>
                  </a:moveTo>
                  <a:lnTo>
                    <a:pt x="478104" y="127520"/>
                  </a:lnTo>
                  <a:lnTo>
                    <a:pt x="452158" y="76339"/>
                  </a:lnTo>
                  <a:lnTo>
                    <a:pt x="412597" y="35966"/>
                  </a:lnTo>
                  <a:lnTo>
                    <a:pt x="362419" y="9499"/>
                  </a:lnTo>
                  <a:lnTo>
                    <a:pt x="304609" y="0"/>
                  </a:lnTo>
                  <a:lnTo>
                    <a:pt x="246824" y="9499"/>
                  </a:lnTo>
                  <a:lnTo>
                    <a:pt x="196621" y="35966"/>
                  </a:lnTo>
                  <a:lnTo>
                    <a:pt x="157035" y="76339"/>
                  </a:lnTo>
                  <a:lnTo>
                    <a:pt x="131064" y="127520"/>
                  </a:lnTo>
                  <a:lnTo>
                    <a:pt x="121742" y="186461"/>
                  </a:lnTo>
                  <a:lnTo>
                    <a:pt x="131064" y="245427"/>
                  </a:lnTo>
                  <a:lnTo>
                    <a:pt x="157035" y="296621"/>
                  </a:lnTo>
                  <a:lnTo>
                    <a:pt x="196621" y="336981"/>
                  </a:lnTo>
                  <a:lnTo>
                    <a:pt x="246824" y="363448"/>
                  </a:lnTo>
                  <a:lnTo>
                    <a:pt x="304609" y="372948"/>
                  </a:lnTo>
                  <a:lnTo>
                    <a:pt x="362419" y="363448"/>
                  </a:lnTo>
                  <a:lnTo>
                    <a:pt x="412597" y="336981"/>
                  </a:lnTo>
                  <a:lnTo>
                    <a:pt x="452158" y="296621"/>
                  </a:lnTo>
                  <a:lnTo>
                    <a:pt x="478104" y="245427"/>
                  </a:lnTo>
                  <a:lnTo>
                    <a:pt x="487413" y="186461"/>
                  </a:lnTo>
                  <a:close/>
                </a:path>
                <a:path w="609600" h="621664">
                  <a:moveTo>
                    <a:pt x="609358" y="497293"/>
                  </a:moveTo>
                  <a:lnTo>
                    <a:pt x="594931" y="449033"/>
                  </a:lnTo>
                  <a:lnTo>
                    <a:pt x="555650" y="409498"/>
                  </a:lnTo>
                  <a:lnTo>
                    <a:pt x="497522" y="382778"/>
                  </a:lnTo>
                  <a:lnTo>
                    <a:pt x="426554" y="372960"/>
                  </a:lnTo>
                  <a:lnTo>
                    <a:pt x="182778" y="372960"/>
                  </a:lnTo>
                  <a:lnTo>
                    <a:pt x="111798" y="382778"/>
                  </a:lnTo>
                  <a:lnTo>
                    <a:pt x="53682" y="409498"/>
                  </a:lnTo>
                  <a:lnTo>
                    <a:pt x="14414" y="449033"/>
                  </a:lnTo>
                  <a:lnTo>
                    <a:pt x="0" y="497293"/>
                  </a:lnTo>
                  <a:lnTo>
                    <a:pt x="0" y="621614"/>
                  </a:lnTo>
                  <a:lnTo>
                    <a:pt x="609358" y="621614"/>
                  </a:lnTo>
                  <a:lnTo>
                    <a:pt x="609358" y="4972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0"/>
            <p:cNvSpPr/>
            <p:nvPr/>
          </p:nvSpPr>
          <p:spPr>
            <a:xfrm>
              <a:off x="6516625" y="2462784"/>
              <a:ext cx="609600" cy="248920"/>
            </a:xfrm>
            <a:custGeom>
              <a:avLst/>
              <a:gdLst/>
              <a:ahLst/>
              <a:cxnLst/>
              <a:rect l="l" t="t" r="r" b="b"/>
              <a:pathLst>
                <a:path w="609600" h="248919">
                  <a:moveTo>
                    <a:pt x="426554" y="0"/>
                  </a:moveTo>
                  <a:lnTo>
                    <a:pt x="182778" y="0"/>
                  </a:lnTo>
                  <a:lnTo>
                    <a:pt x="111798" y="9804"/>
                  </a:lnTo>
                  <a:lnTo>
                    <a:pt x="53682" y="36487"/>
                  </a:lnTo>
                  <a:lnTo>
                    <a:pt x="14414" y="75984"/>
                  </a:lnTo>
                  <a:lnTo>
                    <a:pt x="0" y="124180"/>
                  </a:lnTo>
                  <a:lnTo>
                    <a:pt x="0" y="248348"/>
                  </a:lnTo>
                  <a:lnTo>
                    <a:pt x="609358" y="248348"/>
                  </a:lnTo>
                  <a:lnTo>
                    <a:pt x="609358" y="124180"/>
                  </a:lnTo>
                  <a:lnTo>
                    <a:pt x="594931" y="75984"/>
                  </a:lnTo>
                  <a:lnTo>
                    <a:pt x="555650" y="36487"/>
                  </a:lnTo>
                  <a:lnTo>
                    <a:pt x="497522" y="9804"/>
                  </a:lnTo>
                  <a:lnTo>
                    <a:pt x="426554" y="0"/>
                  </a:lnTo>
                  <a:close/>
                </a:path>
              </a:pathLst>
            </a:custGeom>
            <a:ln w="12192">
              <a:solidFill>
                <a:srgbClr val="FF8F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1"/>
            <p:cNvSpPr/>
            <p:nvPr/>
          </p:nvSpPr>
          <p:spPr>
            <a:xfrm>
              <a:off x="6638544" y="2089404"/>
              <a:ext cx="365760" cy="373380"/>
            </a:xfrm>
            <a:custGeom>
              <a:avLst/>
              <a:gdLst/>
              <a:ahLst/>
              <a:cxnLst/>
              <a:rect l="l" t="t" r="r" b="b"/>
              <a:pathLst>
                <a:path w="365759" h="373380">
                  <a:moveTo>
                    <a:pt x="0" y="186613"/>
                  </a:moveTo>
                  <a:lnTo>
                    <a:pt x="9321" y="127622"/>
                  </a:lnTo>
                  <a:lnTo>
                    <a:pt x="35293" y="76403"/>
                  </a:lnTo>
                  <a:lnTo>
                    <a:pt x="74879" y="36004"/>
                  </a:lnTo>
                  <a:lnTo>
                    <a:pt x="125069" y="9512"/>
                  </a:lnTo>
                  <a:lnTo>
                    <a:pt x="182867" y="0"/>
                  </a:lnTo>
                  <a:lnTo>
                    <a:pt x="240677" y="9512"/>
                  </a:lnTo>
                  <a:lnTo>
                    <a:pt x="290855" y="36004"/>
                  </a:lnTo>
                  <a:lnTo>
                    <a:pt x="330415" y="76403"/>
                  </a:lnTo>
                  <a:lnTo>
                    <a:pt x="356362" y="127622"/>
                  </a:lnTo>
                  <a:lnTo>
                    <a:pt x="365671" y="186613"/>
                  </a:lnTo>
                  <a:lnTo>
                    <a:pt x="356362" y="245618"/>
                  </a:lnTo>
                  <a:lnTo>
                    <a:pt x="330415" y="296862"/>
                  </a:lnTo>
                  <a:lnTo>
                    <a:pt x="290855" y="337261"/>
                  </a:lnTo>
                  <a:lnTo>
                    <a:pt x="240677" y="363740"/>
                  </a:lnTo>
                  <a:lnTo>
                    <a:pt x="182867" y="373253"/>
                  </a:lnTo>
                  <a:lnTo>
                    <a:pt x="125069" y="363740"/>
                  </a:lnTo>
                  <a:lnTo>
                    <a:pt x="74879" y="337261"/>
                  </a:lnTo>
                  <a:lnTo>
                    <a:pt x="35293" y="296862"/>
                  </a:lnTo>
                  <a:lnTo>
                    <a:pt x="9321" y="245618"/>
                  </a:lnTo>
                  <a:lnTo>
                    <a:pt x="0" y="186613"/>
                  </a:lnTo>
                  <a:close/>
                </a:path>
              </a:pathLst>
            </a:custGeom>
            <a:ln w="12192">
              <a:solidFill>
                <a:srgbClr val="FF8F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/>
            <p:cNvSpPr/>
            <p:nvPr/>
          </p:nvSpPr>
          <p:spPr>
            <a:xfrm>
              <a:off x="6658343" y="2113787"/>
              <a:ext cx="314960" cy="160020"/>
            </a:xfrm>
            <a:custGeom>
              <a:avLst/>
              <a:gdLst/>
              <a:ahLst/>
              <a:cxnLst/>
              <a:rect l="l" t="t" r="r" b="b"/>
              <a:pathLst>
                <a:path w="314959" h="160019">
                  <a:moveTo>
                    <a:pt x="289725" y="72644"/>
                  </a:moveTo>
                  <a:lnTo>
                    <a:pt x="262724" y="37287"/>
                  </a:lnTo>
                  <a:lnTo>
                    <a:pt x="223139" y="10922"/>
                  </a:lnTo>
                  <a:lnTo>
                    <a:pt x="179743" y="0"/>
                  </a:lnTo>
                  <a:lnTo>
                    <a:pt x="92875" y="19100"/>
                  </a:lnTo>
                  <a:lnTo>
                    <a:pt x="55092" y="46443"/>
                  </a:lnTo>
                  <a:lnTo>
                    <a:pt x="24866" y="83883"/>
                  </a:lnTo>
                  <a:lnTo>
                    <a:pt x="5041" y="130073"/>
                  </a:lnTo>
                  <a:lnTo>
                    <a:pt x="0" y="155016"/>
                  </a:lnTo>
                  <a:lnTo>
                    <a:pt x="215" y="159423"/>
                  </a:lnTo>
                  <a:lnTo>
                    <a:pt x="73634" y="148717"/>
                  </a:lnTo>
                  <a:lnTo>
                    <a:pt x="130149" y="128257"/>
                  </a:lnTo>
                  <a:lnTo>
                    <a:pt x="171932" y="101688"/>
                  </a:lnTo>
                  <a:lnTo>
                    <a:pt x="201168" y="72644"/>
                  </a:lnTo>
                  <a:lnTo>
                    <a:pt x="289725" y="72644"/>
                  </a:lnTo>
                  <a:close/>
                </a:path>
                <a:path w="314959" h="160019">
                  <a:moveTo>
                    <a:pt x="314731" y="129819"/>
                  </a:moveTo>
                  <a:lnTo>
                    <a:pt x="299313" y="89471"/>
                  </a:lnTo>
                  <a:lnTo>
                    <a:pt x="295656" y="80416"/>
                  </a:lnTo>
                  <a:lnTo>
                    <a:pt x="289725" y="72656"/>
                  </a:lnTo>
                  <a:lnTo>
                    <a:pt x="201168" y="72656"/>
                  </a:lnTo>
                  <a:lnTo>
                    <a:pt x="228269" y="88925"/>
                  </a:lnTo>
                  <a:lnTo>
                    <a:pt x="259372" y="106299"/>
                  </a:lnTo>
                  <a:lnTo>
                    <a:pt x="289763" y="121132"/>
                  </a:lnTo>
                  <a:lnTo>
                    <a:pt x="314731" y="129819"/>
                  </a:lnTo>
                  <a:close/>
                </a:path>
              </a:pathLst>
            </a:custGeom>
            <a:solidFill>
              <a:srgbClr val="FF8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7"/>
          <p:cNvGrpSpPr/>
          <p:nvPr/>
        </p:nvGrpSpPr>
        <p:grpSpPr>
          <a:xfrm>
            <a:off x="8508272" y="1821396"/>
            <a:ext cx="1145540" cy="1167765"/>
            <a:chOff x="8180829" y="1836420"/>
            <a:chExt cx="1145540" cy="1167765"/>
          </a:xfrm>
        </p:grpSpPr>
        <p:sp>
          <p:nvSpPr>
            <p:cNvPr id="13" name="object 8"/>
            <p:cNvSpPr/>
            <p:nvPr/>
          </p:nvSpPr>
          <p:spPr>
            <a:xfrm>
              <a:off x="8180829" y="1836420"/>
              <a:ext cx="1145540" cy="1167765"/>
            </a:xfrm>
            <a:custGeom>
              <a:avLst/>
              <a:gdLst/>
              <a:ahLst/>
              <a:cxnLst/>
              <a:rect l="l" t="t" r="r" b="b"/>
              <a:pathLst>
                <a:path w="1145540" h="1167764">
                  <a:moveTo>
                    <a:pt x="572668" y="0"/>
                  </a:moveTo>
                  <a:lnTo>
                    <a:pt x="517512" y="2667"/>
                  </a:lnTo>
                  <a:lnTo>
                    <a:pt x="463842" y="10528"/>
                  </a:lnTo>
                  <a:lnTo>
                    <a:pt x="411899" y="23317"/>
                  </a:lnTo>
                  <a:lnTo>
                    <a:pt x="361924" y="40792"/>
                  </a:lnTo>
                  <a:lnTo>
                    <a:pt x="314134" y="62725"/>
                  </a:lnTo>
                  <a:lnTo>
                    <a:pt x="268808" y="88849"/>
                  </a:lnTo>
                  <a:lnTo>
                    <a:pt x="226148" y="118935"/>
                  </a:lnTo>
                  <a:lnTo>
                    <a:pt x="186423" y="152742"/>
                  </a:lnTo>
                  <a:lnTo>
                    <a:pt x="149859" y="190004"/>
                  </a:lnTo>
                  <a:lnTo>
                    <a:pt x="116700" y="230504"/>
                  </a:lnTo>
                  <a:lnTo>
                    <a:pt x="87172" y="273977"/>
                  </a:lnTo>
                  <a:lnTo>
                    <a:pt x="61544" y="320179"/>
                  </a:lnTo>
                  <a:lnTo>
                    <a:pt x="40030" y="368884"/>
                  </a:lnTo>
                  <a:lnTo>
                    <a:pt x="22872" y="419823"/>
                  </a:lnTo>
                  <a:lnTo>
                    <a:pt x="10325" y="472770"/>
                  </a:lnTo>
                  <a:lnTo>
                    <a:pt x="2628" y="527481"/>
                  </a:lnTo>
                  <a:lnTo>
                    <a:pt x="0" y="583692"/>
                  </a:lnTo>
                  <a:lnTo>
                    <a:pt x="2628" y="639902"/>
                  </a:lnTo>
                  <a:lnTo>
                    <a:pt x="10325" y="694601"/>
                  </a:lnTo>
                  <a:lnTo>
                    <a:pt x="22872" y="747547"/>
                  </a:lnTo>
                  <a:lnTo>
                    <a:pt x="40030" y="798499"/>
                  </a:lnTo>
                  <a:lnTo>
                    <a:pt x="61544" y="847191"/>
                  </a:lnTo>
                  <a:lnTo>
                    <a:pt x="87172" y="893406"/>
                  </a:lnTo>
                  <a:lnTo>
                    <a:pt x="116700" y="936879"/>
                  </a:lnTo>
                  <a:lnTo>
                    <a:pt x="149859" y="977366"/>
                  </a:lnTo>
                  <a:lnTo>
                    <a:pt x="186423" y="1014641"/>
                  </a:lnTo>
                  <a:lnTo>
                    <a:pt x="226148" y="1048448"/>
                  </a:lnTo>
                  <a:lnTo>
                    <a:pt x="268808" y="1078534"/>
                  </a:lnTo>
                  <a:lnTo>
                    <a:pt x="314134" y="1104658"/>
                  </a:lnTo>
                  <a:lnTo>
                    <a:pt x="361924" y="1126591"/>
                  </a:lnTo>
                  <a:lnTo>
                    <a:pt x="411899" y="1144066"/>
                  </a:lnTo>
                  <a:lnTo>
                    <a:pt x="463842" y="1156855"/>
                  </a:lnTo>
                  <a:lnTo>
                    <a:pt x="517512" y="1164717"/>
                  </a:lnTo>
                  <a:lnTo>
                    <a:pt x="572668" y="1167384"/>
                  </a:lnTo>
                  <a:lnTo>
                    <a:pt x="627811" y="1164717"/>
                  </a:lnTo>
                  <a:lnTo>
                    <a:pt x="681481" y="1156855"/>
                  </a:lnTo>
                  <a:lnTo>
                    <a:pt x="733424" y="1144066"/>
                  </a:lnTo>
                  <a:lnTo>
                    <a:pt x="783399" y="1126591"/>
                  </a:lnTo>
                  <a:lnTo>
                    <a:pt x="831176" y="1104658"/>
                  </a:lnTo>
                  <a:lnTo>
                    <a:pt x="876515" y="1078534"/>
                  </a:lnTo>
                  <a:lnTo>
                    <a:pt x="919162" y="1048448"/>
                  </a:lnTo>
                  <a:lnTo>
                    <a:pt x="958888" y="1014641"/>
                  </a:lnTo>
                  <a:lnTo>
                    <a:pt x="995464" y="977366"/>
                  </a:lnTo>
                  <a:lnTo>
                    <a:pt x="1028623" y="936879"/>
                  </a:lnTo>
                  <a:lnTo>
                    <a:pt x="1058138" y="893406"/>
                  </a:lnTo>
                  <a:lnTo>
                    <a:pt x="1083779" y="847191"/>
                  </a:lnTo>
                  <a:lnTo>
                    <a:pt x="1105293" y="798499"/>
                  </a:lnTo>
                  <a:lnTo>
                    <a:pt x="1122451" y="747547"/>
                  </a:lnTo>
                  <a:lnTo>
                    <a:pt x="1134998" y="694601"/>
                  </a:lnTo>
                  <a:lnTo>
                    <a:pt x="1142695" y="639902"/>
                  </a:lnTo>
                  <a:lnTo>
                    <a:pt x="1145324" y="583692"/>
                  </a:lnTo>
                  <a:lnTo>
                    <a:pt x="1142695" y="527481"/>
                  </a:lnTo>
                  <a:lnTo>
                    <a:pt x="1134998" y="472770"/>
                  </a:lnTo>
                  <a:lnTo>
                    <a:pt x="1122451" y="419823"/>
                  </a:lnTo>
                  <a:lnTo>
                    <a:pt x="1105293" y="368884"/>
                  </a:lnTo>
                  <a:lnTo>
                    <a:pt x="1083779" y="320179"/>
                  </a:lnTo>
                  <a:lnTo>
                    <a:pt x="1058138" y="273977"/>
                  </a:lnTo>
                  <a:lnTo>
                    <a:pt x="1028623" y="230504"/>
                  </a:lnTo>
                  <a:lnTo>
                    <a:pt x="995464" y="190004"/>
                  </a:lnTo>
                  <a:lnTo>
                    <a:pt x="958888" y="152742"/>
                  </a:lnTo>
                  <a:lnTo>
                    <a:pt x="919162" y="118935"/>
                  </a:lnTo>
                  <a:lnTo>
                    <a:pt x="876515" y="88849"/>
                  </a:lnTo>
                  <a:lnTo>
                    <a:pt x="831176" y="62725"/>
                  </a:lnTo>
                  <a:lnTo>
                    <a:pt x="783399" y="40792"/>
                  </a:lnTo>
                  <a:lnTo>
                    <a:pt x="733424" y="23317"/>
                  </a:lnTo>
                  <a:lnTo>
                    <a:pt x="681481" y="10528"/>
                  </a:lnTo>
                  <a:lnTo>
                    <a:pt x="627811" y="2667"/>
                  </a:lnTo>
                  <a:lnTo>
                    <a:pt x="572668" y="0"/>
                  </a:lnTo>
                  <a:close/>
                </a:path>
              </a:pathLst>
            </a:custGeom>
            <a:solidFill>
              <a:srgbClr val="7A7C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/>
            <p:cNvSpPr/>
            <p:nvPr/>
          </p:nvSpPr>
          <p:spPr>
            <a:xfrm>
              <a:off x="8468868" y="2229611"/>
              <a:ext cx="490855" cy="499745"/>
            </a:xfrm>
            <a:custGeom>
              <a:avLst/>
              <a:gdLst/>
              <a:ahLst/>
              <a:cxnLst/>
              <a:rect l="l" t="t" r="r" b="b"/>
              <a:pathLst>
                <a:path w="490854" h="499744">
                  <a:moveTo>
                    <a:pt x="392353" y="149885"/>
                  </a:moveTo>
                  <a:lnTo>
                    <a:pt x="380784" y="91541"/>
                  </a:lnTo>
                  <a:lnTo>
                    <a:pt x="349262" y="43891"/>
                  </a:lnTo>
                  <a:lnTo>
                    <a:pt x="302475" y="11772"/>
                  </a:lnTo>
                  <a:lnTo>
                    <a:pt x="245173" y="0"/>
                  </a:lnTo>
                  <a:lnTo>
                    <a:pt x="187896" y="11772"/>
                  </a:lnTo>
                  <a:lnTo>
                    <a:pt x="141122" y="43891"/>
                  </a:lnTo>
                  <a:lnTo>
                    <a:pt x="109575" y="91541"/>
                  </a:lnTo>
                  <a:lnTo>
                    <a:pt x="98018" y="149885"/>
                  </a:lnTo>
                  <a:lnTo>
                    <a:pt x="109575" y="208254"/>
                  </a:lnTo>
                  <a:lnTo>
                    <a:pt x="141122" y="255905"/>
                  </a:lnTo>
                  <a:lnTo>
                    <a:pt x="187896" y="288023"/>
                  </a:lnTo>
                  <a:lnTo>
                    <a:pt x="245173" y="299796"/>
                  </a:lnTo>
                  <a:lnTo>
                    <a:pt x="302475" y="288023"/>
                  </a:lnTo>
                  <a:lnTo>
                    <a:pt x="349262" y="255905"/>
                  </a:lnTo>
                  <a:lnTo>
                    <a:pt x="380784" y="208254"/>
                  </a:lnTo>
                  <a:lnTo>
                    <a:pt x="392353" y="149885"/>
                  </a:lnTo>
                  <a:close/>
                </a:path>
                <a:path w="490854" h="499744">
                  <a:moveTo>
                    <a:pt x="490512" y="399757"/>
                  </a:moveTo>
                  <a:lnTo>
                    <a:pt x="478891" y="360959"/>
                  </a:lnTo>
                  <a:lnTo>
                    <a:pt x="447268" y="329184"/>
                  </a:lnTo>
                  <a:lnTo>
                    <a:pt x="400469" y="307695"/>
                  </a:lnTo>
                  <a:lnTo>
                    <a:pt x="343357" y="299808"/>
                  </a:lnTo>
                  <a:lnTo>
                    <a:pt x="147116" y="299808"/>
                  </a:lnTo>
                  <a:lnTo>
                    <a:pt x="89979" y="307695"/>
                  </a:lnTo>
                  <a:lnTo>
                    <a:pt x="43205" y="329184"/>
                  </a:lnTo>
                  <a:lnTo>
                    <a:pt x="11607" y="360959"/>
                  </a:lnTo>
                  <a:lnTo>
                    <a:pt x="0" y="399757"/>
                  </a:lnTo>
                  <a:lnTo>
                    <a:pt x="0" y="499694"/>
                  </a:lnTo>
                  <a:lnTo>
                    <a:pt x="490512" y="499694"/>
                  </a:lnTo>
                  <a:lnTo>
                    <a:pt x="490512" y="3997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8468870" y="2529840"/>
              <a:ext cx="490855" cy="200025"/>
            </a:xfrm>
            <a:custGeom>
              <a:avLst/>
              <a:gdLst/>
              <a:ahLst/>
              <a:cxnLst/>
              <a:rect l="l" t="t" r="r" b="b"/>
              <a:pathLst>
                <a:path w="490854" h="200025">
                  <a:moveTo>
                    <a:pt x="343357" y="0"/>
                  </a:moveTo>
                  <a:lnTo>
                    <a:pt x="147116" y="0"/>
                  </a:lnTo>
                  <a:lnTo>
                    <a:pt x="89979" y="7874"/>
                  </a:lnTo>
                  <a:lnTo>
                    <a:pt x="43205" y="29324"/>
                  </a:lnTo>
                  <a:lnTo>
                    <a:pt x="11607" y="61061"/>
                  </a:lnTo>
                  <a:lnTo>
                    <a:pt x="0" y="99796"/>
                  </a:lnTo>
                  <a:lnTo>
                    <a:pt x="0" y="199580"/>
                  </a:lnTo>
                  <a:lnTo>
                    <a:pt x="490512" y="199580"/>
                  </a:lnTo>
                  <a:lnTo>
                    <a:pt x="490512" y="99796"/>
                  </a:lnTo>
                  <a:lnTo>
                    <a:pt x="478891" y="61061"/>
                  </a:lnTo>
                  <a:lnTo>
                    <a:pt x="447268" y="29324"/>
                  </a:lnTo>
                  <a:lnTo>
                    <a:pt x="400469" y="7874"/>
                  </a:lnTo>
                  <a:lnTo>
                    <a:pt x="343357" y="0"/>
                  </a:lnTo>
                  <a:close/>
                </a:path>
              </a:pathLst>
            </a:custGeom>
            <a:ln w="12192">
              <a:solidFill>
                <a:srgbClr val="7A7C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/>
            <p:cNvSpPr/>
            <p:nvPr/>
          </p:nvSpPr>
          <p:spPr>
            <a:xfrm>
              <a:off x="8566403" y="2229612"/>
              <a:ext cx="295910" cy="300355"/>
            </a:xfrm>
            <a:custGeom>
              <a:avLst/>
              <a:gdLst/>
              <a:ahLst/>
              <a:cxnLst/>
              <a:rect l="l" t="t" r="r" b="b"/>
              <a:pathLst>
                <a:path w="295909" h="300355">
                  <a:moveTo>
                    <a:pt x="0" y="150037"/>
                  </a:moveTo>
                  <a:lnTo>
                    <a:pt x="11620" y="91630"/>
                  </a:lnTo>
                  <a:lnTo>
                    <a:pt x="43294" y="43942"/>
                  </a:lnTo>
                  <a:lnTo>
                    <a:pt x="90258" y="11785"/>
                  </a:lnTo>
                  <a:lnTo>
                    <a:pt x="147764" y="0"/>
                  </a:lnTo>
                  <a:lnTo>
                    <a:pt x="205308" y="11785"/>
                  </a:lnTo>
                  <a:lnTo>
                    <a:pt x="252285" y="43942"/>
                  </a:lnTo>
                  <a:lnTo>
                    <a:pt x="283946" y="91630"/>
                  </a:lnTo>
                  <a:lnTo>
                    <a:pt x="295554" y="150037"/>
                  </a:lnTo>
                  <a:lnTo>
                    <a:pt x="283946" y="208457"/>
                  </a:lnTo>
                  <a:lnTo>
                    <a:pt x="252285" y="256159"/>
                  </a:lnTo>
                  <a:lnTo>
                    <a:pt x="205308" y="288315"/>
                  </a:lnTo>
                  <a:lnTo>
                    <a:pt x="147764" y="300101"/>
                  </a:lnTo>
                  <a:lnTo>
                    <a:pt x="90258" y="288315"/>
                  </a:lnTo>
                  <a:lnTo>
                    <a:pt x="43294" y="256159"/>
                  </a:lnTo>
                  <a:lnTo>
                    <a:pt x="11620" y="208457"/>
                  </a:lnTo>
                  <a:lnTo>
                    <a:pt x="0" y="150037"/>
                  </a:lnTo>
                  <a:close/>
                </a:path>
              </a:pathLst>
            </a:custGeom>
            <a:ln w="12192">
              <a:solidFill>
                <a:srgbClr val="7A7C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8874252" y="2138171"/>
              <a:ext cx="302895" cy="289560"/>
            </a:xfrm>
            <a:custGeom>
              <a:avLst/>
              <a:gdLst/>
              <a:ahLst/>
              <a:cxnLst/>
              <a:rect l="l" t="t" r="r" b="b"/>
              <a:pathLst>
                <a:path w="302895" h="289560">
                  <a:moveTo>
                    <a:pt x="302780" y="178206"/>
                  </a:moveTo>
                  <a:lnTo>
                    <a:pt x="302679" y="162293"/>
                  </a:lnTo>
                  <a:lnTo>
                    <a:pt x="301891" y="128384"/>
                  </a:lnTo>
                  <a:lnTo>
                    <a:pt x="302183" y="101574"/>
                  </a:lnTo>
                  <a:lnTo>
                    <a:pt x="300062" y="56083"/>
                  </a:lnTo>
                  <a:lnTo>
                    <a:pt x="273481" y="14693"/>
                  </a:lnTo>
                  <a:lnTo>
                    <a:pt x="206819" y="711"/>
                  </a:lnTo>
                  <a:lnTo>
                    <a:pt x="206654" y="698"/>
                  </a:lnTo>
                  <a:lnTo>
                    <a:pt x="205663" y="622"/>
                  </a:lnTo>
                  <a:lnTo>
                    <a:pt x="167830" y="698"/>
                  </a:lnTo>
                  <a:lnTo>
                    <a:pt x="161531" y="698"/>
                  </a:lnTo>
                  <a:lnTo>
                    <a:pt x="108699" y="0"/>
                  </a:lnTo>
                  <a:lnTo>
                    <a:pt x="61214" y="3124"/>
                  </a:lnTo>
                  <a:lnTo>
                    <a:pt x="2984" y="52247"/>
                  </a:lnTo>
                  <a:lnTo>
                    <a:pt x="0" y="89420"/>
                  </a:lnTo>
                  <a:lnTo>
                    <a:pt x="558" y="134518"/>
                  </a:lnTo>
                  <a:lnTo>
                    <a:pt x="406" y="145402"/>
                  </a:lnTo>
                  <a:lnTo>
                    <a:pt x="1854" y="196113"/>
                  </a:lnTo>
                  <a:lnTo>
                    <a:pt x="31407" y="241985"/>
                  </a:lnTo>
                  <a:lnTo>
                    <a:pt x="70777" y="254850"/>
                  </a:lnTo>
                  <a:lnTo>
                    <a:pt x="69126" y="263652"/>
                  </a:lnTo>
                  <a:lnTo>
                    <a:pt x="66522" y="272338"/>
                  </a:lnTo>
                  <a:lnTo>
                    <a:pt x="64541" y="280873"/>
                  </a:lnTo>
                  <a:lnTo>
                    <a:pt x="64719" y="289217"/>
                  </a:lnTo>
                  <a:lnTo>
                    <a:pt x="73914" y="285838"/>
                  </a:lnTo>
                  <a:lnTo>
                    <a:pt x="82296" y="283057"/>
                  </a:lnTo>
                  <a:lnTo>
                    <a:pt x="90360" y="279984"/>
                  </a:lnTo>
                  <a:lnTo>
                    <a:pt x="98564" y="275717"/>
                  </a:lnTo>
                  <a:lnTo>
                    <a:pt x="105562" y="270090"/>
                  </a:lnTo>
                  <a:lnTo>
                    <a:pt x="112077" y="263359"/>
                  </a:lnTo>
                  <a:lnTo>
                    <a:pt x="118503" y="257289"/>
                  </a:lnTo>
                  <a:lnTo>
                    <a:pt x="125196" y="253619"/>
                  </a:lnTo>
                  <a:lnTo>
                    <a:pt x="139179" y="251625"/>
                  </a:lnTo>
                  <a:lnTo>
                    <a:pt x="154152" y="251841"/>
                  </a:lnTo>
                  <a:lnTo>
                    <a:pt x="169176" y="252958"/>
                  </a:lnTo>
                  <a:lnTo>
                    <a:pt x="183311" y="253631"/>
                  </a:lnTo>
                  <a:lnTo>
                    <a:pt x="213614" y="254495"/>
                  </a:lnTo>
                  <a:lnTo>
                    <a:pt x="228447" y="254609"/>
                  </a:lnTo>
                  <a:lnTo>
                    <a:pt x="242582" y="253631"/>
                  </a:lnTo>
                  <a:lnTo>
                    <a:pt x="281495" y="233883"/>
                  </a:lnTo>
                  <a:lnTo>
                    <a:pt x="301891" y="192239"/>
                  </a:lnTo>
                  <a:lnTo>
                    <a:pt x="302780" y="178206"/>
                  </a:lnTo>
                  <a:close/>
                </a:path>
              </a:pathLst>
            </a:custGeom>
            <a:solidFill>
              <a:srgbClr val="7A7C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/>
            <p:cNvSpPr/>
            <p:nvPr/>
          </p:nvSpPr>
          <p:spPr>
            <a:xfrm>
              <a:off x="8874239" y="2138171"/>
              <a:ext cx="302895" cy="289560"/>
            </a:xfrm>
            <a:custGeom>
              <a:avLst/>
              <a:gdLst/>
              <a:ahLst/>
              <a:cxnLst/>
              <a:rect l="l" t="t" r="r" b="b"/>
              <a:pathLst>
                <a:path w="302895" h="289560">
                  <a:moveTo>
                    <a:pt x="302679" y="179971"/>
                  </a:moveTo>
                  <a:lnTo>
                    <a:pt x="302628" y="160312"/>
                  </a:lnTo>
                  <a:lnTo>
                    <a:pt x="301993" y="134531"/>
                  </a:lnTo>
                  <a:lnTo>
                    <a:pt x="302082" y="77254"/>
                  </a:lnTo>
                  <a:lnTo>
                    <a:pt x="300075" y="56083"/>
                  </a:lnTo>
                  <a:lnTo>
                    <a:pt x="299707" y="54927"/>
                  </a:lnTo>
                  <a:lnTo>
                    <a:pt x="294640" y="38760"/>
                  </a:lnTo>
                  <a:lnTo>
                    <a:pt x="273494" y="14706"/>
                  </a:lnTo>
                  <a:lnTo>
                    <a:pt x="243408" y="3632"/>
                  </a:lnTo>
                  <a:lnTo>
                    <a:pt x="206794" y="698"/>
                  </a:lnTo>
                  <a:lnTo>
                    <a:pt x="195402" y="698"/>
                  </a:lnTo>
                  <a:lnTo>
                    <a:pt x="195402" y="92786"/>
                  </a:lnTo>
                  <a:lnTo>
                    <a:pt x="189280" y="112509"/>
                  </a:lnTo>
                  <a:lnTo>
                    <a:pt x="176428" y="126238"/>
                  </a:lnTo>
                  <a:lnTo>
                    <a:pt x="163995" y="140106"/>
                  </a:lnTo>
                  <a:lnTo>
                    <a:pt x="159080" y="160312"/>
                  </a:lnTo>
                  <a:lnTo>
                    <a:pt x="134899" y="160312"/>
                  </a:lnTo>
                  <a:lnTo>
                    <a:pt x="136715" y="138430"/>
                  </a:lnTo>
                  <a:lnTo>
                    <a:pt x="150114" y="122897"/>
                  </a:lnTo>
                  <a:lnTo>
                    <a:pt x="164376" y="108585"/>
                  </a:lnTo>
                  <a:lnTo>
                    <a:pt x="168770" y="90335"/>
                  </a:lnTo>
                  <a:lnTo>
                    <a:pt x="164693" y="84175"/>
                  </a:lnTo>
                  <a:lnTo>
                    <a:pt x="127622" y="84175"/>
                  </a:lnTo>
                  <a:lnTo>
                    <a:pt x="121221" y="80048"/>
                  </a:lnTo>
                  <a:lnTo>
                    <a:pt x="113131" y="67005"/>
                  </a:lnTo>
                  <a:lnTo>
                    <a:pt x="137871" y="54927"/>
                  </a:lnTo>
                  <a:lnTo>
                    <a:pt x="164973" y="55537"/>
                  </a:lnTo>
                  <a:lnTo>
                    <a:pt x="186728" y="68313"/>
                  </a:lnTo>
                  <a:lnTo>
                    <a:pt x="195402" y="92786"/>
                  </a:lnTo>
                  <a:lnTo>
                    <a:pt x="195402" y="698"/>
                  </a:lnTo>
                  <a:lnTo>
                    <a:pt x="161531" y="698"/>
                  </a:lnTo>
                  <a:lnTo>
                    <a:pt x="108699" y="0"/>
                  </a:lnTo>
                  <a:lnTo>
                    <a:pt x="61201" y="3124"/>
                  </a:lnTo>
                  <a:lnTo>
                    <a:pt x="2984" y="52260"/>
                  </a:lnTo>
                  <a:lnTo>
                    <a:pt x="0" y="90335"/>
                  </a:lnTo>
                  <a:lnTo>
                    <a:pt x="508" y="138430"/>
                  </a:lnTo>
                  <a:lnTo>
                    <a:pt x="292" y="178206"/>
                  </a:lnTo>
                  <a:lnTo>
                    <a:pt x="1854" y="196126"/>
                  </a:lnTo>
                  <a:lnTo>
                    <a:pt x="31419" y="241998"/>
                  </a:lnTo>
                  <a:lnTo>
                    <a:pt x="70777" y="254850"/>
                  </a:lnTo>
                  <a:lnTo>
                    <a:pt x="69126" y="263664"/>
                  </a:lnTo>
                  <a:lnTo>
                    <a:pt x="66535" y="272351"/>
                  </a:lnTo>
                  <a:lnTo>
                    <a:pt x="64554" y="280885"/>
                  </a:lnTo>
                  <a:lnTo>
                    <a:pt x="64719" y="289229"/>
                  </a:lnTo>
                  <a:lnTo>
                    <a:pt x="73914" y="285851"/>
                  </a:lnTo>
                  <a:lnTo>
                    <a:pt x="82308" y="283070"/>
                  </a:lnTo>
                  <a:lnTo>
                    <a:pt x="90360" y="279996"/>
                  </a:lnTo>
                  <a:lnTo>
                    <a:pt x="98564" y="275729"/>
                  </a:lnTo>
                  <a:lnTo>
                    <a:pt x="105562" y="270103"/>
                  </a:lnTo>
                  <a:lnTo>
                    <a:pt x="112077" y="263372"/>
                  </a:lnTo>
                  <a:lnTo>
                    <a:pt x="118503" y="257289"/>
                  </a:lnTo>
                  <a:lnTo>
                    <a:pt x="125196" y="253619"/>
                  </a:lnTo>
                  <a:lnTo>
                    <a:pt x="139192" y="251625"/>
                  </a:lnTo>
                  <a:lnTo>
                    <a:pt x="154152" y="251841"/>
                  </a:lnTo>
                  <a:lnTo>
                    <a:pt x="169176" y="252945"/>
                  </a:lnTo>
                  <a:lnTo>
                    <a:pt x="183311" y="253631"/>
                  </a:lnTo>
                  <a:lnTo>
                    <a:pt x="213626" y="254508"/>
                  </a:lnTo>
                  <a:lnTo>
                    <a:pt x="228460" y="254609"/>
                  </a:lnTo>
                  <a:lnTo>
                    <a:pt x="242582" y="253631"/>
                  </a:lnTo>
                  <a:lnTo>
                    <a:pt x="248983" y="251625"/>
                  </a:lnTo>
                  <a:lnTo>
                    <a:pt x="263423" y="247103"/>
                  </a:lnTo>
                  <a:lnTo>
                    <a:pt x="281495" y="233883"/>
                  </a:lnTo>
                  <a:lnTo>
                    <a:pt x="294944" y="215201"/>
                  </a:lnTo>
                  <a:lnTo>
                    <a:pt x="298538" y="203288"/>
                  </a:lnTo>
                  <a:lnTo>
                    <a:pt x="134899" y="203288"/>
                  </a:lnTo>
                  <a:lnTo>
                    <a:pt x="134899" y="179971"/>
                  </a:lnTo>
                  <a:lnTo>
                    <a:pt x="159092" y="179971"/>
                  </a:lnTo>
                  <a:lnTo>
                    <a:pt x="159092" y="192671"/>
                  </a:lnTo>
                  <a:lnTo>
                    <a:pt x="159092" y="202831"/>
                  </a:lnTo>
                  <a:lnTo>
                    <a:pt x="300228" y="202831"/>
                  </a:lnTo>
                  <a:lnTo>
                    <a:pt x="300228" y="192671"/>
                  </a:lnTo>
                  <a:lnTo>
                    <a:pt x="302272" y="192671"/>
                  </a:lnTo>
                  <a:lnTo>
                    <a:pt x="302272" y="179971"/>
                  </a:lnTo>
                  <a:lnTo>
                    <a:pt x="302679" y="179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8551" y="2138784"/>
              <a:ext cx="92491" cy="20207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246909" y="3085810"/>
            <a:ext cx="1571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What is being shipped?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What is its Export Control Classification Number?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What is the value of the item(s)?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840480" y="3085810"/>
            <a:ext cx="1670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Where </a:t>
            </a:r>
            <a:r>
              <a:rPr lang="en-US" sz="1200" dirty="0" smtClean="0"/>
              <a:t>are you  </a:t>
            </a:r>
            <a:r>
              <a:rPr lang="en-US" sz="1200" dirty="0"/>
              <a:t>shipping to?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Is the destination  permissible for  receipt of </a:t>
            </a:r>
            <a:r>
              <a:rPr lang="en-US" sz="1200" dirty="0" smtClean="0"/>
              <a:t>this item  </a:t>
            </a:r>
            <a:r>
              <a:rPr lang="en-US" sz="1200" dirty="0"/>
              <a:t>and its </a:t>
            </a:r>
            <a:r>
              <a:rPr lang="en-US" sz="1200" dirty="0" smtClean="0"/>
              <a:t>end use</a:t>
            </a:r>
            <a:r>
              <a:rPr lang="en-US" sz="12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Is a </a:t>
            </a:r>
            <a:r>
              <a:rPr lang="en-US" sz="1200" dirty="0"/>
              <a:t>license required?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Are there Import  restrictions </a:t>
            </a:r>
            <a:r>
              <a:rPr lang="en-US" sz="1200" dirty="0" smtClean="0"/>
              <a:t>at the  </a:t>
            </a:r>
            <a:r>
              <a:rPr lang="en-US" sz="1200" dirty="0"/>
              <a:t>destination?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205443" y="3178143"/>
            <a:ext cx="1617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Who are you  shipping to?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Are they the ultimate  end user?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Have the individuals  </a:t>
            </a:r>
            <a:r>
              <a:rPr lang="en-US" sz="1200" dirty="0" smtClean="0"/>
              <a:t>and their </a:t>
            </a:r>
            <a:r>
              <a:rPr lang="en-US" sz="1200" dirty="0"/>
              <a:t>organization(s)  been screened against  lists for excluded  parties?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8517307" y="3289389"/>
            <a:ext cx="1591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What is the end use of  the item and is the </a:t>
            </a:r>
            <a:r>
              <a:rPr lang="en-US" sz="1200" dirty="0" smtClean="0"/>
              <a:t>end use </a:t>
            </a:r>
            <a:r>
              <a:rPr lang="en-US" sz="1200" dirty="0"/>
              <a:t>permissible  without a License?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462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Control Scenarios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2993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Before collaboration begins, consider the following:</a:t>
            </a:r>
          </a:p>
          <a:p>
            <a:r>
              <a:rPr lang="en-US" dirty="0"/>
              <a:t>Are my collaborators on the U.S. denied entity/persons lists?  </a:t>
            </a:r>
            <a:endParaRPr lang="en-US" dirty="0" smtClean="0"/>
          </a:p>
          <a:p>
            <a:pPr lvl="1"/>
            <a:r>
              <a:rPr lang="en-US" dirty="0" smtClean="0"/>
              <a:t>Contact </a:t>
            </a:r>
            <a:r>
              <a:rPr lang="en-US" dirty="0"/>
              <a:t>UFRI for a restricted party screening (RPS).</a:t>
            </a:r>
          </a:p>
          <a:p>
            <a:r>
              <a:rPr lang="en-US" dirty="0"/>
              <a:t>Will I travel to, import from or interact with </a:t>
            </a:r>
            <a:r>
              <a:rPr lang="en-US" dirty="0" smtClean="0"/>
              <a:t>a comprehensively sanctioned country or a country of concern?</a:t>
            </a:r>
            <a:endParaRPr lang="en-US" dirty="0"/>
          </a:p>
          <a:p>
            <a:pPr lvl="1"/>
            <a:r>
              <a:rPr lang="en-US" dirty="0"/>
              <a:t>Severe restrictions will apply and a license </a:t>
            </a:r>
            <a:r>
              <a:rPr lang="en-US" dirty="0" smtClean="0"/>
              <a:t>may </a:t>
            </a:r>
            <a:r>
              <a:rPr lang="en-US" dirty="0"/>
              <a:t>be required in advance.</a:t>
            </a:r>
          </a:p>
          <a:p>
            <a:r>
              <a:rPr lang="en-US" dirty="0"/>
              <a:t>Will foreign persons come work with me at UF or in foreign countries?  </a:t>
            </a:r>
            <a:endParaRPr lang="en-US" dirty="0" smtClean="0"/>
          </a:p>
          <a:p>
            <a:pPr lvl="1"/>
            <a:r>
              <a:rPr lang="en-US" dirty="0" smtClean="0"/>
              <a:t>Contact UF RISC </a:t>
            </a:r>
            <a:r>
              <a:rPr lang="en-US" dirty="0"/>
              <a:t>for a RPS and license, if needed.</a:t>
            </a:r>
          </a:p>
          <a:p>
            <a:r>
              <a:rPr lang="en-US" dirty="0"/>
              <a:t>Will I present my research results at domestic or international conferences?  </a:t>
            </a:r>
            <a:endParaRPr lang="en-US" dirty="0" smtClean="0"/>
          </a:p>
          <a:p>
            <a:pPr lvl="1"/>
            <a:r>
              <a:rPr lang="en-US" dirty="0" smtClean="0"/>
              <a:t>Ok </a:t>
            </a:r>
            <a:r>
              <a:rPr lang="en-US" dirty="0"/>
              <a:t>as long as controlled information is not presented and not in a  comprehensively embargoed country.</a:t>
            </a:r>
          </a:p>
          <a:p>
            <a:r>
              <a:rPr lang="en-US" dirty="0"/>
              <a:t>Does my funding contract or grant place restrictions on publications or participation by  foreign persons?</a:t>
            </a:r>
          </a:p>
          <a:p>
            <a:pPr lvl="1"/>
            <a:r>
              <a:rPr lang="en-US" dirty="0"/>
              <a:t>If yes, will nullify certain exemptions to export control laws.</a:t>
            </a:r>
          </a:p>
          <a:p>
            <a:r>
              <a:rPr lang="en-US" dirty="0"/>
              <a:t>Will I ship or hand-carry anything, including data or software?</a:t>
            </a:r>
          </a:p>
          <a:p>
            <a:pPr lvl="1"/>
            <a:r>
              <a:rPr lang="en-US" dirty="0"/>
              <a:t>If controlled or $2500 or more, may require license and Customs filing.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My Project Is Export Controlled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Technology Control Plan (TCP) – An internal UF plan  ensuring protection of export controlled articles,  software, and technical data.</a:t>
            </a:r>
          </a:p>
          <a:p>
            <a:pPr lvl="1"/>
            <a:r>
              <a:rPr lang="en-US" dirty="0"/>
              <a:t>Commitment to Compliance</a:t>
            </a:r>
          </a:p>
          <a:p>
            <a:pPr lvl="1"/>
            <a:r>
              <a:rPr lang="en-US" dirty="0"/>
              <a:t>Identifies Controlled Articles and Technical Data (CATD)</a:t>
            </a:r>
          </a:p>
          <a:p>
            <a:pPr lvl="1"/>
            <a:r>
              <a:rPr lang="en-US" dirty="0"/>
              <a:t>Categorizes CATD on the USML or CCL</a:t>
            </a:r>
          </a:p>
          <a:p>
            <a:pPr lvl="1"/>
            <a:r>
              <a:rPr lang="en-US" dirty="0"/>
              <a:t>Contractual Terms</a:t>
            </a:r>
          </a:p>
          <a:p>
            <a:pPr lvl="1"/>
            <a:r>
              <a:rPr lang="en-US" dirty="0"/>
              <a:t>Defines Physical Security Requirements</a:t>
            </a:r>
          </a:p>
          <a:p>
            <a:pPr lvl="1"/>
            <a:r>
              <a:rPr lang="en-US" dirty="0"/>
              <a:t>Defines Information Technology Requirements</a:t>
            </a:r>
          </a:p>
          <a:p>
            <a:pPr lvl="1"/>
            <a:r>
              <a:rPr lang="en-US" dirty="0"/>
              <a:t>Certifications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Export Control Apply to </a:t>
            </a:r>
            <a:r>
              <a:rPr lang="en-US" dirty="0" smtClean="0"/>
              <a:t>RCR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Export Control regulations are an important to all aspects of research.</a:t>
            </a:r>
          </a:p>
          <a:p>
            <a:r>
              <a:rPr lang="en-US" dirty="0"/>
              <a:t>Shipping internationally may have requirements, no matter what your  field of expertise.</a:t>
            </a:r>
          </a:p>
          <a:p>
            <a:r>
              <a:rPr lang="en-US" dirty="0"/>
              <a:t>Sanctions apply to all individuals on campus who may engage with or  travel to countries of concern.</a:t>
            </a:r>
          </a:p>
          <a:p>
            <a:r>
              <a:rPr lang="en-US" dirty="0"/>
              <a:t>Export Controls does not only affect military research.</a:t>
            </a:r>
          </a:p>
          <a:p>
            <a:r>
              <a:rPr lang="en-US" dirty="0"/>
              <a:t>While UF </a:t>
            </a:r>
            <a:r>
              <a:rPr lang="en-US" dirty="0" smtClean="0"/>
              <a:t>RISC manages </a:t>
            </a:r>
            <a:r>
              <a:rPr lang="en-US" dirty="0"/>
              <a:t>the export control program, it  may have implications to many aspects of UF business.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Help?	We Are Here!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01685" y="1521875"/>
            <a:ext cx="3620770" cy="1072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Calibri"/>
                <a:cs typeface="Calibri"/>
              </a:rPr>
              <a:t>UF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lang="en-US" sz="3200" b="1" spc="-15" dirty="0" smtClean="0">
                <a:latin typeface="Calibri"/>
                <a:cs typeface="Calibri"/>
              </a:rPr>
              <a:t>RISC</a:t>
            </a:r>
            <a:endParaRPr sz="3200" dirty="0">
              <a:latin typeface="Calibri"/>
              <a:cs typeface="Calibri"/>
            </a:endParaRPr>
          </a:p>
          <a:p>
            <a:pPr marL="291465" marR="286385" algn="ctr">
              <a:lnSpc>
                <a:spcPct val="100000"/>
              </a:lnSpc>
              <a:spcBef>
                <a:spcPts val="75"/>
              </a:spcBef>
            </a:pPr>
            <a:r>
              <a:rPr sz="1800" b="1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e</a:t>
            </a:r>
            <a:r>
              <a:rPr sz="1800" b="1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x</a:t>
            </a:r>
            <a:r>
              <a:rPr sz="1800" b="1" u="heavy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p</a:t>
            </a:r>
            <a:r>
              <a:rPr sz="1800" b="1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o</a:t>
            </a:r>
            <a:r>
              <a:rPr sz="1800" b="1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r</a:t>
            </a:r>
            <a:r>
              <a:rPr sz="1800" b="1" u="heavy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t</a:t>
            </a:r>
            <a:r>
              <a:rPr sz="1800" b="1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co</a:t>
            </a:r>
            <a:r>
              <a:rPr sz="1800" b="1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n</a:t>
            </a:r>
            <a:r>
              <a:rPr sz="1800" b="1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t</a:t>
            </a:r>
            <a:r>
              <a:rPr sz="1800" b="1" u="heavy" spc="-3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r</a:t>
            </a:r>
            <a:r>
              <a:rPr sz="1800" b="1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o</a:t>
            </a:r>
            <a:r>
              <a:rPr sz="1800" b="1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l</a:t>
            </a:r>
            <a:r>
              <a:rPr sz="1800" b="1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@</a:t>
            </a:r>
            <a:r>
              <a:rPr sz="1800" b="1" u="heavy" spc="-3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r</a:t>
            </a:r>
            <a:r>
              <a:rPr sz="1800" b="1" u="heavy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e</a:t>
            </a:r>
            <a:r>
              <a:rPr sz="1800" b="1" u="heavy" spc="-1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s</a:t>
            </a:r>
            <a:r>
              <a:rPr sz="1800" b="1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e</a:t>
            </a:r>
            <a:r>
              <a:rPr sz="1800" b="1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a</a:t>
            </a:r>
            <a:r>
              <a:rPr sz="1800" b="1" u="heavy" spc="-3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r</a:t>
            </a:r>
            <a:r>
              <a:rPr sz="1800" b="1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c</a:t>
            </a:r>
            <a:r>
              <a:rPr sz="1800" b="1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h</a:t>
            </a:r>
            <a:r>
              <a:rPr sz="1800" b="1" u="heavy" spc="-1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.</a:t>
            </a:r>
            <a:r>
              <a:rPr sz="1800" b="1" u="heavy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u</a:t>
            </a:r>
            <a:r>
              <a:rPr sz="1800" b="1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f</a:t>
            </a:r>
            <a:r>
              <a:rPr sz="1800" b="1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l</a:t>
            </a:r>
            <a:r>
              <a:rPr sz="1800" b="1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.</a:t>
            </a:r>
            <a:r>
              <a:rPr sz="1800" b="1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ed</a:t>
            </a:r>
            <a:r>
              <a:rPr sz="1800" b="1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u </a:t>
            </a:r>
            <a:r>
              <a:rPr sz="1800" b="1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36F20"/>
                </a:solidFill>
                <a:latin typeface="Calibri"/>
                <a:cs typeface="Calibri"/>
              </a:rPr>
              <a:t>352-392-9174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7401" y="2835563"/>
            <a:ext cx="2068195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Marsha</a:t>
            </a:r>
            <a:r>
              <a:rPr sz="2800" b="1" spc="-3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2E5496"/>
                </a:solidFill>
                <a:latin typeface="Calibri"/>
                <a:cs typeface="Calibri"/>
              </a:rPr>
              <a:t>Pesch</a:t>
            </a:r>
            <a:endParaRPr sz="2800" dirty="0">
              <a:latin typeface="Calibri"/>
              <a:cs typeface="Calibri"/>
            </a:endParaRPr>
          </a:p>
          <a:p>
            <a:pPr marL="18415" marR="12065" indent="1270" algn="ctr">
              <a:lnSpc>
                <a:spcPct val="100000"/>
              </a:lnSpc>
              <a:spcBef>
                <a:spcPts val="65"/>
              </a:spcBef>
            </a:pPr>
            <a:r>
              <a:rPr sz="1800" spc="-10" dirty="0">
                <a:latin typeface="Calibri"/>
                <a:cs typeface="Calibri"/>
              </a:rPr>
              <a:t>Associate Director </a:t>
            </a:r>
            <a:r>
              <a:rPr sz="1800" spc="-5" dirty="0">
                <a:latin typeface="Calibri"/>
                <a:cs typeface="Calibri"/>
              </a:rPr>
              <a:t> Export </a:t>
            </a:r>
            <a:r>
              <a:rPr sz="1800" spc="-10" dirty="0">
                <a:latin typeface="Calibri"/>
                <a:cs typeface="Calibri"/>
              </a:rPr>
              <a:t>Control </a:t>
            </a:r>
            <a:r>
              <a:rPr sz="1800" spc="-5" dirty="0">
                <a:latin typeface="Calibri"/>
                <a:cs typeface="Calibri"/>
              </a:rPr>
              <a:t>Officer </a:t>
            </a:r>
            <a:r>
              <a:rPr sz="1800" spc="-400" dirty="0"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36F20"/>
                </a:solidFill>
                <a:latin typeface="Calibri"/>
                <a:cs typeface="Calibri"/>
                <a:hlinkClick r:id="rId3"/>
              </a:rPr>
              <a:t>mpesch@ufl.edu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05256" y="1586477"/>
            <a:ext cx="2034539" cy="1008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solidFill>
                  <a:srgbClr val="2E5496"/>
                </a:solidFill>
                <a:latin typeface="Calibri"/>
                <a:cs typeface="Calibri"/>
              </a:rPr>
              <a:t>Carter</a:t>
            </a:r>
            <a:r>
              <a:rPr sz="2800" b="1" spc="25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2E5496"/>
                </a:solidFill>
                <a:latin typeface="Calibri"/>
                <a:cs typeface="Calibri"/>
              </a:rPr>
              <a:t>Post</a:t>
            </a:r>
            <a:endParaRPr sz="2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Compliance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Specialist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36F20"/>
                </a:solidFill>
                <a:latin typeface="Calibri"/>
                <a:cs typeface="Calibri"/>
                <a:hlinkClick r:id="rId4"/>
              </a:rPr>
              <a:t>cpost@ufl.edu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47344" y="2836157"/>
            <a:ext cx="2148840" cy="1008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2E5496"/>
                </a:solidFill>
                <a:latin typeface="Calibri"/>
                <a:cs typeface="Calibri"/>
              </a:rPr>
              <a:t>William</a:t>
            </a:r>
            <a:r>
              <a:rPr sz="2800" b="1" spc="-20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2E5496"/>
                </a:solidFill>
                <a:latin typeface="Calibri"/>
                <a:cs typeface="Calibri"/>
              </a:rPr>
              <a:t>Bucha</a:t>
            </a:r>
            <a:endParaRPr sz="2800" dirty="0">
              <a:latin typeface="Calibri"/>
              <a:cs typeface="Calibri"/>
            </a:endParaRPr>
          </a:p>
          <a:p>
            <a:pPr marL="70485" marR="60960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Compliance Specialist </a:t>
            </a:r>
            <a:r>
              <a:rPr sz="1800" spc="-400" dirty="0"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36F20"/>
                </a:solidFill>
                <a:latin typeface="Calibri"/>
                <a:cs typeface="Calibri"/>
                <a:hlinkClick r:id="rId5"/>
              </a:rPr>
              <a:t>wbucha@ufl.edu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10483" y="4468367"/>
            <a:ext cx="5995415" cy="238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take the survey at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ufl.qualtrics.com/jfe/form/SV_1WVLQUcrykr7YFM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19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662"/>
            <a:ext cx="10515600" cy="1325563"/>
          </a:xfrm>
        </p:spPr>
        <p:txBody>
          <a:bodyPr/>
          <a:lstStyle/>
          <a:p>
            <a:r>
              <a:rPr lang="en-US" dirty="0" smtClean="0"/>
              <a:t>RCR Certification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70100" y="1282700"/>
            <a:ext cx="7696200" cy="4614863"/>
          </a:xfrm>
        </p:spPr>
        <p:txBody>
          <a:bodyPr>
            <a:normAutofit fontScale="62500" lnSpcReduction="20000"/>
          </a:bodyPr>
          <a:lstStyle/>
          <a:p>
            <a:pPr fontAlgn="ctr"/>
            <a:r>
              <a:rPr lang="en-US" dirty="0"/>
              <a:t>Mentor/Mentee Relationships- Finding the Right Balance</a:t>
            </a:r>
          </a:p>
          <a:p>
            <a:pPr fontAlgn="ctr"/>
            <a:r>
              <a:rPr lang="en-US" dirty="0"/>
              <a:t>Collaborative Research</a:t>
            </a:r>
          </a:p>
          <a:p>
            <a:pPr fontAlgn="ctr"/>
            <a:r>
              <a:rPr lang="en-US" dirty="0"/>
              <a:t>Conflicts of Interest</a:t>
            </a:r>
          </a:p>
          <a:p>
            <a:pPr fontAlgn="ctr"/>
            <a:r>
              <a:rPr lang="en-US" dirty="0"/>
              <a:t>Data Management and Artificial Intelligence</a:t>
            </a:r>
          </a:p>
          <a:p>
            <a:pPr fontAlgn="ctr"/>
            <a:r>
              <a:rPr lang="en-US" dirty="0"/>
              <a:t>Compliance at UF &amp;</a:t>
            </a:r>
          </a:p>
          <a:p>
            <a:pPr fontAlgn="ctr"/>
            <a:r>
              <a:rPr lang="en-US" dirty="0"/>
              <a:t>Research Misconduct Overview </a:t>
            </a:r>
          </a:p>
          <a:p>
            <a:pPr fontAlgn="ctr"/>
            <a:r>
              <a:rPr lang="en-US" dirty="0"/>
              <a:t>Research Misconduct: Plagiarism</a:t>
            </a:r>
          </a:p>
          <a:p>
            <a:pPr fontAlgn="ctr"/>
            <a:r>
              <a:rPr lang="en-US" dirty="0"/>
              <a:t>Research Misconduct: ORI: The Lab</a:t>
            </a:r>
          </a:p>
          <a:p>
            <a:pPr fontAlgn="ctr"/>
            <a:r>
              <a:rPr lang="en-US" dirty="0"/>
              <a:t>Ethics of Authorship</a:t>
            </a:r>
          </a:p>
          <a:p>
            <a:pPr fontAlgn="ctr"/>
            <a:r>
              <a:rPr lang="en-US" dirty="0"/>
              <a:t>Rigors of Peer Review</a:t>
            </a:r>
          </a:p>
          <a:p>
            <a:pPr fontAlgn="ctr"/>
            <a:r>
              <a:rPr lang="en-US" dirty="0"/>
              <a:t>Reproducibility &amp; Replicability</a:t>
            </a:r>
          </a:p>
          <a:p>
            <a:pPr fontAlgn="ctr"/>
            <a:r>
              <a:rPr lang="en-US" dirty="0"/>
              <a:t>IRB &amp; Informed Consent</a:t>
            </a:r>
          </a:p>
          <a:p>
            <a:pPr fontAlgn="ctr"/>
            <a:r>
              <a:rPr lang="en-US" dirty="0"/>
              <a:t>Export Control Overview Including an overview of Dual Use Technology</a:t>
            </a:r>
          </a:p>
          <a:p>
            <a:pPr fontAlgn="ctr"/>
            <a:r>
              <a:rPr lang="en-US" dirty="0"/>
              <a:t>Putting it All Together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36601" y="5114868"/>
            <a:ext cx="7264400" cy="26352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2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898" y="36794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If You Suspect Research Misconduct</a:t>
            </a:r>
            <a:r>
              <a:rPr lang="en-US" b="1" dirty="0" smtClean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95898" y="1457635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lvl="0" indent="0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b="1" u="sng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Research Misconduct 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means 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fabrication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, 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falsification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, or 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plagiarism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 in proposing, performing, or reviewing research, or in reporting research results. </a:t>
            </a:r>
            <a:endParaRPr lang="en-US" sz="1600" dirty="0">
              <a:solidFill>
                <a:srgbClr val="4472C4">
                  <a:lumMod val="75000"/>
                </a:srgbClr>
              </a:solidFill>
              <a:ea typeface="ＭＳ Ｐゴシック" charset="0"/>
            </a:endParaRPr>
          </a:p>
          <a:p>
            <a:pPr marL="0" lvl="0" indent="0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1600" i="1" dirty="0">
              <a:solidFill>
                <a:srgbClr val="4472C4">
                  <a:lumMod val="75000"/>
                </a:srgbClr>
              </a:solidFill>
              <a:ea typeface="ＭＳ Ｐゴシック" charset="0"/>
            </a:endParaRPr>
          </a:p>
          <a:p>
            <a:pPr marL="0" lvl="0" indent="0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b="1" u="sng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Questionable Research Practices 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are reports of 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careless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, 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irregular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, or 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contentious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 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research practices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, as well as authorship disputes,  may not meet the standard for research misconduct but may be a research integrity violation.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199" y="1525260"/>
            <a:ext cx="5469673" cy="4351338"/>
          </a:xfrm>
        </p:spPr>
        <p:txBody>
          <a:bodyPr>
            <a:normAutofit fontScale="92500" lnSpcReduction="20000"/>
          </a:bodyPr>
          <a:lstStyle/>
          <a:p>
            <a:pPr marL="0" lvl="0" indent="0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Make a 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confidential report </a:t>
            </a:r>
            <a:r>
              <a:rPr lang="en-US" sz="3200" dirty="0">
                <a:solidFill>
                  <a:srgbClr val="4472C4">
                    <a:lumMod val="75000"/>
                  </a:srgbClr>
                </a:solidFill>
                <a:ea typeface="ＭＳ Ｐゴシック" charset="0"/>
              </a:rPr>
              <a:t>to the </a:t>
            </a:r>
            <a:r>
              <a:rPr lang="en-US" sz="3200" dirty="0">
                <a:solidFill>
                  <a:srgbClr val="4472C4">
                    <a:lumMod val="75000"/>
                  </a:srgbClr>
                </a:solidFill>
                <a:ea typeface="Gentona Book" charset="0"/>
                <a:cs typeface="Gentona Book" charset="0"/>
              </a:rPr>
              <a:t>UF Research Integrity Officer (RIO)</a:t>
            </a:r>
          </a:p>
          <a:p>
            <a:pPr marL="0" lvl="0" indent="0" algn="ctr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1600" b="1" dirty="0">
              <a:solidFill>
                <a:srgbClr val="F37021"/>
              </a:solidFill>
              <a:latin typeface="Calibri" charset="0"/>
              <a:ea typeface="Gentona Book" charset="0"/>
              <a:cs typeface="Gentona Book" charset="0"/>
            </a:endParaRPr>
          </a:p>
          <a:p>
            <a:pPr marL="0" lvl="0" indent="0" algn="ctr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b="1" dirty="0">
                <a:solidFill>
                  <a:srgbClr val="F37021"/>
                </a:solidFill>
                <a:latin typeface="Calibri" charset="0"/>
                <a:ea typeface="Gentona Book" charset="0"/>
                <a:cs typeface="Gentona Book" charset="0"/>
              </a:rPr>
              <a:t>Cassandra C. Farley</a:t>
            </a:r>
          </a:p>
          <a:p>
            <a:pPr marL="0" lvl="0" indent="0" algn="ctr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dirty="0" smtClean="0">
                <a:solidFill>
                  <a:srgbClr val="F37021"/>
                </a:solidFill>
                <a:latin typeface="Calibri" charset="0"/>
                <a:ea typeface="Gentona Book" charset="0"/>
                <a:cs typeface="Gentona Book" charset="0"/>
              </a:rPr>
              <a:t>(</a:t>
            </a:r>
            <a:r>
              <a:rPr lang="en-US" dirty="0">
                <a:solidFill>
                  <a:srgbClr val="F37021"/>
                </a:solidFill>
                <a:latin typeface="Calibri" charset="0"/>
                <a:ea typeface="Gentona Book" charset="0"/>
                <a:cs typeface="Gentona Book" charset="0"/>
              </a:rPr>
              <a:t>352) 273-3052 | cfarley@ufl.edu</a:t>
            </a:r>
          </a:p>
          <a:p>
            <a:pPr marL="0" lvl="0" indent="0" algn="ctr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1600" dirty="0">
              <a:solidFill>
                <a:srgbClr val="4472C4">
                  <a:lumMod val="75000"/>
                </a:srgbClr>
              </a:solidFill>
              <a:latin typeface="Calibri" charset="0"/>
              <a:ea typeface="Gentona Book" charset="0"/>
              <a:cs typeface="Gentona Book" charset="0"/>
            </a:endParaRPr>
          </a:p>
          <a:p>
            <a:pPr marL="0" lvl="0" indent="0" algn="ctr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charset="0"/>
                <a:ea typeface="Gentona Book" charset="0"/>
                <a:cs typeface="Gentona Book" charset="0"/>
              </a:rPr>
              <a:t>You may also report anonymously</a:t>
            </a:r>
          </a:p>
          <a:p>
            <a:pPr marL="0" lvl="0" indent="0" algn="ctr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charset="0"/>
                <a:ea typeface="Gentona Book" charset="0"/>
                <a:cs typeface="Gentona Book" charset="0"/>
              </a:rPr>
              <a:t> UF Compliance Hotline: 877-556-5356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65404" y="4664559"/>
            <a:ext cx="5276468" cy="1212039"/>
            <a:chOff x="4709911" y="3617995"/>
            <a:chExt cx="3957351" cy="909029"/>
          </a:xfrm>
        </p:grpSpPr>
        <p:pic>
          <p:nvPicPr>
            <p:cNvPr id="7" name="Picture 6" descr="Question mark 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911" y="3617995"/>
              <a:ext cx="681772" cy="9090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38262" y="3696027"/>
              <a:ext cx="3429000" cy="80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Gentona Book" charset="0"/>
                  <a:cs typeface="Gentona Book" charset="0"/>
                </a:rPr>
                <a:t>Still not sure if it is Misconduct or a QRP?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  <a:ea typeface="Gentona Book" charset="0"/>
                  <a:cs typeface="Gentona Book" charset="0"/>
                </a:rPr>
                <a:t>The RIO can help you better understand the situation. You can speak in hypotheticals as you consider making an official allegation.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8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698" y="1619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UF Research Enterprise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E92F8-1BCC-8C42-8E99-8C7103300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165" y="1143002"/>
            <a:ext cx="7372666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8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Understand Export Control Basics  </a:t>
            </a:r>
            <a:endParaRPr lang="en-US" dirty="0" smtClean="0"/>
          </a:p>
          <a:p>
            <a:r>
              <a:rPr lang="en-US" dirty="0" smtClean="0"/>
              <a:t>Export </a:t>
            </a:r>
            <a:r>
              <a:rPr lang="en-US" dirty="0"/>
              <a:t>Controls at UF</a:t>
            </a:r>
          </a:p>
          <a:p>
            <a:r>
              <a:rPr lang="en-US" dirty="0"/>
              <a:t>Export Control Regulations  </a:t>
            </a:r>
            <a:endParaRPr lang="en-US" dirty="0" smtClean="0"/>
          </a:p>
          <a:p>
            <a:r>
              <a:rPr lang="en-US" dirty="0" smtClean="0"/>
              <a:t>Understand </a:t>
            </a:r>
            <a:r>
              <a:rPr lang="en-US" dirty="0"/>
              <a:t>Key Definitions  </a:t>
            </a:r>
            <a:endParaRPr lang="en-US" dirty="0" smtClean="0"/>
          </a:p>
          <a:p>
            <a:r>
              <a:rPr lang="en-US" dirty="0" smtClean="0"/>
              <a:t>Dual-Use</a:t>
            </a:r>
            <a:endParaRPr lang="en-US" dirty="0"/>
          </a:p>
          <a:p>
            <a:r>
              <a:rPr lang="en-US" dirty="0"/>
              <a:t>Important Exclusions  </a:t>
            </a:r>
            <a:endParaRPr lang="en-US" dirty="0" smtClean="0"/>
          </a:p>
          <a:p>
            <a:r>
              <a:rPr lang="en-US" dirty="0" smtClean="0"/>
              <a:t>Prohibited </a:t>
            </a:r>
            <a:r>
              <a:rPr lang="en-US" dirty="0"/>
              <a:t>Activities  </a:t>
            </a:r>
            <a:endParaRPr lang="en-US" dirty="0" smtClean="0"/>
          </a:p>
          <a:p>
            <a:r>
              <a:rPr lang="en-US" dirty="0" smtClean="0"/>
              <a:t>Export </a:t>
            </a:r>
            <a:r>
              <a:rPr lang="en-US" dirty="0"/>
              <a:t>Control Red Flags</a:t>
            </a:r>
          </a:p>
          <a:p>
            <a:r>
              <a:rPr lang="en-US" dirty="0"/>
              <a:t>International Collaborations, Travel and Shipping 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Export Controls Apply to RCR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2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</a:t>
            </a:r>
            <a:r>
              <a:rPr lang="en-US" dirty="0"/>
              <a:t>Controls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1254"/>
            <a:ext cx="10515600" cy="46757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United States Export Controls are a complex set of regulations in place to  ensure national security, economic stability, prevent the proliferation of  weapons of mass destruction, and further U.S. foreign policy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U.S. Export Control laws govern the transfer of commodities, software, and  technical data (information) overseas or to a foreign national within the  United States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Export controls primarily include three sets of regulations:</a:t>
            </a:r>
          </a:p>
          <a:p>
            <a:pPr lvl="1"/>
            <a:r>
              <a:rPr lang="en-US" dirty="0"/>
              <a:t>International Traffic in Arms Regulations (ITAR)</a:t>
            </a:r>
          </a:p>
          <a:p>
            <a:pPr lvl="1"/>
            <a:r>
              <a:rPr lang="en-US" dirty="0"/>
              <a:t>Export Administration Regulations (EAR)</a:t>
            </a:r>
          </a:p>
          <a:p>
            <a:pPr lvl="1"/>
            <a:r>
              <a:rPr lang="en-US" dirty="0"/>
              <a:t>Economic and Trade Sanctions governed by the Office of Foreign Assets  Control (OFAC)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 Need To Know About Export Controls?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 Research involving subjects or technologies listed on U.S.  government controlled lists</a:t>
            </a:r>
          </a:p>
          <a:p>
            <a:r>
              <a:rPr lang="en-US" dirty="0"/>
              <a:t>Research will involve exports outside of the U.S.</a:t>
            </a:r>
          </a:p>
          <a:p>
            <a:r>
              <a:rPr lang="en-US" dirty="0"/>
              <a:t>Research sponsor indicates your project is controlled</a:t>
            </a:r>
          </a:p>
          <a:p>
            <a:r>
              <a:rPr lang="en-US" dirty="0"/>
              <a:t>Collaborate with foreign researcher, student or entity, wherever located</a:t>
            </a:r>
          </a:p>
          <a:p>
            <a:r>
              <a:rPr lang="en-US" dirty="0"/>
              <a:t>Research involves travel, imports, providing something of value, or  financial transactions with sanctioned entities or </a:t>
            </a:r>
            <a:r>
              <a:rPr lang="en-US" dirty="0" smtClean="0"/>
              <a:t>countries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9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Who Does Export Controls Apply to at UF?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47" y="1790637"/>
            <a:ext cx="4615072" cy="5974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8597" y="2707008"/>
            <a:ext cx="9925396" cy="232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2065" algn="ctr">
              <a:lnSpc>
                <a:spcPct val="150000"/>
              </a:lnSpc>
              <a:spcBef>
                <a:spcPts val="100"/>
              </a:spcBef>
            </a:pPr>
            <a:r>
              <a:rPr lang="en-US" sz="3200" i="1" spc="-15" dirty="0">
                <a:solidFill>
                  <a:srgbClr val="2E5496"/>
                </a:solidFill>
                <a:cs typeface="Calibri"/>
              </a:rPr>
              <a:t>Every </a:t>
            </a:r>
            <a:r>
              <a:rPr lang="en-US" sz="3200" i="1" spc="-10" dirty="0">
                <a:solidFill>
                  <a:srgbClr val="2E5496"/>
                </a:solidFill>
                <a:cs typeface="Calibri"/>
              </a:rPr>
              <a:t>Faculty</a:t>
            </a:r>
            <a:r>
              <a:rPr lang="en-US" sz="3200" i="1" spc="3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35" dirty="0">
                <a:solidFill>
                  <a:srgbClr val="2E5496"/>
                </a:solidFill>
                <a:cs typeface="Calibri"/>
              </a:rPr>
              <a:t>Member,</a:t>
            </a:r>
            <a:r>
              <a:rPr lang="en-US" sz="3200" i="1" spc="-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10" dirty="0">
                <a:solidFill>
                  <a:srgbClr val="2E5496"/>
                </a:solidFill>
                <a:cs typeface="Calibri"/>
              </a:rPr>
              <a:t>Staff</a:t>
            </a:r>
            <a:r>
              <a:rPr lang="en-US" sz="3200" i="1" spc="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35" dirty="0">
                <a:solidFill>
                  <a:srgbClr val="2E5496"/>
                </a:solidFill>
                <a:cs typeface="Calibri"/>
              </a:rPr>
              <a:t>Member,</a:t>
            </a:r>
            <a:r>
              <a:rPr lang="en-US" sz="3200" i="1" spc="-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5" dirty="0">
                <a:solidFill>
                  <a:srgbClr val="2E5496"/>
                </a:solidFill>
                <a:cs typeface="Calibri"/>
              </a:rPr>
              <a:t>and</a:t>
            </a:r>
            <a:r>
              <a:rPr lang="en-US" sz="3200" i="1" spc="1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10" dirty="0">
                <a:solidFill>
                  <a:srgbClr val="2E5496"/>
                </a:solidFill>
                <a:cs typeface="Calibri"/>
              </a:rPr>
              <a:t>Student </a:t>
            </a:r>
            <a:r>
              <a:rPr lang="en-US" sz="3200" i="1" spc="-71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5" dirty="0">
                <a:solidFill>
                  <a:srgbClr val="2E5496"/>
                </a:solidFill>
                <a:cs typeface="Calibri"/>
              </a:rPr>
              <a:t>play</a:t>
            </a:r>
            <a:r>
              <a:rPr lang="en-US" sz="3200" i="1" spc="3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5" dirty="0">
                <a:solidFill>
                  <a:srgbClr val="2E5496"/>
                </a:solidFill>
                <a:cs typeface="Calibri"/>
              </a:rPr>
              <a:t>an</a:t>
            </a:r>
            <a:r>
              <a:rPr lang="en-US" sz="3200" i="1" spc="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15" dirty="0">
                <a:solidFill>
                  <a:srgbClr val="2E5496"/>
                </a:solidFill>
                <a:cs typeface="Calibri"/>
              </a:rPr>
              <a:t>important</a:t>
            </a:r>
            <a:r>
              <a:rPr lang="en-US" sz="3200" i="1" spc="4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5" dirty="0">
                <a:solidFill>
                  <a:srgbClr val="2E5496"/>
                </a:solidFill>
                <a:cs typeface="Calibri"/>
              </a:rPr>
              <a:t>roll in</a:t>
            </a:r>
            <a:r>
              <a:rPr lang="en-US" sz="3200" i="1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5" dirty="0">
                <a:solidFill>
                  <a:srgbClr val="2E5496"/>
                </a:solidFill>
                <a:cs typeface="Calibri"/>
              </a:rPr>
              <a:t>ensuring</a:t>
            </a:r>
            <a:r>
              <a:rPr lang="en-US" sz="3200" i="1" spc="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10" dirty="0">
                <a:solidFill>
                  <a:srgbClr val="2E5496"/>
                </a:solidFill>
                <a:cs typeface="Calibri"/>
              </a:rPr>
              <a:t>compliance</a:t>
            </a:r>
            <a:r>
              <a:rPr lang="en-US" sz="3200" i="1" spc="3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5" dirty="0" smtClean="0">
                <a:solidFill>
                  <a:srgbClr val="2E5496"/>
                </a:solidFill>
                <a:cs typeface="Calibri"/>
              </a:rPr>
              <a:t>with</a:t>
            </a:r>
            <a:endParaRPr lang="en-US" sz="3200" dirty="0" smtClean="0">
              <a:cs typeface="Calibri"/>
            </a:endParaRPr>
          </a:p>
          <a:p>
            <a:pPr marL="12700" marR="5080" indent="12065" algn="ctr">
              <a:lnSpc>
                <a:spcPct val="150000"/>
              </a:lnSpc>
              <a:spcBef>
                <a:spcPts val="100"/>
              </a:spcBef>
            </a:pPr>
            <a:r>
              <a:rPr lang="en-US" sz="3200" i="1" spc="-20" dirty="0" smtClean="0">
                <a:solidFill>
                  <a:srgbClr val="2E5496"/>
                </a:solidFill>
                <a:cs typeface="Calibri"/>
              </a:rPr>
              <a:t>U.S</a:t>
            </a:r>
            <a:r>
              <a:rPr lang="en-US" sz="3200" i="1" spc="-20" dirty="0">
                <a:solidFill>
                  <a:srgbClr val="2E5496"/>
                </a:solidFill>
                <a:cs typeface="Calibri"/>
              </a:rPr>
              <a:t>.</a:t>
            </a:r>
            <a:r>
              <a:rPr lang="en-US" sz="3200" i="1" spc="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dirty="0">
                <a:solidFill>
                  <a:srgbClr val="2E5496"/>
                </a:solidFill>
                <a:cs typeface="Calibri"/>
              </a:rPr>
              <a:t>Export</a:t>
            </a:r>
            <a:r>
              <a:rPr lang="en-US" sz="3200" i="1" spc="-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10" dirty="0">
                <a:solidFill>
                  <a:srgbClr val="2E5496"/>
                </a:solidFill>
                <a:cs typeface="Calibri"/>
              </a:rPr>
              <a:t>Controls</a:t>
            </a:r>
            <a:r>
              <a:rPr lang="en-US" sz="3200" i="1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5" dirty="0">
                <a:solidFill>
                  <a:srgbClr val="2E5496"/>
                </a:solidFill>
                <a:cs typeface="Calibri"/>
              </a:rPr>
              <a:t>at</a:t>
            </a:r>
            <a:r>
              <a:rPr lang="en-US" sz="3200" i="1" spc="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z="3200" i="1" spc="-95" dirty="0">
                <a:solidFill>
                  <a:srgbClr val="2E5496"/>
                </a:solidFill>
                <a:cs typeface="Calibri"/>
              </a:rPr>
              <a:t>UF.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6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Controls at the University of </a:t>
            </a:r>
            <a:r>
              <a:rPr lang="en-US" dirty="0" smtClean="0"/>
              <a:t>Florida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5080" lvl="0" indent="0">
              <a:lnSpc>
                <a:spcPts val="3030"/>
              </a:lnSpc>
              <a:spcBef>
                <a:spcPts val="470"/>
              </a:spcBef>
              <a:buNone/>
              <a:tabLst>
                <a:tab pos="4794885" algn="l"/>
              </a:tabLst>
            </a:pPr>
            <a:r>
              <a:rPr lang="en-US" spc="-5" dirty="0">
                <a:solidFill>
                  <a:srgbClr val="2E5496"/>
                </a:solidFill>
                <a:cs typeface="Calibri"/>
              </a:rPr>
              <a:t>It</a:t>
            </a:r>
            <a:r>
              <a:rPr lang="en-US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is</a:t>
            </a:r>
            <a:r>
              <a:rPr lang="en-US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the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policy</a:t>
            </a:r>
            <a:r>
              <a:rPr lang="en-US" spc="2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of</a:t>
            </a:r>
            <a:r>
              <a:rPr lang="en-US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the</a:t>
            </a:r>
            <a:r>
              <a:rPr lang="en-US" spc="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University</a:t>
            </a:r>
            <a:r>
              <a:rPr lang="en-US" spc="2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of</a:t>
            </a:r>
            <a:r>
              <a:rPr lang="en-US" spc="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Florida</a:t>
            </a:r>
            <a:r>
              <a:rPr lang="en-US" spc="3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to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 comply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with</a:t>
            </a:r>
            <a:r>
              <a:rPr lang="en-US" spc="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all </a:t>
            </a:r>
            <a:r>
              <a:rPr lang="en-US" spc="-25" dirty="0">
                <a:solidFill>
                  <a:srgbClr val="2E5496"/>
                </a:solidFill>
                <a:cs typeface="Calibri"/>
              </a:rPr>
              <a:t>federal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 and </a:t>
            </a:r>
            <a:r>
              <a:rPr lang="en-US" spc="-6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30" dirty="0">
                <a:solidFill>
                  <a:srgbClr val="2E5496"/>
                </a:solidFill>
                <a:cs typeface="Calibri"/>
              </a:rPr>
              <a:t>state</a:t>
            </a:r>
            <a:r>
              <a:rPr lang="en-US" spc="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20" dirty="0">
                <a:solidFill>
                  <a:srgbClr val="2E5496"/>
                </a:solidFill>
                <a:cs typeface="Calibri"/>
              </a:rPr>
              <a:t>laws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pertaining</a:t>
            </a:r>
            <a:r>
              <a:rPr lang="en-US" spc="6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to</a:t>
            </a:r>
            <a:r>
              <a:rPr lang="en-US" spc="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 smtClean="0">
                <a:solidFill>
                  <a:srgbClr val="2E5496"/>
                </a:solidFill>
                <a:cs typeface="Calibri"/>
              </a:rPr>
              <a:t>exports.  </a:t>
            </a:r>
            <a:r>
              <a:rPr lang="en-US" spc="-5" dirty="0" smtClean="0">
                <a:solidFill>
                  <a:srgbClr val="2E5496"/>
                </a:solidFill>
                <a:cs typeface="Calibri"/>
              </a:rPr>
              <a:t>All</a:t>
            </a:r>
            <a:r>
              <a:rPr lang="en-US" dirty="0" smtClean="0">
                <a:solidFill>
                  <a:srgbClr val="2E5496"/>
                </a:solidFill>
                <a:cs typeface="Calibri"/>
              </a:rPr>
              <a:t> </a:t>
            </a:r>
            <a:r>
              <a:rPr lang="en-US" dirty="0">
                <a:solidFill>
                  <a:srgbClr val="2E5496"/>
                </a:solidFill>
                <a:cs typeface="Calibri"/>
              </a:rPr>
              <a:t>UF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projects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and</a:t>
            </a:r>
            <a:r>
              <a:rPr lang="en-US" spc="1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20" dirty="0">
                <a:solidFill>
                  <a:srgbClr val="2E5496"/>
                </a:solidFill>
                <a:cs typeface="Calibri"/>
              </a:rPr>
              <a:t>programs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must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adhere</a:t>
            </a:r>
            <a:r>
              <a:rPr lang="en-US" spc="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to</a:t>
            </a:r>
            <a:r>
              <a:rPr lang="en-US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the</a:t>
            </a:r>
            <a:r>
              <a:rPr lang="en-US" spc="1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cs typeface="Calibri"/>
                <a:hlinkClick r:id="rId2"/>
              </a:rPr>
              <a:t>UF </a:t>
            </a:r>
            <a:r>
              <a:rPr lang="en-US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cs typeface="Calibri"/>
                <a:hlinkClick r:id="rId2"/>
              </a:rPr>
              <a:t>Export</a:t>
            </a:r>
            <a:r>
              <a:rPr lang="en-US" u="heavy" spc="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cs typeface="Calibri"/>
                <a:hlinkClick r:id="rId2"/>
              </a:rPr>
              <a:t> </a:t>
            </a:r>
            <a:r>
              <a:rPr lang="en-US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cs typeface="Calibri"/>
                <a:hlinkClick r:id="rId2"/>
              </a:rPr>
              <a:t>Control</a:t>
            </a:r>
            <a:r>
              <a:rPr lang="en-US" u="heavy" spc="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cs typeface="Calibri"/>
                <a:hlinkClick r:id="rId2"/>
              </a:rPr>
              <a:t> </a:t>
            </a:r>
            <a:r>
              <a:rPr lang="en-US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cs typeface="Calibri"/>
                <a:hlinkClick r:id="rId2"/>
              </a:rPr>
              <a:t>Policy</a:t>
            </a:r>
            <a:r>
              <a:rPr lang="en-US" u="heavy" spc="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cs typeface="Calibri"/>
                <a:hlinkClick r:id="rId2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and</a:t>
            </a:r>
            <a:r>
              <a:rPr lang="en-US" spc="1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all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applicable</a:t>
            </a:r>
            <a:r>
              <a:rPr lang="en-US" spc="2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laws.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prstClr val="black"/>
              </a:solidFill>
              <a:cs typeface="Calibri"/>
            </a:endParaRPr>
          </a:p>
          <a:p>
            <a:pPr marL="12700" marR="412115" lvl="0" indent="0">
              <a:lnSpc>
                <a:spcPts val="3030"/>
              </a:lnSpc>
              <a:spcBef>
                <a:spcPts val="2190"/>
              </a:spcBef>
              <a:buNone/>
              <a:tabLst>
                <a:tab pos="8632825" algn="l"/>
              </a:tabLst>
            </a:pPr>
            <a:r>
              <a:rPr lang="en-US" spc="-5" dirty="0">
                <a:solidFill>
                  <a:srgbClr val="2E5496"/>
                </a:solidFill>
                <a:cs typeface="Calibri"/>
              </a:rPr>
              <a:t>The</a:t>
            </a:r>
            <a:r>
              <a:rPr lang="en-US" spc="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Export</a:t>
            </a:r>
            <a:r>
              <a:rPr lang="en-US" spc="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Control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Officer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within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dirty="0">
                <a:solidFill>
                  <a:srgbClr val="2E5496"/>
                </a:solidFill>
                <a:cs typeface="Calibri"/>
              </a:rPr>
              <a:t>UF</a:t>
            </a:r>
            <a:r>
              <a:rPr lang="en-US" spc="1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 smtClean="0">
                <a:solidFill>
                  <a:srgbClr val="2E5496"/>
                </a:solidFill>
                <a:cs typeface="Calibri"/>
              </a:rPr>
              <a:t>RISC </a:t>
            </a:r>
            <a:r>
              <a:rPr lang="en-US" spc="-10" dirty="0" smtClean="0">
                <a:solidFill>
                  <a:srgbClr val="2E5496"/>
                </a:solidFill>
                <a:cs typeface="Calibri"/>
              </a:rPr>
              <a:t>serves</a:t>
            </a:r>
            <a:r>
              <a:rPr lang="en-US" spc="15" dirty="0" smtClean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as</a:t>
            </a:r>
            <a:r>
              <a:rPr lang="en-US" spc="1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the </a:t>
            </a:r>
            <a:r>
              <a:rPr lang="en-US" spc="-6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2E5496"/>
                </a:solidFill>
                <a:cs typeface="Calibri"/>
              </a:rPr>
              <a:t>institutional</a:t>
            </a:r>
            <a:r>
              <a:rPr lang="en-US" spc="5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expert</a:t>
            </a:r>
            <a:r>
              <a:rPr lang="en-US" spc="3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on</a:t>
            </a:r>
            <a:r>
              <a:rPr lang="en-US" spc="2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export</a:t>
            </a:r>
            <a:r>
              <a:rPr lang="en-US" spc="4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20" dirty="0">
                <a:solidFill>
                  <a:srgbClr val="2E5496"/>
                </a:solidFill>
                <a:cs typeface="Calibri"/>
              </a:rPr>
              <a:t>control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20" dirty="0">
                <a:solidFill>
                  <a:srgbClr val="2E5496"/>
                </a:solidFill>
                <a:cs typeface="Calibri"/>
              </a:rPr>
              <a:t>laws</a:t>
            </a:r>
            <a:r>
              <a:rPr lang="en-US" spc="3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and</a:t>
            </a:r>
            <a:r>
              <a:rPr lang="en-US" spc="2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 smtClean="0">
                <a:solidFill>
                  <a:srgbClr val="2E5496"/>
                </a:solidFill>
                <a:cs typeface="Calibri"/>
              </a:rPr>
              <a:t>regulations.  </a:t>
            </a:r>
            <a:r>
              <a:rPr lang="en-US" dirty="0" smtClean="0">
                <a:solidFill>
                  <a:srgbClr val="2E5496"/>
                </a:solidFill>
                <a:cs typeface="Calibri"/>
              </a:rPr>
              <a:t>UF </a:t>
            </a:r>
            <a:r>
              <a:rPr lang="en-US" spc="5" dirty="0" smtClean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 smtClean="0">
                <a:solidFill>
                  <a:srgbClr val="2E5496"/>
                </a:solidFill>
                <a:cs typeface="Calibri"/>
              </a:rPr>
              <a:t>RISC </a:t>
            </a:r>
            <a:r>
              <a:rPr lang="en-US" spc="-10" dirty="0" smtClean="0">
                <a:solidFill>
                  <a:srgbClr val="2E5496"/>
                </a:solidFill>
                <a:cs typeface="Calibri"/>
              </a:rPr>
              <a:t>is</a:t>
            </a:r>
            <a:r>
              <a:rPr lang="en-US" spc="10" dirty="0" smtClean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here</a:t>
            </a:r>
            <a:r>
              <a:rPr lang="en-US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to</a:t>
            </a:r>
            <a:r>
              <a:rPr lang="en-US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20" dirty="0">
                <a:solidFill>
                  <a:srgbClr val="2E5496"/>
                </a:solidFill>
                <a:cs typeface="Calibri"/>
              </a:rPr>
              <a:t>provide</a:t>
            </a:r>
            <a:r>
              <a:rPr lang="en-US" spc="2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guidance</a:t>
            </a:r>
            <a:r>
              <a:rPr lang="en-US" spc="30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to</a:t>
            </a:r>
            <a:r>
              <a:rPr lang="en-US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40" dirty="0">
                <a:solidFill>
                  <a:srgbClr val="2E5496"/>
                </a:solidFill>
                <a:cs typeface="Calibri"/>
              </a:rPr>
              <a:t>faculty,</a:t>
            </a:r>
            <a:r>
              <a:rPr lang="en-US" spc="2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30" dirty="0">
                <a:solidFill>
                  <a:srgbClr val="2E5496"/>
                </a:solidFill>
                <a:cs typeface="Calibri"/>
              </a:rPr>
              <a:t>staff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E5496"/>
                </a:solidFill>
                <a:cs typeface="Calibri"/>
              </a:rPr>
              <a:t>and </a:t>
            </a:r>
            <a:r>
              <a:rPr lang="en-US" dirty="0">
                <a:solidFill>
                  <a:srgbClr val="2E5496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2E5496"/>
                </a:solidFill>
                <a:cs typeface="Calibri"/>
              </a:rPr>
              <a:t>students.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pPr marL="2813685" marR="2593975" lvl="0" indent="-155575">
              <a:lnSpc>
                <a:spcPts val="4330"/>
              </a:lnSpc>
              <a:spcBef>
                <a:spcPts val="35"/>
              </a:spcBef>
              <a:buNone/>
            </a:pPr>
            <a:r>
              <a:rPr lang="en-US" b="1" spc="-10" dirty="0">
                <a:solidFill>
                  <a:srgbClr val="F36F20"/>
                </a:solidFill>
                <a:cs typeface="Calibri"/>
              </a:rPr>
              <a:t>Contact</a:t>
            </a:r>
            <a:r>
              <a:rPr lang="en-US" b="1" spc="5" dirty="0">
                <a:solidFill>
                  <a:srgbClr val="F36F20"/>
                </a:solidFill>
                <a:cs typeface="Calibri"/>
              </a:rPr>
              <a:t> </a:t>
            </a:r>
            <a:r>
              <a:rPr lang="en-US" b="1" spc="-5" dirty="0">
                <a:solidFill>
                  <a:srgbClr val="F36F20"/>
                </a:solidFill>
                <a:cs typeface="Calibri"/>
              </a:rPr>
              <a:t>us</a:t>
            </a:r>
            <a:r>
              <a:rPr lang="en-US" b="1" spc="-15" dirty="0">
                <a:solidFill>
                  <a:srgbClr val="F36F20"/>
                </a:solidFill>
                <a:cs typeface="Calibri"/>
              </a:rPr>
              <a:t> </a:t>
            </a:r>
            <a:r>
              <a:rPr lang="en-US" b="1" spc="-10" dirty="0">
                <a:solidFill>
                  <a:srgbClr val="F36F20"/>
                </a:solidFill>
                <a:cs typeface="Calibri"/>
              </a:rPr>
              <a:t>anytime:</a:t>
            </a:r>
            <a:r>
              <a:rPr lang="en-US" b="1" spc="5" dirty="0">
                <a:solidFill>
                  <a:srgbClr val="F36F20"/>
                </a:solidFill>
                <a:cs typeface="Calibri"/>
              </a:rPr>
              <a:t> </a:t>
            </a:r>
            <a:r>
              <a:rPr lang="en-US" b="1" spc="-5" dirty="0">
                <a:solidFill>
                  <a:srgbClr val="F36F20"/>
                </a:solidFill>
                <a:cs typeface="Calibri"/>
              </a:rPr>
              <a:t>352-392-9174 </a:t>
            </a:r>
            <a:r>
              <a:rPr lang="en-US" b="1" spc="-615" dirty="0">
                <a:solidFill>
                  <a:srgbClr val="F36F20"/>
                </a:solidFill>
                <a:cs typeface="Calibri"/>
              </a:rPr>
              <a:t> </a:t>
            </a:r>
            <a:r>
              <a:rPr lang="en-US" b="1" spc="-15" dirty="0">
                <a:solidFill>
                  <a:srgbClr val="F36F20"/>
                </a:solidFill>
                <a:cs typeface="Calibri"/>
                <a:hlinkClick r:id="rId3"/>
              </a:rPr>
              <a:t>exportcontrol@research.ufl.edu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0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2103</Words>
  <Application>Microsoft Office PowerPoint</Application>
  <PresentationFormat>Widescreen</PresentationFormat>
  <Paragraphs>249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ＭＳ Ｐゴシック</vt:lpstr>
      <vt:lpstr>Arial</vt:lpstr>
      <vt:lpstr>Baskerville Old Face</vt:lpstr>
      <vt:lpstr>Calibri</vt:lpstr>
      <vt:lpstr>Gentona Book</vt:lpstr>
      <vt:lpstr>Office Theme</vt:lpstr>
      <vt:lpstr>RCR Summer Seminar Series</vt:lpstr>
      <vt:lpstr>Reminders</vt:lpstr>
      <vt:lpstr>RCR Certification</vt:lpstr>
      <vt:lpstr>UF Research Enterprise</vt:lpstr>
      <vt:lpstr>Agenda</vt:lpstr>
      <vt:lpstr>Export Controls At A Glance</vt:lpstr>
      <vt:lpstr>Why Do I Need To Know About Export Controls?</vt:lpstr>
      <vt:lpstr>POLL: Who Does Export Controls Apply to at UF?</vt:lpstr>
      <vt:lpstr>Export Controls at the University of Florida</vt:lpstr>
      <vt:lpstr>Who Regulates Export Controls?</vt:lpstr>
      <vt:lpstr>Key Definitions</vt:lpstr>
      <vt:lpstr>What Do Universities Export?</vt:lpstr>
      <vt:lpstr>Dual-Use</vt:lpstr>
      <vt:lpstr>Dual-Use</vt:lpstr>
      <vt:lpstr>Dual-Use</vt:lpstr>
      <vt:lpstr>Important Exclusions</vt:lpstr>
      <vt:lpstr>Important Exclusions</vt:lpstr>
      <vt:lpstr>Export Control Red Flags</vt:lpstr>
      <vt:lpstr>Why are Export Controls Important?</vt:lpstr>
      <vt:lpstr>Prohibited Activities</vt:lpstr>
      <vt:lpstr>International Collaborations and Partners</vt:lpstr>
      <vt:lpstr>Travel and Conferences</vt:lpstr>
      <vt:lpstr>Travel Reminders</vt:lpstr>
      <vt:lpstr>International Shipping</vt:lpstr>
      <vt:lpstr>Export Control Scenarios to Consider</vt:lpstr>
      <vt:lpstr>What if My Project Is Export Controlled?</vt:lpstr>
      <vt:lpstr>How Does Export Control Apply to RCR</vt:lpstr>
      <vt:lpstr>Need Help? We Are Here!</vt:lpstr>
      <vt:lpstr>Thank you!</vt:lpstr>
      <vt:lpstr>If You Suspect Research Misconduct…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 Research</dc:title>
  <dc:creator>Joe Kays</dc:creator>
  <cp:lastModifiedBy>Domery, Molly</cp:lastModifiedBy>
  <cp:revision>53</cp:revision>
  <cp:lastPrinted>2020-08-13T15:55:06Z</cp:lastPrinted>
  <dcterms:created xsi:type="dcterms:W3CDTF">2020-08-12T15:45:35Z</dcterms:created>
  <dcterms:modified xsi:type="dcterms:W3CDTF">2021-07-08T17:54:38Z</dcterms:modified>
</cp:coreProperties>
</file>