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sldIdLst>
    <p:sldId id="256" r:id="rId6"/>
    <p:sldId id="264" r:id="rId7"/>
    <p:sldId id="293" r:id="rId8"/>
    <p:sldId id="287" r:id="rId9"/>
    <p:sldId id="291" r:id="rId10"/>
    <p:sldId id="302" r:id="rId11"/>
    <p:sldId id="288" r:id="rId12"/>
    <p:sldId id="296" r:id="rId13"/>
    <p:sldId id="297" r:id="rId14"/>
    <p:sldId id="303" r:id="rId15"/>
    <p:sldId id="298" r:id="rId16"/>
    <p:sldId id="299" r:id="rId17"/>
    <p:sldId id="304" r:id="rId18"/>
    <p:sldId id="29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5622"/>
    <a:srgbClr val="008080"/>
    <a:srgbClr val="A40000"/>
    <a:srgbClr val="DD5B21"/>
    <a:srgbClr val="698CED"/>
    <a:srgbClr val="BBE0E3"/>
    <a:srgbClr val="4C5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0929"/>
  </p:normalViewPr>
  <p:slideViewPr>
    <p:cSldViewPr>
      <p:cViewPr varScale="1">
        <p:scale>
          <a:sx n="67" d="100"/>
          <a:sy n="67" d="100"/>
        </p:scale>
        <p:origin x="-16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971A8-0EB2-4706-97C2-6BBB0CCED5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5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1AFE5-CC90-49FC-99D1-F187FFA669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6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E1131-0817-4876-912B-6180B58502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1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F010C-A280-42BA-9426-C52528575A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4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B63D3-84D7-4A2A-9E11-CE358E432E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FE8C3-F4AD-4AE3-9465-BD5BA79401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169F2-EA60-4B51-8F83-992C8B8E01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9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35546-5E36-48F2-9818-F1A46F0561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7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11FA0-B63C-47AF-98D4-D93FEDE844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3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9965F-6B7B-45F3-B835-4FBDB2DF66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3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06923-0000-4DD1-8090-8229B907A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2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ABDB4E71-AB65-4284-91F5-FBBAB4D743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UFIRST@research.ufl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476500"/>
            <a:ext cx="7239000" cy="1143000"/>
          </a:xfrm>
        </p:spPr>
        <p:txBody>
          <a:bodyPr/>
          <a:lstStyle/>
          <a:p>
            <a:r>
              <a:rPr lang="en-US" sz="4800" dirty="0"/>
              <a:t>UFIRST: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University </a:t>
            </a:r>
            <a:r>
              <a:rPr lang="en-US" sz="4800" dirty="0"/>
              <a:t>of Florida Integrated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Research Support Tool</a:t>
            </a:r>
            <a:endParaRPr lang="en-US" sz="4800" dirty="0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800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 smtClean="0">
                <a:solidFill>
                  <a:schemeClr val="bg1"/>
                </a:solidFill>
              </a:rPr>
              <a:t>research.ufl.edu/faculty-and-staff/initiatives/ufirst.html</a:t>
            </a:r>
            <a:endParaRPr lang="en-US" sz="1800" kern="0" baseline="0" dirty="0">
              <a:solidFill>
                <a:schemeClr val="bg1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249986"/>
            <a:ext cx="2474913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5" r="28438"/>
          <a:stretch>
            <a:fillRect/>
          </a:stretch>
        </p:blipFill>
        <p:spPr bwMode="auto">
          <a:xfrm>
            <a:off x="0" y="0"/>
            <a:ext cx="13716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Areas of Interest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533400" y="762000"/>
            <a:ext cx="7924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3200" kern="0" baseline="0" dirty="0" smtClean="0"/>
              <a:t>Supporting Documentation &amp; Negotiation tracking</a:t>
            </a:r>
          </a:p>
          <a:p>
            <a:pPr lvl="1" algn="l">
              <a:spcBef>
                <a:spcPts val="0"/>
              </a:spcBef>
            </a:pPr>
            <a:endParaRPr lang="en-US" kern="0" baseline="0" dirty="0" smtClean="0"/>
          </a:p>
          <a:p>
            <a:pPr lvl="1" algn="l">
              <a:spcBef>
                <a:spcPts val="0"/>
              </a:spcBef>
            </a:pPr>
            <a:r>
              <a:rPr lang="en-US" kern="0" baseline="0" dirty="0" smtClean="0"/>
              <a:t>Do you need to track submission of other documents like JIT or revised budgets?  What approvals are needed? </a:t>
            </a:r>
          </a:p>
          <a:p>
            <a:pPr lvl="1" algn="l">
              <a:spcBef>
                <a:spcPts val="0"/>
              </a:spcBef>
            </a:pPr>
            <a:endParaRPr lang="en-US" kern="0" baseline="0" dirty="0"/>
          </a:p>
          <a:p>
            <a:pPr lvl="1" algn="just" eaLnBrk="1" hangingPunct="1">
              <a:spcBef>
                <a:spcPts val="0"/>
              </a:spcBef>
            </a:pPr>
            <a:r>
              <a:rPr lang="en-US" kern="0" baseline="0" dirty="0" smtClean="0"/>
              <a:t>How do you want to track agreement negotiations and requests for communication or approvals during that process?</a:t>
            </a:r>
            <a:endParaRPr lang="en-US" kern="0" baseline="0" dirty="0"/>
          </a:p>
        </p:txBody>
      </p:sp>
    </p:spTree>
    <p:extLst>
      <p:ext uri="{BB962C8B-B14F-4D97-AF65-F5344CB8AC3E}">
        <p14:creationId xmlns:p14="http://schemas.microsoft.com/office/powerpoint/2010/main" val="36099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Areas of Interest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685800" y="762000"/>
            <a:ext cx="7772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/>
            <a:r>
              <a:rPr lang="en-US" sz="4800" dirty="0" smtClean="0"/>
              <a:t>Award Setup</a:t>
            </a:r>
          </a:p>
          <a:p>
            <a:pPr marL="800100" lvl="1" indent="-342900" algn="just" eaLnBrk="1" hangingPunct="1">
              <a:buFont typeface="Arial" pitchFamily="34" charset="0"/>
              <a:buChar char="•"/>
            </a:pPr>
            <a:endParaRPr lang="en-US" sz="2100" kern="0" baseline="0" dirty="0"/>
          </a:p>
          <a:p>
            <a:pPr lvl="1" algn="just" eaLnBrk="1" hangingPunct="1"/>
            <a:r>
              <a:rPr lang="en-US" kern="0" baseline="0" dirty="0" smtClean="0"/>
              <a:t>What can be done before award to facilitate a faster release of funds?</a:t>
            </a:r>
          </a:p>
          <a:p>
            <a:pPr marL="800100" lvl="1" indent="-342900" algn="just" eaLnBrk="1" hangingPunct="1">
              <a:buFont typeface="Arial" pitchFamily="34" charset="0"/>
              <a:buChar char="•"/>
            </a:pPr>
            <a:endParaRPr lang="en-US" kern="0" baseline="0" dirty="0" smtClean="0"/>
          </a:p>
          <a:p>
            <a:pPr lvl="1" algn="just" eaLnBrk="1" hangingPunct="1"/>
            <a:r>
              <a:rPr lang="en-US" kern="0" baseline="0" dirty="0" smtClean="0"/>
              <a:t>What information would you want to see on an NOA?</a:t>
            </a:r>
          </a:p>
          <a:p>
            <a:pPr lvl="1" algn="just" eaLnBrk="1" hangingPunct="1"/>
            <a:endParaRPr lang="en-US" kern="0" baseline="0" dirty="0"/>
          </a:p>
          <a:p>
            <a:pPr lvl="1" algn="just" eaLnBrk="1" hangingPunct="1"/>
            <a:r>
              <a:rPr lang="en-US" kern="0" baseline="0" dirty="0" smtClean="0"/>
              <a:t>What award reports do you want?</a:t>
            </a:r>
          </a:p>
          <a:p>
            <a:pPr algn="just" eaLnBrk="1" hangingPunct="1"/>
            <a:endParaRPr lang="en-US" sz="2500" kern="0" baseline="0" dirty="0"/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Areas of Interest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685800" y="762000"/>
            <a:ext cx="7772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/>
            <a:r>
              <a:rPr lang="en-US" sz="5400" dirty="0" smtClean="0"/>
              <a:t>Award </a:t>
            </a:r>
            <a:r>
              <a:rPr lang="en-US" sz="5400" dirty="0"/>
              <a:t>modifications and prior approvals </a:t>
            </a:r>
          </a:p>
          <a:p>
            <a:pPr lvl="1" algn="just" eaLnBrk="1" hangingPunct="1"/>
            <a:endParaRPr lang="en-US" sz="2100" kern="0" baseline="0" dirty="0"/>
          </a:p>
          <a:p>
            <a:pPr lvl="1" algn="just" eaLnBrk="1" hangingPunct="1"/>
            <a:r>
              <a:rPr lang="en-US" kern="0" baseline="0" dirty="0" smtClean="0"/>
              <a:t>What do you do when you need to change key personnel, ask for a no cost extension, or ask for a CAS exemption?  Does it work well?</a:t>
            </a:r>
          </a:p>
          <a:p>
            <a:pPr lvl="1" algn="just" eaLnBrk="1" hangingPunct="1"/>
            <a:endParaRPr lang="en-US" kern="0" baseline="0" dirty="0"/>
          </a:p>
          <a:p>
            <a:pPr lvl="1" algn="just" eaLnBrk="1" hangingPunct="1"/>
            <a:r>
              <a:rPr lang="en-US" kern="0" baseline="0" dirty="0" smtClean="0"/>
              <a:t>Is the process for adding incremental or supplemental funds efficient?  How can it </a:t>
            </a:r>
            <a:r>
              <a:rPr lang="en-US" kern="0" baseline="0" smtClean="0"/>
              <a:t>be improved?</a:t>
            </a:r>
            <a:endParaRPr lang="en-US" kern="0" baseline="0" dirty="0"/>
          </a:p>
          <a:p>
            <a:pPr algn="just" eaLnBrk="1" hangingPunct="1"/>
            <a:endParaRPr lang="en-US" kern="0" baseline="0" dirty="0"/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Areas of Interest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685800" y="762000"/>
            <a:ext cx="7772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/>
            <a:r>
              <a:rPr lang="en-US" sz="5400" dirty="0" smtClean="0"/>
              <a:t>Other ideas on any topics</a:t>
            </a:r>
            <a:endParaRPr lang="en-US" sz="5400" dirty="0"/>
          </a:p>
          <a:p>
            <a:pPr lvl="1" algn="just" eaLnBrk="1" hangingPunct="1"/>
            <a:endParaRPr lang="en-US" sz="2100" kern="0" baseline="0" dirty="0"/>
          </a:p>
          <a:p>
            <a:pPr lvl="1" algn="just" eaLnBrk="1" hangingPunct="1"/>
            <a:r>
              <a:rPr lang="en-US" kern="0" baseline="0" dirty="0" smtClean="0"/>
              <a:t>Proposals</a:t>
            </a:r>
          </a:p>
          <a:p>
            <a:pPr lvl="1" algn="just" eaLnBrk="1" hangingPunct="1"/>
            <a:r>
              <a:rPr lang="en-US" kern="0" baseline="0" dirty="0" smtClean="0"/>
              <a:t>Awards</a:t>
            </a:r>
          </a:p>
          <a:p>
            <a:pPr lvl="1" algn="just" eaLnBrk="1" hangingPunct="1"/>
            <a:r>
              <a:rPr lang="en-US" kern="0" baseline="0" dirty="0" smtClean="0"/>
              <a:t>Subcontracts</a:t>
            </a:r>
          </a:p>
          <a:p>
            <a:pPr lvl="1" algn="just" eaLnBrk="1" hangingPunct="1"/>
            <a:r>
              <a:rPr lang="en-US" kern="0" baseline="0" dirty="0" smtClean="0"/>
              <a:t>Reporting</a:t>
            </a:r>
          </a:p>
          <a:p>
            <a:pPr lvl="1" algn="just" eaLnBrk="1" hangingPunct="1"/>
            <a:r>
              <a:rPr lang="en-US" kern="0" baseline="0" dirty="0" smtClean="0"/>
              <a:t>Training</a:t>
            </a:r>
          </a:p>
          <a:p>
            <a:pPr lvl="1" algn="just" eaLnBrk="1" hangingPunct="1"/>
            <a:r>
              <a:rPr lang="en-US" kern="0" baseline="0" dirty="0" smtClean="0"/>
              <a:t>Security</a:t>
            </a:r>
          </a:p>
          <a:p>
            <a:pPr lvl="1" algn="just" eaLnBrk="1" hangingPunct="1"/>
            <a:r>
              <a:rPr lang="en-US" kern="0" baseline="0" dirty="0" smtClean="0"/>
              <a:t>Other</a:t>
            </a:r>
            <a:endParaRPr lang="en-US" kern="0" baseline="0" dirty="0"/>
          </a:p>
          <a:p>
            <a:pPr algn="just" eaLnBrk="1" hangingPunct="1"/>
            <a:endParaRPr lang="en-US" kern="0" baseline="0" dirty="0"/>
          </a:p>
        </p:txBody>
      </p:sp>
    </p:spTree>
    <p:extLst>
      <p:ext uri="{BB962C8B-B14F-4D97-AF65-F5344CB8AC3E}">
        <p14:creationId xmlns:p14="http://schemas.microsoft.com/office/powerpoint/2010/main" val="6604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2000" kern="0" baseline="0" dirty="0">
                <a:solidFill>
                  <a:schemeClr val="bg1"/>
                </a:solidFill>
              </a:rPr>
              <a:t>http</a:t>
            </a:r>
            <a:r>
              <a:rPr lang="en-US" sz="2000" kern="0" baseline="0" dirty="0" smtClean="0">
                <a:solidFill>
                  <a:schemeClr val="bg1"/>
                </a:solidFill>
              </a:rPr>
              <a:t>://research.ufl.edu/faculty-and-staff/initiatives/ufirst.html</a:t>
            </a:r>
            <a:endParaRPr lang="en-US" sz="2000" kern="0" baseline="0" dirty="0">
              <a:solidFill>
                <a:schemeClr val="bg1"/>
              </a:solidFill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88284"/>
            <a:ext cx="2057400" cy="3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533400" y="1905000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 eaLnBrk="1" hangingPunct="1"/>
            <a:r>
              <a:rPr lang="en-US" sz="2800" kern="0" baseline="0" dirty="0" smtClean="0"/>
              <a:t>http</a:t>
            </a:r>
            <a:r>
              <a:rPr lang="en-US" sz="2800" kern="0" baseline="0" dirty="0"/>
              <a:t>://</a:t>
            </a:r>
            <a:r>
              <a:rPr lang="en-US" sz="2800" kern="0" baseline="0" dirty="0" smtClean="0"/>
              <a:t>www.research.ufl.edu/faculty-and-staff/initiatives/ufirst.html</a:t>
            </a:r>
            <a:endParaRPr lang="en-US" sz="2000" kern="0" baseline="0" dirty="0"/>
          </a:p>
          <a:p>
            <a:pPr algn="l" eaLnBrk="1" hangingPunct="1"/>
            <a:endParaRPr lang="en-US" sz="2500" kern="0" baseline="0" dirty="0"/>
          </a:p>
          <a:p>
            <a:pPr algn="l" eaLnBrk="1" hangingPunct="1"/>
            <a:r>
              <a:rPr lang="en-US" sz="2500" kern="0" baseline="0" dirty="0" smtClean="0"/>
              <a:t>Email: </a:t>
            </a:r>
            <a:r>
              <a:rPr lang="en-US" sz="2500" kern="0" baseline="0" dirty="0" smtClean="0">
                <a:hlinkClick r:id="rId3"/>
              </a:rPr>
              <a:t>UFIRST@research.ufl.edu</a:t>
            </a:r>
            <a:endParaRPr lang="en-US" sz="2500" kern="0" baseline="0" dirty="0"/>
          </a:p>
          <a:p>
            <a:pPr algn="l" eaLnBrk="1" hangingPunct="1"/>
            <a:r>
              <a:rPr lang="en-US" sz="2500" kern="0" baseline="0" dirty="0" smtClean="0"/>
              <a:t>Contact:</a:t>
            </a:r>
          </a:p>
          <a:p>
            <a:pPr algn="l" eaLnBrk="1" hangingPunct="1"/>
            <a:r>
              <a:rPr lang="en-US" sz="2500" kern="0" baseline="0" dirty="0" smtClean="0"/>
              <a:t>Stephanie Gray</a:t>
            </a:r>
          </a:p>
          <a:p>
            <a:pPr algn="l" eaLnBrk="1" hangingPunct="1"/>
            <a:r>
              <a:rPr lang="en-US" sz="2500" kern="0" baseline="0" dirty="0" smtClean="0"/>
              <a:t>Director, Division of Sponsored Programs</a:t>
            </a:r>
          </a:p>
          <a:p>
            <a:pPr algn="l" eaLnBrk="1" hangingPunct="1"/>
            <a:r>
              <a:rPr lang="en-US" sz="2500" kern="0" baseline="0" dirty="0" smtClean="0"/>
              <a:t>Phone: 352/273-4062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Questions</a:t>
            </a:r>
            <a:endParaRPr lang="en-US" sz="6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281294"/>
            <a:ext cx="2133600" cy="391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R</a:t>
            </a:r>
            <a:r>
              <a:rPr lang="en-US" sz="2800" dirty="0" smtClean="0"/>
              <a:t>eview </a:t>
            </a:r>
            <a:r>
              <a:rPr lang="en-US" sz="2800" dirty="0"/>
              <a:t>and significantly improve </a:t>
            </a:r>
            <a:r>
              <a:rPr lang="en-US" sz="2800" dirty="0" smtClean="0"/>
              <a:t>the </a:t>
            </a:r>
            <a:r>
              <a:rPr lang="en-US" sz="2800" dirty="0"/>
              <a:t>business of sponsored research administration across the entire </a:t>
            </a:r>
            <a:r>
              <a:rPr lang="en-US" sz="2800" dirty="0" smtClean="0"/>
              <a:t>campus by:</a:t>
            </a:r>
          </a:p>
          <a:p>
            <a:r>
              <a:rPr lang="en-US" sz="2800" dirty="0" smtClean="0"/>
              <a:t>Provide </a:t>
            </a:r>
            <a:r>
              <a:rPr lang="en-US" sz="2800" dirty="0"/>
              <a:t>faculty and staff with coordinated and enhanced support in the business of securing and managing sponsored </a:t>
            </a:r>
            <a:r>
              <a:rPr lang="en-US" sz="2800" dirty="0" smtClean="0"/>
              <a:t>projects</a:t>
            </a:r>
          </a:p>
          <a:p>
            <a:r>
              <a:rPr lang="en-US" sz="2800" dirty="0" smtClean="0"/>
              <a:t>Identify </a:t>
            </a:r>
            <a:r>
              <a:rPr lang="en-US" sz="2800" dirty="0"/>
              <a:t>and replace business practices that are inefficient and </a:t>
            </a:r>
            <a:r>
              <a:rPr lang="en-US" sz="2800" dirty="0" smtClean="0"/>
              <a:t>ineffective</a:t>
            </a:r>
          </a:p>
          <a:p>
            <a:r>
              <a:rPr lang="en-US" sz="2800" dirty="0" smtClean="0"/>
              <a:t>Improve </a:t>
            </a:r>
            <a:r>
              <a:rPr lang="en-US" sz="2800" dirty="0"/>
              <a:t>systems and processes, as well as assign resources to important and supportive </a:t>
            </a:r>
            <a:r>
              <a:rPr lang="en-US" sz="2800" dirty="0" smtClean="0"/>
              <a:t>functions</a:t>
            </a:r>
            <a:endParaRPr lang="en-US" sz="2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11781" y="381001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UFIRST Overview</a:t>
            </a:r>
            <a:endParaRPr lang="en-US" sz="6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274305"/>
            <a:ext cx="2362200" cy="40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Ultimate goal: A new </a:t>
            </a:r>
            <a:r>
              <a:rPr lang="en-US" sz="2800" dirty="0"/>
              <a:t>integrated </a:t>
            </a:r>
            <a:r>
              <a:rPr lang="en-US" sz="2800" dirty="0" smtClean="0"/>
              <a:t>system that will</a:t>
            </a:r>
          </a:p>
          <a:p>
            <a:r>
              <a:rPr lang="en-US" sz="2800" dirty="0" smtClean="0"/>
              <a:t>redefine </a:t>
            </a:r>
            <a:r>
              <a:rPr lang="en-US" sz="2800" dirty="0"/>
              <a:t>research administration </a:t>
            </a:r>
            <a:r>
              <a:rPr lang="en-US" sz="2800" dirty="0" smtClean="0"/>
              <a:t>processes</a:t>
            </a:r>
          </a:p>
          <a:p>
            <a:r>
              <a:rPr lang="en-US" sz="2800" dirty="0" smtClean="0"/>
              <a:t>compliantly </a:t>
            </a:r>
            <a:r>
              <a:rPr lang="en-US" sz="2800" dirty="0"/>
              <a:t>route proposals and related documents</a:t>
            </a:r>
            <a:r>
              <a:rPr lang="en-US" sz="2800" dirty="0" smtClean="0"/>
              <a:t>, collecting useful information along the way</a:t>
            </a:r>
          </a:p>
          <a:p>
            <a:r>
              <a:rPr lang="en-US" sz="2800" dirty="0" smtClean="0"/>
              <a:t>present </a:t>
            </a:r>
            <a:r>
              <a:rPr lang="en-US" sz="2800" dirty="0"/>
              <a:t>information to stakeholders for </a:t>
            </a:r>
            <a:r>
              <a:rPr lang="en-US" sz="2800" dirty="0" smtClean="0"/>
              <a:t>approval</a:t>
            </a:r>
          </a:p>
          <a:p>
            <a:r>
              <a:rPr lang="en-US" sz="2800" dirty="0" smtClean="0"/>
              <a:t>provide </a:t>
            </a:r>
            <a:r>
              <a:rPr lang="en-US" sz="2800" dirty="0"/>
              <a:t>user-friendly systems for tracking and </a:t>
            </a:r>
            <a:r>
              <a:rPr lang="en-US" sz="2800" dirty="0" smtClean="0"/>
              <a:t>reporting</a:t>
            </a:r>
            <a:endParaRPr lang="en-US" sz="2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11781" y="381001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UFIRST Overview</a:t>
            </a:r>
            <a:endParaRPr lang="en-US" sz="6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20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</a:t>
            </a:r>
            <a:r>
              <a:rPr lang="en-US" sz="2000" kern="0" baseline="0" dirty="0">
                <a:solidFill>
                  <a:schemeClr val="bg1"/>
                </a:solidFill>
              </a:rPr>
              <a:t>://research.ufl.edu/faculty-and-staff/initiatives/ufirst.html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Preliminary Timeline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249985"/>
            <a:ext cx="2474913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685800" y="1295400"/>
            <a:ext cx="7848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just" eaLnBrk="1" hangingPunct="1">
              <a:spcBef>
                <a:spcPts val="2500"/>
              </a:spcBef>
            </a:pPr>
            <a:r>
              <a:rPr lang="en-US" sz="2500" kern="0" baseline="0" dirty="0" smtClean="0"/>
              <a:t>July-Aug 2013: Solicit faculty and staff input.  View </a:t>
            </a:r>
            <a:r>
              <a:rPr lang="en-US" sz="2500" kern="0" baseline="0" dirty="0"/>
              <a:t>demos of peer processes and </a:t>
            </a:r>
            <a:r>
              <a:rPr lang="en-US" sz="2500" kern="0" baseline="0" dirty="0" smtClean="0"/>
              <a:t>systems.  Hold </a:t>
            </a:r>
            <a:r>
              <a:rPr lang="en-US" sz="2500" kern="0" baseline="0" dirty="0"/>
              <a:t>intensive </a:t>
            </a:r>
            <a:r>
              <a:rPr lang="en-US" sz="2500" kern="0" baseline="0" dirty="0" smtClean="0"/>
              <a:t>process definition sessions with core team.  Review requirements and  processes with steering committee and executive sponsors.  </a:t>
            </a:r>
          </a:p>
          <a:p>
            <a:pPr algn="just" eaLnBrk="1" hangingPunct="1">
              <a:spcBef>
                <a:spcPts val="2500"/>
              </a:spcBef>
            </a:pPr>
            <a:r>
              <a:rPr lang="en-US" sz="2500" kern="0" baseline="0" dirty="0" smtClean="0"/>
              <a:t>September 2013: Begin implementation of process changes.  Perform a </a:t>
            </a:r>
            <a:r>
              <a:rPr lang="en-US" sz="2500" kern="0" baseline="0" dirty="0"/>
              <a:t>gap analysis </a:t>
            </a:r>
            <a:r>
              <a:rPr lang="en-US" sz="2500" kern="0" baseline="0" dirty="0" smtClean="0"/>
              <a:t>between PeopleSoft and new requirements.</a:t>
            </a:r>
          </a:p>
          <a:p>
            <a:pPr algn="just" eaLnBrk="1" hangingPunct="1">
              <a:spcBef>
                <a:spcPts val="2500"/>
              </a:spcBef>
            </a:pPr>
            <a:r>
              <a:rPr lang="en-US" sz="2500" kern="0" baseline="0" dirty="0" smtClean="0"/>
              <a:t>October 2013: Determine </a:t>
            </a:r>
            <a:r>
              <a:rPr lang="en-US" sz="2500" kern="0" baseline="0" dirty="0"/>
              <a:t>next institutional steps regarding system improvement or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7806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679" y="6236381"/>
            <a:ext cx="2209800" cy="40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533400" y="838200"/>
            <a:ext cx="8305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 eaLnBrk="1" hangingPunct="1"/>
            <a:r>
              <a:rPr lang="en-US" sz="1800" kern="0" baseline="0" dirty="0" smtClean="0"/>
              <a:t>Dee </a:t>
            </a:r>
            <a:r>
              <a:rPr lang="en-US" sz="1800" kern="0" baseline="0" dirty="0" err="1"/>
              <a:t>Dee</a:t>
            </a:r>
            <a:r>
              <a:rPr lang="en-US" sz="1800" kern="0" baseline="0" dirty="0"/>
              <a:t> Carver – Division of Sponsored Programs, Proposals</a:t>
            </a:r>
          </a:p>
          <a:p>
            <a:pPr algn="l" eaLnBrk="1" hangingPunct="1"/>
            <a:r>
              <a:rPr lang="en-US" sz="1800" kern="0" baseline="0" dirty="0" smtClean="0"/>
              <a:t>Kristi </a:t>
            </a:r>
            <a:r>
              <a:rPr lang="en-US" sz="1800" kern="0" baseline="0" dirty="0"/>
              <a:t>Cromwell-Cain – Cardiovascular </a:t>
            </a:r>
            <a:r>
              <a:rPr lang="en-US" sz="1800" kern="0" baseline="0" dirty="0" smtClean="0"/>
              <a:t>Sciences</a:t>
            </a:r>
            <a:endParaRPr lang="en-US" sz="1800" kern="0" baseline="0" dirty="0"/>
          </a:p>
          <a:p>
            <a:pPr algn="l" eaLnBrk="1" hangingPunct="1"/>
            <a:r>
              <a:rPr lang="en-US" sz="1800" kern="0" baseline="0" dirty="0"/>
              <a:t>Adrienne Fagan – </a:t>
            </a:r>
            <a:r>
              <a:rPr lang="en-US" sz="1800" kern="0" baseline="0" dirty="0" err="1"/>
              <a:t>Fifield</a:t>
            </a:r>
            <a:r>
              <a:rPr lang="en-US" sz="1800" kern="0" baseline="0" dirty="0"/>
              <a:t> </a:t>
            </a:r>
            <a:r>
              <a:rPr lang="en-US" sz="1800" kern="0" baseline="0" dirty="0" smtClean="0"/>
              <a:t>Shared Services </a:t>
            </a:r>
            <a:endParaRPr lang="en-US" sz="1800" kern="0" baseline="0" dirty="0"/>
          </a:p>
          <a:p>
            <a:pPr algn="l" eaLnBrk="1" hangingPunct="1"/>
            <a:r>
              <a:rPr lang="en-US" sz="1800" kern="0" baseline="0" dirty="0" smtClean="0"/>
              <a:t>Nita </a:t>
            </a:r>
            <a:r>
              <a:rPr lang="en-US" sz="1800" kern="0" baseline="0" dirty="0" err="1"/>
              <a:t>Fahm</a:t>
            </a:r>
            <a:r>
              <a:rPr lang="en-US" sz="1800" kern="0" baseline="0" dirty="0"/>
              <a:t> – Geological Sciences</a:t>
            </a:r>
          </a:p>
          <a:p>
            <a:pPr algn="l" eaLnBrk="1" hangingPunct="1"/>
            <a:r>
              <a:rPr lang="en-US" sz="1800" kern="0" baseline="0" dirty="0" smtClean="0"/>
              <a:t>Kelley </a:t>
            </a:r>
            <a:r>
              <a:rPr lang="en-US" sz="1800" kern="0" baseline="0" dirty="0"/>
              <a:t>Gentry – College of Engineering</a:t>
            </a:r>
          </a:p>
          <a:p>
            <a:pPr algn="l" eaLnBrk="1" hangingPunct="1"/>
            <a:r>
              <a:rPr lang="en-US" sz="1800" kern="0" baseline="0" dirty="0"/>
              <a:t>Stephanie Gray - Director, Division of Sponsored Programs</a:t>
            </a:r>
          </a:p>
          <a:p>
            <a:pPr algn="l" eaLnBrk="1" hangingPunct="1"/>
            <a:r>
              <a:rPr lang="en-US" sz="1800" kern="0" baseline="0" dirty="0"/>
              <a:t>Sarah </a:t>
            </a:r>
            <a:r>
              <a:rPr lang="en-US" sz="1800" kern="0" baseline="0" dirty="0" err="1"/>
              <a:t>Kazlauskas</a:t>
            </a:r>
            <a:r>
              <a:rPr lang="en-US" sz="1800" kern="0" baseline="0" dirty="0"/>
              <a:t> – Pathology</a:t>
            </a:r>
          </a:p>
          <a:p>
            <a:pPr algn="l" eaLnBrk="1" hangingPunct="1"/>
            <a:r>
              <a:rPr lang="en-US" sz="1800" kern="0" baseline="0" dirty="0" smtClean="0"/>
              <a:t>Tonia </a:t>
            </a:r>
            <a:r>
              <a:rPr lang="en-US" sz="1800" kern="0" baseline="0" dirty="0"/>
              <a:t>Lambert – College of Public Health &amp; Health Professions</a:t>
            </a:r>
          </a:p>
          <a:p>
            <a:pPr algn="l" eaLnBrk="1" hangingPunct="1"/>
            <a:r>
              <a:rPr lang="en-US" sz="1800" kern="0" baseline="0" dirty="0" smtClean="0"/>
              <a:t>Julia </a:t>
            </a:r>
            <a:r>
              <a:rPr lang="en-US" sz="1800" kern="0" baseline="0" dirty="0"/>
              <a:t>Lednicky – Division of Sponsored Programs, Awards</a:t>
            </a:r>
          </a:p>
          <a:p>
            <a:pPr algn="l" eaLnBrk="1" hangingPunct="1"/>
            <a:r>
              <a:rPr lang="en-US" sz="1800" kern="0" baseline="0" dirty="0" smtClean="0"/>
              <a:t>Jan </a:t>
            </a:r>
            <a:r>
              <a:rPr lang="en-US" sz="1800" kern="0" baseline="0" dirty="0" err="1"/>
              <a:t>Machnik</a:t>
            </a:r>
            <a:r>
              <a:rPr lang="en-US" sz="1800" kern="0" baseline="0" dirty="0"/>
              <a:t> – Mechanical &amp; Aerospace </a:t>
            </a:r>
            <a:r>
              <a:rPr lang="en-US" sz="1800" kern="0" baseline="0" dirty="0" smtClean="0"/>
              <a:t>Engineering</a:t>
            </a:r>
          </a:p>
          <a:p>
            <a:pPr algn="l" eaLnBrk="1" hangingPunct="1"/>
            <a:r>
              <a:rPr lang="en-US" sz="1800" kern="0" baseline="0" dirty="0"/>
              <a:t>Karen </a:t>
            </a:r>
            <a:r>
              <a:rPr lang="en-US" sz="1800" kern="0" baseline="0" dirty="0" err="1"/>
              <a:t>Pastos</a:t>
            </a:r>
            <a:r>
              <a:rPr lang="en-US" sz="1800" kern="0" baseline="0" dirty="0"/>
              <a:t> – College of Medicine</a:t>
            </a:r>
          </a:p>
          <a:p>
            <a:pPr algn="l" eaLnBrk="1" hangingPunct="1"/>
            <a:r>
              <a:rPr lang="en-US" sz="1800" kern="0" baseline="0" dirty="0" smtClean="0"/>
              <a:t>Dorothea </a:t>
            </a:r>
            <a:r>
              <a:rPr lang="en-US" sz="1800" kern="0" baseline="0" dirty="0"/>
              <a:t>Roebuck – College of Health &amp; Human </a:t>
            </a:r>
            <a:r>
              <a:rPr lang="en-US" sz="1800" kern="0" baseline="0" dirty="0" smtClean="0"/>
              <a:t>Performance</a:t>
            </a:r>
            <a:endParaRPr lang="en-US" sz="1800" kern="0" baseline="0" dirty="0"/>
          </a:p>
          <a:p>
            <a:pPr algn="l" eaLnBrk="1" hangingPunct="1"/>
            <a:r>
              <a:rPr lang="en-US" sz="1800" kern="0" baseline="0" dirty="0"/>
              <a:t>Shell Romano – Division of Sponsored Programs, Proposals</a:t>
            </a:r>
          </a:p>
          <a:p>
            <a:pPr algn="l" eaLnBrk="1" hangingPunct="1"/>
            <a:r>
              <a:rPr lang="en-US" sz="1800" kern="0" baseline="0" dirty="0"/>
              <a:t>Sandra Smith – College of </a:t>
            </a:r>
            <a:r>
              <a:rPr lang="en-US" sz="1800" kern="0" baseline="0" dirty="0" smtClean="0"/>
              <a:t>Medicine</a:t>
            </a:r>
          </a:p>
          <a:p>
            <a:pPr algn="l" eaLnBrk="1" hangingPunct="1"/>
            <a:r>
              <a:rPr lang="en-US" sz="1800" kern="0" baseline="0" dirty="0"/>
              <a:t>Nancy Wilkinson – Institute for Food and Agricultural </a:t>
            </a:r>
            <a:r>
              <a:rPr lang="en-US" sz="1800" kern="0" baseline="0" dirty="0" smtClean="0"/>
              <a:t>Sciences</a:t>
            </a:r>
            <a:endParaRPr lang="en-US" sz="1800" kern="0" baseline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Project Team</a:t>
            </a:r>
            <a:endParaRPr lang="en-US" sz="6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0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Areas of Interest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228600" y="7620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/>
            <a:r>
              <a:rPr lang="en-US" sz="4400" dirty="0" smtClean="0"/>
              <a:t>Proposal </a:t>
            </a:r>
            <a:r>
              <a:rPr lang="en-US" sz="4400" dirty="0"/>
              <a:t>Development </a:t>
            </a:r>
          </a:p>
          <a:p>
            <a:pPr algn="l"/>
            <a:r>
              <a:rPr lang="en-US" sz="4400" dirty="0" smtClean="0"/>
              <a:t>Limited </a:t>
            </a:r>
            <a:r>
              <a:rPr lang="en-US" sz="4400" dirty="0"/>
              <a:t>or Internal Funding Competitions </a:t>
            </a:r>
          </a:p>
          <a:p>
            <a:pPr algn="l"/>
            <a:r>
              <a:rPr lang="en-US" sz="4400" dirty="0"/>
              <a:t>Proposal Routing </a:t>
            </a:r>
          </a:p>
          <a:p>
            <a:pPr algn="l"/>
            <a:r>
              <a:rPr lang="en-US" sz="4400" dirty="0"/>
              <a:t>Supporting Documentation &amp; Negotiation Tracking</a:t>
            </a:r>
          </a:p>
          <a:p>
            <a:pPr algn="l"/>
            <a:r>
              <a:rPr lang="en-US" sz="4400" dirty="0"/>
              <a:t>Award Setup</a:t>
            </a:r>
          </a:p>
          <a:p>
            <a:pPr algn="l"/>
            <a:r>
              <a:rPr lang="en-US" sz="4400" dirty="0"/>
              <a:t>Award </a:t>
            </a:r>
            <a:r>
              <a:rPr lang="en-US" sz="4400" dirty="0" smtClean="0"/>
              <a:t>Modifications &amp; Prior Approvals </a:t>
            </a:r>
            <a:endParaRPr lang="en-US" sz="4400" dirty="0"/>
          </a:p>
          <a:p>
            <a:pPr algn="l"/>
            <a:r>
              <a:rPr lang="en-US" sz="4400" dirty="0"/>
              <a:t>Reporting</a:t>
            </a:r>
          </a:p>
          <a:p>
            <a:pPr algn="l"/>
            <a:r>
              <a:rPr lang="en-US" sz="4400" dirty="0"/>
              <a:t>Other </a:t>
            </a:r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Areas of Interest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685800" y="762000"/>
            <a:ext cx="7772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/>
            <a:r>
              <a:rPr lang="en-US" sz="4800" dirty="0" smtClean="0"/>
              <a:t>Proposal </a:t>
            </a:r>
            <a:r>
              <a:rPr lang="en-US" sz="4800" dirty="0"/>
              <a:t>Development </a:t>
            </a:r>
          </a:p>
          <a:p>
            <a:pPr lvl="1" algn="l"/>
            <a:endParaRPr lang="en-US" sz="4000" dirty="0"/>
          </a:p>
          <a:p>
            <a:pPr lvl="1" algn="l"/>
            <a:r>
              <a:rPr lang="en-US" sz="3200" baseline="0" dirty="0" smtClean="0"/>
              <a:t>Would </a:t>
            </a:r>
            <a:r>
              <a:rPr lang="en-US" sz="3200" baseline="0" dirty="0"/>
              <a:t>a </a:t>
            </a:r>
            <a:r>
              <a:rPr lang="en-US" sz="3200" baseline="0" dirty="0" smtClean="0"/>
              <a:t>standard budget tool be helpful?</a:t>
            </a:r>
          </a:p>
          <a:p>
            <a:pPr lvl="1" algn="l"/>
            <a:endParaRPr lang="en-US" sz="3200" baseline="0" dirty="0" smtClean="0"/>
          </a:p>
          <a:p>
            <a:pPr lvl="1" algn="l"/>
            <a:r>
              <a:rPr lang="en-US" sz="3200" baseline="0" dirty="0" smtClean="0"/>
              <a:t>What other sections of proposals could benefit from central support tools?</a:t>
            </a:r>
          </a:p>
          <a:p>
            <a:pPr lvl="1" algn="l"/>
            <a:endParaRPr lang="en-US" sz="3200" baseline="0" dirty="0" smtClean="0"/>
          </a:p>
          <a:p>
            <a:pPr lvl="1" algn="l"/>
            <a:r>
              <a:rPr lang="en-US" sz="3200" baseline="0" dirty="0" smtClean="0"/>
              <a:t>How much support would be beneficial to you in developing a proposal?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92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Areas of Interest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685800" y="762000"/>
            <a:ext cx="7772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/>
            <a:r>
              <a:rPr lang="en-US" sz="4800" dirty="0" smtClean="0"/>
              <a:t>Limited </a:t>
            </a:r>
            <a:r>
              <a:rPr lang="en-US" sz="4800" dirty="0"/>
              <a:t>or Internal Funding Competitions </a:t>
            </a:r>
            <a:endParaRPr lang="en-US" sz="4800" dirty="0" smtClean="0"/>
          </a:p>
          <a:p>
            <a:pPr lvl="1" algn="l"/>
            <a:r>
              <a:rPr lang="en-US" sz="4400" dirty="0" smtClean="0"/>
              <a:t>How is the current communication</a:t>
            </a:r>
            <a:r>
              <a:rPr lang="en-US" sz="4400" baseline="0" dirty="0" smtClean="0"/>
              <a:t> </a:t>
            </a:r>
            <a:r>
              <a:rPr lang="en-US" sz="4400" dirty="0"/>
              <a:t>of the availability of these working for you?</a:t>
            </a:r>
          </a:p>
          <a:p>
            <a:pPr lvl="1" algn="l"/>
            <a:endParaRPr lang="en-US" sz="4400" dirty="0" smtClean="0"/>
          </a:p>
          <a:p>
            <a:pPr lvl="1" algn="l"/>
            <a:r>
              <a:rPr lang="en-US" sz="4400" dirty="0" smtClean="0"/>
              <a:t>Do </a:t>
            </a:r>
            <a:r>
              <a:rPr lang="en-US" sz="4400" dirty="0"/>
              <a:t>you have any feedback on the selection process for limited opportunities or internal funding competitions?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endParaRPr lang="en-US" sz="2500" kern="0" baseline="0" dirty="0"/>
          </a:p>
          <a:p>
            <a:pPr algn="just" eaLnBrk="1" hangingPunct="1"/>
            <a:endParaRPr lang="en-US" sz="2500" kern="0" baseline="0" dirty="0"/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Areas of Interest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533400" y="762000"/>
            <a:ext cx="7924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3200" kern="0" baseline="0" dirty="0" smtClean="0"/>
              <a:t>Proposal Routing</a:t>
            </a:r>
          </a:p>
          <a:p>
            <a:pPr lvl="1" algn="l">
              <a:spcBef>
                <a:spcPts val="0"/>
              </a:spcBef>
            </a:pPr>
            <a:endParaRPr lang="en-US" kern="0" baseline="0" dirty="0" smtClean="0"/>
          </a:p>
          <a:p>
            <a:pPr lvl="1" algn="l">
              <a:spcBef>
                <a:spcPts val="0"/>
              </a:spcBef>
            </a:pPr>
            <a:r>
              <a:rPr lang="en-US" kern="0" baseline="0" dirty="0" smtClean="0"/>
              <a:t>Who should be approving/signing for what parts of the proposal?  (</a:t>
            </a:r>
            <a:r>
              <a:rPr lang="en-US" kern="0" baseline="0" dirty="0" err="1" smtClean="0"/>
              <a:t>vs</a:t>
            </a:r>
            <a:r>
              <a:rPr lang="en-US" kern="0" baseline="0" dirty="0" smtClean="0"/>
              <a:t> what is happening now</a:t>
            </a:r>
            <a:r>
              <a:rPr lang="en-US" kern="0" baseline="0" dirty="0" smtClean="0"/>
              <a:t>?)</a:t>
            </a:r>
            <a:endParaRPr lang="en-US" kern="0" baseline="0" dirty="0" smtClean="0"/>
          </a:p>
          <a:p>
            <a:pPr lvl="1" algn="l">
              <a:spcBef>
                <a:spcPts val="0"/>
              </a:spcBef>
            </a:pPr>
            <a:endParaRPr lang="en-US" kern="0" baseline="0" dirty="0" smtClean="0"/>
          </a:p>
          <a:p>
            <a:pPr lvl="1" algn="l">
              <a:spcBef>
                <a:spcPts val="0"/>
              </a:spcBef>
            </a:pPr>
            <a:r>
              <a:rPr lang="en-US" kern="0" baseline="0" dirty="0" smtClean="0"/>
              <a:t>Where can we streamline this process without increasing risk to the institution?</a:t>
            </a:r>
          </a:p>
          <a:p>
            <a:pPr lvl="1" algn="l">
              <a:spcBef>
                <a:spcPts val="0"/>
              </a:spcBef>
            </a:pPr>
            <a:endParaRPr lang="en-US" kern="0" baseline="0" dirty="0"/>
          </a:p>
          <a:p>
            <a:pPr lvl="1" algn="just" eaLnBrk="1" hangingPunct="1">
              <a:spcBef>
                <a:spcPts val="0"/>
              </a:spcBef>
            </a:pPr>
            <a:r>
              <a:rPr lang="en-US" kern="0" baseline="0" dirty="0" smtClean="0"/>
              <a:t>What if we had something like a “Fast Track” for certain proposal approvals?</a:t>
            </a:r>
          </a:p>
          <a:p>
            <a:pPr lvl="1" algn="just" eaLnBrk="1" hangingPunct="1">
              <a:spcBef>
                <a:spcPts val="0"/>
              </a:spcBef>
            </a:pPr>
            <a:endParaRPr lang="en-US" kern="0" baseline="0" dirty="0"/>
          </a:p>
          <a:p>
            <a:pPr lvl="1" algn="just" eaLnBrk="1" hangingPunct="1">
              <a:spcBef>
                <a:spcPts val="0"/>
              </a:spcBef>
            </a:pPr>
            <a:r>
              <a:rPr lang="en-US" kern="0" baseline="0" dirty="0" smtClean="0"/>
              <a:t>What security are you concerned about?</a:t>
            </a:r>
            <a:endParaRPr lang="en-US" kern="0" baseline="0" dirty="0"/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dd0eb69-9d89-4de8-931c-4561e3f79353">SKR7623XKREC-18-9</_dlc_DocId>
    <_dlc_DocIdUrl xmlns="8dd0eb69-9d89-4de8-931c-4561e3f79353">
      <Url>https://share.research.ufl.edu/dsr/UFIRST/_layouts/DocIdRedir.aspx?ID=SKR7623XKREC-18-9</Url>
      <Description>SKR7623XKREC-18-9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7290DA55850D4C9F188ADB73AA769A" ma:contentTypeVersion="0" ma:contentTypeDescription="Create a new document." ma:contentTypeScope="" ma:versionID="25705cc78a97be4df1fb25444f1dd848">
  <xsd:schema xmlns:xsd="http://www.w3.org/2001/XMLSchema" xmlns:xs="http://www.w3.org/2001/XMLSchema" xmlns:p="http://schemas.microsoft.com/office/2006/metadata/properties" xmlns:ns2="8dd0eb69-9d89-4de8-931c-4561e3f79353" targetNamespace="http://schemas.microsoft.com/office/2006/metadata/properties" ma:root="true" ma:fieldsID="97febd924d1c6ee9e87f5d47ec658e0c" ns2:_="">
    <xsd:import namespace="8dd0eb69-9d89-4de8-931c-4561e3f7935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0eb69-9d89-4de8-931c-4561e3f7935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6698F-99B6-4A65-A4DC-9F6F8C98B4DB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8dd0eb69-9d89-4de8-931c-4561e3f7935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51EDE99-F553-40A1-A202-2A5A5F0B4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2E6DA8-5F41-4D00-89F0-EB680177345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F6020D9-2E3C-4335-B5A3-5AD7F4FDC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d0eb69-9d89-4de8-931c-4561e3f793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3728</TotalTime>
  <Words>665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UFIRST:  University of Florida Integrated  Research Support Tool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Nancy Schreck</dc:creator>
  <cp:lastModifiedBy>Elmallah, Rasha</cp:lastModifiedBy>
  <cp:revision>62</cp:revision>
  <dcterms:created xsi:type="dcterms:W3CDTF">2007-09-14T15:34:26Z</dcterms:created>
  <dcterms:modified xsi:type="dcterms:W3CDTF">2013-07-22T23:06:20Z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0x010100357290DA55850D4C9F188ADB73AA769A</vt:lpwstr>
  </property>
  <property fmtid="{D5CDD505-2E9C-101B-9397-08002B2CF9AE}" pid="3" name="_dlc_DocIdItemGuid">
    <vt:lpwstr>6a265069-9253-43a5-8097-76dffd991d15</vt:lpwstr>
  </property>
  <property fmtid="{D5CDD505-2E9C-101B-9397-08002B2CF9AE}" pid="4" name="TemplateUrl">
    <vt:lpwstr/>
  </property>
  <property fmtid="{D5CDD505-2E9C-101B-9397-08002B2CF9AE}" pid="5" name="Order">
    <vt:r8>1200</vt:r8>
  </property>
  <property fmtid="{D5CDD505-2E9C-101B-9397-08002B2CF9AE}" pid="6" name="xd_ProgID">
    <vt:lpwstr/>
  </property>
  <property fmtid="{D5CDD505-2E9C-101B-9397-08002B2CF9AE}" pid="7" name="_CopySource">
    <vt:lpwstr>https://share.research.ufl.edu/dsr/UFIRST/Shared Documents/UFIRST Executive Summary.pptx</vt:lpwstr>
  </property>
</Properties>
</file>