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6.xml" ContentType="application/vnd.openxmlformats-officedocument.theme+xml"/>
  <Override PartName="/ppt/tags/tag45.xml" ContentType="application/vnd.openxmlformats-officedocument.presentationml.tags+xml"/>
  <Override PartName="/ppt/notesSlides/notesSlide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xml" ContentType="application/vnd.openxmlformats-officedocument.presentationml.notesSlide+xml"/>
  <Override PartName="/ppt/tags/tag48.xml" ContentType="application/vnd.openxmlformats-officedocument.presentationml.tags+xml"/>
  <Override PartName="/ppt/notesSlides/notesSlide3.xml" ContentType="application/vnd.openxmlformats-officedocument.presentationml.notesSlide+xml"/>
  <Override PartName="/ppt/tags/tag49.xml" ContentType="application/vnd.openxmlformats-officedocument.presentationml.tags+xml"/>
  <Override PartName="/ppt/notesSlides/notesSlide4.xml" ContentType="application/vnd.openxmlformats-officedocument.presentationml.notesSlide+xml"/>
  <Override PartName="/ppt/tags/tag5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1.xml" ContentType="application/vnd.openxmlformats-officedocument.presentationml.tags+xml"/>
  <Override PartName="/ppt/notesSlides/notesSlide7.xml" ContentType="application/vnd.openxmlformats-officedocument.presentationml.notesSlide+xml"/>
  <Override PartName="/ppt/tags/tag5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32.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33.jpg" ContentType="image/jpg"/>
  <Override PartName="/ppt/media/image34.jpg" ContentType="image/jpg"/>
  <Override PartName="/ppt/media/image35.jpg" ContentType="image/jpg"/>
  <Override PartName="/ppt/notesSlides/notesSlide25.xml" ContentType="application/vnd.openxmlformats-officedocument.presentationml.notesSlide+xml"/>
  <Override PartName="/ppt/media/image36.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3.xml" ContentType="application/vnd.openxmlformats-officedocument.presentationml.tags+xml"/>
  <Override PartName="/ppt/notesSlides/notesSlide34.xml" ContentType="application/vnd.openxmlformats-officedocument.presentationml.notesSlide+xml"/>
  <Override PartName="/ppt/tags/tag54.xml" ContentType="application/vnd.openxmlformats-officedocument.presentationml.tags+xml"/>
  <Override PartName="/ppt/notesSlides/notesSlide35.xml" ContentType="application/vnd.openxmlformats-officedocument.presentationml.notesSlide+xml"/>
  <Override PartName="/ppt/tags/tag55.xml" ContentType="application/vnd.openxmlformats-officedocument.presentationml.tags+xml"/>
  <Override PartName="/ppt/notesSlides/notesSlide36.xml" ContentType="application/vnd.openxmlformats-officedocument.presentationml.notesSlide+xml"/>
  <Override PartName="/ppt/tags/tag56.xml" ContentType="application/vnd.openxmlformats-officedocument.presentationml.tags+xml"/>
  <Override PartName="/ppt/notesSlides/notesSlide37.xml" ContentType="application/vnd.openxmlformats-officedocument.presentationml.notesSlide+xml"/>
  <Override PartName="/ppt/tags/tag57.xml" ContentType="application/vnd.openxmlformats-officedocument.presentationml.tags+xml"/>
  <Override PartName="/ppt/notesSlides/notesSlide38.xml" ContentType="application/vnd.openxmlformats-officedocument.presentationml.notesSlide+xml"/>
  <Override PartName="/ppt/tags/tag58.xml" ContentType="application/vnd.openxmlformats-officedocument.presentationml.tags+xml"/>
  <Override PartName="/ppt/notesSlides/notesSlide39.xml" ContentType="application/vnd.openxmlformats-officedocument.presentationml.notesSlide+xml"/>
  <Override PartName="/ppt/tags/tag59.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7"/>
    <p:sldMasterId id="2147483660" r:id="rId8"/>
    <p:sldMasterId id="2147483674" r:id="rId9"/>
    <p:sldMasterId id="2147483695" r:id="rId10"/>
    <p:sldMasterId id="2147483710" r:id="rId11"/>
  </p:sldMasterIdLst>
  <p:notesMasterIdLst>
    <p:notesMasterId r:id="rId54"/>
  </p:notesMasterIdLst>
  <p:sldIdLst>
    <p:sldId id="294" r:id="rId12"/>
    <p:sldId id="401" r:id="rId13"/>
    <p:sldId id="271" r:id="rId14"/>
    <p:sldId id="317" r:id="rId15"/>
    <p:sldId id="259" r:id="rId16"/>
    <p:sldId id="284" r:id="rId17"/>
    <p:sldId id="463" r:id="rId18"/>
    <p:sldId id="464" r:id="rId19"/>
    <p:sldId id="260" r:id="rId20"/>
    <p:sldId id="455" r:id="rId21"/>
    <p:sldId id="458" r:id="rId22"/>
    <p:sldId id="283" r:id="rId23"/>
    <p:sldId id="420" r:id="rId24"/>
    <p:sldId id="443" r:id="rId25"/>
    <p:sldId id="274" r:id="rId26"/>
    <p:sldId id="461" r:id="rId27"/>
    <p:sldId id="440" r:id="rId28"/>
    <p:sldId id="281" r:id="rId29"/>
    <p:sldId id="460" r:id="rId30"/>
    <p:sldId id="423" r:id="rId31"/>
    <p:sldId id="266" r:id="rId32"/>
    <p:sldId id="445" r:id="rId33"/>
    <p:sldId id="447" r:id="rId34"/>
    <p:sldId id="264" r:id="rId35"/>
    <p:sldId id="278" r:id="rId36"/>
    <p:sldId id="448" r:id="rId37"/>
    <p:sldId id="421" r:id="rId38"/>
    <p:sldId id="422" r:id="rId39"/>
    <p:sldId id="451" r:id="rId40"/>
    <p:sldId id="311" r:id="rId41"/>
    <p:sldId id="452" r:id="rId42"/>
    <p:sldId id="270" r:id="rId43"/>
    <p:sldId id="444" r:id="rId44"/>
    <p:sldId id="449" r:id="rId45"/>
    <p:sldId id="450" r:id="rId46"/>
    <p:sldId id="442" r:id="rId47"/>
    <p:sldId id="276" r:id="rId48"/>
    <p:sldId id="453" r:id="rId49"/>
    <p:sldId id="257" r:id="rId50"/>
    <p:sldId id="319" r:id="rId51"/>
    <p:sldId id="419" r:id="rId52"/>
    <p:sldId id="293" r:id="rId53"/>
  </p:sldIdLst>
  <p:sldSz cx="12192000" cy="6858000"/>
  <p:notesSz cx="7023100" cy="93091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C58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4"/>
    <p:restoredTop sz="61311" autoAdjust="0"/>
  </p:normalViewPr>
  <p:slideViewPr>
    <p:cSldViewPr snapToGrid="0" snapToObjects="1" showGuides="1">
      <p:cViewPr varScale="1">
        <p:scale>
          <a:sx n="66" d="100"/>
          <a:sy n="66" d="100"/>
        </p:scale>
        <p:origin x="2172" y="72"/>
      </p:cViewPr>
      <p:guideLst>
        <p:guide orient="horz" pos="2184"/>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9" d="100"/>
          <a:sy n="109" d="100"/>
        </p:scale>
        <p:origin x="285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ags" Target="tags/tag1.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5.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presProps" Target="presProps.xml"/><Relationship Id="rId8" Type="http://schemas.openxmlformats.org/officeDocument/2006/relationships/slideMaster" Target="slideMasters/slideMaster2.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viewProps" Target="viewProps.xml"/><Relationship Id="rId10" Type="http://schemas.openxmlformats.org/officeDocument/2006/relationships/slideMaster" Target="slideMasters/slideMaster4.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24DF87D-78D0-F54B-BF98-8C6445761970}" type="datetimeFigureOut">
              <a:rPr lang="en-US" smtClean="0"/>
              <a:t>6/9/2022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33E0E29-74B4-2D4E-A2E4-2D2CCD76D823}" type="slidenum">
              <a:rPr lang="en-US" smtClean="0"/>
              <a:t>‹#›</a:t>
            </a:fld>
            <a:endParaRPr lang="en-US"/>
          </a:p>
        </p:txBody>
      </p:sp>
    </p:spTree>
    <p:extLst>
      <p:ext uri="{BB962C8B-B14F-4D97-AF65-F5344CB8AC3E}">
        <p14:creationId xmlns:p14="http://schemas.microsoft.com/office/powerpoint/2010/main" val="838395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1</a:t>
            </a:fld>
            <a:endParaRPr lang="en-US"/>
          </a:p>
        </p:txBody>
      </p:sp>
    </p:spTree>
    <p:extLst>
      <p:ext uri="{BB962C8B-B14F-4D97-AF65-F5344CB8AC3E}">
        <p14:creationId xmlns:p14="http://schemas.microsoft.com/office/powerpoint/2010/main" val="94101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US" dirty="0"/>
          </a:p>
          <a:p>
            <a:endParaRPr dirty="0"/>
          </a:p>
        </p:txBody>
      </p:sp>
    </p:spTree>
    <p:extLst>
      <p:ext uri="{BB962C8B-B14F-4D97-AF65-F5344CB8AC3E}">
        <p14:creationId xmlns:p14="http://schemas.microsoft.com/office/powerpoint/2010/main" val="46871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736025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a:bodyPr>
          <a:lstStyle/>
          <a:p>
            <a:r>
              <a:rPr lang="en-US" dirty="0"/>
              <a:t>If you are unsure, consult reputable resources for guidance!</a:t>
            </a:r>
          </a:p>
          <a:p>
            <a:r>
              <a:rPr lang="en-US" dirty="0"/>
              <a:t>The ICMJE recommends that authorship be based on four criteria.</a:t>
            </a:r>
          </a:p>
          <a:p>
            <a:r>
              <a:rPr lang="en-US" dirty="0"/>
              <a:t>“These authorship criteria are intended to</a:t>
            </a:r>
            <a:br>
              <a:rPr lang="en-US" dirty="0"/>
            </a:br>
            <a:r>
              <a:rPr lang="en-US" dirty="0"/>
              <a:t>reserve the status of authorship for those who deserve</a:t>
            </a:r>
            <a:br>
              <a:rPr lang="en-US" dirty="0"/>
            </a:br>
            <a:r>
              <a:rPr lang="en-US" dirty="0"/>
              <a:t>credit and can take responsibility for the work. “</a:t>
            </a:r>
          </a:p>
          <a:p>
            <a:endParaRPr lang="en-US" dirty="0"/>
          </a:p>
          <a:p>
            <a:endParaRPr lang="en-US" dirty="0"/>
          </a:p>
          <a:p>
            <a:r>
              <a:rPr lang="en-US" dirty="0"/>
              <a:t>“In addition to being accountable for the parts of the</a:t>
            </a:r>
            <a:br>
              <a:rPr lang="en-US" dirty="0"/>
            </a:br>
            <a:r>
              <a:rPr lang="en-US" dirty="0"/>
              <a:t>work he or she has done, an author should be able to</a:t>
            </a:r>
            <a:br>
              <a:rPr lang="en-US" dirty="0"/>
            </a:br>
            <a:r>
              <a:rPr lang="en-US" dirty="0"/>
              <a:t>identify which co-authors are responsible for specific</a:t>
            </a:r>
            <a:br>
              <a:rPr lang="en-US" dirty="0"/>
            </a:br>
            <a:r>
              <a:rPr lang="en-US" dirty="0"/>
              <a:t>other parts of the work. In addition, authors should have</a:t>
            </a:r>
            <a:br>
              <a:rPr lang="en-US" dirty="0"/>
            </a:br>
            <a:r>
              <a:rPr lang="en-US" dirty="0"/>
              <a:t>confidence in the integrity of the contributions of their</a:t>
            </a:r>
            <a:br>
              <a:rPr lang="en-US" dirty="0"/>
            </a:br>
            <a:r>
              <a:rPr lang="en-US" dirty="0"/>
              <a:t>co-authors.</a:t>
            </a:r>
          </a:p>
          <a:p>
            <a:br>
              <a:rPr lang="en-US" dirty="0"/>
            </a:br>
            <a:r>
              <a:rPr lang="en-US" dirty="0"/>
              <a:t>All those designated as authors should meet all four</a:t>
            </a:r>
            <a:br>
              <a:rPr lang="en-US" dirty="0"/>
            </a:br>
            <a:r>
              <a:rPr lang="en-US" dirty="0"/>
              <a:t>criteria for authorship, and all who meet the four criteria</a:t>
            </a:r>
            <a:br>
              <a:rPr lang="en-US" dirty="0"/>
            </a:br>
            <a:r>
              <a:rPr lang="en-US" dirty="0"/>
              <a:t>should be identified as authors. Those who do not meet</a:t>
            </a:r>
            <a:br>
              <a:rPr lang="en-US" dirty="0"/>
            </a:br>
            <a:r>
              <a:rPr lang="en-US" dirty="0"/>
              <a:t>all four criteria should be acknowledged”</a:t>
            </a:r>
          </a:p>
          <a:p>
            <a:endParaRPr lang="en-US" dirty="0"/>
          </a:p>
          <a:p>
            <a:endParaRPr lang="en-US" dirty="0"/>
          </a:p>
          <a:p>
            <a:r>
              <a:rPr lang="en-US" dirty="0"/>
              <a:t>https://www.icmje.org/news-and-editorials/icmje-recommendations_annotated_may22.pdf</a:t>
            </a:r>
          </a:p>
          <a:p>
            <a:endParaRPr dirty="0"/>
          </a:p>
        </p:txBody>
      </p:sp>
    </p:spTree>
    <p:extLst>
      <p:ext uri="{BB962C8B-B14F-4D97-AF65-F5344CB8AC3E}">
        <p14:creationId xmlns:p14="http://schemas.microsoft.com/office/powerpoint/2010/main" val="299798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Some PUBLISHERS provide guidance on what merits authorship.</a:t>
            </a:r>
          </a:p>
          <a:p>
            <a:endParaRPr lang="en-US" dirty="0"/>
          </a:p>
          <a:p>
            <a:r>
              <a:rPr lang="en-US" dirty="0"/>
              <a:t>Some require Author Contribution Statements and publish these along with the articles.</a:t>
            </a:r>
          </a:p>
          <a:p>
            <a:r>
              <a:rPr lang="en-US" dirty="0"/>
              <a:t>These statements explain what each author’s contribution was to the research and final publication.</a:t>
            </a:r>
          </a:p>
          <a:p>
            <a:endParaRPr lang="en-US" dirty="0"/>
          </a:p>
          <a:p>
            <a:r>
              <a:rPr lang="en-US" dirty="0"/>
              <a:t>Here is an example from Springer-Verlag’s </a:t>
            </a:r>
            <a:r>
              <a:rPr lang="en-US" dirty="0" err="1"/>
              <a:t>Oecologia</a:t>
            </a:r>
            <a:r>
              <a:rPr lang="en-US" dirty="0"/>
              <a:t>.</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FUNDERS provide guidance on ethics of authorship.</a:t>
            </a:r>
          </a:p>
          <a:p>
            <a:r>
              <a:rPr lang="en-US" dirty="0"/>
              <a:t>The National Institutes of Health (NIH) developed a general guideline to assess authorship contributions.</a:t>
            </a:r>
          </a:p>
          <a:p>
            <a:endParaRPr lang="en-US" dirty="0"/>
          </a:p>
          <a:p>
            <a:r>
              <a:rPr lang="en-US" dirty="0"/>
              <a:t>Here, contributions are described in 5 categories (read categories)</a:t>
            </a:r>
          </a:p>
          <a:p>
            <a:endParaRPr lang="en-US" dirty="0"/>
          </a:p>
          <a:p>
            <a:r>
              <a:rPr lang="en-US" dirty="0"/>
              <a:t>Under Authorship, green bars = Yes, Pink bars = No</a:t>
            </a:r>
          </a:p>
          <a:p>
            <a:r>
              <a:rPr lang="en-US" dirty="0"/>
              <a:t>Comments provide further explanation</a:t>
            </a:r>
          </a:p>
          <a:p>
            <a:endParaRPr lang="en-US" dirty="0"/>
          </a:p>
          <a:p>
            <a:r>
              <a:rPr lang="en-US" dirty="0"/>
              <a:t>You can see that some contributions are clearly related to authorship.</a:t>
            </a:r>
          </a:p>
          <a:p>
            <a:endParaRPr lang="en-US" dirty="0"/>
          </a:p>
          <a:p>
            <a:r>
              <a:rPr lang="en-US" dirty="0"/>
              <a:t>For instance, (bottom category) if a person drafted the manuscript, their contribution warrants authorship.</a:t>
            </a:r>
          </a:p>
          <a:p>
            <a:r>
              <a:rPr lang="en-US" dirty="0"/>
              <a:t>If a person did NONE of the writing, they are not eligible for authorship according to these guidelines.</a:t>
            </a:r>
          </a:p>
          <a:p>
            <a:endParaRPr lang="en-US" dirty="0"/>
          </a:p>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14</a:t>
            </a:fld>
            <a:endParaRPr lang="en-US"/>
          </a:p>
        </p:txBody>
      </p:sp>
    </p:spTree>
    <p:extLst>
      <p:ext uri="{BB962C8B-B14F-4D97-AF65-F5344CB8AC3E}">
        <p14:creationId xmlns:p14="http://schemas.microsoft.com/office/powerpoint/2010/main" val="3534398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The Am. Psychological Assoc created a scorecard for research teams to use.</a:t>
            </a:r>
          </a:p>
          <a:p>
            <a:r>
              <a:rPr lang="en-US" dirty="0"/>
              <a:t>This is a tool to quantify contributions to aid in deciding who deserves authorship.</a:t>
            </a:r>
          </a:p>
          <a:p>
            <a:r>
              <a:rPr lang="en-US" dirty="0"/>
              <a:t>Each contributor is assigned a column where points are added, with a max total points permitted for each activity.</a:t>
            </a:r>
          </a:p>
          <a:p>
            <a:r>
              <a:rPr lang="en-US" dirty="0"/>
              <a:t>This scorecard provides an idea of how different contributions can be valued. Your research team may prefer to assign differently.</a:t>
            </a:r>
          </a:p>
          <a:p>
            <a:endParaRPr lang="en-US" dirty="0"/>
          </a:p>
          <a:p>
            <a:r>
              <a:rPr lang="en-US" dirty="0"/>
              <a:t>From APA website</a:t>
            </a:r>
          </a:p>
          <a:p>
            <a:r>
              <a:rPr lang="en-US" dirty="0"/>
              <a:t>https://www.apa.org/science/leadership/students/authorship-determination-scorecard.pdf</a:t>
            </a:r>
          </a:p>
          <a:p>
            <a:endParaRPr lang="en-US" dirty="0"/>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We can see that Authorship extends beyond writing alone.</a:t>
            </a:r>
          </a:p>
          <a:p>
            <a:r>
              <a:rPr lang="en-US" dirty="0"/>
              <a:t>The Contributor Role Taxonomy (</a:t>
            </a:r>
            <a:r>
              <a:rPr lang="en-US" dirty="0" err="1"/>
              <a:t>CRediT</a:t>
            </a:r>
            <a:r>
              <a:rPr lang="en-US" dirty="0"/>
              <a:t>) is an effort to shift our perspective from Authorship to </a:t>
            </a:r>
            <a:r>
              <a:rPr lang="en-US" dirty="0" err="1"/>
              <a:t>Contributorship</a:t>
            </a:r>
            <a:r>
              <a:rPr lang="en-US" dirty="0"/>
              <a:t>.</a:t>
            </a:r>
          </a:p>
          <a:p>
            <a:r>
              <a:rPr lang="en-US" dirty="0" err="1"/>
              <a:t>CRediT</a:t>
            </a:r>
            <a:r>
              <a:rPr lang="en-US" dirty="0"/>
              <a:t> recognizes that research team members today have different expertise to share, some beyond writing, that still merit authorship. </a:t>
            </a:r>
          </a:p>
          <a:p>
            <a:r>
              <a:rPr lang="en-US" dirty="0"/>
              <a:t>An example might be the research team member who develops unique software for the project.</a:t>
            </a:r>
          </a:p>
          <a:p>
            <a:r>
              <a:rPr lang="en-US" dirty="0" err="1"/>
              <a:t>CRediT</a:t>
            </a:r>
            <a:r>
              <a:rPr lang="en-US" dirty="0"/>
              <a:t> is an effort to recognize these broad contributions and standardize language describing them.</a:t>
            </a:r>
          </a:p>
          <a:p>
            <a:endParaRPr lang="en-US" dirty="0"/>
          </a:p>
          <a:p>
            <a:r>
              <a:rPr lang="en-US" dirty="0"/>
              <a:t>Launched in 2014</a:t>
            </a:r>
          </a:p>
          <a:p>
            <a:r>
              <a:rPr lang="en-US" dirty="0"/>
              <a:t>120 publishers now using this taxonomy</a:t>
            </a:r>
          </a:p>
          <a:p>
            <a:endParaRPr lang="en-US" dirty="0"/>
          </a:p>
          <a:p>
            <a:r>
              <a:rPr lang="en-US" dirty="0"/>
              <a:t>Example: Farewell authors, hello contributors by A. Holcombe (programmer)</a:t>
            </a:r>
          </a:p>
          <a:p>
            <a:r>
              <a:rPr lang="en-US" i="1" dirty="0"/>
              <a:t>Nature </a:t>
            </a:r>
            <a:r>
              <a:rPr lang="en-US" i="0" dirty="0"/>
              <a:t>commentary 2019: https://doi.org/10.1038/d41586-019-02084-8 </a:t>
            </a:r>
          </a:p>
          <a:p>
            <a:endParaRPr dirty="0"/>
          </a:p>
        </p:txBody>
      </p:sp>
    </p:spTree>
    <p:extLst>
      <p:ext uri="{BB962C8B-B14F-4D97-AF65-F5344CB8AC3E}">
        <p14:creationId xmlns:p14="http://schemas.microsoft.com/office/powerpoint/2010/main" val="2764688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If all that seems a bit too complicated, the Committee on Publication Ethics (COPE) boils authorship down to 2 min requirements:</a:t>
            </a:r>
          </a:p>
          <a:p>
            <a:r>
              <a:rPr lang="en-US" dirty="0"/>
              <a:t>An author should have made</a:t>
            </a:r>
          </a:p>
          <a:p>
            <a:r>
              <a:rPr lang="en-US" dirty="0"/>
              <a:t>Substantial contribution to the work</a:t>
            </a:r>
          </a:p>
          <a:p>
            <a:r>
              <a:rPr lang="en-US" dirty="0"/>
              <a:t>And be Accountable for the work and its published form.</a:t>
            </a:r>
          </a:p>
          <a:p>
            <a:endParaRPr lang="en-US" dirty="0"/>
          </a:p>
          <a:p>
            <a:r>
              <a:rPr lang="en-US" dirty="0"/>
              <a:t>COPE definition:</a:t>
            </a:r>
          </a:p>
          <a:p>
            <a:pPr defTabSz="596235" latinLnBrk="1" hangingPunct="0"/>
            <a:r>
              <a:rPr lang="en-US" dirty="0"/>
              <a:t>The term authorship can refer to the </a:t>
            </a:r>
            <a:r>
              <a:rPr lang="en-US" b="1" dirty="0"/>
              <a:t>creator or originator of an idea </a:t>
            </a:r>
          </a:p>
          <a:p>
            <a:pPr defTabSz="596235" latinLnBrk="1" hangingPunct="0"/>
            <a:r>
              <a:rPr lang="en-US" dirty="0"/>
              <a:t>(</a:t>
            </a:r>
            <a:r>
              <a:rPr lang="en-US" dirty="0" err="1"/>
              <a:t>eg</a:t>
            </a:r>
            <a:r>
              <a:rPr lang="en-US" dirty="0"/>
              <a:t>, the author of the theory of relativity)</a:t>
            </a:r>
            <a:br>
              <a:rPr lang="en-US" dirty="0"/>
            </a:br>
            <a:r>
              <a:rPr lang="en-US" dirty="0"/>
              <a:t>or the individual or </a:t>
            </a:r>
            <a:r>
              <a:rPr lang="en-US" b="1" dirty="0"/>
              <a:t>individuals who develop and bring to fruition the product </a:t>
            </a:r>
          </a:p>
          <a:p>
            <a:pPr defTabSz="596235" latinLnBrk="1" hangingPunct="0"/>
            <a:r>
              <a:rPr lang="en-US" b="1" dirty="0"/>
              <a:t>that disseminates intellectual or creative works</a:t>
            </a:r>
            <a:r>
              <a:rPr lang="en-US" dirty="0"/>
              <a:t> (</a:t>
            </a:r>
            <a:r>
              <a:rPr lang="en-US" dirty="0" err="1"/>
              <a:t>eg</a:t>
            </a:r>
            <a:r>
              <a:rPr lang="en-US" dirty="0"/>
              <a:t>, the author of a poem or a </a:t>
            </a:r>
          </a:p>
          <a:p>
            <a:pPr defTabSz="596235" latinLnBrk="1" hangingPunct="0"/>
            <a:r>
              <a:rPr lang="en-US" dirty="0"/>
              <a:t>scholarly article). </a:t>
            </a:r>
          </a:p>
          <a:p>
            <a:pPr defTabSz="596235" latinLnBrk="1" hangingPunct="0"/>
            <a:endParaRPr lang="en-US" dirty="0"/>
          </a:p>
          <a:p>
            <a:pPr defTabSz="596235" latinLnBrk="1" hangingPunct="0"/>
            <a:r>
              <a:rPr lang="en-US" dirty="0"/>
              <a:t>Authorship conveys significant privileges, responsibilities, and legal rights; </a:t>
            </a:r>
          </a:p>
          <a:p>
            <a:pPr defTabSz="596235" latinLnBrk="1" hangingPunct="0"/>
            <a:r>
              <a:rPr lang="en-US" dirty="0"/>
              <a:t>in the scholarly arena, it also forms the basis for rewards and career</a:t>
            </a:r>
            <a:br>
              <a:rPr lang="en-US" dirty="0"/>
            </a:br>
            <a:r>
              <a:rPr lang="en-US" dirty="0"/>
              <a:t>advancement.</a:t>
            </a:r>
          </a:p>
          <a:p>
            <a:pPr defTabSz="596235" latinLnBrk="1" hangingPunct="0">
              <a:defRPr/>
            </a:pPr>
            <a:r>
              <a:rPr lang="en-US" dirty="0"/>
              <a:t>https://publicationethics.org/files/COPE_DD_A4_Authorship_SEPT19_SCREEN_AW.pdf</a:t>
            </a:r>
          </a:p>
          <a:p>
            <a:pPr defTabSz="596235" latinLnBrk="1" hangingPunct="0"/>
            <a:endParaRPr lang="en-US" dirty="0">
              <a:solidFill>
                <a:srgbClr val="000000"/>
              </a:solidFill>
              <a:sym typeface="Helvetica Light"/>
            </a:endParaRPr>
          </a:p>
          <a:p>
            <a:endParaRPr dirty="0"/>
          </a:p>
        </p:txBody>
      </p:sp>
    </p:spTree>
    <p:extLst>
      <p:ext uri="{BB962C8B-B14F-4D97-AF65-F5344CB8AC3E}">
        <p14:creationId xmlns:p14="http://schemas.microsoft.com/office/powerpoint/2010/main" val="1312954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It’s important to recognize that authorship is not just recognition and reward.</a:t>
            </a:r>
          </a:p>
          <a:p>
            <a:r>
              <a:rPr lang="en-US" dirty="0"/>
              <a:t>It also confers responsibility.</a:t>
            </a:r>
          </a:p>
          <a:p>
            <a:endParaRPr lang="en-US" dirty="0"/>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17754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2136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22</a:t>
            </a:fld>
            <a:endParaRPr lang="en-US"/>
          </a:p>
        </p:txBody>
      </p:sp>
    </p:spTree>
    <p:extLst>
      <p:ext uri="{BB962C8B-B14F-4D97-AF65-F5344CB8AC3E}">
        <p14:creationId xmlns:p14="http://schemas.microsoft.com/office/powerpoint/2010/main" val="1595490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23</a:t>
            </a:fld>
            <a:endParaRPr lang="en-US"/>
          </a:p>
        </p:txBody>
      </p:sp>
    </p:spTree>
    <p:extLst>
      <p:ext uri="{BB962C8B-B14F-4D97-AF65-F5344CB8AC3E}">
        <p14:creationId xmlns:p14="http://schemas.microsoft.com/office/powerpoint/2010/main" val="64689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10000"/>
          </a:bodyPr>
          <a:lstStyle/>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58553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328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973682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03421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47803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62500" lnSpcReduction="20000"/>
          </a:bodyPr>
          <a:lstStyle/>
          <a:p>
            <a:endParaRPr dirty="0"/>
          </a:p>
        </p:txBody>
      </p:sp>
    </p:spTree>
    <p:extLst>
      <p:ext uri="{BB962C8B-B14F-4D97-AF65-F5344CB8AC3E}">
        <p14:creationId xmlns:p14="http://schemas.microsoft.com/office/powerpoint/2010/main" val="3322543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8189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3195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4123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3097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8621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2896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Moderator will introduce the speaker(s). </a:t>
            </a:r>
          </a:p>
          <a:p>
            <a:r>
              <a:rPr lang="en-US" dirty="0"/>
              <a:t>(brief bio)</a:t>
            </a:r>
          </a:p>
          <a:p>
            <a:r>
              <a:rPr lang="en-US" sz="1800" b="1" dirty="0">
                <a:latin typeface="Times New Roman" panose="02020603050405020304" pitchFamily="18" charset="0"/>
              </a:rPr>
              <a:t>Suzanne Cady Stapleton</a:t>
            </a:r>
            <a:r>
              <a:rPr lang="en-US" sz="1800" dirty="0">
                <a:latin typeface="Times New Roman" panose="02020603050405020304" pitchFamily="18" charset="0"/>
              </a:rPr>
              <a:t> is Associate Librarian at the University of Florida George A. Smathers Libraries. As the </a:t>
            </a:r>
            <a:r>
              <a:rPr lang="en-US" sz="1800" dirty="0">
                <a:solidFill>
                  <a:srgbClr val="000000"/>
                </a:solidFill>
                <a:latin typeface="Times New Roman" panose="02020603050405020304" pitchFamily="18" charset="0"/>
              </a:rPr>
              <a:t>Agricultural Sciences and Digital Scholarship Librarian she serves as liaison to eleven academic units in the Institute of Food and Agricultural Sciences and provides leadership in digital publishing across campus. Suzanne earned the M. S. from Cornell University, the B. A. from Carleton College. She has conducted agricultural research in the U. S., Mexico, and Central America. Her current research interests are scholarly communication literacy and publishing practices of agricultural scholars. She is President of the U.S. Agriculture Information Network and a member of the American Library Association, Association of College and Research Libraries, and the Library Publishing Coalition. </a:t>
            </a:r>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4</a:t>
            </a:fld>
            <a:endParaRPr lang="en-US"/>
          </a:p>
        </p:txBody>
      </p:sp>
    </p:spTree>
    <p:extLst>
      <p:ext uri="{BB962C8B-B14F-4D97-AF65-F5344CB8AC3E}">
        <p14:creationId xmlns:p14="http://schemas.microsoft.com/office/powerpoint/2010/main" val="1245199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42</a:t>
            </a:fld>
            <a:endParaRPr lang="en-US"/>
          </a:p>
        </p:txBody>
      </p:sp>
    </p:spTree>
    <p:extLst>
      <p:ext uri="{BB962C8B-B14F-4D97-AF65-F5344CB8AC3E}">
        <p14:creationId xmlns:p14="http://schemas.microsoft.com/office/powerpoint/2010/main" val="31057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479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6</a:t>
            </a:fld>
            <a:endParaRPr lang="en-US"/>
          </a:p>
        </p:txBody>
      </p:sp>
    </p:spTree>
    <p:extLst>
      <p:ext uri="{BB962C8B-B14F-4D97-AF65-F5344CB8AC3E}">
        <p14:creationId xmlns:p14="http://schemas.microsoft.com/office/powerpoint/2010/main" val="156692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sym typeface="Wingdings" panose="05000000000000000000" pitchFamily="2" charset="2"/>
            </a:endParaRPr>
          </a:p>
        </p:txBody>
      </p:sp>
    </p:spTree>
    <p:extLst>
      <p:ext uri="{BB962C8B-B14F-4D97-AF65-F5344CB8AC3E}">
        <p14:creationId xmlns:p14="http://schemas.microsoft.com/office/powerpoint/2010/main" val="368687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8174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2.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4.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5.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6.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7.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9.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0.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1.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2.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3.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7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848998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23602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772161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chemeClr val="tx1"/>
                </a:solidFill>
              </a:defRPr>
            </a:lvl1pPr>
          </a:lstStyle>
          <a:p>
            <a:r>
              <a:rPr lang="en-US" dirty="0"/>
              <a:t>CLICK TO EDIT MASTER TITLE STYLE</a:t>
            </a:r>
          </a:p>
        </p:txBody>
      </p:sp>
      <p:sp>
        <p:nvSpPr>
          <p:cNvPr id="25" name="Picture Placeholder 24"/>
          <p:cNvSpPr>
            <a:spLocks noGrp="1"/>
          </p:cNvSpPr>
          <p:nvPr>
            <p:ph type="pic" sz="quarter" idx="10"/>
          </p:nvPr>
        </p:nvSpPr>
        <p:spPr>
          <a:xfrm>
            <a:off x="5103009" y="2753879"/>
            <a:ext cx="1754327" cy="3068639"/>
          </a:xfrm>
        </p:spPr>
        <p:txBody>
          <a:bodyPr/>
          <a:lstStyle/>
          <a:p>
            <a:r>
              <a:rPr lang="en-US"/>
              <a:t>Click icon to add picture</a:t>
            </a:r>
          </a:p>
        </p:txBody>
      </p:sp>
    </p:spTree>
    <p:custDataLst>
      <p:tags r:id="rId1"/>
    </p:custDataLst>
    <p:extLst>
      <p:ext uri="{BB962C8B-B14F-4D97-AF65-F5344CB8AC3E}">
        <p14:creationId xmlns:p14="http://schemas.microsoft.com/office/powerpoint/2010/main" val="1550804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6858000"/>
          </a:xfrm>
        </p:spPr>
        <p:txBody>
          <a:bodyPr/>
          <a:lstStyle/>
          <a:p>
            <a:r>
              <a:rPr lang="en-US"/>
              <a:t>Click icon to add picture</a:t>
            </a:r>
          </a:p>
        </p:txBody>
      </p:sp>
      <p:sp>
        <p:nvSpPr>
          <p:cNvPr id="3" name="Title 1"/>
          <p:cNvSpPr>
            <a:spLocks noGrp="1"/>
          </p:cNvSpPr>
          <p:nvPr>
            <p:ph type="title" hasCustomPrompt="1"/>
          </p:nvPr>
        </p:nvSpPr>
        <p:spPr>
          <a:xfrm>
            <a:off x="683235" y="303165"/>
            <a:ext cx="10412618" cy="1143000"/>
          </a:xfrm>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807632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94576"/>
          </a:xfrm>
        </p:spPr>
        <p:txBody>
          <a:bodyPr/>
          <a:lstStyle/>
          <a:p>
            <a:r>
              <a:rPr lang="en-US"/>
              <a:t>Click icon to add picture</a:t>
            </a:r>
          </a:p>
        </p:txBody>
      </p:sp>
      <p:sp>
        <p:nvSpPr>
          <p:cNvPr id="10" name="Title 9"/>
          <p:cNvSpPr>
            <a:spLocks noGrp="1"/>
          </p:cNvSpPr>
          <p:nvPr>
            <p:ph type="title"/>
          </p:nvPr>
        </p:nvSpPr>
        <p:spPr>
          <a:xfrm>
            <a:off x="1060152" y="2478024"/>
            <a:ext cx="8645721" cy="649224"/>
          </a:xfrm>
        </p:spPr>
        <p:txBody>
          <a:bodyPr>
            <a:noAutofit/>
          </a:bodyPr>
          <a:lstStyle>
            <a:lvl1pPr>
              <a:defRPr sz="4398" b="0" spc="0">
                <a:solidFill>
                  <a:schemeClr val="bg1"/>
                </a:solidFill>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785715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8940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Middl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9950" y="1581912"/>
            <a:ext cx="10412618" cy="1143000"/>
          </a:xfrm>
        </p:spPr>
        <p:txBody>
          <a:bodyPr/>
          <a:lstStyle>
            <a:lvl1pPr>
              <a:defRPr baseline="0"/>
            </a:lvl1pPr>
          </a:lstStyle>
          <a:p>
            <a:r>
              <a:rPr lang="en-US" dirty="0"/>
              <a:t>CLICK TO EDIT MASTER TITLE STYLE</a:t>
            </a:r>
          </a:p>
        </p:txBody>
      </p:sp>
    </p:spTree>
    <p:custDataLst>
      <p:tags r:id="rId1"/>
    </p:custDataLst>
    <p:extLst>
      <p:ext uri="{BB962C8B-B14F-4D97-AF65-F5344CB8AC3E}">
        <p14:creationId xmlns:p14="http://schemas.microsoft.com/office/powerpoint/2010/main" val="156514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Top Shor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12192000" cy="2392363"/>
          </a:xfrm>
        </p:spPr>
        <p:txBody>
          <a:bodyPr/>
          <a:lstStyle/>
          <a:p>
            <a:r>
              <a:rPr lang="en-US"/>
              <a:t>Click icon to add picture</a:t>
            </a:r>
          </a:p>
        </p:txBody>
      </p:sp>
      <p:sp>
        <p:nvSpPr>
          <p:cNvPr id="2" name="Title 1"/>
          <p:cNvSpPr>
            <a:spLocks noGrp="1"/>
          </p:cNvSpPr>
          <p:nvPr>
            <p:ph type="title" hasCustomPrompt="1"/>
          </p:nvPr>
        </p:nvSpPr>
        <p:spPr>
          <a:xfrm>
            <a:off x="889692" y="2549283"/>
            <a:ext cx="10412618" cy="1143000"/>
          </a:xfrm>
        </p:spPr>
        <p:txBody>
          <a:bodyPr/>
          <a:lstStyle>
            <a:lvl1pPr algn="ctr">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47615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No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5984877"/>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89962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Across">
    <p:spTree>
      <p:nvGrpSpPr>
        <p:cNvPr id="1" name=""/>
        <p:cNvGrpSpPr/>
        <p:nvPr/>
      </p:nvGrpSpPr>
      <p:grpSpPr>
        <a:xfrm>
          <a:off x="0" y="0"/>
          <a:ext cx="0" cy="0"/>
          <a:chOff x="0" y="0"/>
          <a:chExt cx="0" cy="0"/>
        </a:xfrm>
      </p:grpSpPr>
      <p:sp>
        <p:nvSpPr>
          <p:cNvPr id="11" name="Picture Placeholder 8"/>
          <p:cNvSpPr>
            <a:spLocks noGrp="1"/>
          </p:cNvSpPr>
          <p:nvPr>
            <p:ph type="pic" sz="quarter" idx="12"/>
          </p:nvPr>
        </p:nvSpPr>
        <p:spPr>
          <a:xfrm>
            <a:off x="7655076" y="3133454"/>
            <a:ext cx="3304116" cy="1352551"/>
          </a:xfrm>
        </p:spPr>
        <p:txBody>
          <a:bodyPr/>
          <a:lstStyle/>
          <a:p>
            <a:r>
              <a:rPr lang="en-US"/>
              <a:t>Click icon to add picture</a:t>
            </a:r>
          </a:p>
        </p:txBody>
      </p:sp>
      <p:sp>
        <p:nvSpPr>
          <p:cNvPr id="10" name="Picture Placeholder 8"/>
          <p:cNvSpPr>
            <a:spLocks noGrp="1"/>
          </p:cNvSpPr>
          <p:nvPr>
            <p:ph type="pic" sz="quarter" idx="11"/>
          </p:nvPr>
        </p:nvSpPr>
        <p:spPr>
          <a:xfrm>
            <a:off x="4277671" y="3133454"/>
            <a:ext cx="3304116" cy="1352551"/>
          </a:xfrm>
        </p:spPr>
        <p:txBody>
          <a:bodyPr/>
          <a:lstStyle/>
          <a:p>
            <a:r>
              <a:rPr lang="en-US"/>
              <a:t>Click icon to add picture</a:t>
            </a:r>
          </a:p>
        </p:txBody>
      </p:sp>
      <p:sp>
        <p:nvSpPr>
          <p:cNvPr id="9" name="Picture Placeholder 8"/>
          <p:cNvSpPr>
            <a:spLocks noGrp="1"/>
          </p:cNvSpPr>
          <p:nvPr>
            <p:ph type="pic" sz="quarter" idx="10"/>
          </p:nvPr>
        </p:nvSpPr>
        <p:spPr>
          <a:xfrm>
            <a:off x="874186" y="3133454"/>
            <a:ext cx="3304116" cy="1352551"/>
          </a:xfrm>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83887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02535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35102" y="1974849"/>
            <a:ext cx="9108017" cy="4249739"/>
          </a:xfrm>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004366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Middle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Picture Placeholder 4"/>
          <p:cNvSpPr>
            <a:spLocks noGrp="1"/>
          </p:cNvSpPr>
          <p:nvPr>
            <p:ph type="pic" sz="quarter" idx="10"/>
          </p:nvPr>
        </p:nvSpPr>
        <p:spPr>
          <a:xfrm>
            <a:off x="0" y="2373314"/>
            <a:ext cx="12192000" cy="3044825"/>
          </a:xfrm>
        </p:spPr>
        <p:txBody>
          <a:bodyPr/>
          <a:lstStyle/>
          <a:p>
            <a:r>
              <a:rPr lang="en-US"/>
              <a:t>Click icon to add picture</a:t>
            </a:r>
          </a:p>
        </p:txBody>
      </p:sp>
    </p:spTree>
    <p:custDataLst>
      <p:tags r:id="rId1"/>
    </p:custDataLst>
    <p:extLst>
      <p:ext uri="{BB962C8B-B14F-4D97-AF65-F5344CB8AC3E}">
        <p14:creationId xmlns:p14="http://schemas.microsoft.com/office/powerpoint/2010/main" val="1889954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Picture Placeholder 8"/>
          <p:cNvSpPr>
            <a:spLocks noGrp="1"/>
          </p:cNvSpPr>
          <p:nvPr>
            <p:ph type="pic" sz="quarter" idx="11"/>
          </p:nvPr>
        </p:nvSpPr>
        <p:spPr>
          <a:xfrm>
            <a:off x="8115237" y="2088319"/>
            <a:ext cx="4079997" cy="2195512"/>
          </a:xfrm>
        </p:spPr>
        <p:txBody>
          <a:bodyPr/>
          <a:lstStyle/>
          <a:p>
            <a:r>
              <a:rPr lang="en-US"/>
              <a:t>Click icon to add picture</a:t>
            </a:r>
          </a:p>
        </p:txBody>
      </p:sp>
      <p:sp>
        <p:nvSpPr>
          <p:cNvPr id="17" name="Picture Placeholder 8"/>
          <p:cNvSpPr>
            <a:spLocks noGrp="1"/>
          </p:cNvSpPr>
          <p:nvPr>
            <p:ph type="pic" sz="quarter" idx="12"/>
          </p:nvPr>
        </p:nvSpPr>
        <p:spPr>
          <a:xfrm>
            <a:off x="4056002" y="2088319"/>
            <a:ext cx="4079997" cy="2195512"/>
          </a:xfrm>
        </p:spPr>
        <p:txBody>
          <a:bodyPr/>
          <a:lstStyle/>
          <a:p>
            <a:r>
              <a:rPr lang="en-US"/>
              <a:t>Click icon to add picture</a:t>
            </a:r>
          </a:p>
        </p:txBody>
      </p:sp>
      <p:sp>
        <p:nvSpPr>
          <p:cNvPr id="22" name="Picture Placeholder 8"/>
          <p:cNvSpPr>
            <a:spLocks noGrp="1"/>
          </p:cNvSpPr>
          <p:nvPr>
            <p:ph type="pic" sz="quarter" idx="14"/>
          </p:nvPr>
        </p:nvSpPr>
        <p:spPr>
          <a:xfrm>
            <a:off x="8115237" y="4277575"/>
            <a:ext cx="4079997" cy="2195512"/>
          </a:xfrm>
        </p:spPr>
        <p:txBody>
          <a:bodyPr/>
          <a:lstStyle/>
          <a:p>
            <a:r>
              <a:rPr lang="en-US"/>
              <a:t>Click icon to add picture</a:t>
            </a:r>
          </a:p>
        </p:txBody>
      </p:sp>
      <p:sp>
        <p:nvSpPr>
          <p:cNvPr id="23" name="Picture Placeholder 8"/>
          <p:cNvSpPr>
            <a:spLocks noGrp="1"/>
          </p:cNvSpPr>
          <p:nvPr>
            <p:ph type="pic" sz="quarter" idx="15"/>
          </p:nvPr>
        </p:nvSpPr>
        <p:spPr>
          <a:xfrm>
            <a:off x="4056002" y="4277575"/>
            <a:ext cx="4079997" cy="2195512"/>
          </a:xfrm>
        </p:spPr>
        <p:txBody>
          <a:bodyPr/>
          <a:lstStyle/>
          <a:p>
            <a:r>
              <a:rPr lang="en-US"/>
              <a:t>Click icon to add picture</a:t>
            </a:r>
          </a:p>
        </p:txBody>
      </p:sp>
      <p:sp>
        <p:nvSpPr>
          <p:cNvPr id="24" name="Picture Placeholder 8"/>
          <p:cNvSpPr>
            <a:spLocks noGrp="1"/>
          </p:cNvSpPr>
          <p:nvPr>
            <p:ph type="pic" sz="quarter" idx="16"/>
          </p:nvPr>
        </p:nvSpPr>
        <p:spPr>
          <a:xfrm>
            <a:off x="-17256" y="4277575"/>
            <a:ext cx="4079997" cy="2195512"/>
          </a:xfrm>
        </p:spPr>
        <p:txBody>
          <a:bodyPr/>
          <a:lstStyle/>
          <a:p>
            <a:r>
              <a:rPr lang="en-US"/>
              <a:t>Click icon to add picture</a:t>
            </a:r>
          </a:p>
        </p:txBody>
      </p:sp>
      <p:sp>
        <p:nvSpPr>
          <p:cNvPr id="9" name="Picture Placeholder 8"/>
          <p:cNvSpPr>
            <a:spLocks noGrp="1"/>
          </p:cNvSpPr>
          <p:nvPr>
            <p:ph type="pic" sz="quarter" idx="17"/>
          </p:nvPr>
        </p:nvSpPr>
        <p:spPr>
          <a:xfrm>
            <a:off x="-17256" y="2089167"/>
            <a:ext cx="4079997" cy="2195512"/>
          </a:xfrm>
        </p:spPr>
        <p:txBody>
          <a:bodyPr/>
          <a:lstStyle/>
          <a:p>
            <a:r>
              <a:rPr lang="en-US"/>
              <a:t>Click icon to add picture</a:t>
            </a:r>
          </a:p>
        </p:txBody>
      </p:sp>
    </p:spTree>
    <p:custDataLst>
      <p:tags r:id="rId1"/>
    </p:custDataLst>
    <p:extLst>
      <p:ext uri="{BB962C8B-B14F-4D97-AF65-F5344CB8AC3E}">
        <p14:creationId xmlns:p14="http://schemas.microsoft.com/office/powerpoint/2010/main" val="3468469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Top Mediu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586" y="3"/>
            <a:ext cx="12246582" cy="2879223"/>
          </a:xfrm>
        </p:spPr>
        <p:txBody>
          <a:bodyPr/>
          <a:lstStyle/>
          <a:p>
            <a:r>
              <a:rPr lang="en-US"/>
              <a:t>Click icon to add picture</a:t>
            </a:r>
          </a:p>
        </p:txBody>
      </p:sp>
      <p:sp>
        <p:nvSpPr>
          <p:cNvPr id="4" name="Title 1"/>
          <p:cNvSpPr>
            <a:spLocks noGrp="1"/>
          </p:cNvSpPr>
          <p:nvPr>
            <p:ph type="title" hasCustomPrompt="1"/>
          </p:nvPr>
        </p:nvSpPr>
        <p:spPr>
          <a:xfrm>
            <a:off x="906286" y="1453896"/>
            <a:ext cx="10412618" cy="1143000"/>
          </a:xfrm>
        </p:spPr>
        <p:txBody>
          <a:bodyPr/>
          <a:lstStyle>
            <a:lvl1pPr algn="ct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137714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
            <a:ext cx="6091804" cy="6863061"/>
          </a:xfrm>
        </p:spPr>
        <p:txBody>
          <a:bodyPr/>
          <a:lstStyle/>
          <a:p>
            <a:r>
              <a:rPr lang="en-US"/>
              <a:t>Click icon to add picture</a:t>
            </a:r>
          </a:p>
        </p:txBody>
      </p:sp>
      <p:sp>
        <p:nvSpPr>
          <p:cNvPr id="4" name="Title 1"/>
          <p:cNvSpPr>
            <a:spLocks noGrp="1"/>
          </p:cNvSpPr>
          <p:nvPr>
            <p:ph type="title" hasCustomPrompt="1"/>
          </p:nvPr>
        </p:nvSpPr>
        <p:spPr>
          <a:xfrm>
            <a:off x="6657617" y="676656"/>
            <a:ext cx="4545834" cy="1143000"/>
          </a:xfrm>
        </p:spPr>
        <p:txBody>
          <a:bodyPr>
            <a:noAutofit/>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96299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Title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830AB5F-E899-994A-A744-38255A862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2568992" y="2953714"/>
            <a:ext cx="9379552" cy="1345359"/>
          </a:xfrm>
        </p:spPr>
        <p:txBody>
          <a:bodyPr lIns="0" tIns="0" rIns="0" bIns="0" anchor="t" anchorCtr="0">
            <a:noAutofit/>
          </a:bodyPr>
          <a:lstStyle>
            <a:lvl1pPr algn="l">
              <a:lnSpc>
                <a:spcPct val="80000"/>
              </a:lnSpc>
              <a:defRPr sz="5400" b="1" i="0">
                <a:solidFill>
                  <a:srgbClr val="FFFFFF"/>
                </a:solidFill>
                <a:latin typeface="Obviously Wide Blck" pitchFamily="82" charset="77"/>
              </a:defRPr>
            </a:lvl1pPr>
          </a:lstStyle>
          <a:p>
            <a:r>
              <a:rPr lang="en-US" dirty="0"/>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2568992" y="4355719"/>
            <a:ext cx="6574969" cy="594233"/>
          </a:xfrm>
        </p:spPr>
        <p:txBody>
          <a:bodyPr lIns="0" tIns="0" rIns="0" bIns="0">
            <a:noAutofit/>
          </a:bodyPr>
          <a:lstStyle>
            <a:lvl1pPr marL="0" indent="0" algn="l">
              <a:spcBef>
                <a:spcPts val="0"/>
              </a:spcBef>
              <a:buNone/>
              <a:defRPr sz="1400" b="1" i="1" spc="100" baseline="0">
                <a:solidFill>
                  <a:schemeClr val="accent1"/>
                </a:solidFill>
                <a:latin typeface="Gentona 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568992" y="1519783"/>
            <a:ext cx="3564476" cy="158546"/>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dirty="0"/>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2568992" y="1688877"/>
            <a:ext cx="3681358" cy="365864"/>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dirty="0"/>
              <a:t>CLICK TO ADD PRESENTER NAME HERE</a:t>
            </a:r>
          </a:p>
        </p:txBody>
      </p:sp>
      <p:cxnSp>
        <p:nvCxnSpPr>
          <p:cNvPr id="19" name="Straight Connector 18">
            <a:extLst>
              <a:ext uri="{FF2B5EF4-FFF2-40B4-BE49-F238E27FC236}">
                <a16:creationId xmlns:a16="http://schemas.microsoft.com/office/drawing/2014/main" id="{E1A7D0E3-C300-7E4D-B803-0CC8342A9691}"/>
              </a:ext>
            </a:extLst>
          </p:cNvPr>
          <p:cNvCxnSpPr>
            <a:cxnSpLocks/>
          </p:cNvCxnSpPr>
          <p:nvPr userDrawn="1"/>
        </p:nvCxnSpPr>
        <p:spPr>
          <a:xfrm>
            <a:off x="801490" y="1591877"/>
            <a:ext cx="1210249" cy="0"/>
          </a:xfrm>
          <a:prstGeom prst="line">
            <a:avLst/>
          </a:prstGeom>
          <a:ln w="9525">
            <a:solidFill>
              <a:srgbClr val="F26A36"/>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464D91A-78D7-FB4F-8462-0AB9A80AA9AE}"/>
              </a:ext>
            </a:extLst>
          </p:cNvPr>
          <p:cNvPicPr>
            <a:picLocks noChangeAspect="1"/>
          </p:cNvPicPr>
          <p:nvPr userDrawn="1"/>
        </p:nvPicPr>
        <p:blipFill>
          <a:blip r:embed="rId3"/>
          <a:stretch>
            <a:fillRect/>
          </a:stretch>
        </p:blipFill>
        <p:spPr>
          <a:xfrm>
            <a:off x="801490" y="2953067"/>
            <a:ext cx="1210249" cy="1210249"/>
          </a:xfrm>
          <a:prstGeom prst="rect">
            <a:avLst/>
          </a:prstGeom>
        </p:spPr>
      </p:pic>
    </p:spTree>
    <p:extLst>
      <p:ext uri="{BB962C8B-B14F-4D97-AF65-F5344CB8AC3E}">
        <p14:creationId xmlns:p14="http://schemas.microsoft.com/office/powerpoint/2010/main" val="3796247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Title B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FE6C-3142-3940-BA66-A4A17A9908D7}"/>
              </a:ext>
            </a:extLst>
          </p:cNvPr>
          <p:cNvSpPr>
            <a:spLocks noGrp="1"/>
          </p:cNvSpPr>
          <p:nvPr userDrawn="1">
            <p:ph type="title" hasCustomPrompt="1"/>
          </p:nvPr>
        </p:nvSpPr>
        <p:spPr>
          <a:xfrm>
            <a:off x="1" y="2891435"/>
            <a:ext cx="12192000" cy="1248439"/>
          </a:xfrm>
        </p:spPr>
        <p:txBody>
          <a:bodyPr lIns="0" tIns="0" rIns="0" bIns="0">
            <a:noAutofit/>
          </a:bodyPr>
          <a:lstStyle>
            <a:lvl1pPr marL="0" algn="ctr" defTabSz="914400" rtl="0" eaLnBrk="1" latinLnBrk="0" hangingPunct="1">
              <a:lnSpc>
                <a:spcPct val="80000"/>
              </a:lnSpc>
              <a:spcBef>
                <a:spcPts val="95"/>
              </a:spcBef>
              <a:tabLst>
                <a:tab pos="5000625" algn="l"/>
                <a:tab pos="10304780" algn="l"/>
              </a:tabLst>
              <a:defRPr lang="en-US" sz="5400" b="1" i="1" kern="1200" spc="300" baseline="0" dirty="0">
                <a:solidFill>
                  <a:schemeClr val="bg2">
                    <a:lumMod val="40000"/>
                    <a:lumOff val="60000"/>
                  </a:schemeClr>
                </a:solidFill>
                <a:latin typeface="Obviously-WideLghtItalic"/>
                <a:ea typeface="+mn-ea"/>
                <a:cs typeface="Obviously-WideLghtItalic"/>
              </a:defRPr>
            </a:lvl1pPr>
          </a:lstStyle>
          <a:p>
            <a:r>
              <a:rPr lang="en-US" dirty="0"/>
              <a:t>CLICK TO ADD </a:t>
            </a:r>
            <a:br>
              <a:rPr lang="en-US" dirty="0"/>
            </a:br>
            <a:r>
              <a:rPr lang="en-US" dirty="0"/>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userDrawn="1">
            <p:ph sz="quarter" idx="10" hasCustomPrompt="1"/>
          </p:nvPr>
        </p:nvSpPr>
        <p:spPr>
          <a:xfrm>
            <a:off x="0" y="2393511"/>
            <a:ext cx="12192000" cy="485156"/>
          </a:xfrm>
        </p:spPr>
        <p:txBody>
          <a:bodyPr lIns="0" tIns="0" rIns="0" bIns="0">
            <a:noAutofit/>
          </a:bodyPr>
          <a:lstStyle>
            <a:lvl1pPr marL="0" indent="0" algn="ctr" defTabSz="914400" rtl="0" eaLnBrk="1" latinLnBrk="0" hangingPunct="1">
              <a:lnSpc>
                <a:spcPct val="100000"/>
              </a:lnSpc>
              <a:spcBef>
                <a:spcPts val="120"/>
              </a:spcBef>
              <a:buNone/>
              <a:tabLst>
                <a:tab pos="1349375" algn="l"/>
                <a:tab pos="2849245" algn="l"/>
              </a:tabLst>
              <a:defRPr lang="en-US" sz="1800" b="0" i="0" kern="1200" spc="300" dirty="0" smtClean="0">
                <a:solidFill>
                  <a:schemeClr val="accent1"/>
                </a:solidFill>
                <a:latin typeface="Gentona"/>
                <a:ea typeface="+mj-ea"/>
                <a:cs typeface="Gentona"/>
              </a:defRPr>
            </a:lvl1pPr>
          </a:lstStyle>
          <a:p>
            <a:pPr lvl="0"/>
            <a:r>
              <a:rPr lang="en-US" dirty="0"/>
              <a:t>CLICK TO ADD TITLE SETUP LINE</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userDrawn="1">
            <p:ph sz="quarter" idx="11" hasCustomPrompt="1"/>
          </p:nvPr>
        </p:nvSpPr>
        <p:spPr>
          <a:xfrm>
            <a:off x="0" y="5739525"/>
            <a:ext cx="5544252" cy="1150938"/>
          </a:xfrm>
        </p:spPr>
        <p:txBody>
          <a:bodyPr lIns="0" tIns="0" rIns="0" bIns="0">
            <a:noAutofit/>
          </a:bodyPr>
          <a:lstStyle>
            <a:lvl1pPr marL="0" indent="0" algn="ctr">
              <a:buNone/>
              <a:defRPr sz="1600" spc="300">
                <a:solidFill>
                  <a:schemeClr val="accent1"/>
                </a:solidFill>
              </a:defRPr>
            </a:lvl1pPr>
          </a:lstStyle>
          <a:p>
            <a:pPr lvl="0"/>
            <a:r>
              <a:rPr lang="en-US" dirty="0"/>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userDrawn="1">
            <p:ph sz="quarter" idx="12" hasCustomPrompt="1"/>
          </p:nvPr>
        </p:nvSpPr>
        <p:spPr>
          <a:xfrm>
            <a:off x="6647749" y="5739525"/>
            <a:ext cx="5544252" cy="1150938"/>
          </a:xfrm>
        </p:spPr>
        <p:txBody>
          <a:bodyPr lIns="0" tIns="0" rIns="0" bIns="0">
            <a:noAutofit/>
          </a:bodyPr>
          <a:lstStyle>
            <a:lvl1pPr marL="0" indent="0" algn="ctr">
              <a:buNone/>
              <a:defRPr sz="1600" spc="300">
                <a:solidFill>
                  <a:schemeClr val="accent1"/>
                </a:solidFill>
              </a:defRPr>
            </a:lvl1pPr>
          </a:lstStyle>
          <a:p>
            <a:pPr lvl="0"/>
            <a:r>
              <a:rPr lang="en-US" dirty="0"/>
              <a:t>CLICK TO ADD PRESENTER NAME</a:t>
            </a:r>
          </a:p>
        </p:txBody>
      </p:sp>
      <p:pic>
        <p:nvPicPr>
          <p:cNvPr id="13" name="Picture 12">
            <a:extLst>
              <a:ext uri="{FF2B5EF4-FFF2-40B4-BE49-F238E27FC236}">
                <a16:creationId xmlns:a16="http://schemas.microsoft.com/office/drawing/2014/main" id="{E441474E-F800-A54C-ADC8-4B3620CFAD7C}"/>
              </a:ext>
            </a:extLst>
          </p:cNvPr>
          <p:cNvPicPr>
            <a:picLocks noChangeAspect="1"/>
          </p:cNvPicPr>
          <p:nvPr userDrawn="1"/>
        </p:nvPicPr>
        <p:blipFill>
          <a:blip r:embed="rId2"/>
          <a:stretch>
            <a:fillRect/>
          </a:stretch>
        </p:blipFill>
        <p:spPr>
          <a:xfrm>
            <a:off x="5485664" y="5346392"/>
            <a:ext cx="1210249" cy="1210249"/>
          </a:xfrm>
          <a:prstGeom prst="rect">
            <a:avLst/>
          </a:prstGeom>
        </p:spPr>
      </p:pic>
    </p:spTree>
    <p:extLst>
      <p:ext uri="{BB962C8B-B14F-4D97-AF65-F5344CB8AC3E}">
        <p14:creationId xmlns:p14="http://schemas.microsoft.com/office/powerpoint/2010/main" val="2367862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Title Bold">
    <p:bg>
      <p:bgPr>
        <a:solidFill>
          <a:schemeClr val="accent1"/>
        </a:solidFill>
        <a:effectLst/>
      </p:bgPr>
    </p:bg>
    <p:spTree>
      <p:nvGrpSpPr>
        <p:cNvPr id="1" name=""/>
        <p:cNvGrpSpPr/>
        <p:nvPr/>
      </p:nvGrpSpPr>
      <p:grpSpPr>
        <a:xfrm>
          <a:off x="0" y="0"/>
          <a:ext cx="0" cy="0"/>
          <a:chOff x="0" y="0"/>
          <a:chExt cx="0" cy="0"/>
        </a:xfrm>
      </p:grpSpPr>
      <p:pic>
        <p:nvPicPr>
          <p:cNvPr id="18" name="object 3">
            <a:extLst>
              <a:ext uri="{FF2B5EF4-FFF2-40B4-BE49-F238E27FC236}">
                <a16:creationId xmlns:a16="http://schemas.microsoft.com/office/drawing/2014/main" id="{4A1119F1-FBA6-7740-9D33-FDF433678711}"/>
              </a:ext>
            </a:extLst>
          </p:cNvPr>
          <p:cNvPicPr/>
          <p:nvPr userDrawn="1"/>
        </p:nvPicPr>
        <p:blipFill>
          <a:blip r:embed="rId2" cstate="print">
            <a:alphaModFix amt="60000"/>
          </a:blip>
          <a:stretch>
            <a:fillRect/>
          </a:stretch>
        </p:blipFill>
        <p:spPr>
          <a:xfrm>
            <a:off x="0" y="-2"/>
            <a:ext cx="12215405" cy="6858001"/>
          </a:xfrm>
          <a:prstGeom prst="rect">
            <a:avLst/>
          </a:prstGeom>
        </p:spPr>
      </p:pic>
      <p:sp>
        <p:nvSpPr>
          <p:cNvPr id="2" name="Title 1">
            <a:extLst>
              <a:ext uri="{FF2B5EF4-FFF2-40B4-BE49-F238E27FC236}">
                <a16:creationId xmlns:a16="http://schemas.microsoft.com/office/drawing/2014/main" id="{52C6FE6C-3142-3940-BA66-A4A17A9908D7}"/>
              </a:ext>
            </a:extLst>
          </p:cNvPr>
          <p:cNvSpPr>
            <a:spLocks noGrp="1"/>
          </p:cNvSpPr>
          <p:nvPr>
            <p:ph type="title" hasCustomPrompt="1"/>
          </p:nvPr>
        </p:nvSpPr>
        <p:spPr>
          <a:xfrm>
            <a:off x="425301" y="2592130"/>
            <a:ext cx="6206185" cy="1248439"/>
          </a:xfrm>
        </p:spPr>
        <p:txBody>
          <a:bodyPr lIns="0" tIns="0" rIns="0" bIns="0" anchor="b" anchorCtr="0">
            <a:noAutofit/>
          </a:bodyPr>
          <a:lstStyle>
            <a:lvl1pPr marL="0" algn="l" defTabSz="914400" rtl="0" eaLnBrk="1" latinLnBrk="0" hangingPunct="1">
              <a:lnSpc>
                <a:spcPct val="80000"/>
              </a:lnSpc>
              <a:spcBef>
                <a:spcPts val="95"/>
              </a:spcBef>
              <a:tabLst>
                <a:tab pos="5000625" algn="l"/>
                <a:tab pos="10304780" algn="l"/>
              </a:tabLst>
              <a:defRPr lang="en-US" sz="3200" b="1" i="0" kern="1200" spc="300" baseline="0" dirty="0">
                <a:solidFill>
                  <a:srgbClr val="FFFFFF"/>
                </a:solidFill>
                <a:latin typeface="Obviously Extd Blck" pitchFamily="82" charset="77"/>
                <a:ea typeface="+mn-ea"/>
                <a:cs typeface="Obviously Extd Blck" pitchFamily="82" charset="77"/>
              </a:defRPr>
            </a:lvl1pPr>
          </a:lstStyle>
          <a:p>
            <a:r>
              <a:rPr lang="en-US" dirty="0"/>
              <a:t>CLICK </a:t>
            </a:r>
            <a:br>
              <a:rPr lang="en-US" dirty="0"/>
            </a:br>
            <a:r>
              <a:rPr lang="en-US" dirty="0"/>
              <a:t>TO ADD </a:t>
            </a:r>
            <a:br>
              <a:rPr lang="en-US" dirty="0"/>
            </a:br>
            <a:r>
              <a:rPr lang="en-US" dirty="0"/>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p:ph sz="quarter" idx="10" hasCustomPrompt="1"/>
          </p:nvPr>
        </p:nvSpPr>
        <p:spPr>
          <a:xfrm>
            <a:off x="808072" y="4024811"/>
            <a:ext cx="3179137" cy="940594"/>
          </a:xfrm>
        </p:spPr>
        <p:txBody>
          <a:bodyPr lIns="0" tIns="0" rIns="0" bIns="0" anchor="ctr" anchorCtr="0">
            <a:noAutofit/>
          </a:bodyPr>
          <a:lstStyle>
            <a:lvl1pPr marL="0" indent="0" algn="ctr" defTabSz="914400" rtl="0" eaLnBrk="1" latinLnBrk="0" hangingPunct="1">
              <a:lnSpc>
                <a:spcPct val="100000"/>
              </a:lnSpc>
              <a:spcBef>
                <a:spcPts val="120"/>
              </a:spcBef>
              <a:buNone/>
              <a:tabLst>
                <a:tab pos="1349375" algn="l"/>
                <a:tab pos="2849245" algn="l"/>
              </a:tabLst>
              <a:defRPr lang="en-US" sz="1400" b="1" i="1" kern="1200" spc="200" baseline="0" dirty="0" smtClean="0">
                <a:solidFill>
                  <a:schemeClr val="accent2"/>
                </a:solidFill>
                <a:latin typeface="Gentona SemiBold Italic" pitchFamily="2" charset="77"/>
                <a:ea typeface="+mj-ea"/>
                <a:cs typeface="Gentona SemiBold Italic" pitchFamily="2" charset="77"/>
              </a:defRPr>
            </a:lvl1pPr>
          </a:lstStyle>
          <a:p>
            <a:pPr lvl="0"/>
            <a:r>
              <a:rPr lang="en-US" dirty="0"/>
              <a:t>CLICK TO ADD SUBTITLE OR FURTHER DESCRIPTION, AS NECESSARY – CAN BE MULTIPLE LINES</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p:ph sz="quarter" idx="11" hasCustomPrompt="1"/>
          </p:nvPr>
        </p:nvSpPr>
        <p:spPr>
          <a:xfrm>
            <a:off x="425301" y="5917253"/>
            <a:ext cx="5901071" cy="172452"/>
          </a:xfrm>
        </p:spPr>
        <p:txBody>
          <a:bodyPr lIns="0" tIns="0" rIns="0" bIns="0">
            <a:noAutofit/>
          </a:bodyPr>
          <a:lstStyle>
            <a:lvl1pPr marL="0" indent="0" algn="l">
              <a:buNone/>
              <a:defRPr sz="1400" b="1" i="0" spc="300">
                <a:solidFill>
                  <a:srgbClr val="FFFFFF"/>
                </a:solidFill>
                <a:latin typeface="Gentona Book" pitchFamily="2" charset="77"/>
              </a:defRPr>
            </a:lvl1pPr>
          </a:lstStyle>
          <a:p>
            <a:pPr lvl="0"/>
            <a:r>
              <a:rPr lang="en-US" dirty="0"/>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p:ph sz="quarter" idx="12" hasCustomPrompt="1"/>
          </p:nvPr>
        </p:nvSpPr>
        <p:spPr>
          <a:xfrm>
            <a:off x="425301" y="6132236"/>
            <a:ext cx="5901070" cy="116683"/>
          </a:xfrm>
        </p:spPr>
        <p:txBody>
          <a:bodyPr lIns="0" tIns="0" rIns="0" bIns="0">
            <a:noAutofit/>
          </a:bodyPr>
          <a:lstStyle>
            <a:lvl1pPr marL="0" indent="0" algn="l">
              <a:buNone/>
              <a:defRPr lang="en-US" sz="1100" b="1" i="1" kern="1200" spc="0" dirty="0">
                <a:solidFill>
                  <a:srgbClr val="FFFFFF"/>
                </a:solidFill>
                <a:latin typeface="Gentona SemiBold Italic" pitchFamily="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PRESENTER NAME</a:t>
            </a:r>
          </a:p>
        </p:txBody>
      </p:sp>
      <p:sp>
        <p:nvSpPr>
          <p:cNvPr id="3" name="Rounded Rectangle 2">
            <a:extLst>
              <a:ext uri="{FF2B5EF4-FFF2-40B4-BE49-F238E27FC236}">
                <a16:creationId xmlns:a16="http://schemas.microsoft.com/office/drawing/2014/main" id="{CA4636FA-A953-E546-9AEE-E9B8C6D4B1DE}"/>
              </a:ext>
            </a:extLst>
          </p:cNvPr>
          <p:cNvSpPr/>
          <p:nvPr userDrawn="1"/>
        </p:nvSpPr>
        <p:spPr>
          <a:xfrm>
            <a:off x="425301" y="3982138"/>
            <a:ext cx="3944680" cy="983267"/>
          </a:xfrm>
          <a:prstGeom prst="roundRect">
            <a:avLst>
              <a:gd name="adj" fmla="val 50000"/>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D4040F81-EBC7-CF4E-A5CD-C387BCEDA4DB}"/>
              </a:ext>
            </a:extLst>
          </p:cNvPr>
          <p:cNvCxnSpPr>
            <a:cxnSpLocks/>
          </p:cNvCxnSpPr>
          <p:nvPr userDrawn="1"/>
        </p:nvCxnSpPr>
        <p:spPr>
          <a:xfrm>
            <a:off x="4369981" y="4476307"/>
            <a:ext cx="1275907"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5702B6BC-20CD-5044-81F3-48EC74AD0B3C}"/>
              </a:ext>
            </a:extLst>
          </p:cNvPr>
          <p:cNvSpPr>
            <a:spLocks noGrp="1"/>
          </p:cNvSpPr>
          <p:nvPr>
            <p:ph type="pic" sz="quarter" idx="13" hasCustomPrompt="1"/>
          </p:nvPr>
        </p:nvSpPr>
        <p:spPr>
          <a:xfrm>
            <a:off x="6631486" y="553279"/>
            <a:ext cx="5278437" cy="5751439"/>
          </a:xfrm>
          <a:solidFill>
            <a:srgbClr val="FFFFFF"/>
          </a:solidFill>
        </p:spPr>
        <p:txBody>
          <a:bodyPr/>
          <a:lstStyle/>
          <a:p>
            <a:r>
              <a:rPr lang="en-US" dirty="0"/>
              <a:t>CLICK TO ADD PICTURE</a:t>
            </a:r>
          </a:p>
        </p:txBody>
      </p:sp>
      <p:pic>
        <p:nvPicPr>
          <p:cNvPr id="19" name="Picture 18">
            <a:extLst>
              <a:ext uri="{FF2B5EF4-FFF2-40B4-BE49-F238E27FC236}">
                <a16:creationId xmlns:a16="http://schemas.microsoft.com/office/drawing/2014/main" id="{C3A6BF86-7AA4-A140-8A00-0AA3DD82E304}"/>
              </a:ext>
            </a:extLst>
          </p:cNvPr>
          <p:cNvPicPr>
            <a:picLocks noChangeAspect="1"/>
          </p:cNvPicPr>
          <p:nvPr userDrawn="1"/>
        </p:nvPicPr>
        <p:blipFill>
          <a:blip r:embed="rId3"/>
          <a:stretch>
            <a:fillRect/>
          </a:stretch>
        </p:blipFill>
        <p:spPr>
          <a:xfrm>
            <a:off x="425301" y="436620"/>
            <a:ext cx="998777" cy="998777"/>
          </a:xfrm>
          <a:prstGeom prst="rect">
            <a:avLst/>
          </a:prstGeom>
        </p:spPr>
      </p:pic>
    </p:spTree>
    <p:extLst>
      <p:ext uri="{BB962C8B-B14F-4D97-AF65-F5344CB8AC3E}">
        <p14:creationId xmlns:p14="http://schemas.microsoft.com/office/powerpoint/2010/main" val="2696708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061103"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3913624" y="1731963"/>
            <a:ext cx="4125195"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3913624" y="5108946"/>
            <a:ext cx="4125195" cy="1358900"/>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grpSp>
        <p:nvGrpSpPr>
          <p:cNvPr id="59" name="Group 58">
            <a:extLst>
              <a:ext uri="{FF2B5EF4-FFF2-40B4-BE49-F238E27FC236}">
                <a16:creationId xmlns:a16="http://schemas.microsoft.com/office/drawing/2014/main" id="{FA947BC9-9906-B044-B30A-68982AC5136D}"/>
              </a:ext>
            </a:extLst>
          </p:cNvPr>
          <p:cNvGrpSpPr/>
          <p:nvPr userDrawn="1"/>
        </p:nvGrpSpPr>
        <p:grpSpPr>
          <a:xfrm>
            <a:off x="97535" y="2509520"/>
            <a:ext cx="11692119" cy="1930400"/>
            <a:chOff x="240378" y="4083645"/>
            <a:chExt cx="19619509" cy="3664909"/>
          </a:xfrm>
        </p:grpSpPr>
        <p:sp>
          <p:nvSpPr>
            <p:cNvPr id="60" name="object 7">
              <a:extLst>
                <a:ext uri="{FF2B5EF4-FFF2-40B4-BE49-F238E27FC236}">
                  <a16:creationId xmlns:a16="http://schemas.microsoft.com/office/drawing/2014/main" id="{80640D98-B291-6645-8306-3D8792CF6CE6}"/>
                </a:ext>
              </a:extLst>
            </p:cNvPr>
            <p:cNvSpPr/>
            <p:nvPr/>
          </p:nvSpPr>
          <p:spPr>
            <a:xfrm>
              <a:off x="624383" y="5628289"/>
              <a:ext cx="0" cy="1638935"/>
            </a:xfrm>
            <a:custGeom>
              <a:avLst/>
              <a:gdLst/>
              <a:ahLst/>
              <a:cxnLst/>
              <a:rect l="l" t="t" r="r" b="b"/>
              <a:pathLst>
                <a:path h="1638934">
                  <a:moveTo>
                    <a:pt x="0" y="1638505"/>
                  </a:moveTo>
                  <a:lnTo>
                    <a:pt x="0" y="0"/>
                  </a:lnTo>
                </a:path>
              </a:pathLst>
            </a:custGeom>
            <a:ln w="38700">
              <a:solidFill>
                <a:schemeClr val="accent1"/>
              </a:solidFill>
            </a:ln>
          </p:spPr>
          <p:txBody>
            <a:bodyPr wrap="square" lIns="0" tIns="0" rIns="0" bIns="0" rtlCol="0"/>
            <a:lstStyle/>
            <a:p>
              <a:endParaRPr/>
            </a:p>
          </p:txBody>
        </p:sp>
        <p:sp>
          <p:nvSpPr>
            <p:cNvPr id="61" name="object 8">
              <a:extLst>
                <a:ext uri="{FF2B5EF4-FFF2-40B4-BE49-F238E27FC236}">
                  <a16:creationId xmlns:a16="http://schemas.microsoft.com/office/drawing/2014/main" id="{485D1293-9E15-A748-8D58-D23ACDC46398}"/>
                </a:ext>
              </a:extLst>
            </p:cNvPr>
            <p:cNvSpPr/>
            <p:nvPr/>
          </p:nvSpPr>
          <p:spPr>
            <a:xfrm>
              <a:off x="5883289" y="5628293"/>
              <a:ext cx="0" cy="1161415"/>
            </a:xfrm>
            <a:custGeom>
              <a:avLst/>
              <a:gdLst/>
              <a:ahLst/>
              <a:cxnLst/>
              <a:rect l="l" t="t" r="r" b="b"/>
              <a:pathLst>
                <a:path h="1161415">
                  <a:moveTo>
                    <a:pt x="0" y="1161388"/>
                  </a:moveTo>
                  <a:lnTo>
                    <a:pt x="0" y="0"/>
                  </a:lnTo>
                </a:path>
              </a:pathLst>
            </a:custGeom>
            <a:ln w="37506">
              <a:solidFill>
                <a:schemeClr val="accent1"/>
              </a:solidFill>
            </a:ln>
          </p:spPr>
          <p:txBody>
            <a:bodyPr wrap="square" lIns="0" tIns="0" rIns="0" bIns="0" rtlCol="0"/>
            <a:lstStyle/>
            <a:p>
              <a:endParaRPr/>
            </a:p>
          </p:txBody>
        </p:sp>
        <p:sp>
          <p:nvSpPr>
            <p:cNvPr id="62" name="object 9">
              <a:extLst>
                <a:ext uri="{FF2B5EF4-FFF2-40B4-BE49-F238E27FC236}">
                  <a16:creationId xmlns:a16="http://schemas.microsoft.com/office/drawing/2014/main" id="{449586A5-797E-4844-B195-B143781BC6FC}"/>
                </a:ext>
              </a:extLst>
            </p:cNvPr>
            <p:cNvSpPr/>
            <p:nvPr/>
          </p:nvSpPr>
          <p:spPr>
            <a:xfrm>
              <a:off x="6314331" y="5628289"/>
              <a:ext cx="0" cy="1743710"/>
            </a:xfrm>
            <a:custGeom>
              <a:avLst/>
              <a:gdLst/>
              <a:ahLst/>
              <a:cxnLst/>
              <a:rect l="l" t="t" r="r" b="b"/>
              <a:pathLst>
                <a:path h="1743709">
                  <a:moveTo>
                    <a:pt x="0" y="1743213"/>
                  </a:moveTo>
                  <a:lnTo>
                    <a:pt x="0" y="0"/>
                  </a:lnTo>
                </a:path>
              </a:pathLst>
            </a:custGeom>
            <a:ln w="36313">
              <a:solidFill>
                <a:schemeClr val="accent1"/>
              </a:solidFill>
            </a:ln>
          </p:spPr>
          <p:txBody>
            <a:bodyPr wrap="square" lIns="0" tIns="0" rIns="0" bIns="0" rtlCol="0"/>
            <a:lstStyle/>
            <a:p>
              <a:endParaRPr/>
            </a:p>
          </p:txBody>
        </p:sp>
        <p:sp>
          <p:nvSpPr>
            <p:cNvPr id="63" name="object 10">
              <a:extLst>
                <a:ext uri="{FF2B5EF4-FFF2-40B4-BE49-F238E27FC236}">
                  <a16:creationId xmlns:a16="http://schemas.microsoft.com/office/drawing/2014/main" id="{0510D2EC-A71E-5248-875A-9E734ACDE9E7}"/>
                </a:ext>
              </a:extLst>
            </p:cNvPr>
            <p:cNvSpPr/>
            <p:nvPr/>
          </p:nvSpPr>
          <p:spPr>
            <a:xfrm>
              <a:off x="18261610"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4" name="object 11">
              <a:extLst>
                <a:ext uri="{FF2B5EF4-FFF2-40B4-BE49-F238E27FC236}">
                  <a16:creationId xmlns:a16="http://schemas.microsoft.com/office/drawing/2014/main" id="{00003A82-A8D8-4946-A2FE-151872D24A0D}"/>
                </a:ext>
              </a:extLst>
            </p:cNvPr>
            <p:cNvSpPr/>
            <p:nvPr/>
          </p:nvSpPr>
          <p:spPr>
            <a:xfrm>
              <a:off x="13788576"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5" name="object 12">
              <a:extLst>
                <a:ext uri="{FF2B5EF4-FFF2-40B4-BE49-F238E27FC236}">
                  <a16:creationId xmlns:a16="http://schemas.microsoft.com/office/drawing/2014/main" id="{2E7A9E87-646F-954A-A25B-73D09AF5CD97}"/>
                </a:ext>
              </a:extLst>
            </p:cNvPr>
            <p:cNvSpPr/>
            <p:nvPr/>
          </p:nvSpPr>
          <p:spPr>
            <a:xfrm>
              <a:off x="19723173"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6" name="object 13">
              <a:extLst>
                <a:ext uri="{FF2B5EF4-FFF2-40B4-BE49-F238E27FC236}">
                  <a16:creationId xmlns:a16="http://schemas.microsoft.com/office/drawing/2014/main" id="{4A27ADFE-F218-1B4A-809E-4320DF9C97B4}"/>
                </a:ext>
              </a:extLst>
            </p:cNvPr>
            <p:cNvSpPr/>
            <p:nvPr/>
          </p:nvSpPr>
          <p:spPr>
            <a:xfrm>
              <a:off x="14830765" y="5664881"/>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67" name="object 14">
              <a:extLst>
                <a:ext uri="{FF2B5EF4-FFF2-40B4-BE49-F238E27FC236}">
                  <a16:creationId xmlns:a16="http://schemas.microsoft.com/office/drawing/2014/main" id="{6F5A039D-511F-9447-B200-3F6C26112F42}"/>
                </a:ext>
              </a:extLst>
            </p:cNvPr>
            <p:cNvSpPr/>
            <p:nvPr/>
          </p:nvSpPr>
          <p:spPr>
            <a:xfrm>
              <a:off x="16253153" y="5628289"/>
              <a:ext cx="0" cy="2120265"/>
            </a:xfrm>
            <a:custGeom>
              <a:avLst/>
              <a:gdLst/>
              <a:ahLst/>
              <a:cxnLst/>
              <a:rect l="l" t="t" r="r" b="b"/>
              <a:pathLst>
                <a:path h="2120265">
                  <a:moveTo>
                    <a:pt x="0" y="2120165"/>
                  </a:moveTo>
                  <a:lnTo>
                    <a:pt x="0" y="0"/>
                  </a:lnTo>
                </a:path>
              </a:pathLst>
            </a:custGeom>
            <a:ln w="13695">
              <a:solidFill>
                <a:schemeClr val="accent1"/>
              </a:solidFill>
            </a:ln>
          </p:spPr>
          <p:txBody>
            <a:bodyPr wrap="square" lIns="0" tIns="0" rIns="0" bIns="0" rtlCol="0"/>
            <a:lstStyle/>
            <a:p>
              <a:endParaRPr/>
            </a:p>
          </p:txBody>
        </p:sp>
        <p:sp>
          <p:nvSpPr>
            <p:cNvPr id="68" name="object 15">
              <a:extLst>
                <a:ext uri="{FF2B5EF4-FFF2-40B4-BE49-F238E27FC236}">
                  <a16:creationId xmlns:a16="http://schemas.microsoft.com/office/drawing/2014/main" id="{5F695F29-C382-AA46-9441-79AFBB33D895}"/>
                </a:ext>
              </a:extLst>
            </p:cNvPr>
            <p:cNvSpPr/>
            <p:nvPr/>
          </p:nvSpPr>
          <p:spPr>
            <a:xfrm>
              <a:off x="14198365" y="5628289"/>
              <a:ext cx="0" cy="1638935"/>
            </a:xfrm>
            <a:custGeom>
              <a:avLst/>
              <a:gdLst/>
              <a:ahLst/>
              <a:cxnLst/>
              <a:rect l="l" t="t" r="r" b="b"/>
              <a:pathLst>
                <a:path h="1638934">
                  <a:moveTo>
                    <a:pt x="0" y="1638505"/>
                  </a:moveTo>
                  <a:lnTo>
                    <a:pt x="0" y="0"/>
                  </a:lnTo>
                </a:path>
              </a:pathLst>
            </a:custGeom>
            <a:ln w="13695">
              <a:solidFill>
                <a:schemeClr val="accent1"/>
              </a:solidFill>
            </a:ln>
          </p:spPr>
          <p:txBody>
            <a:bodyPr wrap="square" lIns="0" tIns="0" rIns="0" bIns="0" rtlCol="0"/>
            <a:lstStyle/>
            <a:p>
              <a:endParaRPr/>
            </a:p>
          </p:txBody>
        </p:sp>
        <p:sp>
          <p:nvSpPr>
            <p:cNvPr id="69" name="object 16">
              <a:extLst>
                <a:ext uri="{FF2B5EF4-FFF2-40B4-BE49-F238E27FC236}">
                  <a16:creationId xmlns:a16="http://schemas.microsoft.com/office/drawing/2014/main" id="{CF57C7E7-236E-5747-BC21-2B7A4B310971}"/>
                </a:ext>
              </a:extLst>
            </p:cNvPr>
            <p:cNvSpPr/>
            <p:nvPr/>
          </p:nvSpPr>
          <p:spPr>
            <a:xfrm>
              <a:off x="17238634"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70" name="object 17">
              <a:extLst>
                <a:ext uri="{FF2B5EF4-FFF2-40B4-BE49-F238E27FC236}">
                  <a16:creationId xmlns:a16="http://schemas.microsoft.com/office/drawing/2014/main" id="{CC2F267F-D852-5644-A8EB-E3C0A50285D5}"/>
                </a:ext>
              </a:extLst>
            </p:cNvPr>
            <p:cNvSpPr/>
            <p:nvPr/>
          </p:nvSpPr>
          <p:spPr>
            <a:xfrm>
              <a:off x="17336739"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71" name="object 18">
              <a:extLst>
                <a:ext uri="{FF2B5EF4-FFF2-40B4-BE49-F238E27FC236}">
                  <a16:creationId xmlns:a16="http://schemas.microsoft.com/office/drawing/2014/main" id="{3D4CEAB5-907E-354D-8BBC-52D2B8327B31}"/>
                </a:ext>
              </a:extLst>
            </p:cNvPr>
            <p:cNvSpPr/>
            <p:nvPr/>
          </p:nvSpPr>
          <p:spPr>
            <a:xfrm>
              <a:off x="16334886" y="4083645"/>
              <a:ext cx="0" cy="1825625"/>
            </a:xfrm>
            <a:custGeom>
              <a:avLst/>
              <a:gdLst/>
              <a:ahLst/>
              <a:cxnLst/>
              <a:rect l="l" t="t" r="r" b="b"/>
              <a:pathLst>
                <a:path h="1825625">
                  <a:moveTo>
                    <a:pt x="0" y="1825002"/>
                  </a:moveTo>
                  <a:lnTo>
                    <a:pt x="0" y="0"/>
                  </a:lnTo>
                </a:path>
              </a:pathLst>
            </a:custGeom>
            <a:ln w="32742">
              <a:solidFill>
                <a:schemeClr val="accent1"/>
              </a:solidFill>
            </a:ln>
          </p:spPr>
          <p:txBody>
            <a:bodyPr wrap="square" lIns="0" tIns="0" rIns="0" bIns="0" rtlCol="0"/>
            <a:lstStyle/>
            <a:p>
              <a:endParaRPr/>
            </a:p>
          </p:txBody>
        </p:sp>
        <p:sp>
          <p:nvSpPr>
            <p:cNvPr id="72" name="object 19">
              <a:extLst>
                <a:ext uri="{FF2B5EF4-FFF2-40B4-BE49-F238E27FC236}">
                  <a16:creationId xmlns:a16="http://schemas.microsoft.com/office/drawing/2014/main" id="{31417C22-3690-3742-9682-F5F58C88724E}"/>
                </a:ext>
              </a:extLst>
            </p:cNvPr>
            <p:cNvSpPr/>
            <p:nvPr/>
          </p:nvSpPr>
          <p:spPr>
            <a:xfrm>
              <a:off x="15884107"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73" name="object 20">
              <a:extLst>
                <a:ext uri="{FF2B5EF4-FFF2-40B4-BE49-F238E27FC236}">
                  <a16:creationId xmlns:a16="http://schemas.microsoft.com/office/drawing/2014/main" id="{DABB4064-C1A1-9F42-94FD-38CFE3331A7A}"/>
                </a:ext>
              </a:extLst>
            </p:cNvPr>
            <p:cNvSpPr/>
            <p:nvPr/>
          </p:nvSpPr>
          <p:spPr>
            <a:xfrm>
              <a:off x="14896851"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74" name="object 21">
              <a:extLst>
                <a:ext uri="{FF2B5EF4-FFF2-40B4-BE49-F238E27FC236}">
                  <a16:creationId xmlns:a16="http://schemas.microsoft.com/office/drawing/2014/main" id="{80E89B1B-8A92-3848-8A50-1F65449BC0E6}"/>
                </a:ext>
              </a:extLst>
            </p:cNvPr>
            <p:cNvSpPr/>
            <p:nvPr/>
          </p:nvSpPr>
          <p:spPr>
            <a:xfrm>
              <a:off x="13823475"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75" name="object 22">
              <a:extLst>
                <a:ext uri="{FF2B5EF4-FFF2-40B4-BE49-F238E27FC236}">
                  <a16:creationId xmlns:a16="http://schemas.microsoft.com/office/drawing/2014/main" id="{62EEBB27-1388-1E46-8386-E27D84C15447}"/>
                </a:ext>
              </a:extLst>
            </p:cNvPr>
            <p:cNvSpPr/>
            <p:nvPr/>
          </p:nvSpPr>
          <p:spPr>
            <a:xfrm>
              <a:off x="19859887"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76" name="object 23">
              <a:extLst>
                <a:ext uri="{FF2B5EF4-FFF2-40B4-BE49-F238E27FC236}">
                  <a16:creationId xmlns:a16="http://schemas.microsoft.com/office/drawing/2014/main" id="{4CBC4500-76B5-BE4C-A136-E5E1A4547121}"/>
                </a:ext>
              </a:extLst>
            </p:cNvPr>
            <p:cNvSpPr/>
            <p:nvPr/>
          </p:nvSpPr>
          <p:spPr>
            <a:xfrm>
              <a:off x="6366464" y="4738306"/>
              <a:ext cx="0" cy="1170940"/>
            </a:xfrm>
            <a:custGeom>
              <a:avLst/>
              <a:gdLst/>
              <a:ahLst/>
              <a:cxnLst/>
              <a:rect l="l" t="t" r="r" b="b"/>
              <a:pathLst>
                <a:path h="1170939">
                  <a:moveTo>
                    <a:pt x="0" y="1170341"/>
                  </a:moveTo>
                  <a:lnTo>
                    <a:pt x="0" y="0"/>
                  </a:lnTo>
                </a:path>
              </a:pathLst>
            </a:custGeom>
            <a:ln w="10125">
              <a:solidFill>
                <a:schemeClr val="accent1"/>
              </a:solidFill>
            </a:ln>
          </p:spPr>
          <p:txBody>
            <a:bodyPr wrap="square" lIns="0" tIns="0" rIns="0" bIns="0" rtlCol="0"/>
            <a:lstStyle/>
            <a:p>
              <a:endParaRPr/>
            </a:p>
          </p:txBody>
        </p:sp>
        <p:sp>
          <p:nvSpPr>
            <p:cNvPr id="77" name="object 24">
              <a:extLst>
                <a:ext uri="{FF2B5EF4-FFF2-40B4-BE49-F238E27FC236}">
                  <a16:creationId xmlns:a16="http://schemas.microsoft.com/office/drawing/2014/main" id="{66CDEB0C-3566-4D45-9173-B6CB35F86EA4}"/>
                </a:ext>
              </a:extLst>
            </p:cNvPr>
            <p:cNvSpPr/>
            <p:nvPr/>
          </p:nvSpPr>
          <p:spPr>
            <a:xfrm>
              <a:off x="18313743" y="4270142"/>
              <a:ext cx="0" cy="1638935"/>
            </a:xfrm>
            <a:custGeom>
              <a:avLst/>
              <a:gdLst/>
              <a:ahLst/>
              <a:cxnLst/>
              <a:rect l="l" t="t" r="r" b="b"/>
              <a:pathLst>
                <a:path h="1638935">
                  <a:moveTo>
                    <a:pt x="0" y="1638505"/>
                  </a:moveTo>
                  <a:lnTo>
                    <a:pt x="0" y="0"/>
                  </a:lnTo>
                </a:path>
              </a:pathLst>
            </a:custGeom>
            <a:ln w="10125">
              <a:solidFill>
                <a:schemeClr val="accent1"/>
              </a:solidFill>
            </a:ln>
          </p:spPr>
          <p:txBody>
            <a:bodyPr wrap="square" lIns="0" tIns="0" rIns="0" bIns="0" rtlCol="0"/>
            <a:lstStyle/>
            <a:p>
              <a:endParaRPr/>
            </a:p>
          </p:txBody>
        </p:sp>
        <p:sp>
          <p:nvSpPr>
            <p:cNvPr id="78" name="object 25">
              <a:extLst>
                <a:ext uri="{FF2B5EF4-FFF2-40B4-BE49-F238E27FC236}">
                  <a16:creationId xmlns:a16="http://schemas.microsoft.com/office/drawing/2014/main" id="{2E837B53-1EF7-8744-A427-F95623B3BB33}"/>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79" name="object 26">
              <a:extLst>
                <a:ext uri="{FF2B5EF4-FFF2-40B4-BE49-F238E27FC236}">
                  <a16:creationId xmlns:a16="http://schemas.microsoft.com/office/drawing/2014/main" id="{6B29EA59-8629-E144-915F-72688335EA8B}"/>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80" name="object 27">
              <a:extLst>
                <a:ext uri="{FF2B5EF4-FFF2-40B4-BE49-F238E27FC236}">
                  <a16:creationId xmlns:a16="http://schemas.microsoft.com/office/drawing/2014/main" id="{AF73F3F9-2068-704D-87A5-24F775D15D67}"/>
                </a:ext>
              </a:extLst>
            </p:cNvPr>
            <p:cNvSpPr/>
            <p:nvPr/>
          </p:nvSpPr>
          <p:spPr>
            <a:xfrm>
              <a:off x="5945333" y="4334946"/>
              <a:ext cx="0" cy="1574165"/>
            </a:xfrm>
            <a:custGeom>
              <a:avLst/>
              <a:gdLst/>
              <a:ahLst/>
              <a:cxnLst/>
              <a:rect l="l" t="t" r="r" b="b"/>
              <a:pathLst>
                <a:path h="1574164">
                  <a:moveTo>
                    <a:pt x="0" y="1573700"/>
                  </a:moveTo>
                  <a:lnTo>
                    <a:pt x="0" y="0"/>
                  </a:lnTo>
                </a:path>
              </a:pathLst>
            </a:custGeom>
            <a:ln w="8931">
              <a:solidFill>
                <a:schemeClr val="accent1"/>
              </a:solidFill>
            </a:ln>
          </p:spPr>
          <p:txBody>
            <a:bodyPr wrap="square" lIns="0" tIns="0" rIns="0" bIns="0" rtlCol="0"/>
            <a:lstStyle/>
            <a:p>
              <a:endParaRPr/>
            </a:p>
          </p:txBody>
        </p:sp>
        <p:sp>
          <p:nvSpPr>
            <p:cNvPr id="81" name="object 28">
              <a:extLst>
                <a:ext uri="{FF2B5EF4-FFF2-40B4-BE49-F238E27FC236}">
                  <a16:creationId xmlns:a16="http://schemas.microsoft.com/office/drawing/2014/main" id="{A86B55A8-AD85-8148-87D5-A2371C99D8D2}"/>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82" name="Slide Number Placeholder 5">
            <a:extLst>
              <a:ext uri="{FF2B5EF4-FFF2-40B4-BE49-F238E27FC236}">
                <a16:creationId xmlns:a16="http://schemas.microsoft.com/office/drawing/2014/main" id="{B9E44DC8-AB7C-394C-8E38-489C44522C8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67545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sp>
        <p:nvSpPr>
          <p:cNvPr id="5" name="Slide Number Placeholder 4">
            <a:extLst>
              <a:ext uri="{FF2B5EF4-FFF2-40B4-BE49-F238E27FC236}">
                <a16:creationId xmlns:a16="http://schemas.microsoft.com/office/drawing/2014/main" id="{F62A5DB0-4924-BB49-820C-024D595F7CA7}"/>
              </a:ext>
            </a:extLst>
          </p:cNvPr>
          <p:cNvSpPr>
            <a:spLocks noGrp="1"/>
          </p:cNvSpPr>
          <p:nvPr>
            <p:ph type="sldNum" sz="quarter" idx="12"/>
          </p:nvPr>
        </p:nvSpPr>
        <p:spPr>
          <a:xfrm>
            <a:off x="9448800" y="6467846"/>
            <a:ext cx="2743200" cy="365125"/>
          </a:xfrm>
        </p:spPr>
        <p:txBody>
          <a:bodyPr/>
          <a:lstStyle>
            <a:lvl1pPr>
              <a:defRPr b="1" i="0">
                <a:solidFill>
                  <a:srgbClr val="FFFFFF"/>
                </a:solidFill>
                <a:latin typeface="Gentona Book" pitchFamily="2" charset="77"/>
              </a:defRPr>
            </a:lvl1pPr>
          </a:lstStyle>
          <a:p>
            <a:fld id="{56B21313-48D6-BF45-9C7F-8CB603AB36D7}" type="slidenum">
              <a:rPr lang="en-US" smtClean="0"/>
              <a:pPr/>
              <a:t>‹#›</a:t>
            </a:fld>
            <a:endParaRPr lang="en-US"/>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2722493"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8065957" y="1731963"/>
            <a:ext cx="2722493"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8065957"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grpSp>
        <p:nvGrpSpPr>
          <p:cNvPr id="85" name="Group 84">
            <a:extLst>
              <a:ext uri="{FF2B5EF4-FFF2-40B4-BE49-F238E27FC236}">
                <a16:creationId xmlns:a16="http://schemas.microsoft.com/office/drawing/2014/main" id="{692053BC-100E-1E4C-8584-91DF3A12FF64}"/>
              </a:ext>
            </a:extLst>
          </p:cNvPr>
          <p:cNvGrpSpPr/>
          <p:nvPr userDrawn="1"/>
        </p:nvGrpSpPr>
        <p:grpSpPr>
          <a:xfrm>
            <a:off x="97535" y="2597085"/>
            <a:ext cx="11692127" cy="1663832"/>
            <a:chOff x="240378" y="4483837"/>
            <a:chExt cx="19200675" cy="2548833"/>
          </a:xfrm>
        </p:grpSpPr>
        <p:sp>
          <p:nvSpPr>
            <p:cNvPr id="86" name="object 8">
              <a:extLst>
                <a:ext uri="{FF2B5EF4-FFF2-40B4-BE49-F238E27FC236}">
                  <a16:creationId xmlns:a16="http://schemas.microsoft.com/office/drawing/2014/main" id="{32545720-8782-4A47-AD1F-C5A20118E79B}"/>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87" name="object 9">
              <a:extLst>
                <a:ext uri="{FF2B5EF4-FFF2-40B4-BE49-F238E27FC236}">
                  <a16:creationId xmlns:a16="http://schemas.microsoft.com/office/drawing/2014/main" id="{54098C2E-05B6-CA40-952B-040F9555BC81}"/>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88" name="object 10">
              <a:extLst>
                <a:ext uri="{FF2B5EF4-FFF2-40B4-BE49-F238E27FC236}">
                  <a16:creationId xmlns:a16="http://schemas.microsoft.com/office/drawing/2014/main" id="{0F4FE4BE-67BE-8641-9A0D-151EA3644C9F}"/>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89" name="object 11">
              <a:extLst>
                <a:ext uri="{FF2B5EF4-FFF2-40B4-BE49-F238E27FC236}">
                  <a16:creationId xmlns:a16="http://schemas.microsoft.com/office/drawing/2014/main" id="{EA213950-9247-C147-8C22-5F9A5FA8B8FF}"/>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0" name="object 12">
              <a:extLst>
                <a:ext uri="{FF2B5EF4-FFF2-40B4-BE49-F238E27FC236}">
                  <a16:creationId xmlns:a16="http://schemas.microsoft.com/office/drawing/2014/main" id="{D552F07D-CCD4-674E-8CB4-9D14C30D664F}"/>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1" name="object 13">
              <a:extLst>
                <a:ext uri="{FF2B5EF4-FFF2-40B4-BE49-F238E27FC236}">
                  <a16:creationId xmlns:a16="http://schemas.microsoft.com/office/drawing/2014/main" id="{E0CD567D-CD33-2F41-B7D3-726E41505F1D}"/>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92" name="object 14">
              <a:extLst>
                <a:ext uri="{FF2B5EF4-FFF2-40B4-BE49-F238E27FC236}">
                  <a16:creationId xmlns:a16="http://schemas.microsoft.com/office/drawing/2014/main" id="{23D66A8C-AA0B-9A41-9D28-0BF2EA143ED1}"/>
                </a:ext>
              </a:extLst>
            </p:cNvPr>
            <p:cNvSpPr/>
            <p:nvPr/>
          </p:nvSpPr>
          <p:spPr>
            <a:xfrm>
              <a:off x="1255858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93" name="object 15">
              <a:extLst>
                <a:ext uri="{FF2B5EF4-FFF2-40B4-BE49-F238E27FC236}">
                  <a16:creationId xmlns:a16="http://schemas.microsoft.com/office/drawing/2014/main" id="{312B4F19-4683-2043-9563-F5086F2DB24B}"/>
                </a:ext>
              </a:extLst>
            </p:cNvPr>
            <p:cNvSpPr/>
            <p:nvPr/>
          </p:nvSpPr>
          <p:spPr>
            <a:xfrm>
              <a:off x="18205244"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4" name="object 16">
              <a:extLst>
                <a:ext uri="{FF2B5EF4-FFF2-40B4-BE49-F238E27FC236}">
                  <a16:creationId xmlns:a16="http://schemas.microsoft.com/office/drawing/2014/main" id="{C91EBDEE-B495-7542-847C-2E054EED3E27}"/>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5" name="object 17">
              <a:extLst>
                <a:ext uri="{FF2B5EF4-FFF2-40B4-BE49-F238E27FC236}">
                  <a16:creationId xmlns:a16="http://schemas.microsoft.com/office/drawing/2014/main" id="{9E3B485F-A63B-3841-B71C-5E79A3A28241}"/>
                </a:ext>
              </a:extLst>
            </p:cNvPr>
            <p:cNvSpPr/>
            <p:nvPr/>
          </p:nvSpPr>
          <p:spPr>
            <a:xfrm>
              <a:off x="18771889"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96" name="object 18">
              <a:extLst>
                <a:ext uri="{FF2B5EF4-FFF2-40B4-BE49-F238E27FC236}">
                  <a16:creationId xmlns:a16="http://schemas.microsoft.com/office/drawing/2014/main" id="{EDD8033C-7399-3E43-8B52-45E11D46B5AE}"/>
                </a:ext>
              </a:extLst>
            </p:cNvPr>
            <p:cNvSpPr/>
            <p:nvPr/>
          </p:nvSpPr>
          <p:spPr>
            <a:xfrm>
              <a:off x="18869996"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97" name="object 19">
              <a:extLst>
                <a:ext uri="{FF2B5EF4-FFF2-40B4-BE49-F238E27FC236}">
                  <a16:creationId xmlns:a16="http://schemas.microsoft.com/office/drawing/2014/main" id="{C6FE9C42-FBF4-274C-881A-DEB9993B1618}"/>
                </a:ext>
              </a:extLst>
            </p:cNvPr>
            <p:cNvSpPr/>
            <p:nvPr/>
          </p:nvSpPr>
          <p:spPr>
            <a:xfrm>
              <a:off x="18286977"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98" name="object 20">
              <a:extLst>
                <a:ext uri="{FF2B5EF4-FFF2-40B4-BE49-F238E27FC236}">
                  <a16:creationId xmlns:a16="http://schemas.microsoft.com/office/drawing/2014/main" id="{43798913-FAF2-3D4E-9A99-A9098B8D10C1}"/>
                </a:ext>
              </a:extLst>
            </p:cNvPr>
            <p:cNvSpPr/>
            <p:nvPr/>
          </p:nvSpPr>
          <p:spPr>
            <a:xfrm>
              <a:off x="12983672"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99" name="object 21">
              <a:extLst>
                <a:ext uri="{FF2B5EF4-FFF2-40B4-BE49-F238E27FC236}">
                  <a16:creationId xmlns:a16="http://schemas.microsoft.com/office/drawing/2014/main" id="{6ECBBF80-A38A-4A47-B265-EDDD8AF3C2F7}"/>
                </a:ext>
              </a:extLst>
            </p:cNvPr>
            <p:cNvSpPr/>
            <p:nvPr/>
          </p:nvSpPr>
          <p:spPr>
            <a:xfrm>
              <a:off x="12624669"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100" name="object 22">
              <a:extLst>
                <a:ext uri="{FF2B5EF4-FFF2-40B4-BE49-F238E27FC236}">
                  <a16:creationId xmlns:a16="http://schemas.microsoft.com/office/drawing/2014/main" id="{C0F9BFFD-388F-6C49-98CD-ED33AD82BF2A}"/>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101" name="object 23">
              <a:extLst>
                <a:ext uri="{FF2B5EF4-FFF2-40B4-BE49-F238E27FC236}">
                  <a16:creationId xmlns:a16="http://schemas.microsoft.com/office/drawing/2014/main" id="{C814F3D8-E823-B44C-80F2-1CA8D3806A86}"/>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2" name="object 24">
              <a:extLst>
                <a:ext uri="{FF2B5EF4-FFF2-40B4-BE49-F238E27FC236}">
                  <a16:creationId xmlns:a16="http://schemas.microsoft.com/office/drawing/2014/main" id="{524FB99C-8B17-3B41-BE4C-CF65A5FA4BD6}"/>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3" name="object 25">
              <a:extLst>
                <a:ext uri="{FF2B5EF4-FFF2-40B4-BE49-F238E27FC236}">
                  <a16:creationId xmlns:a16="http://schemas.microsoft.com/office/drawing/2014/main" id="{8B113C69-7A01-EE4E-BDA7-89A955A66C29}"/>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4" name="object 26">
              <a:extLst>
                <a:ext uri="{FF2B5EF4-FFF2-40B4-BE49-F238E27FC236}">
                  <a16:creationId xmlns:a16="http://schemas.microsoft.com/office/drawing/2014/main" id="{2CB9B50F-D403-2F42-811B-B2A9A5953980}"/>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5" name="object 27">
              <a:extLst>
                <a:ext uri="{FF2B5EF4-FFF2-40B4-BE49-F238E27FC236}">
                  <a16:creationId xmlns:a16="http://schemas.microsoft.com/office/drawing/2014/main" id="{7DAC9B2E-09C0-FA4B-A612-CCE0602E2EB3}"/>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6" name="object 28">
              <a:extLst>
                <a:ext uri="{FF2B5EF4-FFF2-40B4-BE49-F238E27FC236}">
                  <a16:creationId xmlns:a16="http://schemas.microsoft.com/office/drawing/2014/main" id="{3CD5AFA5-40F0-9D46-A60E-1006FBFB042E}"/>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107" name="object 29">
              <a:extLst>
                <a:ext uri="{FF2B5EF4-FFF2-40B4-BE49-F238E27FC236}">
                  <a16:creationId xmlns:a16="http://schemas.microsoft.com/office/drawing/2014/main" id="{A69DFDBC-31F5-7C43-BC33-DA9E3A05C44A}"/>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Tree>
    <p:extLst>
      <p:ext uri="{BB962C8B-B14F-4D97-AF65-F5344CB8AC3E}">
        <p14:creationId xmlns:p14="http://schemas.microsoft.com/office/powerpoint/2010/main" val="193773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96111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grpSp>
        <p:nvGrpSpPr>
          <p:cNvPr id="9" name="Group 8">
            <a:extLst>
              <a:ext uri="{FF2B5EF4-FFF2-40B4-BE49-F238E27FC236}">
                <a16:creationId xmlns:a16="http://schemas.microsoft.com/office/drawing/2014/main" id="{2A9D808A-998A-5041-BFB1-7A2946F9ABE8}"/>
              </a:ext>
            </a:extLst>
          </p:cNvPr>
          <p:cNvGrpSpPr/>
          <p:nvPr userDrawn="1"/>
        </p:nvGrpSpPr>
        <p:grpSpPr>
          <a:xfrm>
            <a:off x="97536" y="2597084"/>
            <a:ext cx="11692128" cy="1663833"/>
            <a:chOff x="240378" y="4483837"/>
            <a:chExt cx="19200675" cy="2548833"/>
          </a:xfrm>
        </p:grpSpPr>
        <p:sp>
          <p:nvSpPr>
            <p:cNvPr id="10" name="object 7">
              <a:extLst>
                <a:ext uri="{FF2B5EF4-FFF2-40B4-BE49-F238E27FC236}">
                  <a16:creationId xmlns:a16="http://schemas.microsoft.com/office/drawing/2014/main" id="{8BB2DE5B-3FFD-ED4A-B1E5-CB90D9211F74}"/>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11" name="object 8">
              <a:extLst>
                <a:ext uri="{FF2B5EF4-FFF2-40B4-BE49-F238E27FC236}">
                  <a16:creationId xmlns:a16="http://schemas.microsoft.com/office/drawing/2014/main" id="{74A3DAC4-4AFD-8D42-A1DD-8315FADF171F}"/>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12" name="object 9">
              <a:extLst>
                <a:ext uri="{FF2B5EF4-FFF2-40B4-BE49-F238E27FC236}">
                  <a16:creationId xmlns:a16="http://schemas.microsoft.com/office/drawing/2014/main" id="{943264AF-72D4-0348-9907-1B87C4EE0386}"/>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3" name="object 10">
              <a:extLst>
                <a:ext uri="{FF2B5EF4-FFF2-40B4-BE49-F238E27FC236}">
                  <a16:creationId xmlns:a16="http://schemas.microsoft.com/office/drawing/2014/main" id="{F8DCC481-A695-E042-87D4-5CF1C327D425}"/>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4" name="object 11">
              <a:extLst>
                <a:ext uri="{FF2B5EF4-FFF2-40B4-BE49-F238E27FC236}">
                  <a16:creationId xmlns:a16="http://schemas.microsoft.com/office/drawing/2014/main" id="{8C5119C7-70B9-314A-A284-CC11B82D9A19}"/>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5" name="object 12">
              <a:extLst>
                <a:ext uri="{FF2B5EF4-FFF2-40B4-BE49-F238E27FC236}">
                  <a16:creationId xmlns:a16="http://schemas.microsoft.com/office/drawing/2014/main" id="{A790CFD8-B3EE-3B4B-B030-4DC4CB5E6044}"/>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16" name="object 13">
              <a:extLst>
                <a:ext uri="{FF2B5EF4-FFF2-40B4-BE49-F238E27FC236}">
                  <a16:creationId xmlns:a16="http://schemas.microsoft.com/office/drawing/2014/main" id="{80F6F9EB-9F98-E747-89E5-9527BDB490FE}"/>
                </a:ext>
              </a:extLst>
            </p:cNvPr>
            <p:cNvSpPr/>
            <p:nvPr/>
          </p:nvSpPr>
          <p:spPr>
            <a:xfrm>
              <a:off x="1127066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17" name="object 14">
              <a:extLst>
                <a:ext uri="{FF2B5EF4-FFF2-40B4-BE49-F238E27FC236}">
                  <a16:creationId xmlns:a16="http://schemas.microsoft.com/office/drawing/2014/main" id="{B36F2233-92DA-7D46-A0DE-85461A5DB1D4}"/>
                </a:ext>
              </a:extLst>
            </p:cNvPr>
            <p:cNvSpPr/>
            <p:nvPr/>
          </p:nvSpPr>
          <p:spPr>
            <a:xfrm>
              <a:off x="15300301"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8" name="object 15">
              <a:extLst>
                <a:ext uri="{FF2B5EF4-FFF2-40B4-BE49-F238E27FC236}">
                  <a16:creationId xmlns:a16="http://schemas.microsoft.com/office/drawing/2014/main" id="{4E2D492C-3EDE-C74B-B549-F35C07EA1682}"/>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9" name="object 16">
              <a:extLst>
                <a:ext uri="{FF2B5EF4-FFF2-40B4-BE49-F238E27FC236}">
                  <a16:creationId xmlns:a16="http://schemas.microsoft.com/office/drawing/2014/main" id="{18DBC867-C47F-654C-B38C-F8DCAC3AE98F}"/>
                </a:ext>
              </a:extLst>
            </p:cNvPr>
            <p:cNvSpPr/>
            <p:nvPr/>
          </p:nvSpPr>
          <p:spPr>
            <a:xfrm>
              <a:off x="15866947"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20" name="object 17">
              <a:extLst>
                <a:ext uri="{FF2B5EF4-FFF2-40B4-BE49-F238E27FC236}">
                  <a16:creationId xmlns:a16="http://schemas.microsoft.com/office/drawing/2014/main" id="{DDE6AE74-3EA2-9D4C-B18A-B9485EA57A66}"/>
                </a:ext>
              </a:extLst>
            </p:cNvPr>
            <p:cNvSpPr/>
            <p:nvPr/>
          </p:nvSpPr>
          <p:spPr>
            <a:xfrm>
              <a:off x="15965052"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21" name="object 18">
              <a:extLst>
                <a:ext uri="{FF2B5EF4-FFF2-40B4-BE49-F238E27FC236}">
                  <a16:creationId xmlns:a16="http://schemas.microsoft.com/office/drawing/2014/main" id="{A0EAA463-9738-8345-883E-EC969D00DDE2}"/>
                </a:ext>
              </a:extLst>
            </p:cNvPr>
            <p:cNvSpPr/>
            <p:nvPr/>
          </p:nvSpPr>
          <p:spPr>
            <a:xfrm>
              <a:off x="15382035"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22" name="object 19">
              <a:extLst>
                <a:ext uri="{FF2B5EF4-FFF2-40B4-BE49-F238E27FC236}">
                  <a16:creationId xmlns:a16="http://schemas.microsoft.com/office/drawing/2014/main" id="{A134924B-7C79-EB46-95A6-877C3B60E905}"/>
                </a:ext>
              </a:extLst>
            </p:cNvPr>
            <p:cNvSpPr/>
            <p:nvPr/>
          </p:nvSpPr>
          <p:spPr>
            <a:xfrm>
              <a:off x="11695753"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23" name="object 20">
              <a:extLst>
                <a:ext uri="{FF2B5EF4-FFF2-40B4-BE49-F238E27FC236}">
                  <a16:creationId xmlns:a16="http://schemas.microsoft.com/office/drawing/2014/main" id="{1EF490C6-E8DA-4542-93EE-30ADD1305A2B}"/>
                </a:ext>
              </a:extLst>
            </p:cNvPr>
            <p:cNvSpPr/>
            <p:nvPr/>
          </p:nvSpPr>
          <p:spPr>
            <a:xfrm>
              <a:off x="11336750"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24" name="object 21">
              <a:extLst>
                <a:ext uri="{FF2B5EF4-FFF2-40B4-BE49-F238E27FC236}">
                  <a16:creationId xmlns:a16="http://schemas.microsoft.com/office/drawing/2014/main" id="{68D33E33-5F94-404E-B2BB-FCEC25EBADD3}"/>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25" name="object 22">
              <a:extLst>
                <a:ext uri="{FF2B5EF4-FFF2-40B4-BE49-F238E27FC236}">
                  <a16:creationId xmlns:a16="http://schemas.microsoft.com/office/drawing/2014/main" id="{B9FCFFB0-0094-6448-87C3-0154061E6C27}"/>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6" name="object 23">
              <a:extLst>
                <a:ext uri="{FF2B5EF4-FFF2-40B4-BE49-F238E27FC236}">
                  <a16:creationId xmlns:a16="http://schemas.microsoft.com/office/drawing/2014/main" id="{CF8FCD71-F358-5C4E-934B-2BA8DB2A609C}"/>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7" name="object 24">
              <a:extLst>
                <a:ext uri="{FF2B5EF4-FFF2-40B4-BE49-F238E27FC236}">
                  <a16:creationId xmlns:a16="http://schemas.microsoft.com/office/drawing/2014/main" id="{4D434D3D-7DBC-6742-A8D9-F8B8FC8E1E05}"/>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28" name="object 25">
              <a:extLst>
                <a:ext uri="{FF2B5EF4-FFF2-40B4-BE49-F238E27FC236}">
                  <a16:creationId xmlns:a16="http://schemas.microsoft.com/office/drawing/2014/main" id="{8EA3B669-29FF-324B-8875-96C4B0655102}"/>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29" name="object 26">
              <a:extLst>
                <a:ext uri="{FF2B5EF4-FFF2-40B4-BE49-F238E27FC236}">
                  <a16:creationId xmlns:a16="http://schemas.microsoft.com/office/drawing/2014/main" id="{A7AB49EB-807B-EF46-A499-50B61F00A44C}"/>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30" name="object 27">
              <a:extLst>
                <a:ext uri="{FF2B5EF4-FFF2-40B4-BE49-F238E27FC236}">
                  <a16:creationId xmlns:a16="http://schemas.microsoft.com/office/drawing/2014/main" id="{D7F997AF-AEF9-2744-936C-FDF7EDD6EF1C}"/>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31" name="object 28">
              <a:extLst>
                <a:ext uri="{FF2B5EF4-FFF2-40B4-BE49-F238E27FC236}">
                  <a16:creationId xmlns:a16="http://schemas.microsoft.com/office/drawing/2014/main" id="{6E991268-9DEC-3849-86EC-C254119BE1B1}"/>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1754187"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7291515" y="1731963"/>
            <a:ext cx="1754187" cy="3254375"/>
          </a:xfrm>
          <a:solidFill>
            <a:srgbClr val="FFFFFF"/>
          </a:solidFill>
        </p:spPr>
        <p:txBody>
          <a:bodyPr/>
          <a:lstStyle/>
          <a:p>
            <a:r>
              <a:rPr lang="en-US" dirty="0"/>
              <a:t>CLICK TO ADD PHOTO</a:t>
            </a:r>
          </a:p>
        </p:txBody>
      </p:sp>
      <p:sp>
        <p:nvSpPr>
          <p:cNvPr id="35" name="Picture Placeholder 32">
            <a:extLst>
              <a:ext uri="{FF2B5EF4-FFF2-40B4-BE49-F238E27FC236}">
                <a16:creationId xmlns:a16="http://schemas.microsoft.com/office/drawing/2014/main" id="{D6FB1BFA-CB90-4148-93FA-32F819BD9767}"/>
              </a:ext>
            </a:extLst>
          </p:cNvPr>
          <p:cNvSpPr>
            <a:spLocks noGrp="1"/>
          </p:cNvSpPr>
          <p:nvPr>
            <p:ph type="pic" sz="quarter" idx="15" hasCustomPrompt="1"/>
          </p:nvPr>
        </p:nvSpPr>
        <p:spPr>
          <a:xfrm>
            <a:off x="9803067" y="1731963"/>
            <a:ext cx="1754187"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7291515"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9" name="Text Placeholder 36">
            <a:extLst>
              <a:ext uri="{FF2B5EF4-FFF2-40B4-BE49-F238E27FC236}">
                <a16:creationId xmlns:a16="http://schemas.microsoft.com/office/drawing/2014/main" id="{E802398C-B22E-8A4E-AD12-4F7A8A973E26}"/>
              </a:ext>
            </a:extLst>
          </p:cNvPr>
          <p:cNvSpPr>
            <a:spLocks noGrp="1"/>
          </p:cNvSpPr>
          <p:nvPr>
            <p:ph type="body" sz="quarter" idx="18" hasCustomPrompt="1"/>
          </p:nvPr>
        </p:nvSpPr>
        <p:spPr>
          <a:xfrm>
            <a:off x="9803067"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6" name="Slide Number Placeholder 5">
            <a:extLst>
              <a:ext uri="{FF2B5EF4-FFF2-40B4-BE49-F238E27FC236}">
                <a16:creationId xmlns:a16="http://schemas.microsoft.com/office/drawing/2014/main" id="{9752AA80-7B31-474B-87C3-AD46DD0921E6}"/>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40233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Section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sp>
        <p:nvSpPr>
          <p:cNvPr id="127" name="Slide Number Placeholder 5">
            <a:extLst>
              <a:ext uri="{FF2B5EF4-FFF2-40B4-BE49-F238E27FC236}">
                <a16:creationId xmlns:a16="http://schemas.microsoft.com/office/drawing/2014/main" id="{813A4B81-CC46-F94B-A20F-AAF752AC444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740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Section Bold">
    <p:bg>
      <p:bgPr>
        <a:solidFill>
          <a:schemeClr val="accent1"/>
        </a:solidFill>
        <a:effectLst/>
      </p:bgPr>
    </p:bg>
    <p:spTree>
      <p:nvGrpSpPr>
        <p:cNvPr id="1" name=""/>
        <p:cNvGrpSpPr/>
        <p:nvPr/>
      </p:nvGrpSpPr>
      <p:grpSpPr>
        <a:xfrm>
          <a:off x="0" y="0"/>
          <a:ext cx="0" cy="0"/>
          <a:chOff x="0" y="0"/>
          <a:chExt cx="0" cy="0"/>
        </a:xfrm>
      </p:grpSpPr>
      <p:pic>
        <p:nvPicPr>
          <p:cNvPr id="34" name="object 3">
            <a:extLst>
              <a:ext uri="{FF2B5EF4-FFF2-40B4-BE49-F238E27FC236}">
                <a16:creationId xmlns:a16="http://schemas.microsoft.com/office/drawing/2014/main" id="{77281791-DA2A-A049-9BA1-827407EC60E8}"/>
              </a:ext>
            </a:extLst>
          </p:cNvPr>
          <p:cNvPicPr/>
          <p:nvPr userDrawn="1"/>
        </p:nvPicPr>
        <p:blipFill>
          <a:blip r:embed="rId2" cstate="print">
            <a:alphaModFix amt="60000"/>
          </a:blip>
          <a:stretch>
            <a:fillRect/>
          </a:stretch>
        </p:blipFill>
        <p:spPr>
          <a:xfrm>
            <a:off x="0" y="-2"/>
            <a:ext cx="12215405" cy="6858001"/>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tx2"/>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sp>
        <p:nvSpPr>
          <p:cNvPr id="35" name="Slide Number Placeholder 5">
            <a:extLst>
              <a:ext uri="{FF2B5EF4-FFF2-40B4-BE49-F238E27FC236}">
                <a16:creationId xmlns:a16="http://schemas.microsoft.com/office/drawing/2014/main" id="{78A0251E-E929-4449-AC90-A2E9CBD31DCB}"/>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04130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Section Bold">
    <p:bg>
      <p:bgPr>
        <a:solidFill>
          <a:srgbClr val="FFFFFF"/>
        </a:solidFill>
        <a:effectLst/>
      </p:bgPr>
    </p:bg>
    <p:spTree>
      <p:nvGrpSpPr>
        <p:cNvPr id="1" name=""/>
        <p:cNvGrpSpPr/>
        <p:nvPr/>
      </p:nvGrpSpPr>
      <p:grpSpPr>
        <a:xfrm>
          <a:off x="0" y="0"/>
          <a:ext cx="0" cy="0"/>
          <a:chOff x="0" y="0"/>
          <a:chExt cx="0" cy="0"/>
        </a:xfrm>
      </p:grpSpPr>
      <p:pic>
        <p:nvPicPr>
          <p:cNvPr id="64" name="Picture 63" descr="A picture containing outdoor, blue, high, day&#10;&#10;Description automatically generated">
            <a:extLst>
              <a:ext uri="{FF2B5EF4-FFF2-40B4-BE49-F238E27FC236}">
                <a16:creationId xmlns:a16="http://schemas.microsoft.com/office/drawing/2014/main" id="{8EFF100B-7FF6-E244-92DF-B896BC0C37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dirty="0"/>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308344" y="1"/>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Level 1. Click to add text. Click to add text. Click to add text. Click to add text. Click to add text. Click to add text. Click to add text. Click to add text. Click to add text. </a:t>
            </a:r>
          </a:p>
          <a:p>
            <a:pPr lvl="1"/>
            <a:r>
              <a:rPr lang="en-US" dirty="0"/>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Item | Section Item | Section Item</a:t>
            </a:r>
            <a:br>
              <a:rPr lang="en-US" dirty="0"/>
            </a:br>
            <a:r>
              <a:rPr lang="en-US" dirty="0"/>
              <a:t>Section Item | Section Item </a:t>
            </a:r>
          </a:p>
        </p:txBody>
      </p:sp>
    </p:spTree>
    <p:extLst>
      <p:ext uri="{BB962C8B-B14F-4D97-AF65-F5344CB8AC3E}">
        <p14:creationId xmlns:p14="http://schemas.microsoft.com/office/powerpoint/2010/main" val="1429653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Section Bold">
    <p:bg>
      <p:bgPr>
        <a:solidFill>
          <a:schemeClr val="accent1"/>
        </a:solidFill>
        <a:effectLst/>
      </p:bgPr>
    </p:bg>
    <p:spTree>
      <p:nvGrpSpPr>
        <p:cNvPr id="1" name=""/>
        <p:cNvGrpSpPr/>
        <p:nvPr/>
      </p:nvGrpSpPr>
      <p:grpSpPr>
        <a:xfrm>
          <a:off x="0" y="0"/>
          <a:ext cx="0" cy="0"/>
          <a:chOff x="0" y="0"/>
          <a:chExt cx="0" cy="0"/>
        </a:xfrm>
      </p:grpSpPr>
      <p:pic>
        <p:nvPicPr>
          <p:cNvPr id="24" name="object 3">
            <a:extLst>
              <a:ext uri="{FF2B5EF4-FFF2-40B4-BE49-F238E27FC236}">
                <a16:creationId xmlns:a16="http://schemas.microsoft.com/office/drawing/2014/main" id="{1D146FFE-4B01-6D48-A006-9612F23ADB0C}"/>
              </a:ext>
            </a:extLst>
          </p:cNvPr>
          <p:cNvPicPr/>
          <p:nvPr userDrawn="1"/>
        </p:nvPicPr>
        <p:blipFill>
          <a:blip r:embed="rId2" cstate="print">
            <a:alphaModFix amt="60000"/>
          </a:blip>
          <a:stretch>
            <a:fillRect/>
          </a:stretch>
        </p:blipFill>
        <p:spPr>
          <a:xfrm>
            <a:off x="0" y="0"/>
            <a:ext cx="12215405" cy="6858001"/>
          </a:xfrm>
          <a:prstGeom prst="rect">
            <a:avLst/>
          </a:prstGeom>
          <a:noFill/>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dirty="0"/>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250156" y="0"/>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Level 1. Click to add text. Click to add text. Click to add text. Click to add text. Click to add text. Click to add text. Click to add text. Click to add text. Click to add text. </a:t>
            </a:r>
          </a:p>
          <a:p>
            <a:pPr lvl="1"/>
            <a:r>
              <a:rPr lang="en-US" dirty="0"/>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Item | Section Item | Section Item</a:t>
            </a:r>
            <a:br>
              <a:rPr lang="en-US" dirty="0"/>
            </a:br>
            <a:r>
              <a:rPr lang="en-US" dirty="0"/>
              <a:t>Section Item | Section Item </a:t>
            </a:r>
          </a:p>
        </p:txBody>
      </p:sp>
    </p:spTree>
    <p:extLst>
      <p:ext uri="{BB962C8B-B14F-4D97-AF65-F5344CB8AC3E}">
        <p14:creationId xmlns:p14="http://schemas.microsoft.com/office/powerpoint/2010/main" val="1541837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29931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29930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7" y="2723124"/>
            <a:ext cx="5431944"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33" name="Picture 32" descr="A picture containing outdoor, blue, high, day&#10;&#10;Description automatically generated">
            <a:extLst>
              <a:ext uri="{FF2B5EF4-FFF2-40B4-BE49-F238E27FC236}">
                <a16:creationId xmlns:a16="http://schemas.microsoft.com/office/drawing/2014/main" id="{EB6400C9-25CC-5444-8624-0F073A057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578304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29933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299319"/>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outdoor, blue, high, day&#10;&#10;Description automatically generated">
            <a:extLst>
              <a:ext uri="{FF2B5EF4-FFF2-40B4-BE49-F238E27FC236}">
                <a16:creationId xmlns:a16="http://schemas.microsoft.com/office/drawing/2014/main" id="{7C64F8DC-0AF8-D343-96F8-3403EAEA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dirty="0"/>
              <a:t>Click to Add Text Here</a:t>
            </a:r>
          </a:p>
          <a:p>
            <a:pPr lvl="1"/>
            <a:r>
              <a:rPr lang="en-US" dirty="0"/>
              <a:t>Text</a:t>
            </a:r>
          </a:p>
          <a:p>
            <a:pPr lvl="2"/>
            <a:r>
              <a:rPr lang="en-US" dirty="0"/>
              <a:t>Text</a:t>
            </a:r>
          </a:p>
          <a:p>
            <a:pPr lvl="3"/>
            <a:r>
              <a:rPr lang="en-US" dirty="0"/>
              <a:t>Text</a:t>
            </a:r>
          </a:p>
          <a:p>
            <a:pPr lvl="4"/>
            <a:r>
              <a:rPr lang="en-US" dirty="0"/>
              <a:t>Text</a:t>
            </a:r>
          </a:p>
        </p:txBody>
      </p:sp>
    </p:spTree>
    <p:extLst>
      <p:ext uri="{BB962C8B-B14F-4D97-AF65-F5344CB8AC3E}">
        <p14:creationId xmlns:p14="http://schemas.microsoft.com/office/powerpoint/2010/main" val="3844005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pic>
        <p:nvPicPr>
          <p:cNvPr id="16" name="Picture 15" descr="A picture containing outdoor, blue, high, day&#10;&#10;Description automatically generated">
            <a:extLst>
              <a:ext uri="{FF2B5EF4-FFF2-40B4-BE49-F238E27FC236}">
                <a16:creationId xmlns:a16="http://schemas.microsoft.com/office/drawing/2014/main" id="{04FFA344-6E13-7743-860E-735EE08536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2692720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33467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33465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pic>
        <p:nvPicPr>
          <p:cNvPr id="16" name="Picture 15" descr="A picture containing outdoor, blue, high, day&#10;&#10;Description automatically generated">
            <a:extLst>
              <a:ext uri="{FF2B5EF4-FFF2-40B4-BE49-F238E27FC236}">
                <a16:creationId xmlns:a16="http://schemas.microsoft.com/office/drawing/2014/main" id="{E6E998BD-CB42-8C49-BB60-16C9E5F4EB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7716185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7"/>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5"/>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outdoor, blue, high, day&#10;&#10;Description automatically generated">
            <a:extLst>
              <a:ext uri="{FF2B5EF4-FFF2-40B4-BE49-F238E27FC236}">
                <a16:creationId xmlns:a16="http://schemas.microsoft.com/office/drawing/2014/main" id="{7C64F8DC-0AF8-D343-96F8-3403EAEA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1159802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6/9/2022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018219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34113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3411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16" name="object 3">
            <a:extLst>
              <a:ext uri="{FF2B5EF4-FFF2-40B4-BE49-F238E27FC236}">
                <a16:creationId xmlns:a16="http://schemas.microsoft.com/office/drawing/2014/main" id="{724514B4-05C7-114D-AB5D-08A111F76B0E}"/>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2681256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33"/>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dirty="0"/>
              <a:t>Click to Add Text Here</a:t>
            </a:r>
          </a:p>
          <a:p>
            <a:pPr lvl="1"/>
            <a:r>
              <a:rPr lang="en-US" dirty="0"/>
              <a:t>Text</a:t>
            </a:r>
          </a:p>
          <a:p>
            <a:pPr lvl="2"/>
            <a:r>
              <a:rPr lang="en-US" dirty="0"/>
              <a:t>Text</a:t>
            </a:r>
          </a:p>
          <a:p>
            <a:pPr lvl="3"/>
            <a:r>
              <a:rPr lang="en-US" dirty="0"/>
              <a:t>Text</a:t>
            </a:r>
          </a:p>
          <a:p>
            <a:pPr lvl="4"/>
            <a:r>
              <a:rPr lang="en-US" dirty="0"/>
              <a:t>Text</a:t>
            </a:r>
          </a:p>
        </p:txBody>
      </p:sp>
      <p:pic>
        <p:nvPicPr>
          <p:cNvPr id="8" name="object 3">
            <a:extLst>
              <a:ext uri="{FF2B5EF4-FFF2-40B4-BE49-F238E27FC236}">
                <a16:creationId xmlns:a16="http://schemas.microsoft.com/office/drawing/2014/main" id="{7AC36E70-3776-1D4A-AA3D-DD480B259F8E}"/>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3954817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41202" cy="29932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41202" cy="299313"/>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pic>
        <p:nvPicPr>
          <p:cNvPr id="10" name="object 3">
            <a:extLst>
              <a:ext uri="{FF2B5EF4-FFF2-40B4-BE49-F238E27FC236}">
                <a16:creationId xmlns:a16="http://schemas.microsoft.com/office/drawing/2014/main" id="{992E2405-AB9E-7349-B0F4-2DAC421102D1}"/>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3762719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34682"/>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5"/>
            <a:ext cx="11617797" cy="334668"/>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pic>
        <p:nvPicPr>
          <p:cNvPr id="10" name="object 3">
            <a:extLst>
              <a:ext uri="{FF2B5EF4-FFF2-40B4-BE49-F238E27FC236}">
                <a16:creationId xmlns:a16="http://schemas.microsoft.com/office/drawing/2014/main" id="{B1966049-FED7-A542-B1B0-E243E4318E58}"/>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3049516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13740"/>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31372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object 3">
            <a:extLst>
              <a:ext uri="{FF2B5EF4-FFF2-40B4-BE49-F238E27FC236}">
                <a16:creationId xmlns:a16="http://schemas.microsoft.com/office/drawing/2014/main" id="{4607F7FB-97DA-B34E-B954-D2BBAF88428A}"/>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966541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10195" y="-629101"/>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24837472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Image with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6"/>
            <a:ext cx="12192000" cy="4440287"/>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39240" y="4422583"/>
            <a:ext cx="10971609" cy="1143000"/>
          </a:xfrm>
          <a:prstGeom prst="rect">
            <a:avLst/>
          </a:prstGeom>
        </p:spPr>
        <p:txBody>
          <a:bodyPr vert="horz" lIns="36576" tIns="36576" rIns="36576" bIns="36576" rtlCol="0" anchor="ctr" anchorCtr="0">
            <a:noAutofit/>
          </a:bodyPr>
          <a:lstStyle>
            <a:lvl1pPr algn="ct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00893308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ll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524558" y="0"/>
            <a:ext cx="3667745"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93701322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edium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118860" y="-9525"/>
            <a:ext cx="6096000" cy="6867144"/>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8256" y="505894"/>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419646410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3491" y="-5825"/>
            <a:ext cx="7330748"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8448" y="502266"/>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58544280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6/9/2022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057134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Square Cent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335574" y="2218927"/>
            <a:ext cx="3520852" cy="3723941"/>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7008" y="505483"/>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0679336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Tall Center">
    <p:spTree>
      <p:nvGrpSpPr>
        <p:cNvPr id="1" name=""/>
        <p:cNvGrpSpPr/>
        <p:nvPr/>
      </p:nvGrpSpPr>
      <p:grpSpPr>
        <a:xfrm>
          <a:off x="0" y="0"/>
          <a:ext cx="0" cy="0"/>
          <a:chOff x="0" y="0"/>
          <a:chExt cx="0" cy="0"/>
        </a:xfrm>
      </p:grpSpPr>
      <p:pic>
        <p:nvPicPr>
          <p:cNvPr id="4" name="Picture 3" descr="phone-lebel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6156" y="766108"/>
            <a:ext cx="2699689" cy="5618912"/>
          </a:xfrm>
          <a:prstGeom prst="rect">
            <a:avLst/>
          </a:prstGeom>
        </p:spPr>
      </p:pic>
      <p:sp>
        <p:nvSpPr>
          <p:cNvPr id="2" name="Title 1"/>
          <p:cNvSpPr>
            <a:spLocks noGrp="1"/>
          </p:cNvSpPr>
          <p:nvPr>
            <p:ph type="title" hasCustomPrompt="1"/>
          </p:nvPr>
        </p:nvSpPr>
        <p:spPr>
          <a:xfrm>
            <a:off x="649377" y="505894"/>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
        <p:nvSpPr>
          <p:cNvPr id="8" name="Picture Placeholder 7"/>
          <p:cNvSpPr>
            <a:spLocks noGrp="1"/>
          </p:cNvSpPr>
          <p:nvPr>
            <p:ph type="pic" sz="quarter" idx="10"/>
          </p:nvPr>
        </p:nvSpPr>
        <p:spPr>
          <a:xfrm>
            <a:off x="4937760" y="1539241"/>
            <a:ext cx="2286000" cy="39597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428261217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858" y="50133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688684374"/>
      </p:ext>
    </p:extLst>
  </p:cSld>
  <p:clrMapOvr>
    <a:masterClrMapping/>
  </p:clrMapOvr>
  <p:transition spd="med"/>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Banner Sma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31710"/>
            <a:ext cx="12191999" cy="2869803"/>
          </a:xfrm>
          <a:prstGeom prst="rect">
            <a:avLst/>
          </a:prstGeom>
        </p:spPr>
        <p:txBody>
          <a:bodyPr vert="horz" lIns="64291" tIns="32146" rIns="64291" bIns="32146"/>
          <a:lstStyle>
            <a:lvl1pPr>
              <a:defRPr sz="1600">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218145390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Banner Lar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19678"/>
            <a:ext cx="12191999" cy="3401568"/>
          </a:xfrm>
          <a:prstGeom prst="rect">
            <a:avLst/>
          </a:prstGeom>
        </p:spPr>
        <p:txBody>
          <a:bodyPr vert="horz" lIns="64291" tIns="32146" rIns="64291" bIns="32146"/>
          <a:lstStyle>
            <a:lvl1pPr>
              <a:defRPr sz="1600">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78095203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658973"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0" name="Picture Placeholder 7"/>
          <p:cNvSpPr>
            <a:spLocks noGrp="1"/>
          </p:cNvSpPr>
          <p:nvPr>
            <p:ph type="pic" sz="quarter" idx="11"/>
          </p:nvPr>
        </p:nvSpPr>
        <p:spPr>
          <a:xfrm>
            <a:off x="3575870"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1" name="Picture Placeholder 7"/>
          <p:cNvSpPr>
            <a:spLocks noGrp="1"/>
          </p:cNvSpPr>
          <p:nvPr>
            <p:ph type="pic" sz="quarter" idx="12"/>
          </p:nvPr>
        </p:nvSpPr>
        <p:spPr>
          <a:xfrm>
            <a:off x="6492767"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3" name="Picture Placeholder 7"/>
          <p:cNvSpPr>
            <a:spLocks noGrp="1"/>
          </p:cNvSpPr>
          <p:nvPr>
            <p:ph type="pic" sz="quarter" idx="13"/>
          </p:nvPr>
        </p:nvSpPr>
        <p:spPr>
          <a:xfrm>
            <a:off x="9409665"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29175532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408">
          <p15:clr>
            <a:srgbClr val="FBAE40"/>
          </p15:clr>
        </p15:guide>
        <p15:guide id="3" pos="727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Picture Grid">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6384568" y="1885759"/>
            <a:ext cx="2130213" cy="1708727"/>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9" name="Picture Placeholder 7"/>
          <p:cNvSpPr>
            <a:spLocks noGrp="1"/>
          </p:cNvSpPr>
          <p:nvPr>
            <p:ph type="pic" sz="quarter" idx="10"/>
          </p:nvPr>
        </p:nvSpPr>
        <p:spPr>
          <a:xfrm>
            <a:off x="773692" y="1885759"/>
            <a:ext cx="2130213" cy="1724120"/>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10" name="Picture Placeholder 7"/>
          <p:cNvSpPr>
            <a:spLocks noGrp="1"/>
          </p:cNvSpPr>
          <p:nvPr>
            <p:ph type="pic" sz="quarter" idx="11"/>
          </p:nvPr>
        </p:nvSpPr>
        <p:spPr>
          <a:xfrm>
            <a:off x="773692" y="3877498"/>
            <a:ext cx="2130213" cy="1724121"/>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13" name="Picture Placeholder 7"/>
          <p:cNvSpPr>
            <a:spLocks noGrp="1"/>
          </p:cNvSpPr>
          <p:nvPr>
            <p:ph type="pic" sz="quarter" idx="13"/>
          </p:nvPr>
        </p:nvSpPr>
        <p:spPr>
          <a:xfrm>
            <a:off x="6384568" y="3877498"/>
            <a:ext cx="2130213" cy="1718205"/>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94401050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
        <p:nvSpPr>
          <p:cNvPr id="3" name="Content Placeholder 2"/>
          <p:cNvSpPr>
            <a:spLocks noGrp="1"/>
          </p:cNvSpPr>
          <p:nvPr>
            <p:ph sz="quarter" idx="13"/>
          </p:nvPr>
        </p:nvSpPr>
        <p:spPr>
          <a:xfrm>
            <a:off x="3559175" y="2276475"/>
            <a:ext cx="5073650" cy="311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4956387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981179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4843738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6/9/2022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921081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99368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6939" y="609822"/>
            <a:ext cx="10358120" cy="69659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08942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916939" y="1707159"/>
            <a:ext cx="4839335" cy="3477895"/>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sz="half" idx="3"/>
          </p:nvPr>
        </p:nvSpPr>
        <p:spPr>
          <a:xfrm>
            <a:off x="6250940" y="1707159"/>
            <a:ext cx="4206240" cy="3988435"/>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2656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Midd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 name="Title 1"/>
          <p:cNvSpPr>
            <a:spLocks noGrp="1"/>
          </p:cNvSpPr>
          <p:nvPr>
            <p:ph type="title" hasCustomPrompt="1"/>
          </p:nvPr>
        </p:nvSpPr>
        <p:spPr>
          <a:xfrm>
            <a:off x="822960" y="2221611"/>
            <a:ext cx="10801180" cy="759714"/>
          </a:xfrm>
        </p:spPr>
        <p:txBody>
          <a:bodyPr/>
          <a:lstStyle>
            <a:lvl1pPr>
              <a:defRPr>
                <a:latin typeface="+mj-lt"/>
              </a:defRPr>
            </a:lvl1pPr>
          </a:lstStyle>
          <a:p>
            <a:r>
              <a:rPr lang="en-US" dirty="0"/>
              <a:t>CLICK TO EDIT MASTER TITLE STYLE</a:t>
            </a:r>
          </a:p>
        </p:txBody>
      </p:sp>
      <p:sp>
        <p:nvSpPr>
          <p:cNvPr id="5" name="Parallelogram 4"/>
          <p:cNvSpPr/>
          <p:nvPr userDrawn="1"/>
        </p:nvSpPr>
        <p:spPr>
          <a:xfrm rot="16200000" flipH="1">
            <a:off x="371304" y="1457227"/>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3" name="Slide Number Placeholder 2"/>
          <p:cNvSpPr>
            <a:spLocks noGrp="1"/>
          </p:cNvSpPr>
          <p:nvPr>
            <p:ph type="sldNum" sz="quarter" idx="10"/>
          </p:nvPr>
        </p:nvSpPr>
        <p:spPr>
          <a:xfrm>
            <a:off x="579970" y="1817320"/>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222379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Pictures Left">
    <p:spTree>
      <p:nvGrpSpPr>
        <p:cNvPr id="1" name=""/>
        <p:cNvGrpSpPr/>
        <p:nvPr/>
      </p:nvGrpSpPr>
      <p:grpSpPr>
        <a:xfrm>
          <a:off x="0" y="0"/>
          <a:ext cx="0" cy="0"/>
          <a:chOff x="0" y="0"/>
          <a:chExt cx="0" cy="0"/>
        </a:xfrm>
      </p:grpSpPr>
      <p:sp>
        <p:nvSpPr>
          <p:cNvPr id="18" name="Rectangle 17"/>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7" name="Rectangle 1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6" name="Picture Placeholder 28"/>
          <p:cNvSpPr>
            <a:spLocks noGrp="1" noChangeAspect="1"/>
          </p:cNvSpPr>
          <p:nvPr>
            <p:ph type="pic" sz="quarter" idx="57"/>
          </p:nvPr>
        </p:nvSpPr>
        <p:spPr>
          <a:xfrm>
            <a:off x="1088759" y="559179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5" name="Picture Placeholder 28"/>
          <p:cNvSpPr>
            <a:spLocks noGrp="1" noChangeAspect="1"/>
          </p:cNvSpPr>
          <p:nvPr>
            <p:ph type="pic" sz="quarter" idx="56"/>
          </p:nvPr>
        </p:nvSpPr>
        <p:spPr>
          <a:xfrm>
            <a:off x="1088759" y="4373516"/>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4" name="Picture Placeholder 28"/>
          <p:cNvSpPr>
            <a:spLocks noGrp="1" noChangeAspect="1"/>
          </p:cNvSpPr>
          <p:nvPr>
            <p:ph type="pic" sz="quarter" idx="55"/>
          </p:nvPr>
        </p:nvSpPr>
        <p:spPr>
          <a:xfrm>
            <a:off x="1088759" y="3155239"/>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3" name="Picture Placeholder 28"/>
          <p:cNvSpPr>
            <a:spLocks noGrp="1" noChangeAspect="1"/>
          </p:cNvSpPr>
          <p:nvPr>
            <p:ph type="pic" sz="quarter" idx="54"/>
          </p:nvPr>
        </p:nvSpPr>
        <p:spPr>
          <a:xfrm>
            <a:off x="1088759" y="1936963"/>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2" name="Picture Placeholder 28"/>
          <p:cNvSpPr>
            <a:spLocks noGrp="1" noChangeAspect="1"/>
          </p:cNvSpPr>
          <p:nvPr>
            <p:ph type="pic" sz="quarter" idx="53"/>
          </p:nvPr>
        </p:nvSpPr>
        <p:spPr>
          <a:xfrm>
            <a:off x="1088759" y="71868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cxnSp>
        <p:nvCxnSpPr>
          <p:cNvPr id="4" name="Straight Connector 3"/>
          <p:cNvCxnSpPr/>
          <p:nvPr userDrawn="1"/>
        </p:nvCxnSpPr>
        <p:spPr>
          <a:xfrm>
            <a:off x="1634163" y="0"/>
            <a:ext cx="0" cy="6858000"/>
          </a:xfrm>
          <a:prstGeom prst="line">
            <a:avLst/>
          </a:prstGeom>
          <a:ln w="12700" cmpd="sng">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0" name="Parallelogram 19"/>
          <p:cNvSpPr/>
          <p:nvPr userDrawn="1"/>
        </p:nvSpPr>
        <p:spPr>
          <a:xfrm rot="16200000" flipH="1">
            <a:off x="4174350" y="1160223"/>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1"/>
          <p:cNvSpPr>
            <a:spLocks noGrp="1"/>
          </p:cNvSpPr>
          <p:nvPr>
            <p:ph type="title" hasCustomPrompt="1"/>
          </p:nvPr>
        </p:nvSpPr>
        <p:spPr>
          <a:xfrm>
            <a:off x="4599432" y="1636776"/>
            <a:ext cx="6018440" cy="1143000"/>
          </a:xfrm>
        </p:spPr>
        <p:txBody>
          <a:bodyPr/>
          <a:lstStyle/>
          <a:p>
            <a:r>
              <a:rPr lang="en-US" dirty="0"/>
              <a:t>CLICK TO EDIT MASTER TITLE STYLE</a:t>
            </a:r>
          </a:p>
        </p:txBody>
      </p:sp>
      <p:sp>
        <p:nvSpPr>
          <p:cNvPr id="3" name="Slide Number Placeholder 2"/>
          <p:cNvSpPr>
            <a:spLocks noGrp="1"/>
          </p:cNvSpPr>
          <p:nvPr>
            <p:ph type="sldNum" sz="quarter" idx="10"/>
          </p:nvPr>
        </p:nvSpPr>
        <p:spPr>
          <a:xfrm>
            <a:off x="4459134" y="1453088"/>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8897313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126"/>
            <a:ext cx="12192000" cy="2428876"/>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lvl1pPr>
              <a:defRPr>
                <a:solidFill>
                  <a:schemeClr val="bg1"/>
                </a:solidFill>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178062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4" name="Slide Number Placeholder 3"/>
          <p:cNvSpPr>
            <a:spLocks noGrp="1"/>
          </p:cNvSpPr>
          <p:nvPr>
            <p:ph type="sldNum" sz="quarter" idx="4"/>
          </p:nvPr>
        </p:nvSpPr>
        <p:spPr>
          <a:xfrm>
            <a:off x="1685471" y="3759173"/>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
        <p:nvSpPr>
          <p:cNvPr id="2" name="Title 1"/>
          <p:cNvSpPr>
            <a:spLocks noGrp="1"/>
          </p:cNvSpPr>
          <p:nvPr>
            <p:ph type="title" hasCustomPrompt="1"/>
          </p:nvPr>
        </p:nvSpPr>
        <p:spPr>
          <a:xfrm>
            <a:off x="2039112" y="3913632"/>
            <a:ext cx="9043416" cy="1143000"/>
          </a:xfrm>
        </p:spPr>
        <p:txBody>
          <a:bodyPr/>
          <a:lstStyle>
            <a:lvl1pPr>
              <a:defRPr>
                <a:solidFill>
                  <a:schemeClr val="bg1"/>
                </a:solidFill>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18348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059603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
        <p:nvSpPr>
          <p:cNvPr id="4" name="Picture Placeholder 3"/>
          <p:cNvSpPr>
            <a:spLocks noGrp="1"/>
          </p:cNvSpPr>
          <p:nvPr>
            <p:ph type="pic" sz="quarter" idx="10"/>
          </p:nvPr>
        </p:nvSpPr>
        <p:spPr>
          <a:xfrm>
            <a:off x="3803904" y="2075688"/>
            <a:ext cx="7287768" cy="4318000"/>
          </a:xfrm>
        </p:spPr>
        <p:txBody>
          <a:bodyPr/>
          <a:lstStyle/>
          <a:p>
            <a:r>
              <a:rPr lang="en-US"/>
              <a:t>Click icon to add picture</a:t>
            </a:r>
          </a:p>
        </p:txBody>
      </p:sp>
    </p:spTree>
    <p:custDataLst>
      <p:tags r:id="rId1"/>
    </p:custDataLst>
    <p:extLst>
      <p:ext uri="{BB962C8B-B14F-4D97-AF65-F5344CB8AC3E}">
        <p14:creationId xmlns:p14="http://schemas.microsoft.com/office/powerpoint/2010/main" val="1192706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22960" y="2084832"/>
            <a:ext cx="3547872" cy="2103437"/>
          </a:xfrm>
        </p:spPr>
        <p:txBody>
          <a:bodyPr/>
          <a:lstStyle/>
          <a:p>
            <a:r>
              <a:rPr lang="en-US"/>
              <a:t>Click icon to add picture</a:t>
            </a:r>
            <a:endParaRPr lang="en-US" dirty="0"/>
          </a:p>
        </p:txBody>
      </p:sp>
      <p:sp>
        <p:nvSpPr>
          <p:cNvPr id="9" name="Picture Placeholder 7"/>
          <p:cNvSpPr>
            <a:spLocks noGrp="1"/>
          </p:cNvSpPr>
          <p:nvPr>
            <p:ph type="pic" sz="quarter" idx="12"/>
          </p:nvPr>
        </p:nvSpPr>
        <p:spPr>
          <a:xfrm>
            <a:off x="4370832" y="2084832"/>
            <a:ext cx="3562350" cy="2103437"/>
          </a:xfrm>
        </p:spPr>
        <p:txBody>
          <a:bodyPr/>
          <a:lstStyle/>
          <a:p>
            <a:r>
              <a:rPr lang="en-US"/>
              <a:t>Click icon to add picture</a:t>
            </a:r>
            <a:endParaRPr lang="en-US" dirty="0"/>
          </a:p>
        </p:txBody>
      </p:sp>
      <p:sp>
        <p:nvSpPr>
          <p:cNvPr id="10" name="Picture Placeholder 7"/>
          <p:cNvSpPr>
            <a:spLocks noGrp="1"/>
          </p:cNvSpPr>
          <p:nvPr>
            <p:ph type="pic" sz="quarter" idx="13"/>
          </p:nvPr>
        </p:nvSpPr>
        <p:spPr>
          <a:xfrm>
            <a:off x="7909560" y="2084831"/>
            <a:ext cx="3520440" cy="2112264"/>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961887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97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68680" y="2066544"/>
            <a:ext cx="10320867" cy="4168775"/>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7"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014426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Pictures Bottom">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80356" y="3843339"/>
            <a:ext cx="3268133" cy="2157412"/>
          </a:xfrm>
        </p:spPr>
        <p:txBody>
          <a:bodyPr/>
          <a:lstStyle/>
          <a:p>
            <a:r>
              <a:rPr lang="en-US"/>
              <a:t>Click icon to add picture</a:t>
            </a:r>
            <a:endParaRPr lang="en-US" dirty="0"/>
          </a:p>
        </p:txBody>
      </p:sp>
      <p:sp>
        <p:nvSpPr>
          <p:cNvPr id="10" name="Picture Placeholder 9"/>
          <p:cNvSpPr>
            <a:spLocks noGrp="1"/>
          </p:cNvSpPr>
          <p:nvPr>
            <p:ph type="pic" sz="quarter" idx="12"/>
          </p:nvPr>
        </p:nvSpPr>
        <p:spPr>
          <a:xfrm>
            <a:off x="4495623" y="3843339"/>
            <a:ext cx="3268133" cy="2157412"/>
          </a:xfrm>
        </p:spPr>
        <p:txBody>
          <a:bodyPr/>
          <a:lstStyle/>
          <a:p>
            <a:r>
              <a:rPr lang="en-US"/>
              <a:t>Click icon to add picture</a:t>
            </a:r>
            <a:endParaRPr lang="en-US" dirty="0"/>
          </a:p>
        </p:txBody>
      </p:sp>
      <p:sp>
        <p:nvSpPr>
          <p:cNvPr id="12" name="Picture Placeholder 11"/>
          <p:cNvSpPr>
            <a:spLocks noGrp="1"/>
          </p:cNvSpPr>
          <p:nvPr>
            <p:ph type="pic" sz="quarter" idx="13"/>
          </p:nvPr>
        </p:nvSpPr>
        <p:spPr>
          <a:xfrm>
            <a:off x="8110891" y="3843339"/>
            <a:ext cx="3268866" cy="2156776"/>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11"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2395201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ven Pictures">
    <p:spTree>
      <p:nvGrpSpPr>
        <p:cNvPr id="1" name=""/>
        <p:cNvGrpSpPr/>
        <p:nvPr/>
      </p:nvGrpSpPr>
      <p:grpSpPr>
        <a:xfrm>
          <a:off x="0" y="0"/>
          <a:ext cx="0" cy="0"/>
          <a:chOff x="0" y="0"/>
          <a:chExt cx="0" cy="0"/>
        </a:xfrm>
      </p:grpSpPr>
      <p:sp>
        <p:nvSpPr>
          <p:cNvPr id="28" name="Picture Placeholder 27"/>
          <p:cNvSpPr>
            <a:spLocks noGrp="1"/>
          </p:cNvSpPr>
          <p:nvPr>
            <p:ph type="pic" sz="quarter" idx="17"/>
          </p:nvPr>
        </p:nvSpPr>
        <p:spPr>
          <a:xfrm>
            <a:off x="6062134" y="4859339"/>
            <a:ext cx="2116667" cy="1998663"/>
          </a:xfrm>
        </p:spPr>
        <p:txBody>
          <a:bodyPr/>
          <a:lstStyle/>
          <a:p>
            <a:r>
              <a:rPr lang="en-US"/>
              <a:t>Click icon to add picture</a:t>
            </a:r>
            <a:endParaRPr lang="en-US" dirty="0"/>
          </a:p>
        </p:txBody>
      </p:sp>
      <p:sp>
        <p:nvSpPr>
          <p:cNvPr id="26" name="Picture Placeholder 25"/>
          <p:cNvSpPr>
            <a:spLocks noGrp="1"/>
          </p:cNvSpPr>
          <p:nvPr>
            <p:ph type="pic" sz="quarter" idx="16"/>
          </p:nvPr>
        </p:nvSpPr>
        <p:spPr>
          <a:xfrm>
            <a:off x="2180171" y="4859339"/>
            <a:ext cx="3839633" cy="2009776"/>
          </a:xfrm>
        </p:spPr>
        <p:txBody>
          <a:bodyPr/>
          <a:lstStyle/>
          <a:p>
            <a:r>
              <a:rPr lang="en-US"/>
              <a:t>Click icon to add picture</a:t>
            </a:r>
            <a:endParaRPr lang="en-US" dirty="0"/>
          </a:p>
        </p:txBody>
      </p:sp>
      <p:sp>
        <p:nvSpPr>
          <p:cNvPr id="24" name="Picture Placeholder 23"/>
          <p:cNvSpPr>
            <a:spLocks noGrp="1"/>
          </p:cNvSpPr>
          <p:nvPr>
            <p:ph type="pic" sz="quarter" idx="15"/>
          </p:nvPr>
        </p:nvSpPr>
        <p:spPr>
          <a:xfrm>
            <a:off x="2179493" y="2432050"/>
            <a:ext cx="5999310" cy="2392363"/>
          </a:xfrm>
        </p:spPr>
        <p:txBody>
          <a:bodyPr/>
          <a:lstStyle/>
          <a:p>
            <a:r>
              <a:rPr lang="en-US"/>
              <a:t>Click icon to add picture</a:t>
            </a:r>
            <a:endParaRPr lang="en-US" dirty="0"/>
          </a:p>
        </p:txBody>
      </p:sp>
      <p:sp>
        <p:nvSpPr>
          <p:cNvPr id="22" name="Picture Placeholder 21"/>
          <p:cNvSpPr>
            <a:spLocks noGrp="1"/>
          </p:cNvSpPr>
          <p:nvPr>
            <p:ph type="pic" sz="quarter" idx="14"/>
          </p:nvPr>
        </p:nvSpPr>
        <p:spPr>
          <a:xfrm>
            <a:off x="4474636" y="1165227"/>
            <a:ext cx="3704167" cy="1228725"/>
          </a:xfrm>
        </p:spPr>
        <p:txBody>
          <a:bodyPr/>
          <a:lstStyle/>
          <a:p>
            <a:r>
              <a:rPr lang="en-US"/>
              <a:t>Click icon to add picture</a:t>
            </a:r>
            <a:endParaRPr lang="en-US" dirty="0"/>
          </a:p>
        </p:txBody>
      </p:sp>
      <p:sp>
        <p:nvSpPr>
          <p:cNvPr id="20" name="Picture Placeholder 19"/>
          <p:cNvSpPr>
            <a:spLocks noGrp="1"/>
          </p:cNvSpPr>
          <p:nvPr>
            <p:ph type="pic" sz="quarter" idx="13"/>
          </p:nvPr>
        </p:nvSpPr>
        <p:spPr>
          <a:xfrm>
            <a:off x="4474636" y="1"/>
            <a:ext cx="3704167" cy="1116013"/>
          </a:xfrm>
        </p:spPr>
        <p:txBody>
          <a:bodyPr/>
          <a:lstStyle/>
          <a:p>
            <a:r>
              <a:rPr lang="en-US"/>
              <a:t>Click icon to add picture</a:t>
            </a:r>
            <a:endParaRPr lang="en-US" dirty="0"/>
          </a:p>
        </p:txBody>
      </p:sp>
      <p:sp>
        <p:nvSpPr>
          <p:cNvPr id="16" name="Picture Placeholder 15"/>
          <p:cNvSpPr>
            <a:spLocks noGrp="1"/>
          </p:cNvSpPr>
          <p:nvPr>
            <p:ph type="pic" sz="quarter" idx="12"/>
          </p:nvPr>
        </p:nvSpPr>
        <p:spPr>
          <a:xfrm>
            <a:off x="4" y="2432051"/>
            <a:ext cx="2120900" cy="4437064"/>
          </a:xfrm>
        </p:spPr>
        <p:txBody>
          <a:bodyPr/>
          <a:lstStyle/>
          <a:p>
            <a:r>
              <a:rPr lang="en-US"/>
              <a:t>Click icon to add picture</a:t>
            </a:r>
            <a:endParaRPr lang="en-US" dirty="0"/>
          </a:p>
        </p:txBody>
      </p:sp>
      <p:sp>
        <p:nvSpPr>
          <p:cNvPr id="14" name="Picture Placeholder 13"/>
          <p:cNvSpPr>
            <a:spLocks noGrp="1"/>
          </p:cNvSpPr>
          <p:nvPr>
            <p:ph type="pic" sz="quarter" idx="11"/>
          </p:nvPr>
        </p:nvSpPr>
        <p:spPr>
          <a:xfrm>
            <a:off x="4" y="0"/>
            <a:ext cx="4423833" cy="2393950"/>
          </a:xfrm>
        </p:spPr>
        <p:txBody>
          <a:bodyPr/>
          <a:lstStyle/>
          <a:p>
            <a:r>
              <a:rPr lang="en-US"/>
              <a:t>Click icon to add picture</a:t>
            </a:r>
            <a:endParaRPr lang="en-US" dirty="0"/>
          </a:p>
        </p:txBody>
      </p:sp>
      <p:sp>
        <p:nvSpPr>
          <p:cNvPr id="2" name="Title 1"/>
          <p:cNvSpPr>
            <a:spLocks noGrp="1"/>
          </p:cNvSpPr>
          <p:nvPr>
            <p:ph type="title" hasCustomPrompt="1"/>
          </p:nvPr>
        </p:nvSpPr>
        <p:spPr>
          <a:xfrm>
            <a:off x="8493877" y="689125"/>
            <a:ext cx="3080059" cy="1143000"/>
          </a:xfrm>
        </p:spPr>
        <p:txBody>
          <a:bodyPr/>
          <a:lstStyle/>
          <a:p>
            <a:r>
              <a:rPr lang="en-US" dirty="0"/>
              <a:t>CLICK TO EDIT MASTER TITLE STYLE</a:t>
            </a:r>
          </a:p>
        </p:txBody>
      </p:sp>
      <p:sp>
        <p:nvSpPr>
          <p:cNvPr id="10"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8873023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44168"/>
            <a:ext cx="12185944" cy="2444617"/>
          </a:xfrm>
        </p:spPr>
        <p:txBody>
          <a:bodyPr/>
          <a:lstStyle/>
          <a:p>
            <a:r>
              <a:rPr lang="en-US"/>
              <a:t>Click icon to add picture</a:t>
            </a:r>
            <a:endParaRPr lang="en-US" dirty="0"/>
          </a:p>
        </p:txBody>
      </p:sp>
      <p:sp>
        <p:nvSpPr>
          <p:cNvPr id="4" name="Title 1"/>
          <p:cNvSpPr>
            <a:spLocks noGrp="1"/>
          </p:cNvSpPr>
          <p:nvPr>
            <p:ph type="title" hasCustomPrompt="1"/>
          </p:nvPr>
        </p:nvSpPr>
        <p:spPr>
          <a:xfrm>
            <a:off x="740664" y="301752"/>
            <a:ext cx="10412618" cy="1143000"/>
          </a:xfrm>
        </p:spPr>
        <p:txBody>
          <a:bodyPr/>
          <a:lstStyle>
            <a:lvl1pPr>
              <a:defRPr>
                <a:solidFill>
                  <a:schemeClr val="tx2"/>
                </a:solidFill>
              </a:defRPr>
            </a:lvl1pPr>
          </a:lstStyle>
          <a:p>
            <a:r>
              <a:rPr lang="en-US" dirty="0"/>
              <a:t>CLICK TO EDIT MASTER TITLE STYLE</a:t>
            </a:r>
          </a:p>
        </p:txBody>
      </p:sp>
      <p:sp>
        <p:nvSpPr>
          <p:cNvPr id="8"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8558318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806" y="1"/>
            <a:ext cx="6091804" cy="6863061"/>
          </a:xfrm>
        </p:spPr>
        <p:txBody>
          <a:bodyPr/>
          <a:lstStyle/>
          <a:p>
            <a:r>
              <a:rPr lang="en-US"/>
              <a:t>Click icon to add picture</a:t>
            </a:r>
            <a:endParaRPr lang="en-US" dirty="0"/>
          </a:p>
        </p:txBody>
      </p:sp>
      <p:sp>
        <p:nvSpPr>
          <p:cNvPr id="4" name="Title 1"/>
          <p:cNvSpPr>
            <a:spLocks noGrp="1"/>
          </p:cNvSpPr>
          <p:nvPr>
            <p:ph type="title" hasCustomPrompt="1"/>
          </p:nvPr>
        </p:nvSpPr>
        <p:spPr>
          <a:xfrm>
            <a:off x="7470648" y="437881"/>
            <a:ext cx="4545834" cy="1143000"/>
          </a:xfrm>
        </p:spPr>
        <p:txBody>
          <a:bodyPr/>
          <a:lstStyle>
            <a:lvl1pPr>
              <a:defRPr>
                <a:solidFill>
                  <a:schemeClr val="tx2"/>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229978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36382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6/9/2022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92097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6/9/2022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948164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tags" Target="../tags/tag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customXml" Target="../../customXml/item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ags" Target="../tags/tag16.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customXml" Target="../../customXml/item1.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ags" Target="../tags/tag3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customXml" Target="../../customXml/item2.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3000"/>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C51BDD-DC0A-0142-904B-B5B6A16038BA}"/>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10530" y="6239172"/>
            <a:ext cx="3352747" cy="470094"/>
          </a:xfrm>
          <a:prstGeom prst="rect">
            <a:avLst/>
          </a:prstGeom>
        </p:spPr>
      </p:pic>
      <p:pic>
        <p:nvPicPr>
          <p:cNvPr id="13" name="Picture 12"/>
          <p:cNvPicPr>
            <a:picLocks noChangeAspect="1"/>
          </p:cNvPicPr>
          <p:nvPr userDrawn="1"/>
        </p:nvPicPr>
        <p:blipFill>
          <a:blip r:embed="rId16"/>
          <a:stretch>
            <a:fillRect/>
          </a:stretch>
        </p:blipFill>
        <p:spPr>
          <a:xfrm>
            <a:off x="11135568" y="5845272"/>
            <a:ext cx="863994" cy="863994"/>
          </a:xfrm>
          <a:prstGeom prst="rect">
            <a:avLst/>
          </a:prstGeom>
        </p:spPr>
      </p:pic>
    </p:spTree>
    <p:extLst>
      <p:ext uri="{BB962C8B-B14F-4D97-AF65-F5344CB8AC3E}">
        <p14:creationId xmlns:p14="http://schemas.microsoft.com/office/powerpoint/2010/main" val="591060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groundpolitico.png"/>
          <p:cNvPicPr>
            <a:picLocks noChangeAspect="1"/>
          </p:cNvPicPr>
          <p:nvPr/>
        </p:nvPicPr>
        <p:blipFill>
          <a:blip r:embed="rId17"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6" name="Rectangle 5"/>
          <p:cNvSpPr/>
          <p:nvPr/>
        </p:nvSpPr>
        <p:spPr>
          <a:xfrm>
            <a:off x="0" y="1"/>
            <a:ext cx="12192000" cy="6858001"/>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a:endParaRPr lang="en-JM" sz="1799" dirty="0">
              <a:solidFill>
                <a:srgbClr val="F34F57"/>
              </a:solidFill>
              <a:latin typeface="Calibri"/>
            </a:endParaRPr>
          </a:p>
        </p:txBody>
      </p:sp>
      <p:sp>
        <p:nvSpPr>
          <p:cNvPr id="2" name="Title Placeholder 1"/>
          <p:cNvSpPr>
            <a:spLocks noGrp="1"/>
          </p:cNvSpPr>
          <p:nvPr>
            <p:ph type="title"/>
          </p:nvPr>
        </p:nvSpPr>
        <p:spPr>
          <a:xfrm>
            <a:off x="683235" y="303165"/>
            <a:ext cx="10412618" cy="1143000"/>
          </a:xfrm>
          <a:prstGeom prst="rect">
            <a:avLst/>
          </a:prstGeom>
        </p:spPr>
        <p:txBody>
          <a:bodyPr vert="horz" lIns="121954" tIns="60977" rIns="121954" bIns="6097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083" y="1604788"/>
            <a:ext cx="10424051" cy="4879499"/>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5"/>
      <p:tags r:id="rId16"/>
    </p:custDataLst>
    <p:extLst>
      <p:ext uri="{BB962C8B-B14F-4D97-AF65-F5344CB8AC3E}">
        <p14:creationId xmlns:p14="http://schemas.microsoft.com/office/powerpoint/2010/main" val="3536327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609463" rtl="0" eaLnBrk="1" latinLnBrk="0" hangingPunct="1">
        <a:spcBef>
          <a:spcPct val="0"/>
        </a:spcBef>
        <a:buNone/>
        <a:defRPr sz="3698" b="0" kern="1200" spc="-200">
          <a:solidFill>
            <a:schemeClr val="tx1"/>
          </a:solidFill>
          <a:latin typeface="+mj-lt"/>
          <a:ea typeface="Montserrat" panose="02000505000000020004" pitchFamily="2" charset="0"/>
          <a:cs typeface="Montserrat" panose="02000505000000020004" pitchFamily="2" charset="0"/>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Lato Regular"/>
          <a:ea typeface="+mn-ea"/>
          <a:cs typeface="Lato Regular"/>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Lato Regular"/>
          <a:ea typeface="+mn-ea"/>
          <a:cs typeface="Lato Regular"/>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Lato Regular"/>
          <a:ea typeface="+mn-ea"/>
          <a:cs typeface="Lato Regular"/>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9976EA-7C62-434D-9462-7BB6E9BEF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F4E61-99CE-5145-A3A8-8F49304C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D438C8-C7E9-D044-BBBB-A02BA196269A}"/>
              </a:ext>
            </a:extLst>
          </p:cNvPr>
          <p:cNvSpPr>
            <a:spLocks noGrp="1"/>
          </p:cNvSpPr>
          <p:nvPr>
            <p:ph type="sldNum" sz="quarter" idx="4"/>
          </p:nvPr>
        </p:nvSpPr>
        <p:spPr>
          <a:xfrm>
            <a:off x="9310571" y="6397178"/>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Gentona Book" pitchFamily="2" charset="77"/>
              </a:defRPr>
            </a:lvl1pPr>
          </a:lstStyle>
          <a:p>
            <a:fld id="{56B21313-48D6-BF45-9C7F-8CB603AB36D7}" type="slidenum">
              <a:rPr lang="en-US" smtClean="0"/>
              <a:pPr/>
              <a:t>‹#›</a:t>
            </a:fld>
            <a:endParaRPr lang="en-US"/>
          </a:p>
        </p:txBody>
      </p:sp>
    </p:spTree>
    <p:extLst>
      <p:ext uri="{BB962C8B-B14F-4D97-AF65-F5344CB8AC3E}">
        <p14:creationId xmlns:p14="http://schemas.microsoft.com/office/powerpoint/2010/main" val="26485806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Lst>
  <p:txStyles>
    <p:titleStyle>
      <a:lvl1pPr algn="l" defTabSz="914400" rtl="0" eaLnBrk="1" latinLnBrk="0" hangingPunct="1">
        <a:lnSpc>
          <a:spcPct val="90000"/>
        </a:lnSpc>
        <a:spcBef>
          <a:spcPct val="0"/>
        </a:spcBef>
        <a:buNone/>
        <a:defRPr sz="4400" b="0" i="0" kern="1200">
          <a:solidFill>
            <a:schemeClr val="tx1"/>
          </a:solidFill>
          <a:latin typeface="Genton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ntona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ntona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ntona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Lato Light"/>
                <a:ea typeface="Lato Light"/>
                <a:cs typeface="Lato Light"/>
              </a:defRPr>
            </a:lvl1pPr>
          </a:lstStyle>
          <a:p>
            <a:fld id="{43EA3BA3-8CC8-DB45-8DDC-CB95A4997F49}" type="slidenum">
              <a:rPr lang="en-US" smtClean="0"/>
              <a:pPr/>
              <a:t>‹#›</a:t>
            </a:fld>
            <a:endParaRPr lang="en-US" dirty="0"/>
          </a:p>
        </p:txBody>
      </p:sp>
      <p:sp>
        <p:nvSpPr>
          <p:cNvPr id="3" name="Title Placeholder 2"/>
          <p:cNvSpPr>
            <a:spLocks noGrp="1"/>
          </p:cNvSpPr>
          <p:nvPr>
            <p:ph type="title"/>
          </p:nvPr>
        </p:nvSpPr>
        <p:spPr>
          <a:xfrm>
            <a:off x="647653" y="504238"/>
            <a:ext cx="10972800" cy="625003"/>
          </a:xfrm>
          <a:prstGeom prst="rect">
            <a:avLst/>
          </a:prstGeom>
        </p:spPr>
        <p:txBody>
          <a:bodyPr vert="horz" lIns="36576" tIns="36576" rIns="36576" bIns="36576" rtlCol="0" anchor="t" anchorCtr="0">
            <a:noAutofit/>
          </a:bodyPr>
          <a:lstStyle/>
          <a:p>
            <a:r>
              <a:rPr lang="en-US"/>
              <a:t>Click to edit Master title style</a:t>
            </a:r>
            <a:endParaRPr lang="en-US" dirty="0"/>
          </a:p>
        </p:txBody>
      </p:sp>
      <p:sp>
        <p:nvSpPr>
          <p:cNvPr id="4" name="Footer Placeholder 3"/>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Lato Light"/>
                <a:ea typeface="Lato Light"/>
                <a:cs typeface="Lato Light"/>
              </a:defRPr>
            </a:lvl1pPr>
          </a:lstStyle>
          <a:p>
            <a:endParaRPr lang="en-US" dirty="0"/>
          </a:p>
        </p:txBody>
      </p:sp>
      <p:sp>
        <p:nvSpPr>
          <p:cNvPr id="5" name="Date Placeholder 4"/>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Lato Light"/>
                <a:ea typeface="Lato Light"/>
                <a:cs typeface="Lato Light"/>
              </a:defRPr>
            </a:lvl1pPr>
          </a:lstStyle>
          <a:p>
            <a:fld id="{FE6C8364-8B66-2E47-BEB4-4C52B696C677}" type="datetimeFigureOut">
              <a:rPr lang="en-US" smtClean="0"/>
              <a:pPr/>
              <a:t>6/9/2022</a:t>
            </a:fld>
            <a:endParaRPr lang="en-US" dirty="0"/>
          </a:p>
        </p:txBody>
      </p:sp>
      <p:sp>
        <p:nvSpPr>
          <p:cNvPr id="6" name="Text Placeholder 5"/>
          <p:cNvSpPr>
            <a:spLocks noGrp="1"/>
          </p:cNvSpPr>
          <p:nvPr>
            <p:ph type="body" idx="1"/>
          </p:nvPr>
        </p:nvSpPr>
        <p:spPr>
          <a:xfrm>
            <a:off x="647653"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20"/>
      <p:tags r:id="rId21"/>
    </p:custDataLst>
    <p:extLst>
      <p:ext uri="{BB962C8B-B14F-4D97-AF65-F5344CB8AC3E}">
        <p14:creationId xmlns:p14="http://schemas.microsoft.com/office/powerpoint/2010/main" val="42482806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24" r:id="rId15"/>
    <p:sldLayoutId id="2147483725" r:id="rId16"/>
    <p:sldLayoutId id="2147483726" r:id="rId17"/>
    <p:sldLayoutId id="2147483727" r:id="rId18"/>
  </p:sldLayoutIdLst>
  <p:transition spd="med"/>
  <p:txStyles>
    <p:title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p:titleStyle>
    <p:bodyStyle>
      <a:lvl1pPr marL="31251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1pPr>
      <a:lvl2pPr marL="625024"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2pPr>
      <a:lvl3pPr marL="937538"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3pPr>
      <a:lvl4pPr marL="1250050"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4pPr>
      <a:lvl5pPr marL="156256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5pPr>
      <a:lvl6pPr marL="1875074" indent="-312512" defTabSz="410730" eaLnBrk="1" hangingPunct="1">
        <a:spcBef>
          <a:spcPts val="2953"/>
        </a:spcBef>
        <a:buSzPct val="75000"/>
        <a:buChar char="•"/>
        <a:defRPr sz="2500">
          <a:latin typeface="+mn-lt"/>
          <a:ea typeface="+mn-ea"/>
          <a:cs typeface="+mn-cs"/>
          <a:sym typeface="Helvetica Light"/>
        </a:defRPr>
      </a:lvl6pPr>
      <a:lvl7pPr marL="2187587" indent="-312512" defTabSz="410730" eaLnBrk="1" hangingPunct="1">
        <a:spcBef>
          <a:spcPts val="2953"/>
        </a:spcBef>
        <a:buSzPct val="75000"/>
        <a:buChar char="•"/>
        <a:defRPr sz="2500">
          <a:latin typeface="+mn-lt"/>
          <a:ea typeface="+mn-ea"/>
          <a:cs typeface="+mn-cs"/>
          <a:sym typeface="Helvetica Light"/>
        </a:defRPr>
      </a:lvl7pPr>
      <a:lvl8pPr marL="2500099" indent="-312512" defTabSz="410730" eaLnBrk="1" hangingPunct="1">
        <a:spcBef>
          <a:spcPts val="2953"/>
        </a:spcBef>
        <a:buSzPct val="75000"/>
        <a:buChar char="•"/>
        <a:defRPr sz="2500">
          <a:latin typeface="+mn-lt"/>
          <a:ea typeface="+mn-ea"/>
          <a:cs typeface="+mn-cs"/>
          <a:sym typeface="Helvetica Light"/>
        </a:defRPr>
      </a:lvl8pPr>
      <a:lvl9pPr marL="2812612" indent="-312512" defTabSz="410730" eaLnBrk="1" hangingPunct="1">
        <a:spcBef>
          <a:spcPts val="2953"/>
        </a:spcBef>
        <a:buSzPct val="75000"/>
        <a:buChar char="•"/>
        <a:defRPr sz="2500">
          <a:latin typeface="+mn-lt"/>
          <a:ea typeface="+mn-ea"/>
          <a:cs typeface="+mn-cs"/>
          <a:sym typeface="Helvetica Light"/>
        </a:defRPr>
      </a:lvl9pPr>
    </p:bodyStyle>
    <p:otherStyle>
      <a:lvl1pPr algn="ctr" defTabSz="410730" eaLnBrk="1" hangingPunct="1">
        <a:defRPr>
          <a:solidFill>
            <a:schemeClr val="tx1"/>
          </a:solidFill>
          <a:latin typeface="+mn-lt"/>
          <a:ea typeface="+mn-ea"/>
          <a:cs typeface="+mn-cs"/>
          <a:sym typeface="Helvetica Light"/>
        </a:defRPr>
      </a:lvl1pPr>
      <a:lvl2pPr indent="160721" algn="ctr" defTabSz="410730" eaLnBrk="1" hangingPunct="1">
        <a:defRPr>
          <a:solidFill>
            <a:schemeClr val="tx1"/>
          </a:solidFill>
          <a:latin typeface="+mn-lt"/>
          <a:ea typeface="+mn-ea"/>
          <a:cs typeface="+mn-cs"/>
          <a:sym typeface="Helvetica Light"/>
        </a:defRPr>
      </a:lvl2pPr>
      <a:lvl3pPr indent="321441" algn="ctr" defTabSz="410730" eaLnBrk="1" hangingPunct="1">
        <a:defRPr>
          <a:solidFill>
            <a:schemeClr val="tx1"/>
          </a:solidFill>
          <a:latin typeface="+mn-lt"/>
          <a:ea typeface="+mn-ea"/>
          <a:cs typeface="+mn-cs"/>
          <a:sym typeface="Helvetica Light"/>
        </a:defRPr>
      </a:lvl3pPr>
      <a:lvl4pPr indent="482163" algn="ctr" defTabSz="410730" eaLnBrk="1" hangingPunct="1">
        <a:defRPr>
          <a:solidFill>
            <a:schemeClr val="tx1"/>
          </a:solidFill>
          <a:latin typeface="+mn-lt"/>
          <a:ea typeface="+mn-ea"/>
          <a:cs typeface="+mn-cs"/>
          <a:sym typeface="Helvetica Light"/>
        </a:defRPr>
      </a:lvl4pPr>
      <a:lvl5pPr indent="642883" algn="ctr" defTabSz="410730" eaLnBrk="1" hangingPunct="1">
        <a:defRPr>
          <a:solidFill>
            <a:schemeClr val="tx1"/>
          </a:solidFill>
          <a:latin typeface="+mn-lt"/>
          <a:ea typeface="+mn-ea"/>
          <a:cs typeface="+mn-cs"/>
          <a:sym typeface="Helvetica Light"/>
        </a:defRPr>
      </a:lvl5pPr>
      <a:lvl6pPr indent="803603" algn="ctr" defTabSz="410730" eaLnBrk="1" hangingPunct="1">
        <a:defRPr>
          <a:solidFill>
            <a:schemeClr val="tx1"/>
          </a:solidFill>
          <a:latin typeface="+mn-lt"/>
          <a:ea typeface="+mn-ea"/>
          <a:cs typeface="+mn-cs"/>
          <a:sym typeface="Helvetica Light"/>
        </a:defRPr>
      </a:lvl6pPr>
      <a:lvl7pPr indent="964324" algn="ctr" defTabSz="410730" eaLnBrk="1" hangingPunct="1">
        <a:defRPr>
          <a:solidFill>
            <a:schemeClr val="tx1"/>
          </a:solidFill>
          <a:latin typeface="+mn-lt"/>
          <a:ea typeface="+mn-ea"/>
          <a:cs typeface="+mn-cs"/>
          <a:sym typeface="Helvetica Light"/>
        </a:defRPr>
      </a:lvl7pPr>
      <a:lvl8pPr indent="1125045" algn="ctr" defTabSz="410730" eaLnBrk="1" hangingPunct="1">
        <a:defRPr>
          <a:solidFill>
            <a:schemeClr val="tx1"/>
          </a:solidFill>
          <a:latin typeface="+mn-lt"/>
          <a:ea typeface="+mn-ea"/>
          <a:cs typeface="+mn-cs"/>
          <a:sym typeface="Helvetica Light"/>
        </a:defRPr>
      </a:lvl8pPr>
      <a:lvl9pPr indent="1285765" algn="ctr" defTabSz="410730" eaLnBrk="1" hangingPunct="1">
        <a:defRPr>
          <a:solidFill>
            <a:schemeClr val="tx1"/>
          </a:solidFill>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2265" y="1604788"/>
            <a:ext cx="10801180" cy="4879499"/>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arallelogram 4"/>
          <p:cNvSpPr/>
          <p:nvPr/>
        </p:nvSpPr>
        <p:spPr>
          <a:xfrm rot="16200000" flipH="1">
            <a:off x="369332" y="-192189"/>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Placeholder 1"/>
          <p:cNvSpPr>
            <a:spLocks noGrp="1"/>
          </p:cNvSpPr>
          <p:nvPr>
            <p:ph type="title"/>
          </p:nvPr>
        </p:nvSpPr>
        <p:spPr>
          <a:xfrm>
            <a:off x="740664" y="301752"/>
            <a:ext cx="10801180" cy="1143000"/>
          </a:xfrm>
          <a:prstGeom prst="rect">
            <a:avLst/>
          </a:prstGeom>
        </p:spPr>
        <p:txBody>
          <a:bodyPr vert="horz" lIns="121954" tIns="60977" rIns="121954" bIns="60977" rtlCol="0" anchor="ctr">
            <a:noAutofit/>
          </a:bodyPr>
          <a:lstStyle/>
          <a:p>
            <a:r>
              <a:rPr lang="en-US"/>
              <a:t>Click to edit Master title style</a:t>
            </a:r>
            <a:endParaRPr lang="en-US" dirty="0"/>
          </a:p>
        </p:txBody>
      </p:sp>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Tree>
    <p:custDataLst>
      <p:custData r:id="rId15"/>
      <p:tags r:id="rId16"/>
    </p:custDataLst>
    <p:extLst>
      <p:ext uri="{BB962C8B-B14F-4D97-AF65-F5344CB8AC3E}">
        <p14:creationId xmlns:p14="http://schemas.microsoft.com/office/powerpoint/2010/main" val="13989063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dt="0"/>
  <p:txStyles>
    <p:titleStyle>
      <a:lvl1pPr algn="l" defTabSz="609463" rtl="0" eaLnBrk="1" latinLnBrk="0" hangingPunct="1">
        <a:spcBef>
          <a:spcPct val="0"/>
        </a:spcBef>
        <a:buNone/>
        <a:defRPr sz="3698" b="0" kern="1200" spc="0">
          <a:solidFill>
            <a:schemeClr val="tx1"/>
          </a:solidFill>
          <a:latin typeface="+mj-lt"/>
          <a:ea typeface="Lato Black"/>
          <a:cs typeface="Lato Black"/>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Open Sans"/>
          <a:ea typeface="+mn-ea"/>
          <a:cs typeface="Open Sans"/>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Open Sans"/>
          <a:ea typeface="+mn-ea"/>
          <a:cs typeface="Open Sans"/>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Open Sans"/>
          <a:ea typeface="+mn-ea"/>
          <a:cs typeface="Open Sans"/>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5.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59.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0.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hyperlink" Target="http://www.apa.org/science/leadership/s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60.xml"/><Relationship Id="rId4" Type="http://schemas.openxmlformats.org/officeDocument/2006/relationships/hyperlink" Target="http://www.flickr.com/photos/nihgov/30861587086"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60.xml"/><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2.xml"/><Relationship Id="rId1" Type="http://schemas.openxmlformats.org/officeDocument/2006/relationships/tags" Target="../tags/tag48.xml"/></Relationships>
</file>

<file path=ppt/slides/_rels/slide30.xml.rels><?xml version="1.0" encoding="UTF-8" standalone="yes"?>
<Relationships xmlns="http://schemas.openxmlformats.org/package/2006/relationships"><Relationship Id="rId3" Type="http://schemas.openxmlformats.org/officeDocument/2006/relationships/hyperlink" Target="http://www.natureindex.com/news-blog/gift-ghost-authorship-what-researchers-need-to-know" TargetMode="External"/><Relationship Id="rId2" Type="http://schemas.openxmlformats.org/officeDocument/2006/relationships/notesSlide" Target="../notesSlides/notesSlide30.xml"/><Relationship Id="rId1" Type="http://schemas.openxmlformats.org/officeDocument/2006/relationships/slideLayout" Target="../slideLayouts/slideLayout59.xml"/><Relationship Id="rId4" Type="http://schemas.openxmlformats.org/officeDocument/2006/relationships/hyperlink" Target="https://www.natureindex.com/news-blog/female-researchers-add-their-superiors-as-author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natureindex.com/news-blog/gift-ghost-authorship-what-researchers-need-to-know" TargetMode="External"/><Relationship Id="rId2" Type="http://schemas.openxmlformats.org/officeDocument/2006/relationships/notesSlide" Target="../notesSlides/notesSlide31.xml"/><Relationship Id="rId1" Type="http://schemas.openxmlformats.org/officeDocument/2006/relationships/slideLayout" Target="../slideLayouts/slideLayout59.xml"/><Relationship Id="rId4" Type="http://schemas.openxmlformats.org/officeDocument/2006/relationships/hyperlink" Target="https://www.natureindex.com/news-blog/female-researchers-add-their-superiors-as-author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retractiondatabase.org/RetractionSearch.aspx" TargetMode="External"/><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publicationethics.org/guidance/Case?classification=277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7.xml"/><Relationship Id="rId1" Type="http://schemas.openxmlformats.org/officeDocument/2006/relationships/tags" Target="../tags/tag53.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hyperlink" Target="http://retractiondatabase.org/RetractionSearch.aspx" TargetMode="External"/><Relationship Id="rId2" Type="http://schemas.openxmlformats.org/officeDocument/2006/relationships/hyperlink" Target="https://www.youtube.com/embed/wIBjGV3OB0o#t=47" TargetMode="External"/><Relationship Id="rId1" Type="http://schemas.openxmlformats.org/officeDocument/2006/relationships/slideLayout" Target="../slideLayouts/slideLayout61.xml"/><Relationship Id="rId6" Type="http://schemas.openxmlformats.org/officeDocument/2006/relationships/image" Target="../media/image46.jpg"/><Relationship Id="rId5" Type="http://schemas.openxmlformats.org/officeDocument/2006/relationships/hyperlink" Target="https://www.apa.org/science/about/psa/2015/06/determining-authorship" TargetMode="External"/><Relationship Id="rId4" Type="http://schemas.openxmlformats.org/officeDocument/2006/relationships/hyperlink" Target="https://publicationethics.org/files/COPE_DD_A4_Authorship_SEPT19_SCREEN_AW.pdf"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3.xml"/><Relationship Id="rId1" Type="http://schemas.openxmlformats.org/officeDocument/2006/relationships/tags" Target="../tags/tag54.xml"/><Relationship Id="rId5" Type="http://schemas.openxmlformats.org/officeDocument/2006/relationships/image" Target="../media/image48.jp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8.xml"/><Relationship Id="rId1" Type="http://schemas.openxmlformats.org/officeDocument/2006/relationships/tags" Target="../tags/tag55.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6.xml"/><Relationship Id="rId1" Type="http://schemas.openxmlformats.org/officeDocument/2006/relationships/tags" Target="../tags/tag56.xml"/><Relationship Id="rId5" Type="http://schemas.openxmlformats.org/officeDocument/2006/relationships/image" Target="../media/image49.png"/><Relationship Id="rId4" Type="http://schemas.openxmlformats.org/officeDocument/2006/relationships/hyperlink" Target="bit.ly/rcr2022"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49.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2.xml"/><Relationship Id="rId1" Type="http://schemas.openxmlformats.org/officeDocument/2006/relationships/tags" Target="../tags/tag57.xml"/><Relationship Id="rId5" Type="http://schemas.openxmlformats.org/officeDocument/2006/relationships/image" Target="../media/image50.png"/><Relationship Id="rId4" Type="http://schemas.openxmlformats.org/officeDocument/2006/relationships/hyperlink" Target="mailto:rio@research.ufl.edu"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7.xml"/><Relationship Id="rId1" Type="http://schemas.openxmlformats.org/officeDocument/2006/relationships/tags" Target="../tags/tag58.xml"/><Relationship Id="rId5" Type="http://schemas.microsoft.com/office/2007/relationships/hdphoto" Target="../media/hdphoto1.wdp"/><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52.png"/><Relationship Id="rId4" Type="http://schemas.openxmlformats.org/officeDocument/2006/relationships/hyperlink" Target="https://research.ufl.edu/research-roundtable-podcast.html"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jpg"/><Relationship Id="rId2" Type="http://schemas.openxmlformats.org/officeDocument/2006/relationships/slideLayout" Target="../slideLayouts/slideLayout55.xml"/><Relationship Id="rId1" Type="http://schemas.openxmlformats.org/officeDocument/2006/relationships/tags" Target="../tags/tag50.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9.xml"/><Relationship Id="rId5" Type="http://schemas.openxmlformats.org/officeDocument/2006/relationships/hyperlink" Target="https://www.youtube.com/embed/wIBjGV3OB0o#t=47"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9.xml"/><Relationship Id="rId1" Type="http://schemas.openxmlformats.org/officeDocument/2006/relationships/tags" Target="../tags/tag51.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9.xml"/><Relationship Id="rId1" Type="http://schemas.openxmlformats.org/officeDocument/2006/relationships/tags" Target="../tags/tag52.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097068" y="1533655"/>
            <a:ext cx="7867911" cy="300082"/>
          </a:xfrm>
          <a:prstGeom prst="rect">
            <a:avLst/>
          </a:prstGeom>
          <a:noFill/>
        </p:spPr>
        <p:txBody>
          <a:bodyPr wrap="square" rtlCol="0">
            <a:spAutoFit/>
          </a:bodyPr>
          <a:lstStyle/>
          <a:p>
            <a:endParaRPr lang="en-US" sz="1350"/>
          </a:p>
        </p:txBody>
      </p:sp>
      <p:sp>
        <p:nvSpPr>
          <p:cNvPr id="10" name="TextBox 9"/>
          <p:cNvSpPr txBox="1"/>
          <p:nvPr/>
        </p:nvSpPr>
        <p:spPr>
          <a:xfrm>
            <a:off x="2005263" y="921880"/>
            <a:ext cx="10112714" cy="586443"/>
          </a:xfrm>
          <a:prstGeom prst="rect">
            <a:avLst/>
          </a:prstGeom>
          <a:noFill/>
        </p:spPr>
        <p:txBody>
          <a:bodyPr wrap="square" rtlCol="0">
            <a:spAutoFit/>
          </a:bodyPr>
          <a:lstStyle/>
          <a:p>
            <a:pPr algn="ctr">
              <a:lnSpc>
                <a:spcPts val="3750"/>
              </a:lnSpc>
            </a:pPr>
            <a:r>
              <a:rPr lang="en-US" sz="3800" b="1" dirty="0">
                <a:solidFill>
                  <a:schemeClr val="bg1"/>
                </a:solidFill>
                <a:latin typeface="Gentona SemiBold" charset="0"/>
                <a:ea typeface="Gentona SemiBold" charset="0"/>
                <a:cs typeface="Gentona SemiBold" charset="0"/>
              </a:rPr>
              <a:t>RCR Summer Seminar Series 2022</a:t>
            </a:r>
          </a:p>
        </p:txBody>
      </p:sp>
      <p:sp>
        <p:nvSpPr>
          <p:cNvPr id="9" name="Rectangle 8"/>
          <p:cNvSpPr/>
          <p:nvPr/>
        </p:nvSpPr>
        <p:spPr>
          <a:xfrm>
            <a:off x="280736" y="1958963"/>
            <a:ext cx="10112713" cy="1477328"/>
          </a:xfrm>
          <a:prstGeom prst="rect">
            <a:avLst/>
          </a:prstGeom>
        </p:spPr>
        <p:txBody>
          <a:bodyPr wrap="square">
            <a:spAutoFit/>
          </a:bodyPr>
          <a:lstStyle/>
          <a:p>
            <a:pPr defTabSz="685800"/>
            <a:r>
              <a:rPr lang="en-US" b="1" dirty="0">
                <a:solidFill>
                  <a:prstClr val="white"/>
                </a:solidFill>
                <a:latin typeface="Gentona SemiBold" charset="0"/>
                <a:ea typeface="Gentona SemiBold" charset="0"/>
                <a:cs typeface="Gentona SemiBold" charset="0"/>
              </a:rPr>
              <a:t>Michelle Leonard Assistant Director, Education &amp; Training Programs | UF Research</a:t>
            </a:r>
          </a:p>
          <a:p>
            <a:pPr defTabSz="685800"/>
            <a:r>
              <a:rPr lang="en-US" b="1" dirty="0">
                <a:solidFill>
                  <a:prstClr val="white"/>
                </a:solidFill>
                <a:latin typeface="Gentona SemiBold" charset="0"/>
                <a:ea typeface="Gentona SemiBold" charset="0"/>
                <a:cs typeface="Gentona SemiBold" charset="0"/>
              </a:rPr>
              <a:t>Bob Kolb | Assistant Director, Clinical Research | UF CTSI</a:t>
            </a:r>
          </a:p>
          <a:p>
            <a:pPr defTabSz="685800"/>
            <a:r>
              <a:rPr lang="en-US" b="1" dirty="0">
                <a:solidFill>
                  <a:prstClr val="white"/>
                </a:solidFill>
                <a:latin typeface="Gentona SemiBold" charset="0"/>
                <a:ea typeface="Gentona SemiBold" charset="0"/>
                <a:cs typeface="Gentona SemiBold" charset="0"/>
              </a:rPr>
              <a:t>Cassandra Farley | Research Integrity Officer | UF Research</a:t>
            </a:r>
          </a:p>
          <a:p>
            <a:pPr defTabSz="685800"/>
            <a:r>
              <a:rPr lang="en-US" b="1" dirty="0">
                <a:solidFill>
                  <a:prstClr val="white"/>
                </a:solidFill>
                <a:latin typeface="Gentona SemiBold" charset="0"/>
                <a:ea typeface="Gentona SemiBold" charset="0"/>
                <a:cs typeface="Gentona SemiBold" charset="0"/>
              </a:rPr>
              <a:t>Terry </a:t>
            </a:r>
            <a:r>
              <a:rPr lang="en-US" b="1" dirty="0" err="1">
                <a:solidFill>
                  <a:prstClr val="white"/>
                </a:solidFill>
                <a:latin typeface="Gentona SemiBold" charset="0"/>
                <a:ea typeface="Gentona SemiBold" charset="0"/>
                <a:cs typeface="Gentona SemiBold" charset="0"/>
              </a:rPr>
              <a:t>Selfe</a:t>
            </a:r>
            <a:r>
              <a:rPr lang="en-US" b="1" dirty="0">
                <a:solidFill>
                  <a:prstClr val="white"/>
                </a:solidFill>
                <a:latin typeface="Gentona SemiBold" charset="0"/>
                <a:ea typeface="Gentona SemiBold" charset="0"/>
                <a:cs typeface="Gentona SemiBold" charset="0"/>
              </a:rPr>
              <a:t> | Translational Research &amp; Impact Librarian | UF Health Science Center Libraries</a:t>
            </a:r>
          </a:p>
          <a:p>
            <a:pPr defTabSz="685800"/>
            <a:r>
              <a:rPr lang="en-US" b="1" dirty="0">
                <a:solidFill>
                  <a:prstClr val="white"/>
                </a:solidFill>
                <a:latin typeface="Gentona SemiBold" charset="0"/>
                <a:ea typeface="Gentona SemiBold" charset="0"/>
                <a:cs typeface="Gentona SemiBold" charset="0"/>
              </a:rPr>
              <a:t> </a:t>
            </a:r>
          </a:p>
        </p:txBody>
      </p:sp>
      <p:sp>
        <p:nvSpPr>
          <p:cNvPr id="2" name="TextBox 1">
            <a:extLst>
              <a:ext uri="{FF2B5EF4-FFF2-40B4-BE49-F238E27FC236}">
                <a16:creationId xmlns:a16="http://schemas.microsoft.com/office/drawing/2014/main" id="{4538FC0E-5136-4932-9706-C125D1DC7C53}"/>
              </a:ext>
            </a:extLst>
          </p:cNvPr>
          <p:cNvSpPr txBox="1"/>
          <p:nvPr/>
        </p:nvSpPr>
        <p:spPr>
          <a:xfrm>
            <a:off x="266888" y="6050262"/>
            <a:ext cx="5106511" cy="809132"/>
          </a:xfrm>
          <a:prstGeom prst="rect">
            <a:avLst/>
          </a:prstGeom>
          <a:noFill/>
        </p:spPr>
        <p:txBody>
          <a:bodyPr wrap="square" rtlCol="0">
            <a:spAutoFit/>
          </a:bodyPr>
          <a:lstStyle/>
          <a:p>
            <a:pPr marL="0" marR="0">
              <a:lnSpc>
                <a:spcPct val="107000"/>
              </a:lnSpc>
              <a:spcBef>
                <a:spcPts val="0"/>
              </a:spcBef>
              <a:spcAft>
                <a:spcPts val="800"/>
              </a:spcAft>
            </a:pPr>
            <a:r>
              <a:rPr lang="en-US" sz="1100" dirty="0">
                <a:solidFill>
                  <a:schemeClr val="accent4">
                    <a:lumMod val="20000"/>
                    <a:lumOff val="80000"/>
                  </a:schemeClr>
                </a:solidFill>
                <a:effectLst/>
                <a:latin typeface="Palatino Linotype" panose="02040502050505030304" pitchFamily="18"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lang="en-US" sz="1100" i="1" dirty="0">
                <a:solidFill>
                  <a:schemeClr val="accent4">
                    <a:lumMod val="20000"/>
                    <a:lumOff val="80000"/>
                  </a:schemeClr>
                </a:solidFill>
                <a:effectLst/>
                <a:latin typeface="Palatino Linotype" panose="02040502050505030304" pitchFamily="18"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Dept. of Health and Human Services.</a:t>
            </a:r>
            <a:endParaRPr lang="en-US" sz="1100" dirty="0">
              <a:solidFill>
                <a:schemeClr val="accent4">
                  <a:lumMod val="20000"/>
                  <a:lumOff val="80000"/>
                </a:schemeClr>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24012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929854" y="609600"/>
            <a:ext cx="8974455" cy="602088"/>
          </a:xfrm>
          <a:prstGeom prst="rect">
            <a:avLst/>
          </a:prstGeom>
        </p:spPr>
        <p:txBody>
          <a:bodyPr vert="horz" wrap="square" lIns="0" tIns="12065" rIns="0" bIns="0" rtlCol="0">
            <a:spAutoFit/>
          </a:bodyPr>
          <a:lstStyle/>
          <a:p>
            <a:pPr marL="12700">
              <a:lnSpc>
                <a:spcPts val="4560"/>
              </a:lnSpc>
            </a:pPr>
            <a:r>
              <a:rPr lang="en-US" sz="4000" b="1" spc="-30" dirty="0">
                <a:latin typeface="+mj-lt"/>
              </a:rPr>
              <a:t>Who is an A</a:t>
            </a:r>
            <a:r>
              <a:rPr sz="4000" b="1" spc="-15" dirty="0">
                <a:latin typeface="+mj-lt"/>
              </a:rPr>
              <a:t>uthor</a:t>
            </a:r>
            <a:r>
              <a:rPr lang="en-US" sz="4000" b="1" spc="-15" dirty="0">
                <a:latin typeface="+mj-lt"/>
              </a:rPr>
              <a:t>?</a:t>
            </a:r>
            <a:endParaRPr sz="4000" b="1" dirty="0">
              <a:latin typeface="+mj-lt"/>
            </a:endParaRPr>
          </a:p>
        </p:txBody>
      </p:sp>
      <p:pic>
        <p:nvPicPr>
          <p:cNvPr id="6" name="Picture 5">
            <a:extLst>
              <a:ext uri="{FF2B5EF4-FFF2-40B4-BE49-F238E27FC236}">
                <a16:creationId xmlns:a16="http://schemas.microsoft.com/office/drawing/2014/main" id="{6A31C4D5-3124-DCCE-50F5-0E2E048C1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039" y="3429000"/>
            <a:ext cx="4349282" cy="2905321"/>
          </a:xfrm>
          <a:prstGeom prst="rect">
            <a:avLst/>
          </a:prstGeom>
        </p:spPr>
      </p:pic>
      <p:sp>
        <p:nvSpPr>
          <p:cNvPr id="7" name="Rectangle 6">
            <a:extLst>
              <a:ext uri="{FF2B5EF4-FFF2-40B4-BE49-F238E27FC236}">
                <a16:creationId xmlns:a16="http://schemas.microsoft.com/office/drawing/2014/main" id="{BA2FB0CC-6CB7-C8B3-D8D0-40F2F62DD3AF}"/>
              </a:ext>
            </a:extLst>
          </p:cNvPr>
          <p:cNvSpPr/>
          <p:nvPr/>
        </p:nvSpPr>
        <p:spPr>
          <a:xfrm>
            <a:off x="9094053" y="6480389"/>
            <a:ext cx="2984356" cy="253916"/>
          </a:xfrm>
          <a:prstGeom prst="rect">
            <a:avLst/>
          </a:prstGeom>
        </p:spPr>
        <p:txBody>
          <a:bodyPr wrap="square">
            <a:spAutoFit/>
          </a:bodyPr>
          <a:lstStyle/>
          <a:p>
            <a:r>
              <a:rPr lang="en-US" sz="1050" dirty="0"/>
              <a:t>Image: #jp-carousel-387 in Ethics Alarms.com</a:t>
            </a:r>
          </a:p>
        </p:txBody>
      </p:sp>
      <p:pic>
        <p:nvPicPr>
          <p:cNvPr id="4" name="Picture 3" descr="Diagram&#10;&#10;Description automatically generated">
            <a:extLst>
              <a:ext uri="{FF2B5EF4-FFF2-40B4-BE49-F238E27FC236}">
                <a16:creationId xmlns:a16="http://schemas.microsoft.com/office/drawing/2014/main" id="{E64611FD-BEF8-6B38-0A71-616B7F1DDF06}"/>
              </a:ext>
            </a:extLst>
          </p:cNvPr>
          <p:cNvPicPr>
            <a:picLocks noChangeAspect="1"/>
          </p:cNvPicPr>
          <p:nvPr/>
        </p:nvPicPr>
        <p:blipFill>
          <a:blip r:embed="rId4"/>
          <a:stretch>
            <a:fillRect/>
          </a:stretch>
        </p:blipFill>
        <p:spPr>
          <a:xfrm>
            <a:off x="243840" y="2011680"/>
            <a:ext cx="6096000" cy="3429000"/>
          </a:xfrm>
          <a:prstGeom prst="rect">
            <a:avLst/>
          </a:prstGeom>
        </p:spPr>
      </p:pic>
    </p:spTree>
    <p:extLst>
      <p:ext uri="{BB962C8B-B14F-4D97-AF65-F5344CB8AC3E}">
        <p14:creationId xmlns:p14="http://schemas.microsoft.com/office/powerpoint/2010/main" val="2884536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ts val="4560"/>
              </a:lnSpc>
            </a:pPr>
            <a:r>
              <a:rPr lang="en-US" sz="4000" b="1" spc="-30" dirty="0">
                <a:latin typeface="+mj-lt"/>
              </a:rPr>
              <a:t>What Contribution Merits A</a:t>
            </a:r>
            <a:r>
              <a:rPr sz="4000" b="1" spc="-15" dirty="0">
                <a:latin typeface="+mj-lt"/>
              </a:rPr>
              <a:t>uthor</a:t>
            </a:r>
            <a:r>
              <a:rPr lang="en-US" sz="4000" b="1" spc="-15" dirty="0">
                <a:latin typeface="+mj-lt"/>
              </a:rPr>
              <a:t>ship?</a:t>
            </a:r>
            <a:endParaRPr sz="4000" b="1" dirty="0">
              <a:latin typeface="+mj-lt"/>
            </a:endParaRPr>
          </a:p>
        </p:txBody>
      </p:sp>
      <p:sp>
        <p:nvSpPr>
          <p:cNvPr id="4" name="TextBox 3">
            <a:extLst>
              <a:ext uri="{FF2B5EF4-FFF2-40B4-BE49-F238E27FC236}">
                <a16:creationId xmlns:a16="http://schemas.microsoft.com/office/drawing/2014/main" id="{139AB49A-06B1-4F33-A493-E3095F5A85DF}"/>
              </a:ext>
            </a:extLst>
          </p:cNvPr>
          <p:cNvSpPr txBox="1"/>
          <p:nvPr/>
        </p:nvSpPr>
        <p:spPr>
          <a:xfrm>
            <a:off x="929854" y="1720332"/>
            <a:ext cx="7396256" cy="47192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400" dirty="0"/>
              <a:t>Which of the people below should be listed as authors?</a:t>
            </a:r>
          </a:p>
          <a:p>
            <a:endParaRPr lang="en-US" sz="2400" dirty="0"/>
          </a:p>
          <a:p>
            <a:pPr marL="342900" indent="-342900">
              <a:buFont typeface="Arial" panose="020B0604020202020204" pitchFamily="34" charset="0"/>
              <a:buChar char="•"/>
            </a:pPr>
            <a:r>
              <a:rPr lang="en-US" sz="2400" dirty="0"/>
              <a:t>Writer</a:t>
            </a:r>
          </a:p>
          <a:p>
            <a:pPr marL="342900" indent="-342900">
              <a:buFont typeface="Arial" panose="020B0604020202020204" pitchFamily="34" charset="0"/>
              <a:buChar char="•"/>
            </a:pPr>
            <a:r>
              <a:rPr lang="en-US" sz="2400" dirty="0"/>
              <a:t>Person who had idea for work</a:t>
            </a:r>
          </a:p>
          <a:p>
            <a:pPr marL="342900" indent="-342900">
              <a:buFont typeface="Arial" panose="020B0604020202020204" pitchFamily="34" charset="0"/>
              <a:buChar char="•"/>
            </a:pPr>
            <a:r>
              <a:rPr lang="en-US" sz="2400" dirty="0"/>
              <a:t>Funder or person who secured funds for research</a:t>
            </a:r>
          </a:p>
          <a:p>
            <a:pPr marL="342900" indent="-342900">
              <a:buFont typeface="Arial" panose="020B0604020202020204" pitchFamily="34" charset="0"/>
              <a:buChar char="•"/>
            </a:pPr>
            <a:r>
              <a:rPr lang="en-US" sz="2400" dirty="0"/>
              <a:t>Data collector</a:t>
            </a:r>
          </a:p>
          <a:p>
            <a:pPr marL="342900" indent="-342900">
              <a:buFont typeface="Arial" panose="020B0604020202020204" pitchFamily="34" charset="0"/>
              <a:buChar char="•"/>
            </a:pPr>
            <a:r>
              <a:rPr lang="en-US" sz="2400" dirty="0"/>
              <a:t>Data analyzer</a:t>
            </a:r>
          </a:p>
          <a:p>
            <a:pPr marL="342900" indent="-342900">
              <a:buFont typeface="Arial" panose="020B0604020202020204" pitchFamily="34" charset="0"/>
              <a:buChar char="•"/>
            </a:pPr>
            <a:r>
              <a:rPr lang="en-US" sz="2400" dirty="0"/>
              <a:t>Lab manager</a:t>
            </a:r>
          </a:p>
          <a:p>
            <a:pPr marL="342900" indent="-342900">
              <a:buFont typeface="Arial" panose="020B0604020202020204" pitchFamily="34" charset="0"/>
              <a:buChar char="•"/>
            </a:pPr>
            <a:r>
              <a:rPr lang="en-US" sz="2400" dirty="0"/>
              <a:t>Correspondent with publisher</a:t>
            </a:r>
          </a:p>
          <a:p>
            <a:pPr marL="342900" indent="-342900">
              <a:buFont typeface="Arial" panose="020B0604020202020204" pitchFamily="34" charset="0"/>
              <a:buChar char="•"/>
            </a:pPr>
            <a:r>
              <a:rPr lang="en-US" sz="2400" dirty="0"/>
              <a:t>Revisions writer</a:t>
            </a:r>
          </a:p>
          <a:p>
            <a:pPr marL="342900" indent="-342900">
              <a:buFont typeface="Arial" panose="020B0604020202020204" pitchFamily="34" charset="0"/>
              <a:buChar char="•"/>
            </a:pPr>
            <a:r>
              <a:rPr lang="en-US" sz="2400" dirty="0"/>
              <a:t>Facility host</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6" name="Picture 5">
            <a:extLst>
              <a:ext uri="{FF2B5EF4-FFF2-40B4-BE49-F238E27FC236}">
                <a16:creationId xmlns:a16="http://schemas.microsoft.com/office/drawing/2014/main" id="{6A31C4D5-3124-DCCE-50F5-0E2E048C1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239" y="3575068"/>
            <a:ext cx="4349282" cy="2905321"/>
          </a:xfrm>
          <a:prstGeom prst="rect">
            <a:avLst/>
          </a:prstGeom>
        </p:spPr>
      </p:pic>
      <p:sp>
        <p:nvSpPr>
          <p:cNvPr id="7" name="Rectangle 6">
            <a:extLst>
              <a:ext uri="{FF2B5EF4-FFF2-40B4-BE49-F238E27FC236}">
                <a16:creationId xmlns:a16="http://schemas.microsoft.com/office/drawing/2014/main" id="{BA2FB0CC-6CB7-C8B3-D8D0-40F2F62DD3AF}"/>
              </a:ext>
            </a:extLst>
          </p:cNvPr>
          <p:cNvSpPr/>
          <p:nvPr/>
        </p:nvSpPr>
        <p:spPr>
          <a:xfrm>
            <a:off x="9094053" y="6480389"/>
            <a:ext cx="2984356" cy="253916"/>
          </a:xfrm>
          <a:prstGeom prst="rect">
            <a:avLst/>
          </a:prstGeom>
        </p:spPr>
        <p:txBody>
          <a:bodyPr wrap="square">
            <a:spAutoFit/>
          </a:bodyPr>
          <a:lstStyle/>
          <a:p>
            <a:r>
              <a:rPr lang="en-US" sz="1050" dirty="0"/>
              <a:t>Image: #jp-carousel-387 in Ethics Alarms.com</a:t>
            </a:r>
          </a:p>
        </p:txBody>
      </p:sp>
    </p:spTree>
    <p:extLst>
      <p:ext uri="{BB962C8B-B14F-4D97-AF65-F5344CB8AC3E}">
        <p14:creationId xmlns:p14="http://schemas.microsoft.com/office/powerpoint/2010/main" val="4006349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609822"/>
            <a:ext cx="10436861" cy="629018"/>
          </a:xfrm>
          <a:prstGeom prst="rect">
            <a:avLst/>
          </a:prstGeom>
        </p:spPr>
        <p:txBody>
          <a:bodyPr vert="horz" wrap="square" lIns="0" tIns="13335" rIns="0" bIns="0" rtlCol="0">
            <a:spAutoFit/>
          </a:bodyPr>
          <a:lstStyle/>
          <a:p>
            <a:pPr marL="12700">
              <a:lnSpc>
                <a:spcPct val="100000"/>
              </a:lnSpc>
              <a:spcBef>
                <a:spcPts val="105"/>
              </a:spcBef>
            </a:pPr>
            <a:r>
              <a:rPr lang="en-US" sz="4000" b="1" spc="-5" dirty="0">
                <a:latin typeface="+mj-lt"/>
              </a:rPr>
              <a:t>Who is an Author?</a:t>
            </a:r>
            <a:endParaRPr sz="4000" b="1" spc="5" dirty="0">
              <a:latin typeface="+mj-lt"/>
            </a:endParaRPr>
          </a:p>
        </p:txBody>
      </p:sp>
      <p:pic>
        <p:nvPicPr>
          <p:cNvPr id="5" name="Picture 4">
            <a:extLst>
              <a:ext uri="{FF2B5EF4-FFF2-40B4-BE49-F238E27FC236}">
                <a16:creationId xmlns:a16="http://schemas.microsoft.com/office/drawing/2014/main" id="{AA650162-A34A-48AE-83DC-9347CF4A6D75}"/>
              </a:ext>
            </a:extLst>
          </p:cNvPr>
          <p:cNvPicPr>
            <a:picLocks noChangeAspect="1"/>
          </p:cNvPicPr>
          <p:nvPr/>
        </p:nvPicPr>
        <p:blipFill rotWithShape="1">
          <a:blip r:embed="rId3"/>
          <a:srcRect t="17854"/>
          <a:stretch/>
        </p:blipFill>
        <p:spPr>
          <a:xfrm>
            <a:off x="123545" y="1851904"/>
            <a:ext cx="11677008" cy="3610112"/>
          </a:xfrm>
          <a:prstGeom prst="rect">
            <a:avLst/>
          </a:prstGeom>
        </p:spPr>
      </p:pic>
      <p:sp>
        <p:nvSpPr>
          <p:cNvPr id="7" name="TextBox 6">
            <a:extLst>
              <a:ext uri="{FF2B5EF4-FFF2-40B4-BE49-F238E27FC236}">
                <a16:creationId xmlns:a16="http://schemas.microsoft.com/office/drawing/2014/main" id="{4FB43358-E3CF-4A51-BAEF-A53F46F6E64D}"/>
              </a:ext>
            </a:extLst>
          </p:cNvPr>
          <p:cNvSpPr txBox="1"/>
          <p:nvPr/>
        </p:nvSpPr>
        <p:spPr>
          <a:xfrm>
            <a:off x="4670503" y="6519746"/>
            <a:ext cx="7395117" cy="246221"/>
          </a:xfrm>
          <a:prstGeom prst="rect">
            <a:avLst/>
          </a:prstGeom>
          <a:noFill/>
        </p:spPr>
        <p:txBody>
          <a:bodyPr wrap="square">
            <a:spAutoFit/>
          </a:bodyPr>
          <a:lstStyle/>
          <a:p>
            <a:r>
              <a:rPr lang="en-US" sz="1000" dirty="0"/>
              <a:t>http://www.icmje.org/recommendations/browse/roles-and-responsibilities/defining-the-role-of-authors-and-contributors.html</a:t>
            </a:r>
          </a:p>
        </p:txBody>
      </p:sp>
      <p:sp>
        <p:nvSpPr>
          <p:cNvPr id="3" name="TextBox 2">
            <a:extLst>
              <a:ext uri="{FF2B5EF4-FFF2-40B4-BE49-F238E27FC236}">
                <a16:creationId xmlns:a16="http://schemas.microsoft.com/office/drawing/2014/main" id="{835E5B94-FF39-4C1B-8737-0E6AB84E5A3E}"/>
              </a:ext>
            </a:extLst>
          </p:cNvPr>
          <p:cNvSpPr txBox="1"/>
          <p:nvPr/>
        </p:nvSpPr>
        <p:spPr>
          <a:xfrm>
            <a:off x="3805666" y="6038602"/>
            <a:ext cx="8203464"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ICMJE = International Committee of Medical Journal Editors</a:t>
            </a:r>
          </a:p>
        </p:txBody>
      </p:sp>
    </p:spTree>
    <p:extLst>
      <p:ext uri="{BB962C8B-B14F-4D97-AF65-F5344CB8AC3E}">
        <p14:creationId xmlns:p14="http://schemas.microsoft.com/office/powerpoint/2010/main" val="3354192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3175">
              <a:lnSpc>
                <a:spcPts val="6840"/>
              </a:lnSpc>
              <a:spcBef>
                <a:spcPts val="100"/>
              </a:spcBef>
            </a:pPr>
            <a:r>
              <a:rPr sz="4000" b="1" spc="-10" dirty="0">
                <a:latin typeface="+mj-lt"/>
              </a:rPr>
              <a:t>Author</a:t>
            </a:r>
            <a:r>
              <a:rPr lang="en-US" sz="4000" b="1" spc="-10" dirty="0">
                <a:latin typeface="+mj-lt"/>
              </a:rPr>
              <a:t> Contribution Statement Example</a:t>
            </a:r>
            <a:endParaRPr sz="4000" b="1" dirty="0">
              <a:latin typeface="+mj-lt"/>
            </a:endParaRPr>
          </a:p>
        </p:txBody>
      </p:sp>
      <p:pic>
        <p:nvPicPr>
          <p:cNvPr id="5" name="Picture 4">
            <a:extLst>
              <a:ext uri="{FF2B5EF4-FFF2-40B4-BE49-F238E27FC236}">
                <a16:creationId xmlns:a16="http://schemas.microsoft.com/office/drawing/2014/main" id="{C5B06BCE-5C39-47A4-B11E-A8F4CE40028A}"/>
              </a:ext>
            </a:extLst>
          </p:cNvPr>
          <p:cNvPicPr>
            <a:picLocks noChangeAspect="1"/>
          </p:cNvPicPr>
          <p:nvPr/>
        </p:nvPicPr>
        <p:blipFill>
          <a:blip r:embed="rId3"/>
          <a:stretch>
            <a:fillRect/>
          </a:stretch>
        </p:blipFill>
        <p:spPr>
          <a:xfrm>
            <a:off x="4343400" y="3113260"/>
            <a:ext cx="7102575" cy="2671763"/>
          </a:xfrm>
          <a:prstGeom prst="rect">
            <a:avLst/>
          </a:prstGeom>
        </p:spPr>
      </p:pic>
      <p:sp>
        <p:nvSpPr>
          <p:cNvPr id="6" name="TextBox 5">
            <a:extLst>
              <a:ext uri="{FF2B5EF4-FFF2-40B4-BE49-F238E27FC236}">
                <a16:creationId xmlns:a16="http://schemas.microsoft.com/office/drawing/2014/main" id="{3E7B5C75-3D50-4D41-92E3-DE74947989A4}"/>
              </a:ext>
            </a:extLst>
          </p:cNvPr>
          <p:cNvSpPr txBox="1"/>
          <p:nvPr/>
        </p:nvSpPr>
        <p:spPr>
          <a:xfrm>
            <a:off x="4338234" y="6373781"/>
            <a:ext cx="7532831" cy="369332"/>
          </a:xfrm>
          <a:prstGeom prst="rect">
            <a:avLst/>
          </a:prstGeom>
          <a:noFill/>
        </p:spPr>
        <p:txBody>
          <a:bodyPr wrap="none" rtlCol="0">
            <a:spAutoFit/>
          </a:bodyPr>
          <a:lstStyle/>
          <a:p>
            <a:r>
              <a:rPr lang="en-US" dirty="0">
                <a:effectLst/>
                <a:latin typeface="Arial" panose="020B0604020202020204" pitchFamily="34" charset="0"/>
              </a:rPr>
              <a:t>Example: </a:t>
            </a:r>
            <a:r>
              <a:rPr lang="en-US" dirty="0" err="1">
                <a:effectLst/>
                <a:latin typeface="Arial" panose="020B0604020202020204" pitchFamily="34" charset="0"/>
              </a:rPr>
              <a:t>Oecologia</a:t>
            </a:r>
            <a:r>
              <a:rPr lang="en-US" dirty="0">
                <a:effectLst/>
                <a:latin typeface="Arial" panose="020B0604020202020204" pitchFamily="34" charset="0"/>
              </a:rPr>
              <a:t> (2022) https://doi.org/10.1007/s00442-021-05071-x</a:t>
            </a:r>
            <a:endParaRPr lang="en-US" dirty="0"/>
          </a:p>
        </p:txBody>
      </p:sp>
      <p:pic>
        <p:nvPicPr>
          <p:cNvPr id="9" name="Picture 8">
            <a:extLst>
              <a:ext uri="{FF2B5EF4-FFF2-40B4-BE49-F238E27FC236}">
                <a16:creationId xmlns:a16="http://schemas.microsoft.com/office/drawing/2014/main" id="{DCB93BA2-03C2-4B68-A49A-84F12477C0D8}"/>
              </a:ext>
            </a:extLst>
          </p:cNvPr>
          <p:cNvPicPr>
            <a:picLocks noChangeAspect="1"/>
          </p:cNvPicPr>
          <p:nvPr/>
        </p:nvPicPr>
        <p:blipFill>
          <a:blip r:embed="rId4"/>
          <a:stretch>
            <a:fillRect/>
          </a:stretch>
        </p:blipFill>
        <p:spPr>
          <a:xfrm rot="21161907">
            <a:off x="1188259" y="2023231"/>
            <a:ext cx="2415326" cy="321238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1EB537-4BF9-4DC5-BF68-FD481A48A25D}"/>
              </a:ext>
            </a:extLst>
          </p:cNvPr>
          <p:cNvSpPr/>
          <p:nvPr/>
        </p:nvSpPr>
        <p:spPr>
          <a:xfrm>
            <a:off x="1806498" y="6520117"/>
            <a:ext cx="11230160" cy="307777"/>
          </a:xfrm>
          <a:prstGeom prst="rect">
            <a:avLst/>
          </a:prstGeom>
        </p:spPr>
        <p:txBody>
          <a:bodyPr wrap="square">
            <a:spAutoFit/>
          </a:bodyPr>
          <a:lstStyle/>
          <a:p>
            <a:r>
              <a:rPr lang="en-US" sz="1400" dirty="0"/>
              <a:t>https://oir.nih.gov/sites/default/files/uploads/sourcebook/documents/ethical_conduct/guidelines-authorship_contributions.pdf</a:t>
            </a:r>
          </a:p>
        </p:txBody>
      </p:sp>
      <p:pic>
        <p:nvPicPr>
          <p:cNvPr id="4" name="Picture 3">
            <a:extLst>
              <a:ext uri="{FF2B5EF4-FFF2-40B4-BE49-F238E27FC236}">
                <a16:creationId xmlns:a16="http://schemas.microsoft.com/office/drawing/2014/main" id="{AD94B695-3B0A-490C-83F1-66B38746EC47}"/>
              </a:ext>
            </a:extLst>
          </p:cNvPr>
          <p:cNvPicPr>
            <a:picLocks noChangeAspect="1"/>
          </p:cNvPicPr>
          <p:nvPr/>
        </p:nvPicPr>
        <p:blipFill>
          <a:blip r:embed="rId3"/>
          <a:stretch>
            <a:fillRect/>
          </a:stretch>
        </p:blipFill>
        <p:spPr>
          <a:xfrm>
            <a:off x="1899968" y="156117"/>
            <a:ext cx="8438200" cy="6306779"/>
          </a:xfrm>
          <a:prstGeom prst="rect">
            <a:avLst/>
          </a:prstGeom>
        </p:spPr>
      </p:pic>
      <p:sp>
        <p:nvSpPr>
          <p:cNvPr id="2" name="TextBox 1">
            <a:extLst>
              <a:ext uri="{FF2B5EF4-FFF2-40B4-BE49-F238E27FC236}">
                <a16:creationId xmlns:a16="http://schemas.microsoft.com/office/drawing/2014/main" id="{2623D4C7-B967-BD9D-14E9-AD2D5019948A}"/>
              </a:ext>
            </a:extLst>
          </p:cNvPr>
          <p:cNvSpPr txBox="1"/>
          <p:nvPr/>
        </p:nvSpPr>
        <p:spPr>
          <a:xfrm>
            <a:off x="2492511" y="98896"/>
            <a:ext cx="628377"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Arial Black" panose="020B0A04020102020204" pitchFamily="34" charset="0"/>
                <a:sym typeface="Helvetica Light"/>
              </a:rPr>
              <a:t>NIH</a:t>
            </a:r>
          </a:p>
        </p:txBody>
      </p:sp>
    </p:spTree>
    <p:extLst>
      <p:ext uri="{BB962C8B-B14F-4D97-AF65-F5344CB8AC3E}">
        <p14:creationId xmlns:p14="http://schemas.microsoft.com/office/powerpoint/2010/main" val="103676207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4138864" y="2"/>
            <a:ext cx="7393244" cy="6857998"/>
          </a:xfrm>
          <a:prstGeom prst="rect">
            <a:avLst/>
          </a:prstGeom>
        </p:spPr>
      </p:pic>
      <p:sp>
        <p:nvSpPr>
          <p:cNvPr id="3" name="object 3"/>
          <p:cNvSpPr txBox="1"/>
          <p:nvPr/>
        </p:nvSpPr>
        <p:spPr>
          <a:xfrm>
            <a:off x="319371" y="6197190"/>
            <a:ext cx="3626987" cy="382156"/>
          </a:xfrm>
          <a:prstGeom prst="rect">
            <a:avLst/>
          </a:prstGeom>
        </p:spPr>
        <p:txBody>
          <a:bodyPr vert="horz" wrap="square" lIns="0" tIns="12700" rIns="0" bIns="0" rtlCol="0">
            <a:spAutoFit/>
          </a:bodyPr>
          <a:lstStyle/>
          <a:p>
            <a:pPr marL="12700" marR="5080">
              <a:lnSpc>
                <a:spcPct val="100000"/>
              </a:lnSpc>
              <a:spcBef>
                <a:spcPts val="100"/>
              </a:spcBef>
            </a:pPr>
            <a:r>
              <a:rPr sz="1200" spc="-10" dirty="0">
                <a:latin typeface="Calibri"/>
                <a:cs typeface="Calibri"/>
              </a:rPr>
              <a:t>https://</a:t>
            </a:r>
            <a:r>
              <a:rPr sz="1200" spc="-10" dirty="0">
                <a:latin typeface="Calibri"/>
                <a:cs typeface="Calibri"/>
                <a:hlinkClick r:id="rId4"/>
              </a:rPr>
              <a:t>www.apa.org/science/leadership/st </a:t>
            </a:r>
            <a:r>
              <a:rPr sz="1200" spc="-260" dirty="0">
                <a:latin typeface="Calibri"/>
                <a:cs typeface="Calibri"/>
              </a:rPr>
              <a:t> </a:t>
            </a:r>
            <a:r>
              <a:rPr sz="1200" spc="-10" dirty="0">
                <a:latin typeface="Calibri"/>
                <a:cs typeface="Calibri"/>
              </a:rPr>
              <a:t>udents/authorship-determination- </a:t>
            </a:r>
            <a:r>
              <a:rPr sz="1200" spc="-5" dirty="0">
                <a:latin typeface="Calibri"/>
                <a:cs typeface="Calibri"/>
              </a:rPr>
              <a:t> scorecard.pdf</a:t>
            </a:r>
            <a:endParaRPr sz="1200" dirty="0">
              <a:latin typeface="Calibri"/>
              <a:cs typeface="Calibri"/>
            </a:endParaRPr>
          </a:p>
        </p:txBody>
      </p:sp>
      <p:sp>
        <p:nvSpPr>
          <p:cNvPr id="5" name="Title 4">
            <a:extLst>
              <a:ext uri="{FF2B5EF4-FFF2-40B4-BE49-F238E27FC236}">
                <a16:creationId xmlns:a16="http://schemas.microsoft.com/office/drawing/2014/main" id="{709BE671-4903-EBEE-1477-E0F73ECCC4CF}"/>
              </a:ext>
            </a:extLst>
          </p:cNvPr>
          <p:cNvSpPr>
            <a:spLocks noGrp="1"/>
          </p:cNvSpPr>
          <p:nvPr>
            <p:ph type="title"/>
          </p:nvPr>
        </p:nvSpPr>
        <p:spPr>
          <a:xfrm>
            <a:off x="648257" y="505894"/>
            <a:ext cx="3137680" cy="2923106"/>
          </a:xfrm>
        </p:spPr>
        <p:txBody>
          <a:bodyPr/>
          <a:lstStyle/>
          <a:p>
            <a:r>
              <a:rPr lang="en-US" sz="4000" dirty="0"/>
              <a:t>An Authorship Rubric</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744929" y="6332957"/>
            <a:ext cx="2082015" cy="197490"/>
          </a:xfrm>
          <a:prstGeom prst="rect">
            <a:avLst/>
          </a:prstGeom>
        </p:spPr>
        <p:txBody>
          <a:bodyPr vert="horz" wrap="square" lIns="0" tIns="12700" rIns="0" bIns="0" rtlCol="0">
            <a:spAutoFit/>
          </a:bodyPr>
          <a:lstStyle/>
          <a:p>
            <a:pPr marL="12700" marR="5080">
              <a:lnSpc>
                <a:spcPct val="100000"/>
              </a:lnSpc>
              <a:spcBef>
                <a:spcPts val="100"/>
              </a:spcBef>
            </a:pPr>
            <a:r>
              <a:rPr lang="en-US" sz="1200" spc="-10" dirty="0">
                <a:latin typeface="Calibri"/>
                <a:cs typeface="Calibri"/>
              </a:rPr>
              <a:t>Doi.org/10.1002/leap.1210</a:t>
            </a:r>
            <a:endParaRPr sz="1200" dirty="0">
              <a:latin typeface="Calibri"/>
              <a:cs typeface="Calibri"/>
            </a:endParaRPr>
          </a:p>
        </p:txBody>
      </p:sp>
      <p:sp>
        <p:nvSpPr>
          <p:cNvPr id="5" name="Title 4">
            <a:extLst>
              <a:ext uri="{FF2B5EF4-FFF2-40B4-BE49-F238E27FC236}">
                <a16:creationId xmlns:a16="http://schemas.microsoft.com/office/drawing/2014/main" id="{709BE671-4903-EBEE-1477-E0F73ECCC4CF}"/>
              </a:ext>
            </a:extLst>
          </p:cNvPr>
          <p:cNvSpPr>
            <a:spLocks noGrp="1"/>
          </p:cNvSpPr>
          <p:nvPr>
            <p:ph type="title"/>
          </p:nvPr>
        </p:nvSpPr>
        <p:spPr>
          <a:xfrm>
            <a:off x="648257" y="325447"/>
            <a:ext cx="3137680" cy="2923106"/>
          </a:xfrm>
        </p:spPr>
        <p:txBody>
          <a:bodyPr/>
          <a:lstStyle/>
          <a:p>
            <a:r>
              <a:rPr lang="en-US" sz="4000" dirty="0" err="1"/>
              <a:t>CRediT</a:t>
            </a:r>
            <a:r>
              <a:rPr lang="en-US" sz="4000" dirty="0"/>
              <a:t>:</a:t>
            </a:r>
            <a:br>
              <a:rPr lang="en-US" sz="4000" dirty="0"/>
            </a:br>
            <a:r>
              <a:rPr lang="en-US" sz="4000" dirty="0"/>
              <a:t>Contributor Role Taxonomy</a:t>
            </a:r>
          </a:p>
        </p:txBody>
      </p:sp>
      <p:sp>
        <p:nvSpPr>
          <p:cNvPr id="4" name="TextBox 3">
            <a:extLst>
              <a:ext uri="{FF2B5EF4-FFF2-40B4-BE49-F238E27FC236}">
                <a16:creationId xmlns:a16="http://schemas.microsoft.com/office/drawing/2014/main" id="{F7614A75-CD79-D5AF-97DC-C2A7724A5E6F}"/>
              </a:ext>
            </a:extLst>
          </p:cNvPr>
          <p:cNvSpPr txBox="1"/>
          <p:nvPr/>
        </p:nvSpPr>
        <p:spPr>
          <a:xfrm>
            <a:off x="8822640" y="1370171"/>
            <a:ext cx="2872581" cy="47192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2000" b="0" i="0" u="sng" strike="noStrike" cap="none" spc="0" normalizeH="0" baseline="0" dirty="0">
                <a:ln>
                  <a:noFill/>
                </a:ln>
                <a:solidFill>
                  <a:srgbClr val="000000"/>
                </a:solidFill>
                <a:effectLst/>
                <a:uFillTx/>
                <a:latin typeface="+mn-lt"/>
                <a:ea typeface="+mn-ea"/>
                <a:cs typeface="+mn-cs"/>
                <a:sym typeface="Helvetica Light"/>
              </a:rPr>
              <a:t>14 Contributor Roles:</a:t>
            </a:r>
          </a:p>
          <a:p>
            <a:pPr marL="0" marR="0" indent="0" algn="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Conceptualization</a:t>
            </a:r>
          </a:p>
          <a:p>
            <a:pPr marL="0" marR="0" indent="0" algn="r" defTabSz="584200" rtl="0" fontAlgn="auto" latinLnBrk="1" hangingPunct="0">
              <a:lnSpc>
                <a:spcPct val="100000"/>
              </a:lnSpc>
              <a:spcBef>
                <a:spcPts val="0"/>
              </a:spcBef>
              <a:spcAft>
                <a:spcPts val="0"/>
              </a:spcAft>
              <a:buClrTx/>
              <a:buSzTx/>
              <a:buFontTx/>
              <a:buNone/>
              <a:tabLst/>
            </a:pPr>
            <a:r>
              <a:rPr lang="en-US" sz="2000" dirty="0">
                <a:solidFill>
                  <a:srgbClr val="000000"/>
                </a:solidFill>
                <a:sym typeface="Helvetica Light"/>
              </a:rPr>
              <a:t>Methodology</a:t>
            </a:r>
          </a:p>
          <a:p>
            <a:pPr marL="0" marR="0" indent="0" algn="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Software</a:t>
            </a:r>
          </a:p>
          <a:p>
            <a:pPr marL="0" marR="0" indent="0" algn="r" defTabSz="584200" rtl="0" fontAlgn="auto" latinLnBrk="1" hangingPunct="0">
              <a:lnSpc>
                <a:spcPct val="100000"/>
              </a:lnSpc>
              <a:spcBef>
                <a:spcPts val="0"/>
              </a:spcBef>
              <a:spcAft>
                <a:spcPts val="0"/>
              </a:spcAft>
              <a:buClrTx/>
              <a:buSzTx/>
              <a:buFontTx/>
              <a:buNone/>
              <a:tabLst/>
            </a:pPr>
            <a:r>
              <a:rPr lang="en-US" sz="2000" dirty="0">
                <a:solidFill>
                  <a:srgbClr val="000000"/>
                </a:solidFill>
                <a:sym typeface="Helvetica Light"/>
              </a:rPr>
              <a:t>Validation</a:t>
            </a:r>
          </a:p>
          <a:p>
            <a:pPr marL="0" marR="0" indent="0" algn="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Formal analysis</a:t>
            </a:r>
          </a:p>
          <a:p>
            <a:pPr marL="0" marR="0" indent="0" algn="r" defTabSz="584200" rtl="0" fontAlgn="auto" latinLnBrk="1" hangingPunct="0">
              <a:lnSpc>
                <a:spcPct val="100000"/>
              </a:lnSpc>
              <a:spcBef>
                <a:spcPts val="0"/>
              </a:spcBef>
              <a:spcAft>
                <a:spcPts val="0"/>
              </a:spcAft>
              <a:buClrTx/>
              <a:buSzTx/>
              <a:buFontTx/>
              <a:buNone/>
              <a:tabLst/>
            </a:pPr>
            <a:r>
              <a:rPr lang="en-US" sz="2000" dirty="0">
                <a:solidFill>
                  <a:srgbClr val="000000"/>
                </a:solidFill>
                <a:sym typeface="Helvetica Light"/>
              </a:rPr>
              <a:t>Investigation</a:t>
            </a:r>
          </a:p>
          <a:p>
            <a:pPr marL="0" marR="0" indent="0" algn="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Resources</a:t>
            </a:r>
          </a:p>
          <a:p>
            <a:pPr marL="0" marR="0" indent="0" algn="r" defTabSz="584200" rtl="0" fontAlgn="auto" latinLnBrk="1" hangingPunct="0">
              <a:lnSpc>
                <a:spcPct val="100000"/>
              </a:lnSpc>
              <a:spcBef>
                <a:spcPts val="0"/>
              </a:spcBef>
              <a:spcAft>
                <a:spcPts val="0"/>
              </a:spcAft>
              <a:buClrTx/>
              <a:buSzTx/>
              <a:buFontTx/>
              <a:buNone/>
              <a:tabLst/>
            </a:pPr>
            <a:r>
              <a:rPr lang="en-US" sz="2000" dirty="0">
                <a:solidFill>
                  <a:srgbClr val="000000"/>
                </a:solidFill>
                <a:sym typeface="Helvetica Light"/>
              </a:rPr>
              <a:t>Data curation</a:t>
            </a:r>
          </a:p>
          <a:p>
            <a:pPr marL="0" marR="0" indent="0" algn="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Writing – original</a:t>
            </a:r>
          </a:p>
          <a:p>
            <a:pPr marL="0" marR="0" indent="0" algn="r" defTabSz="584200" rtl="0" fontAlgn="auto" latinLnBrk="1" hangingPunct="0">
              <a:lnSpc>
                <a:spcPct val="100000"/>
              </a:lnSpc>
              <a:spcBef>
                <a:spcPts val="0"/>
              </a:spcBef>
              <a:spcAft>
                <a:spcPts val="0"/>
              </a:spcAft>
              <a:buClrTx/>
              <a:buSzTx/>
              <a:buFontTx/>
              <a:buNone/>
              <a:tabLst/>
            </a:pPr>
            <a:r>
              <a:rPr lang="en-US" sz="2000" dirty="0">
                <a:solidFill>
                  <a:srgbClr val="000000"/>
                </a:solidFill>
                <a:sym typeface="Helvetica Light"/>
              </a:rPr>
              <a:t>Writing – review/editing</a:t>
            </a:r>
          </a:p>
          <a:p>
            <a:pPr marL="0" marR="0" indent="0" algn="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Visualization</a:t>
            </a:r>
          </a:p>
          <a:p>
            <a:pPr marL="0" marR="0" indent="0" algn="r" defTabSz="584200" rtl="0" fontAlgn="auto" latinLnBrk="1" hangingPunct="0">
              <a:lnSpc>
                <a:spcPct val="100000"/>
              </a:lnSpc>
              <a:spcBef>
                <a:spcPts val="0"/>
              </a:spcBef>
              <a:spcAft>
                <a:spcPts val="0"/>
              </a:spcAft>
              <a:buClrTx/>
              <a:buSzTx/>
              <a:buFontTx/>
              <a:buNone/>
              <a:tabLst/>
            </a:pPr>
            <a:r>
              <a:rPr lang="en-US" sz="2000" dirty="0">
                <a:solidFill>
                  <a:srgbClr val="000000"/>
                </a:solidFill>
                <a:sym typeface="Helvetica Light"/>
              </a:rPr>
              <a:t>Supervision</a:t>
            </a:r>
          </a:p>
          <a:p>
            <a:pPr marL="0" marR="0" indent="0" algn="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Project administration</a:t>
            </a:r>
          </a:p>
          <a:p>
            <a:pPr marL="0" marR="0" indent="0" algn="r" defTabSz="584200" rtl="0" fontAlgn="auto" latinLnBrk="1" hangingPunct="0">
              <a:lnSpc>
                <a:spcPct val="100000"/>
              </a:lnSpc>
              <a:spcBef>
                <a:spcPts val="0"/>
              </a:spcBef>
              <a:spcAft>
                <a:spcPts val="0"/>
              </a:spcAft>
              <a:buClrTx/>
              <a:buSzTx/>
              <a:buFontTx/>
              <a:buNone/>
              <a:tabLst/>
            </a:pPr>
            <a:r>
              <a:rPr lang="en-US" sz="2000" dirty="0">
                <a:solidFill>
                  <a:srgbClr val="000000"/>
                </a:solidFill>
                <a:sym typeface="Helvetica Light"/>
              </a:rPr>
              <a:t>Funding acquisition</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7" name="Picture 6">
            <a:extLst>
              <a:ext uri="{FF2B5EF4-FFF2-40B4-BE49-F238E27FC236}">
                <a16:creationId xmlns:a16="http://schemas.microsoft.com/office/drawing/2014/main" id="{3A2C372F-BFDB-3579-EAC6-08E4595F6426}"/>
              </a:ext>
            </a:extLst>
          </p:cNvPr>
          <p:cNvPicPr>
            <a:picLocks noChangeAspect="1"/>
          </p:cNvPicPr>
          <p:nvPr/>
        </p:nvPicPr>
        <p:blipFill>
          <a:blip r:embed="rId3"/>
          <a:stretch>
            <a:fillRect/>
          </a:stretch>
        </p:blipFill>
        <p:spPr>
          <a:xfrm>
            <a:off x="2744929" y="2739930"/>
            <a:ext cx="6247481" cy="3230993"/>
          </a:xfrm>
          <a:prstGeom prst="rect">
            <a:avLst/>
          </a:prstGeom>
        </p:spPr>
      </p:pic>
      <p:sp>
        <p:nvSpPr>
          <p:cNvPr id="10" name="TextBox 9">
            <a:extLst>
              <a:ext uri="{FF2B5EF4-FFF2-40B4-BE49-F238E27FC236}">
                <a16:creationId xmlns:a16="http://schemas.microsoft.com/office/drawing/2014/main" id="{CB24E950-95D3-ED70-FF99-6818003C1642}"/>
              </a:ext>
            </a:extLst>
          </p:cNvPr>
          <p:cNvSpPr txBox="1"/>
          <p:nvPr/>
        </p:nvSpPr>
        <p:spPr>
          <a:xfrm>
            <a:off x="421983" y="6431702"/>
            <a:ext cx="11770017"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400" dirty="0" err="1">
                <a:solidFill>
                  <a:srgbClr val="000000"/>
                </a:solidFill>
                <a:sym typeface="Helvetica Light"/>
              </a:rPr>
              <a:t>tenzing</a:t>
            </a:r>
            <a:r>
              <a:rPr lang="en-US" sz="2400" dirty="0">
                <a:solidFill>
                  <a:srgbClr val="000000"/>
                </a:solidFill>
                <a:sym typeface="Helvetica Light"/>
              </a:rPr>
              <a:t> website has a form using </a:t>
            </a:r>
            <a:r>
              <a:rPr lang="en-US" sz="2400" dirty="0" err="1">
                <a:solidFill>
                  <a:srgbClr val="000000"/>
                </a:solidFill>
                <a:sym typeface="Helvetica Light"/>
              </a:rPr>
              <a:t>CRediT</a:t>
            </a:r>
            <a:r>
              <a:rPr lang="en-US" sz="2400" dirty="0">
                <a:solidFill>
                  <a:srgbClr val="000000"/>
                </a:solidFill>
                <a:sym typeface="Helvetica Light"/>
              </a:rPr>
              <a:t>: </a:t>
            </a:r>
            <a:r>
              <a:rPr lang="en-US" sz="2400" b="1" dirty="0"/>
              <a:t>https://doi.org/10.1371/journal.pone.0244611</a:t>
            </a: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995334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ts val="4560"/>
              </a:lnSpc>
            </a:pPr>
            <a:r>
              <a:rPr lang="en-US" sz="4000" b="1" spc="-30" dirty="0">
                <a:latin typeface="+mj-lt"/>
                <a:cs typeface="Calibri" panose="020F0502020204030204" pitchFamily="34" charset="0"/>
              </a:rPr>
              <a:t>COPE’s Minimum Requirements for A</a:t>
            </a:r>
            <a:r>
              <a:rPr lang="en-US" sz="4000" b="1" spc="-15" dirty="0">
                <a:latin typeface="+mj-lt"/>
                <a:cs typeface="Calibri" panose="020F0502020204030204" pitchFamily="34" charset="0"/>
              </a:rPr>
              <a:t>uthorship</a:t>
            </a:r>
            <a:endParaRPr sz="4000" b="1" dirty="0">
              <a:latin typeface="+mj-lt"/>
              <a:cs typeface="Calibri" panose="020F0502020204030204" pitchFamily="34" charset="0"/>
            </a:endParaRPr>
          </a:p>
        </p:txBody>
      </p:sp>
      <p:sp>
        <p:nvSpPr>
          <p:cNvPr id="5" name="TextBox 4">
            <a:extLst>
              <a:ext uri="{FF2B5EF4-FFF2-40B4-BE49-F238E27FC236}">
                <a16:creationId xmlns:a16="http://schemas.microsoft.com/office/drawing/2014/main" id="{93788DD3-4FD5-4B5D-BEE2-968AA6A44573}"/>
              </a:ext>
            </a:extLst>
          </p:cNvPr>
          <p:cNvSpPr txBox="1"/>
          <p:nvPr/>
        </p:nvSpPr>
        <p:spPr>
          <a:xfrm>
            <a:off x="1455318" y="2846573"/>
            <a:ext cx="9829679"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742950" indent="-742950" defTabSz="584200" latinLnBrk="1" hangingPunct="0">
              <a:buFont typeface="+mj-lt"/>
              <a:buAutoNum type="arabicPeriod"/>
            </a:pPr>
            <a:r>
              <a:rPr lang="en-US" sz="3600" spc="-10" dirty="0">
                <a:latin typeface="Calibri"/>
                <a:cs typeface="Calibri"/>
              </a:rPr>
              <a:t>Substantial contribution to the work</a:t>
            </a:r>
          </a:p>
          <a:p>
            <a:pPr marL="742950" indent="-742950" defTabSz="584200" latinLnBrk="1" hangingPunct="0">
              <a:buFont typeface="+mj-lt"/>
              <a:buAutoNum type="arabicPeriod"/>
            </a:pPr>
            <a:r>
              <a:rPr lang="en-US" sz="3600" spc="-10" dirty="0">
                <a:latin typeface="Calibri"/>
                <a:cs typeface="Calibri"/>
              </a:rPr>
              <a:t>Accountable for the work and its published form</a:t>
            </a:r>
          </a:p>
          <a:p>
            <a:pPr marL="0" marR="0" indent="0"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Rectangle 1">
            <a:extLst>
              <a:ext uri="{FF2B5EF4-FFF2-40B4-BE49-F238E27FC236}">
                <a16:creationId xmlns:a16="http://schemas.microsoft.com/office/drawing/2014/main" id="{E3BB551B-3174-440B-90DD-B576780BA1FE}"/>
              </a:ext>
            </a:extLst>
          </p:cNvPr>
          <p:cNvSpPr/>
          <p:nvPr/>
        </p:nvSpPr>
        <p:spPr>
          <a:xfrm>
            <a:off x="5735445" y="6357776"/>
            <a:ext cx="6096000" cy="307777"/>
          </a:xfrm>
          <a:prstGeom prst="rect">
            <a:avLst/>
          </a:prstGeom>
        </p:spPr>
        <p:txBody>
          <a:bodyPr>
            <a:spAutoFit/>
          </a:bodyPr>
          <a:lstStyle/>
          <a:p>
            <a:r>
              <a:rPr lang="en-US" sz="1400" dirty="0"/>
              <a:t>https://publicationethics.org/resources/discussion-documents/authorship</a:t>
            </a:r>
          </a:p>
        </p:txBody>
      </p:sp>
      <p:sp>
        <p:nvSpPr>
          <p:cNvPr id="6" name="TextBox 5">
            <a:extLst>
              <a:ext uri="{FF2B5EF4-FFF2-40B4-BE49-F238E27FC236}">
                <a16:creationId xmlns:a16="http://schemas.microsoft.com/office/drawing/2014/main" id="{431ED439-B18A-4C09-B339-BC80B161C2C0}"/>
              </a:ext>
            </a:extLst>
          </p:cNvPr>
          <p:cNvSpPr txBox="1"/>
          <p:nvPr/>
        </p:nvSpPr>
        <p:spPr>
          <a:xfrm>
            <a:off x="5752245" y="5885852"/>
            <a:ext cx="5114990"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COPE = Committee on Publication Ethics</a:t>
            </a:r>
          </a:p>
        </p:txBody>
      </p:sp>
    </p:spTree>
    <p:extLst>
      <p:ext uri="{BB962C8B-B14F-4D97-AF65-F5344CB8AC3E}">
        <p14:creationId xmlns:p14="http://schemas.microsoft.com/office/powerpoint/2010/main" val="1947111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26228" y="5140712"/>
            <a:ext cx="8895278" cy="888064"/>
          </a:xfrm>
          <a:prstGeom prst="rect">
            <a:avLst/>
          </a:prstGeom>
        </p:spPr>
        <p:txBody>
          <a:bodyPr vert="horz" wrap="square" lIns="0" tIns="13335" rIns="0" bIns="0" rtlCol="0">
            <a:spAutoFit/>
          </a:bodyPr>
          <a:lstStyle/>
          <a:p>
            <a:pPr marL="12700" algn="r">
              <a:lnSpc>
                <a:spcPct val="100000"/>
              </a:lnSpc>
              <a:spcBef>
                <a:spcPts val="105"/>
              </a:spcBef>
            </a:pPr>
            <a:r>
              <a:rPr lang="en-US" sz="2800" spc="-5" dirty="0">
                <a:latin typeface="Calibri"/>
                <a:cs typeface="Calibri"/>
              </a:rPr>
              <a:t>Tim Cook, Apple CEO</a:t>
            </a:r>
          </a:p>
          <a:p>
            <a:pPr marL="12700" algn="r">
              <a:lnSpc>
                <a:spcPct val="100000"/>
              </a:lnSpc>
              <a:spcBef>
                <a:spcPts val="105"/>
              </a:spcBef>
            </a:pPr>
            <a:r>
              <a:rPr lang="en-US" sz="2800" spc="-5" dirty="0">
                <a:latin typeface="Calibri"/>
                <a:cs typeface="Calibri"/>
              </a:rPr>
              <a:t>Commencement Address, Stanford University, 2019</a:t>
            </a:r>
            <a:endParaRPr sz="2800" dirty="0">
              <a:latin typeface="Calibri"/>
              <a:cs typeface="Calibri"/>
            </a:endParaRPr>
          </a:p>
        </p:txBody>
      </p:sp>
      <p:sp>
        <p:nvSpPr>
          <p:cNvPr id="3" name="object 3"/>
          <p:cNvSpPr txBox="1"/>
          <p:nvPr/>
        </p:nvSpPr>
        <p:spPr>
          <a:xfrm>
            <a:off x="2347086" y="2628814"/>
            <a:ext cx="7492365" cy="1261884"/>
          </a:xfrm>
          <a:prstGeom prst="rect">
            <a:avLst/>
          </a:prstGeom>
        </p:spPr>
        <p:txBody>
          <a:bodyPr vert="horz" wrap="square" lIns="0" tIns="81280" rIns="0" bIns="0" rtlCol="0">
            <a:spAutoFit/>
          </a:bodyPr>
          <a:lstStyle/>
          <a:p>
            <a:pPr marL="129539" marR="5080" indent="-117475">
              <a:lnSpc>
                <a:spcPts val="4320"/>
              </a:lnSpc>
              <a:spcBef>
                <a:spcPts val="640"/>
              </a:spcBef>
            </a:pPr>
            <a:r>
              <a:rPr lang="en-US" sz="4000" dirty="0"/>
              <a:t>“If you want to take credit, </a:t>
            </a:r>
          </a:p>
          <a:p>
            <a:pPr marL="129539" marR="5080" indent="-117475">
              <a:lnSpc>
                <a:spcPts val="4320"/>
              </a:lnSpc>
              <a:spcBef>
                <a:spcPts val="640"/>
              </a:spcBef>
            </a:pPr>
            <a:r>
              <a:rPr lang="en-US" sz="4000" dirty="0"/>
              <a:t>first learn to take responsibility”</a:t>
            </a:r>
            <a:endParaRPr sz="4000" dirty="0">
              <a:latin typeface="Calibri"/>
              <a:cs typeface="Calibri"/>
            </a:endParaRPr>
          </a:p>
        </p:txBody>
      </p:sp>
      <p:sp>
        <p:nvSpPr>
          <p:cNvPr id="4" name="Rectangle 3">
            <a:extLst>
              <a:ext uri="{FF2B5EF4-FFF2-40B4-BE49-F238E27FC236}">
                <a16:creationId xmlns:a16="http://schemas.microsoft.com/office/drawing/2014/main" id="{70612620-0C9C-4AB1-BDF2-86ABFB426B30}"/>
              </a:ext>
            </a:extLst>
          </p:cNvPr>
          <p:cNvSpPr/>
          <p:nvPr/>
        </p:nvSpPr>
        <p:spPr>
          <a:xfrm>
            <a:off x="5322849" y="6422842"/>
            <a:ext cx="6765073" cy="246221"/>
          </a:xfrm>
          <a:prstGeom prst="rect">
            <a:avLst/>
          </a:prstGeom>
        </p:spPr>
        <p:txBody>
          <a:bodyPr wrap="square">
            <a:spAutoFit/>
          </a:bodyPr>
          <a:lstStyle/>
          <a:p>
            <a:r>
              <a:rPr lang="en-US" sz="1000" dirty="0"/>
              <a:t>https://www.geekwire.com/2019/apple-ceo-tim-cook-takes-tech-task-privacy-violations-stanford-commencement/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ts val="4560"/>
              </a:lnSpc>
            </a:pPr>
            <a:r>
              <a:rPr lang="en-US" sz="4000" b="1" spc="-30" dirty="0">
                <a:latin typeface="+mj-lt"/>
                <a:cs typeface="Calibri" panose="020F0502020204030204" pitchFamily="34" charset="0"/>
              </a:rPr>
              <a:t>A</a:t>
            </a:r>
            <a:r>
              <a:rPr lang="en-US" sz="4000" b="1" spc="-15" dirty="0">
                <a:latin typeface="+mj-lt"/>
                <a:cs typeface="Calibri" panose="020F0502020204030204" pitchFamily="34" charset="0"/>
              </a:rPr>
              <a:t>uthorship Responsibilities</a:t>
            </a:r>
            <a:endParaRPr sz="4000" b="1" dirty="0">
              <a:latin typeface="+mj-lt"/>
              <a:cs typeface="Calibri" panose="020F0502020204030204" pitchFamily="34" charset="0"/>
            </a:endParaRPr>
          </a:p>
        </p:txBody>
      </p:sp>
      <p:sp>
        <p:nvSpPr>
          <p:cNvPr id="5" name="TextBox 4">
            <a:extLst>
              <a:ext uri="{FF2B5EF4-FFF2-40B4-BE49-F238E27FC236}">
                <a16:creationId xmlns:a16="http://schemas.microsoft.com/office/drawing/2014/main" id="{93788DD3-4FD5-4B5D-BEE2-968AA6A44573}"/>
              </a:ext>
            </a:extLst>
          </p:cNvPr>
          <p:cNvSpPr txBox="1"/>
          <p:nvPr/>
        </p:nvSpPr>
        <p:spPr>
          <a:xfrm>
            <a:off x="825535" y="2404389"/>
            <a:ext cx="7949496" cy="3057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Arial" panose="020B0604020202020204" pitchFamily="34" charset="0"/>
              <a:buChar char="•"/>
            </a:pPr>
            <a:r>
              <a:rPr lang="en-US" sz="2400" dirty="0"/>
              <a:t>Confirm that the publication is accurate</a:t>
            </a:r>
          </a:p>
          <a:p>
            <a:pPr marL="342900" indent="-342900">
              <a:buFont typeface="Arial" panose="020B0604020202020204" pitchFamily="34" charset="0"/>
              <a:buChar char="•"/>
            </a:pPr>
            <a:r>
              <a:rPr lang="en-US" sz="2400" dirty="0"/>
              <a:t>Understand and able to explain the publication contents</a:t>
            </a:r>
          </a:p>
          <a:p>
            <a:pPr marL="342900" indent="-342900">
              <a:buFont typeface="Arial" panose="020B0604020202020204" pitchFamily="34" charset="0"/>
              <a:buChar char="•"/>
            </a:pPr>
            <a:r>
              <a:rPr lang="en-US" sz="2400" dirty="0"/>
              <a:t>Legal responsibility for content (including adherence to copyright &amp; licenses)</a:t>
            </a:r>
          </a:p>
          <a:p>
            <a:pPr marL="342900" indent="-342900">
              <a:buFont typeface="Arial" panose="020B0604020202020204" pitchFamily="34" charset="0"/>
              <a:buChar char="•"/>
            </a:pPr>
            <a:r>
              <a:rPr lang="en-US" sz="2400" dirty="0"/>
              <a:t>Future communication about the publication</a:t>
            </a:r>
          </a:p>
          <a:p>
            <a:pPr marL="742950" indent="-742950" defTabSz="584200" latinLnBrk="1" hangingPunct="0">
              <a:buFont typeface="+mj-lt"/>
              <a:buAutoNum type="arabicPeriod"/>
            </a:pPr>
            <a:endParaRPr lang="en-US" sz="3600" spc="-10" dirty="0">
              <a:latin typeface="Calibri"/>
              <a:cs typeface="Calibri"/>
            </a:endParaRPr>
          </a:p>
          <a:p>
            <a:pPr marL="0" marR="0" indent="0"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4231824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pic>
        <p:nvPicPr>
          <p:cNvPr id="22" name="Sukiyo"/>
          <p:cNvPicPr>
            <a:picLocks noChangeAspect="1"/>
          </p:cNvPicPr>
          <p:nvPr>
            <p:custDataLst>
              <p:tags r:id="rId2"/>
            </p:custDataLst>
          </p:nvPr>
        </p:nvPicPr>
        <p:blipFill>
          <a:blip r:embed="rId5"/>
          <a:srcRect l="25593" r="25593"/>
          <a:stretch/>
        </p:blipFill>
        <p:spPr>
          <a:xfrm>
            <a:off x="7163235" y="0"/>
            <a:ext cx="5028765" cy="6858000"/>
          </a:xfrm>
          <a:prstGeom prst="rect">
            <a:avLst/>
          </a:prstGeom>
        </p:spPr>
      </p:pic>
      <p:sp>
        <p:nvSpPr>
          <p:cNvPr id="7" name="TextBox 6"/>
          <p:cNvSpPr txBox="1"/>
          <p:nvPr/>
        </p:nvSpPr>
        <p:spPr>
          <a:xfrm>
            <a:off x="1690691" y="1823129"/>
            <a:ext cx="4933950"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RCR Summer Seminar Series</a:t>
            </a:r>
          </a:p>
        </p:txBody>
      </p:sp>
      <p:sp>
        <p:nvSpPr>
          <p:cNvPr id="24" name="TextBox 23"/>
          <p:cNvSpPr txBox="1"/>
          <p:nvPr/>
        </p:nvSpPr>
        <p:spPr>
          <a:xfrm>
            <a:off x="1690691" y="3125501"/>
            <a:ext cx="5353322"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Ethics of Authorship</a:t>
            </a:r>
          </a:p>
        </p:txBody>
      </p:sp>
      <p:sp>
        <p:nvSpPr>
          <p:cNvPr id="27" name="TextBox 26"/>
          <p:cNvSpPr txBox="1"/>
          <p:nvPr/>
        </p:nvSpPr>
        <p:spPr>
          <a:xfrm>
            <a:off x="1690691" y="4199616"/>
            <a:ext cx="5560684"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Personal and professional benefits from </a:t>
            </a:r>
          </a:p>
          <a:p>
            <a:pPr algn="l"/>
            <a:r>
              <a:rPr lang="en-US" sz="2100" dirty="0">
                <a:ea typeface="Lato Regular"/>
                <a:cs typeface="Lato Regular"/>
              </a:rPr>
              <a:t>taking the course.</a:t>
            </a:r>
          </a:p>
        </p:txBody>
      </p:sp>
      <p:sp>
        <p:nvSpPr>
          <p:cNvPr id="33" name="TextBox 32"/>
          <p:cNvSpPr txBox="1"/>
          <p:nvPr/>
        </p:nvSpPr>
        <p:spPr>
          <a:xfrm>
            <a:off x="1690691" y="5416263"/>
            <a:ext cx="5353322"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Wrap-up: resources, evaluation, and RIO contact</a:t>
            </a:r>
          </a:p>
        </p:txBody>
      </p:sp>
      <p:sp>
        <p:nvSpPr>
          <p:cNvPr id="17" name="Oval 16"/>
          <p:cNvSpPr/>
          <p:nvPr/>
        </p:nvSpPr>
        <p:spPr>
          <a:xfrm>
            <a:off x="748597" y="1740197"/>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1</a:t>
            </a:r>
          </a:p>
        </p:txBody>
      </p:sp>
      <p:sp>
        <p:nvSpPr>
          <p:cNvPr id="18" name="Oval 17"/>
          <p:cNvSpPr/>
          <p:nvPr/>
        </p:nvSpPr>
        <p:spPr>
          <a:xfrm>
            <a:off x="748597" y="2973049"/>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2</a:t>
            </a:r>
          </a:p>
        </p:txBody>
      </p:sp>
      <p:sp>
        <p:nvSpPr>
          <p:cNvPr id="19" name="Oval 18"/>
          <p:cNvSpPr/>
          <p:nvPr/>
        </p:nvSpPr>
        <p:spPr>
          <a:xfrm>
            <a:off x="748597" y="4211591"/>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3</a:t>
            </a:r>
          </a:p>
        </p:txBody>
      </p:sp>
      <p:sp>
        <p:nvSpPr>
          <p:cNvPr id="21" name="Oval 20"/>
          <p:cNvSpPr/>
          <p:nvPr/>
        </p:nvSpPr>
        <p:spPr>
          <a:xfrm>
            <a:off x="748597" y="5447288"/>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4</a:t>
            </a:r>
          </a:p>
        </p:txBody>
      </p:sp>
    </p:spTree>
    <p:custDataLst>
      <p:tags r:id="rId1"/>
    </p:custDataLst>
    <p:extLst>
      <p:ext uri="{BB962C8B-B14F-4D97-AF65-F5344CB8AC3E}">
        <p14:creationId xmlns:p14="http://schemas.microsoft.com/office/powerpoint/2010/main" val="172508149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7653" y="504238"/>
            <a:ext cx="10972800" cy="1184940"/>
          </a:xfrm>
          <a:prstGeom prst="rect">
            <a:avLst/>
          </a:prstGeom>
        </p:spPr>
        <p:txBody>
          <a:bodyPr vert="horz" wrap="square" lIns="0" tIns="81280" rIns="0" bIns="0" rtlCol="0">
            <a:spAutoFit/>
          </a:bodyPr>
          <a:lstStyle/>
          <a:p>
            <a:pPr marL="12700" marR="5080">
              <a:lnSpc>
                <a:spcPts val="4320"/>
              </a:lnSpc>
              <a:spcBef>
                <a:spcPts val="640"/>
              </a:spcBef>
            </a:pPr>
            <a:r>
              <a:rPr lang="en-US" sz="4000" b="1" spc="-10" dirty="0">
                <a:latin typeface="+mj-lt"/>
                <a:cs typeface="Calibri" panose="020F0502020204030204" pitchFamily="34" charset="0"/>
              </a:rPr>
              <a:t>Important Contributions </a:t>
            </a:r>
            <a:br>
              <a:rPr lang="en-US" sz="4000" b="1" spc="-10" dirty="0">
                <a:latin typeface="+mj-lt"/>
                <a:cs typeface="Calibri" panose="020F0502020204030204" pitchFamily="34" charset="0"/>
              </a:rPr>
            </a:br>
            <a:r>
              <a:rPr lang="en-US" sz="4000" b="1" spc="-10" dirty="0">
                <a:latin typeface="+mj-lt"/>
                <a:cs typeface="Calibri" panose="020F0502020204030204" pitchFamily="34" charset="0"/>
              </a:rPr>
              <a:t>that may </a:t>
            </a:r>
            <a:r>
              <a:rPr lang="en-US" sz="4000" b="1" u="sng" spc="-10" dirty="0">
                <a:latin typeface="+mj-lt"/>
                <a:cs typeface="Calibri" panose="020F0502020204030204" pitchFamily="34" charset="0"/>
              </a:rPr>
              <a:t>not</a:t>
            </a:r>
            <a:r>
              <a:rPr lang="en-US" sz="4000" b="1" spc="-10" dirty="0">
                <a:latin typeface="+mj-lt"/>
                <a:cs typeface="Calibri" panose="020F0502020204030204" pitchFamily="34" charset="0"/>
              </a:rPr>
              <a:t> Merit Authorship</a:t>
            </a:r>
            <a:endParaRPr sz="4000" dirty="0">
              <a:latin typeface="+mj-lt"/>
              <a:cs typeface="Calibri" panose="020F0502020204030204" pitchFamily="34" charset="0"/>
            </a:endParaRPr>
          </a:p>
        </p:txBody>
      </p:sp>
      <p:sp>
        <p:nvSpPr>
          <p:cNvPr id="3" name="object 3"/>
          <p:cNvSpPr txBox="1"/>
          <p:nvPr/>
        </p:nvSpPr>
        <p:spPr>
          <a:xfrm>
            <a:off x="1295400" y="2044441"/>
            <a:ext cx="6300216" cy="3333605"/>
          </a:xfrm>
          <a:prstGeom prst="rect">
            <a:avLst/>
          </a:prstGeom>
        </p:spPr>
        <p:txBody>
          <a:bodyPr vert="horz" wrap="square" lIns="0" tIns="12065" rIns="0" bIns="0" rtlCol="0">
            <a:spAutoFit/>
          </a:bodyPr>
          <a:lstStyle/>
          <a:p>
            <a:pPr marL="12700">
              <a:lnSpc>
                <a:spcPts val="3275"/>
              </a:lnSpc>
              <a:spcBef>
                <a:spcPts val="95"/>
              </a:spcBef>
            </a:pPr>
            <a:r>
              <a:rPr lang="en-US" sz="2800" b="1" spc="-10" dirty="0">
                <a:latin typeface="Calibri"/>
                <a:cs typeface="Calibri"/>
              </a:rPr>
              <a:t>Acknowledgement for:</a:t>
            </a:r>
            <a:endParaRPr sz="2800" dirty="0">
              <a:latin typeface="Calibri"/>
              <a:cs typeface="Calibri"/>
            </a:endParaRPr>
          </a:p>
          <a:p>
            <a:pPr marL="241300" indent="-228600">
              <a:lnSpc>
                <a:spcPts val="3190"/>
              </a:lnSpc>
              <a:buFont typeface="Arial"/>
              <a:buChar char="•"/>
              <a:tabLst>
                <a:tab pos="241300" algn="l"/>
              </a:tabLst>
            </a:pPr>
            <a:r>
              <a:rPr sz="2800" spc="-10" dirty="0">
                <a:latin typeface="Calibri"/>
                <a:cs typeface="Calibri"/>
              </a:rPr>
              <a:t>advising</a:t>
            </a:r>
            <a:r>
              <a:rPr sz="2800" spc="25" dirty="0">
                <a:latin typeface="Calibri"/>
                <a:cs typeface="Calibri"/>
              </a:rPr>
              <a:t> </a:t>
            </a:r>
            <a:r>
              <a:rPr sz="2800" spc="-5" dirty="0">
                <a:latin typeface="Calibri"/>
                <a:cs typeface="Calibri"/>
              </a:rPr>
              <a:t>about</a:t>
            </a:r>
            <a:r>
              <a:rPr sz="2800" spc="5" dirty="0">
                <a:latin typeface="Calibri"/>
                <a:cs typeface="Calibri"/>
              </a:rPr>
              <a:t> </a:t>
            </a:r>
            <a:r>
              <a:rPr sz="2800" spc="-10" dirty="0">
                <a:latin typeface="Calibri"/>
                <a:cs typeface="Calibri"/>
              </a:rPr>
              <a:t>the</a:t>
            </a:r>
            <a:r>
              <a:rPr sz="2800" spc="10" dirty="0">
                <a:latin typeface="Calibri"/>
                <a:cs typeface="Calibri"/>
              </a:rPr>
              <a:t> </a:t>
            </a:r>
            <a:r>
              <a:rPr sz="2800" spc="-20" dirty="0">
                <a:latin typeface="Calibri"/>
                <a:cs typeface="Calibri"/>
              </a:rPr>
              <a:t>statistical</a:t>
            </a:r>
            <a:r>
              <a:rPr sz="2800" spc="10" dirty="0">
                <a:latin typeface="Calibri"/>
                <a:cs typeface="Calibri"/>
              </a:rPr>
              <a:t> </a:t>
            </a:r>
            <a:r>
              <a:rPr sz="2800" spc="-15" dirty="0">
                <a:latin typeface="Calibri"/>
                <a:cs typeface="Calibri"/>
              </a:rPr>
              <a:t>analysis</a:t>
            </a:r>
            <a:endParaRPr sz="2800" dirty="0">
              <a:latin typeface="Calibri"/>
              <a:cs typeface="Calibri"/>
            </a:endParaRPr>
          </a:p>
          <a:p>
            <a:pPr marL="241300" indent="-228600">
              <a:lnSpc>
                <a:spcPts val="3190"/>
              </a:lnSpc>
              <a:buFont typeface="Arial"/>
              <a:buChar char="•"/>
              <a:tabLst>
                <a:tab pos="241300" algn="l"/>
              </a:tabLst>
            </a:pPr>
            <a:r>
              <a:rPr sz="2800" spc="-10" dirty="0">
                <a:latin typeface="Calibri"/>
                <a:cs typeface="Calibri"/>
              </a:rPr>
              <a:t>collecting</a:t>
            </a:r>
            <a:r>
              <a:rPr sz="2800" dirty="0">
                <a:latin typeface="Calibri"/>
                <a:cs typeface="Calibri"/>
              </a:rPr>
              <a:t> </a:t>
            </a:r>
            <a:r>
              <a:rPr sz="2800" spc="-5" dirty="0">
                <a:latin typeface="Calibri"/>
                <a:cs typeface="Calibri"/>
              </a:rPr>
              <a:t>or</a:t>
            </a:r>
            <a:r>
              <a:rPr sz="2800" spc="5" dirty="0">
                <a:latin typeface="Calibri"/>
                <a:cs typeface="Calibri"/>
              </a:rPr>
              <a:t> </a:t>
            </a:r>
            <a:r>
              <a:rPr sz="2800" spc="-15" dirty="0">
                <a:latin typeface="Calibri"/>
                <a:cs typeface="Calibri"/>
              </a:rPr>
              <a:t>entering</a:t>
            </a:r>
            <a:r>
              <a:rPr sz="2800" dirty="0">
                <a:latin typeface="Calibri"/>
                <a:cs typeface="Calibri"/>
              </a:rPr>
              <a:t> </a:t>
            </a:r>
            <a:r>
              <a:rPr sz="2800" spc="-10" dirty="0">
                <a:latin typeface="Calibri"/>
                <a:cs typeface="Calibri"/>
              </a:rPr>
              <a:t>the</a:t>
            </a:r>
            <a:r>
              <a:rPr sz="2800" spc="10" dirty="0">
                <a:latin typeface="Calibri"/>
                <a:cs typeface="Calibri"/>
              </a:rPr>
              <a:t> </a:t>
            </a:r>
            <a:r>
              <a:rPr sz="2800" spc="-20" dirty="0">
                <a:latin typeface="Calibri"/>
                <a:cs typeface="Calibri"/>
              </a:rPr>
              <a:t>data</a:t>
            </a:r>
            <a:endParaRPr sz="2800" dirty="0">
              <a:latin typeface="Calibri"/>
              <a:cs typeface="Calibri"/>
            </a:endParaRPr>
          </a:p>
          <a:p>
            <a:pPr marL="241300" marR="68580" indent="-228600">
              <a:lnSpc>
                <a:spcPts val="3190"/>
              </a:lnSpc>
              <a:spcBef>
                <a:spcPts val="165"/>
              </a:spcBef>
              <a:buFont typeface="Arial"/>
              <a:buChar char="•"/>
              <a:tabLst>
                <a:tab pos="241300" algn="l"/>
              </a:tabLst>
            </a:pPr>
            <a:r>
              <a:rPr sz="2800" spc="-5" dirty="0">
                <a:latin typeface="Calibri"/>
                <a:cs typeface="Calibri"/>
              </a:rPr>
              <a:t>modifying</a:t>
            </a:r>
            <a:r>
              <a:rPr sz="2800" spc="10" dirty="0">
                <a:latin typeface="Calibri"/>
                <a:cs typeface="Calibri"/>
              </a:rPr>
              <a:t> </a:t>
            </a:r>
            <a:r>
              <a:rPr sz="2800" spc="-5" dirty="0">
                <a:latin typeface="Calibri"/>
                <a:cs typeface="Calibri"/>
              </a:rPr>
              <a:t>or</a:t>
            </a:r>
            <a:r>
              <a:rPr sz="2800" spc="-20" dirty="0">
                <a:latin typeface="Calibri"/>
                <a:cs typeface="Calibri"/>
              </a:rPr>
              <a:t> </a:t>
            </a:r>
            <a:r>
              <a:rPr sz="2800" spc="-10" dirty="0">
                <a:latin typeface="Calibri"/>
                <a:cs typeface="Calibri"/>
              </a:rPr>
              <a:t>structuring</a:t>
            </a:r>
            <a:r>
              <a:rPr sz="2800" spc="45" dirty="0">
                <a:latin typeface="Calibri"/>
                <a:cs typeface="Calibri"/>
              </a:rPr>
              <a:t> </a:t>
            </a:r>
            <a:r>
              <a:rPr sz="2800" spc="-5" dirty="0">
                <a:latin typeface="Calibri"/>
                <a:cs typeface="Calibri"/>
              </a:rPr>
              <a:t>a</a:t>
            </a:r>
            <a:r>
              <a:rPr sz="2800" spc="-20" dirty="0">
                <a:latin typeface="Calibri"/>
                <a:cs typeface="Calibri"/>
              </a:rPr>
              <a:t> </a:t>
            </a:r>
            <a:r>
              <a:rPr sz="2800" spc="-10" dirty="0">
                <a:latin typeface="Calibri"/>
                <a:cs typeface="Calibri"/>
              </a:rPr>
              <a:t>computer </a:t>
            </a:r>
            <a:r>
              <a:rPr sz="2800" spc="-620" dirty="0">
                <a:latin typeface="Calibri"/>
                <a:cs typeface="Calibri"/>
              </a:rPr>
              <a:t> </a:t>
            </a:r>
            <a:r>
              <a:rPr sz="2800" spc="-20" dirty="0">
                <a:latin typeface="Calibri"/>
                <a:cs typeface="Calibri"/>
              </a:rPr>
              <a:t>program</a:t>
            </a:r>
            <a:endParaRPr sz="2800" dirty="0">
              <a:latin typeface="Calibri"/>
              <a:cs typeface="Calibri"/>
            </a:endParaRPr>
          </a:p>
          <a:p>
            <a:pPr marL="241300" marR="243204" indent="-228600">
              <a:lnSpc>
                <a:spcPts val="3190"/>
              </a:lnSpc>
              <a:buFont typeface="Arial"/>
              <a:buChar char="•"/>
              <a:tabLst>
                <a:tab pos="241300" algn="l"/>
              </a:tabLst>
            </a:pPr>
            <a:r>
              <a:rPr sz="2800" spc="-10" dirty="0">
                <a:latin typeface="Calibri"/>
                <a:cs typeface="Calibri"/>
              </a:rPr>
              <a:t>conducting</a:t>
            </a:r>
            <a:r>
              <a:rPr sz="2800" spc="25" dirty="0">
                <a:latin typeface="Calibri"/>
                <a:cs typeface="Calibri"/>
              </a:rPr>
              <a:t> </a:t>
            </a:r>
            <a:r>
              <a:rPr sz="2800" spc="-15" dirty="0">
                <a:latin typeface="Calibri"/>
                <a:cs typeface="Calibri"/>
              </a:rPr>
              <a:t>routine</a:t>
            </a:r>
            <a:r>
              <a:rPr sz="2800" spc="20" dirty="0">
                <a:latin typeface="Calibri"/>
                <a:cs typeface="Calibri"/>
              </a:rPr>
              <a:t> </a:t>
            </a:r>
            <a:r>
              <a:rPr sz="2800" spc="-10" dirty="0">
                <a:latin typeface="Calibri"/>
                <a:cs typeface="Calibri"/>
              </a:rPr>
              <a:t>observations</a:t>
            </a:r>
            <a:r>
              <a:rPr sz="2800" spc="10" dirty="0">
                <a:latin typeface="Calibri"/>
                <a:cs typeface="Calibri"/>
              </a:rPr>
              <a:t> </a:t>
            </a:r>
            <a:r>
              <a:rPr sz="2800" spc="-5" dirty="0">
                <a:latin typeface="Calibri"/>
                <a:cs typeface="Calibri"/>
              </a:rPr>
              <a:t>or </a:t>
            </a:r>
            <a:r>
              <a:rPr sz="2800" spc="-620" dirty="0">
                <a:latin typeface="Calibri"/>
                <a:cs typeface="Calibri"/>
              </a:rPr>
              <a:t> </a:t>
            </a:r>
            <a:r>
              <a:rPr sz="2800" spc="-5" dirty="0">
                <a:latin typeface="Calibri"/>
                <a:cs typeface="Calibri"/>
              </a:rPr>
              <a:t>diagnoses</a:t>
            </a:r>
            <a:r>
              <a:rPr sz="2800" spc="20" dirty="0">
                <a:latin typeface="Calibri"/>
                <a:cs typeface="Calibri"/>
              </a:rPr>
              <a:t> </a:t>
            </a:r>
            <a:r>
              <a:rPr sz="2800" spc="-25" dirty="0">
                <a:latin typeface="Calibri"/>
                <a:cs typeface="Calibri"/>
              </a:rPr>
              <a:t>for</a:t>
            </a:r>
            <a:r>
              <a:rPr sz="2800" spc="-5" dirty="0">
                <a:latin typeface="Calibri"/>
                <a:cs typeface="Calibri"/>
              </a:rPr>
              <a:t> </a:t>
            </a:r>
            <a:r>
              <a:rPr sz="2800" spc="-10" dirty="0">
                <a:latin typeface="Calibri"/>
                <a:cs typeface="Calibri"/>
              </a:rPr>
              <a:t>use</a:t>
            </a:r>
            <a:r>
              <a:rPr sz="2800" spc="15" dirty="0">
                <a:latin typeface="Calibri"/>
                <a:cs typeface="Calibri"/>
              </a:rPr>
              <a:t> </a:t>
            </a:r>
            <a:r>
              <a:rPr sz="2800" spc="-10" dirty="0">
                <a:latin typeface="Calibri"/>
                <a:cs typeface="Calibri"/>
              </a:rPr>
              <a:t>in</a:t>
            </a:r>
            <a:r>
              <a:rPr sz="2800" spc="15" dirty="0">
                <a:latin typeface="Calibri"/>
                <a:cs typeface="Calibri"/>
              </a:rPr>
              <a:t> </a:t>
            </a:r>
            <a:r>
              <a:rPr sz="2800" spc="-15" dirty="0">
                <a:latin typeface="Calibri"/>
                <a:cs typeface="Calibri"/>
              </a:rPr>
              <a:t>studies</a:t>
            </a:r>
            <a:endParaRPr lang="en-US" sz="2800" spc="-15" dirty="0">
              <a:latin typeface="Calibri"/>
              <a:cs typeface="Calibri"/>
            </a:endParaRPr>
          </a:p>
          <a:p>
            <a:pPr marL="241300" marR="243204" indent="-228600">
              <a:lnSpc>
                <a:spcPts val="3190"/>
              </a:lnSpc>
              <a:buFont typeface="Arial"/>
              <a:buChar char="•"/>
              <a:tabLst>
                <a:tab pos="241300" algn="l"/>
              </a:tabLst>
            </a:pPr>
            <a:r>
              <a:rPr lang="en-US" sz="2800" spc="-15" dirty="0">
                <a:latin typeface="Calibri"/>
                <a:cs typeface="Calibri"/>
              </a:rPr>
              <a:t>funding sources</a:t>
            </a:r>
            <a:endParaRPr sz="2800" dirty="0">
              <a:latin typeface="Calibri"/>
              <a:cs typeface="Calibri"/>
            </a:endParaRPr>
          </a:p>
        </p:txBody>
      </p:sp>
      <p:pic>
        <p:nvPicPr>
          <p:cNvPr id="10" name="object 4">
            <a:extLst>
              <a:ext uri="{FF2B5EF4-FFF2-40B4-BE49-F238E27FC236}">
                <a16:creationId xmlns:a16="http://schemas.microsoft.com/office/drawing/2014/main" id="{C5F49D2A-D209-B5F5-CA66-15D2BE85C8DE}"/>
              </a:ext>
            </a:extLst>
          </p:cNvPr>
          <p:cNvPicPr/>
          <p:nvPr/>
        </p:nvPicPr>
        <p:blipFill>
          <a:blip r:embed="rId3" cstate="print"/>
          <a:stretch>
            <a:fillRect/>
          </a:stretch>
        </p:blipFill>
        <p:spPr>
          <a:xfrm>
            <a:off x="8066531" y="3009900"/>
            <a:ext cx="3287267" cy="2194559"/>
          </a:xfrm>
          <a:prstGeom prst="rect">
            <a:avLst/>
          </a:prstGeom>
        </p:spPr>
      </p:pic>
      <p:sp>
        <p:nvSpPr>
          <p:cNvPr id="11" name="object 6">
            <a:extLst>
              <a:ext uri="{FF2B5EF4-FFF2-40B4-BE49-F238E27FC236}">
                <a16:creationId xmlns:a16="http://schemas.microsoft.com/office/drawing/2014/main" id="{33E21D26-5047-1B53-034B-6347B51C0A9C}"/>
              </a:ext>
            </a:extLst>
          </p:cNvPr>
          <p:cNvSpPr txBox="1"/>
          <p:nvPr/>
        </p:nvSpPr>
        <p:spPr>
          <a:xfrm>
            <a:off x="8275318" y="5224158"/>
            <a:ext cx="3078480" cy="153888"/>
          </a:xfrm>
          <a:prstGeom prst="rect">
            <a:avLst/>
          </a:prstGeom>
        </p:spPr>
        <p:txBody>
          <a:bodyPr vert="horz" wrap="square" lIns="0" tIns="0" rIns="0" bIns="0" rtlCol="0">
            <a:spAutoFit/>
          </a:bodyPr>
          <a:lstStyle/>
          <a:p>
            <a:pPr marL="12700">
              <a:lnSpc>
                <a:spcPts val="1150"/>
              </a:lnSpc>
            </a:pPr>
            <a:r>
              <a:rPr sz="1100" spc="-5" dirty="0">
                <a:latin typeface="Calibri"/>
                <a:cs typeface="Calibri"/>
              </a:rPr>
              <a:t>https://</a:t>
            </a:r>
            <a:r>
              <a:rPr sz="1100" spc="-5" dirty="0">
                <a:latin typeface="Calibri"/>
                <a:cs typeface="Calibri"/>
                <a:hlinkClick r:id="rId4"/>
              </a:rPr>
              <a:t>www.flickr.com/photos/nihgov/30861587086</a:t>
            </a:r>
            <a:endParaRPr sz="1100" dirty="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2432304"/>
            <a:ext cx="9337040" cy="2622513"/>
          </a:xfrm>
          <a:prstGeom prst="rect">
            <a:avLst/>
          </a:prstGeom>
        </p:spPr>
        <p:txBody>
          <a:bodyPr vert="horz" wrap="square" lIns="0" tIns="97790" rIns="0" bIns="0" rtlCol="0">
            <a:spAutoFit/>
          </a:bodyPr>
          <a:lstStyle/>
          <a:p>
            <a:pPr marL="241300" indent="-228600">
              <a:lnSpc>
                <a:spcPct val="100000"/>
              </a:lnSpc>
              <a:spcBef>
                <a:spcPts val="770"/>
              </a:spcBef>
              <a:buFont typeface="Arial"/>
              <a:buChar char="•"/>
              <a:tabLst>
                <a:tab pos="241300" algn="l"/>
              </a:tabLst>
            </a:pPr>
            <a:r>
              <a:rPr sz="2800" spc="-5" dirty="0">
                <a:latin typeface="Calibri"/>
                <a:cs typeface="Calibri"/>
              </a:rPr>
              <a:t>It </a:t>
            </a:r>
            <a:r>
              <a:rPr sz="2800" spc="-10" dirty="0">
                <a:latin typeface="Calibri"/>
                <a:cs typeface="Calibri"/>
              </a:rPr>
              <a:t>varies…..</a:t>
            </a:r>
            <a:r>
              <a:rPr sz="2800" spc="15" dirty="0">
                <a:latin typeface="Calibri"/>
                <a:cs typeface="Calibri"/>
              </a:rPr>
              <a:t> </a:t>
            </a:r>
            <a:r>
              <a:rPr sz="2800" spc="-10" dirty="0">
                <a:latin typeface="Calibri"/>
                <a:cs typeface="Calibri"/>
              </a:rPr>
              <a:t>discipline,</a:t>
            </a:r>
            <a:r>
              <a:rPr sz="2800" spc="45" dirty="0">
                <a:latin typeface="Calibri"/>
                <a:cs typeface="Calibri"/>
              </a:rPr>
              <a:t> </a:t>
            </a:r>
            <a:r>
              <a:rPr sz="2800" spc="-15" dirty="0">
                <a:latin typeface="Calibri"/>
                <a:cs typeface="Calibri"/>
              </a:rPr>
              <a:t>research</a:t>
            </a:r>
            <a:r>
              <a:rPr sz="2800" spc="-10" dirty="0">
                <a:latin typeface="Calibri"/>
                <a:cs typeface="Calibri"/>
              </a:rPr>
              <a:t> team,</a:t>
            </a:r>
            <a:r>
              <a:rPr sz="2800" dirty="0">
                <a:latin typeface="Calibri"/>
                <a:cs typeface="Calibri"/>
              </a:rPr>
              <a:t> </a:t>
            </a:r>
            <a:r>
              <a:rPr sz="2800" spc="-5" dirty="0">
                <a:latin typeface="Calibri"/>
                <a:cs typeface="Calibri"/>
              </a:rPr>
              <a:t>journal</a:t>
            </a:r>
            <a:endParaRPr lang="en-US" sz="2800" spc="-5" dirty="0">
              <a:latin typeface="Calibri"/>
              <a:cs typeface="Calibri"/>
            </a:endParaRPr>
          </a:p>
          <a:p>
            <a:pPr marL="241300" indent="-228600">
              <a:lnSpc>
                <a:spcPct val="100000"/>
              </a:lnSpc>
              <a:spcBef>
                <a:spcPts val="770"/>
              </a:spcBef>
              <a:buFont typeface="Arial"/>
              <a:buChar char="•"/>
              <a:tabLst>
                <a:tab pos="241300" algn="l"/>
              </a:tabLst>
            </a:pPr>
            <a:r>
              <a:rPr lang="en-US" sz="2800" spc="-5" dirty="0">
                <a:latin typeface="Calibri"/>
                <a:cs typeface="Calibri"/>
              </a:rPr>
              <a:t>Most important author is typically the first author</a:t>
            </a:r>
            <a:endParaRPr sz="2800" dirty="0">
              <a:latin typeface="Calibri"/>
              <a:cs typeface="Calibri"/>
            </a:endParaRPr>
          </a:p>
          <a:p>
            <a:pPr marL="241300" marR="5080" indent="-228600">
              <a:lnSpc>
                <a:spcPts val="3030"/>
              </a:lnSpc>
              <a:spcBef>
                <a:spcPts val="1050"/>
              </a:spcBef>
              <a:buFont typeface="Arial"/>
              <a:buChar char="•"/>
              <a:tabLst>
                <a:tab pos="241300" algn="l"/>
              </a:tabLst>
            </a:pPr>
            <a:r>
              <a:rPr sz="2800" spc="-15" dirty="0">
                <a:latin typeface="Calibri"/>
                <a:cs typeface="Calibri"/>
              </a:rPr>
              <a:t>Examples:</a:t>
            </a:r>
            <a:r>
              <a:rPr sz="2800" spc="10" dirty="0">
                <a:latin typeface="Calibri"/>
                <a:cs typeface="Calibri"/>
              </a:rPr>
              <a:t> </a:t>
            </a:r>
            <a:r>
              <a:rPr sz="2800" spc="-10" dirty="0">
                <a:latin typeface="Calibri"/>
                <a:cs typeface="Calibri"/>
              </a:rPr>
              <a:t>amount</a:t>
            </a:r>
            <a:r>
              <a:rPr sz="2800" spc="30" dirty="0">
                <a:latin typeface="Calibri"/>
                <a:cs typeface="Calibri"/>
              </a:rPr>
              <a:t> </a:t>
            </a:r>
            <a:r>
              <a:rPr sz="2800" spc="-5" dirty="0">
                <a:latin typeface="Calibri"/>
                <a:cs typeface="Calibri"/>
              </a:rPr>
              <a:t>of</a:t>
            </a:r>
            <a:r>
              <a:rPr sz="2800" spc="5" dirty="0">
                <a:latin typeface="Calibri"/>
                <a:cs typeface="Calibri"/>
              </a:rPr>
              <a:t> </a:t>
            </a:r>
            <a:r>
              <a:rPr sz="2800" spc="-10" dirty="0">
                <a:latin typeface="Calibri"/>
                <a:cs typeface="Calibri"/>
              </a:rPr>
              <a:t>contribution,</a:t>
            </a:r>
            <a:r>
              <a:rPr sz="2800" spc="50" dirty="0">
                <a:latin typeface="Calibri"/>
                <a:cs typeface="Calibri"/>
              </a:rPr>
              <a:t> </a:t>
            </a:r>
            <a:r>
              <a:rPr lang="en-US" sz="2800" spc="-15" dirty="0">
                <a:latin typeface="Calibri"/>
                <a:cs typeface="Calibri"/>
              </a:rPr>
              <a:t>level</a:t>
            </a:r>
            <a:r>
              <a:rPr sz="2800" spc="10" dirty="0">
                <a:latin typeface="Calibri"/>
                <a:cs typeface="Calibri"/>
              </a:rPr>
              <a:t> </a:t>
            </a:r>
            <a:r>
              <a:rPr sz="2800" spc="-5" dirty="0">
                <a:latin typeface="Calibri"/>
                <a:cs typeface="Calibri"/>
              </a:rPr>
              <a:t>of </a:t>
            </a:r>
            <a:r>
              <a:rPr sz="2800" spc="-615" dirty="0">
                <a:latin typeface="Calibri"/>
                <a:cs typeface="Calibri"/>
              </a:rPr>
              <a:t> </a:t>
            </a:r>
            <a:r>
              <a:rPr sz="2800" spc="-10" dirty="0">
                <a:latin typeface="Calibri"/>
                <a:cs typeface="Calibri"/>
              </a:rPr>
              <a:t>seniority</a:t>
            </a:r>
            <a:r>
              <a:rPr lang="en-US" sz="2800" spc="-10" dirty="0">
                <a:latin typeface="Calibri"/>
                <a:cs typeface="Calibri"/>
              </a:rPr>
              <a:t>, mentor</a:t>
            </a:r>
          </a:p>
          <a:p>
            <a:pPr marL="12700" marR="5080">
              <a:lnSpc>
                <a:spcPts val="3030"/>
              </a:lnSpc>
              <a:spcBef>
                <a:spcPts val="1050"/>
              </a:spcBef>
              <a:tabLst>
                <a:tab pos="241300" algn="l"/>
              </a:tabLst>
            </a:pPr>
            <a:endParaRPr lang="en-US" sz="2800" dirty="0">
              <a:latin typeface="Calibri"/>
              <a:cs typeface="Calibri"/>
            </a:endParaRPr>
          </a:p>
          <a:p>
            <a:pPr marL="241300" indent="-228600">
              <a:lnSpc>
                <a:spcPct val="100000"/>
              </a:lnSpc>
              <a:spcBef>
                <a:spcPts val="605"/>
              </a:spcBef>
              <a:buFont typeface="Arial"/>
              <a:buChar char="•"/>
              <a:tabLst>
                <a:tab pos="241300" algn="l"/>
              </a:tabLst>
            </a:pPr>
            <a:r>
              <a:rPr lang="en-US" sz="2800" spc="-25" dirty="0">
                <a:latin typeface="Calibri"/>
                <a:cs typeface="Calibri"/>
              </a:rPr>
              <a:t>Tip: </a:t>
            </a:r>
            <a:r>
              <a:rPr sz="2800" spc="-25" dirty="0">
                <a:latin typeface="Calibri"/>
                <a:cs typeface="Calibri"/>
              </a:rPr>
              <a:t>Have</a:t>
            </a:r>
            <a:r>
              <a:rPr sz="2800" dirty="0">
                <a:latin typeface="Calibri"/>
                <a:cs typeface="Calibri"/>
              </a:rPr>
              <a:t> </a:t>
            </a:r>
            <a:r>
              <a:rPr sz="2800" spc="-10" dirty="0">
                <a:latin typeface="Calibri"/>
                <a:cs typeface="Calibri"/>
              </a:rPr>
              <a:t>this</a:t>
            </a:r>
            <a:r>
              <a:rPr sz="2800" spc="25" dirty="0">
                <a:latin typeface="Calibri"/>
                <a:cs typeface="Calibri"/>
              </a:rPr>
              <a:t> </a:t>
            </a:r>
            <a:r>
              <a:rPr sz="2800" spc="-10" dirty="0">
                <a:latin typeface="Calibri"/>
                <a:cs typeface="Calibri"/>
              </a:rPr>
              <a:t>discussion</a:t>
            </a:r>
            <a:r>
              <a:rPr sz="2800" spc="60" dirty="0">
                <a:latin typeface="Calibri"/>
                <a:cs typeface="Calibri"/>
              </a:rPr>
              <a:t> </a:t>
            </a:r>
            <a:r>
              <a:rPr sz="2800" spc="-5" dirty="0">
                <a:latin typeface="Calibri"/>
                <a:cs typeface="Calibri"/>
              </a:rPr>
              <a:t>PRIOR</a:t>
            </a:r>
            <a:r>
              <a:rPr sz="2800" spc="25" dirty="0">
                <a:latin typeface="Calibri"/>
                <a:cs typeface="Calibri"/>
              </a:rPr>
              <a:t> </a:t>
            </a:r>
            <a:r>
              <a:rPr sz="2800" spc="-15" dirty="0">
                <a:latin typeface="Calibri"/>
                <a:cs typeface="Calibri"/>
              </a:rPr>
              <a:t>to</a:t>
            </a:r>
            <a:r>
              <a:rPr sz="2800" spc="5" dirty="0">
                <a:latin typeface="Calibri"/>
                <a:cs typeface="Calibri"/>
              </a:rPr>
              <a:t> </a:t>
            </a:r>
            <a:r>
              <a:rPr sz="2800" spc="-10" dirty="0">
                <a:latin typeface="Calibri"/>
                <a:cs typeface="Calibri"/>
              </a:rPr>
              <a:t>writing</a:t>
            </a:r>
            <a:r>
              <a:rPr sz="2800" spc="10" dirty="0">
                <a:latin typeface="Calibri"/>
                <a:cs typeface="Calibri"/>
              </a:rPr>
              <a:t> </a:t>
            </a:r>
            <a:r>
              <a:rPr sz="2800" spc="-10" dirty="0">
                <a:latin typeface="Calibri"/>
                <a:cs typeface="Calibri"/>
              </a:rPr>
              <a:t>the</a:t>
            </a:r>
            <a:r>
              <a:rPr sz="2800" spc="20" dirty="0">
                <a:latin typeface="Calibri"/>
                <a:cs typeface="Calibri"/>
              </a:rPr>
              <a:t> </a:t>
            </a:r>
            <a:r>
              <a:rPr sz="2800" spc="-10" dirty="0">
                <a:latin typeface="Calibri"/>
                <a:cs typeface="Calibri"/>
              </a:rPr>
              <a:t>article</a:t>
            </a:r>
            <a:endParaRPr sz="2800" dirty="0">
              <a:latin typeface="Calibri"/>
              <a:cs typeface="Calibri"/>
            </a:endParaRPr>
          </a:p>
        </p:txBody>
      </p:sp>
      <p:sp>
        <p:nvSpPr>
          <p:cNvPr id="3" name="object 3"/>
          <p:cNvSpPr txBox="1">
            <a:spLocks noGrp="1"/>
          </p:cNvSpPr>
          <p:nvPr>
            <p:ph type="title"/>
          </p:nvPr>
        </p:nvSpPr>
        <p:spPr>
          <a:prstGeom prst="rect">
            <a:avLst/>
          </a:prstGeom>
        </p:spPr>
        <p:txBody>
          <a:bodyPr vert="horz" wrap="square" lIns="0" tIns="81280" rIns="0" bIns="0" rtlCol="0">
            <a:spAutoFit/>
          </a:bodyPr>
          <a:lstStyle/>
          <a:p>
            <a:pPr marL="12700" marR="5080">
              <a:lnSpc>
                <a:spcPts val="4320"/>
              </a:lnSpc>
              <a:spcBef>
                <a:spcPts val="640"/>
              </a:spcBef>
            </a:pPr>
            <a:r>
              <a:rPr sz="4000" b="1" spc="-5" dirty="0">
                <a:latin typeface="+mj-lt"/>
              </a:rPr>
              <a:t>If </a:t>
            </a:r>
            <a:r>
              <a:rPr sz="4000" b="1" spc="-15" dirty="0">
                <a:latin typeface="+mj-lt"/>
              </a:rPr>
              <a:t>there</a:t>
            </a:r>
            <a:r>
              <a:rPr sz="4000" b="1" spc="-20" dirty="0">
                <a:latin typeface="+mj-lt"/>
              </a:rPr>
              <a:t> </a:t>
            </a:r>
            <a:r>
              <a:rPr sz="4000" b="1" spc="-10" dirty="0">
                <a:latin typeface="+mj-lt"/>
              </a:rPr>
              <a:t>is</a:t>
            </a:r>
            <a:r>
              <a:rPr sz="4000" b="1" dirty="0">
                <a:latin typeface="+mj-lt"/>
              </a:rPr>
              <a:t> </a:t>
            </a:r>
            <a:r>
              <a:rPr sz="4000" b="1" spc="-20" dirty="0">
                <a:latin typeface="+mj-lt"/>
              </a:rPr>
              <a:t>more</a:t>
            </a:r>
            <a:r>
              <a:rPr sz="4000" b="1" spc="-5" dirty="0">
                <a:latin typeface="+mj-lt"/>
              </a:rPr>
              <a:t> than</a:t>
            </a:r>
            <a:r>
              <a:rPr sz="4000" b="1" spc="-15" dirty="0">
                <a:latin typeface="+mj-lt"/>
              </a:rPr>
              <a:t> </a:t>
            </a:r>
            <a:r>
              <a:rPr sz="4000" b="1" spc="-5" dirty="0">
                <a:latin typeface="+mj-lt"/>
              </a:rPr>
              <a:t>one</a:t>
            </a:r>
            <a:r>
              <a:rPr sz="4000" b="1" spc="-10" dirty="0">
                <a:latin typeface="+mj-lt"/>
              </a:rPr>
              <a:t> </a:t>
            </a:r>
            <a:r>
              <a:rPr sz="4000" b="1" spc="-55" dirty="0">
                <a:latin typeface="+mj-lt"/>
              </a:rPr>
              <a:t>author, </a:t>
            </a:r>
            <a:r>
              <a:rPr sz="4000" b="1" spc="-885" dirty="0">
                <a:latin typeface="+mj-lt"/>
              </a:rPr>
              <a:t> </a:t>
            </a:r>
            <a:r>
              <a:rPr sz="4000" b="1" spc="-15" dirty="0">
                <a:latin typeface="+mj-lt"/>
              </a:rPr>
              <a:t>what</a:t>
            </a:r>
            <a:r>
              <a:rPr sz="4000" b="1" spc="-20" dirty="0">
                <a:latin typeface="+mj-lt"/>
              </a:rPr>
              <a:t> </a:t>
            </a:r>
            <a:r>
              <a:rPr sz="4000" b="1" spc="-5" dirty="0">
                <a:latin typeface="+mj-lt"/>
              </a:rPr>
              <a:t>is</a:t>
            </a:r>
            <a:r>
              <a:rPr sz="4000" b="1" dirty="0">
                <a:latin typeface="+mj-lt"/>
              </a:rPr>
              <a:t> </a:t>
            </a:r>
            <a:r>
              <a:rPr sz="4000" b="1" spc="-5" dirty="0">
                <a:latin typeface="+mj-lt"/>
              </a:rPr>
              <a:t>the</a:t>
            </a:r>
            <a:r>
              <a:rPr sz="4000" b="1" spc="-15" dirty="0">
                <a:latin typeface="+mj-lt"/>
              </a:rPr>
              <a:t> </a:t>
            </a:r>
            <a:r>
              <a:rPr sz="4000" b="1" spc="-10" dirty="0">
                <a:latin typeface="+mj-lt"/>
              </a:rPr>
              <a:t>significance</a:t>
            </a:r>
            <a:r>
              <a:rPr sz="4000" b="1" spc="-15" dirty="0">
                <a:latin typeface="+mj-lt"/>
              </a:rPr>
              <a:t> </a:t>
            </a:r>
            <a:r>
              <a:rPr sz="4000" b="1" spc="-5" dirty="0">
                <a:latin typeface="+mj-lt"/>
              </a:rPr>
              <a:t>of the</a:t>
            </a:r>
            <a:r>
              <a:rPr sz="4000" b="1" spc="-15" dirty="0">
                <a:latin typeface="+mj-lt"/>
              </a:rPr>
              <a:t> order</a:t>
            </a:r>
            <a:r>
              <a:rPr sz="4000" b="1" spc="15" dirty="0">
                <a:latin typeface="+mj-lt"/>
              </a:rPr>
              <a:t> </a:t>
            </a:r>
            <a:r>
              <a:rPr sz="4000" b="1" spc="-5" dirty="0">
                <a:latin typeface="+mj-lt"/>
              </a:rPr>
              <a:t>of </a:t>
            </a:r>
            <a:r>
              <a:rPr sz="4000" b="1" dirty="0">
                <a:latin typeface="+mj-lt"/>
              </a:rPr>
              <a:t> </a:t>
            </a:r>
            <a:r>
              <a:rPr sz="4000" b="1" spc="-15" dirty="0">
                <a:latin typeface="+mj-lt"/>
              </a:rPr>
              <a:t>authors?</a:t>
            </a:r>
            <a:endParaRPr sz="4000" b="1" dirty="0">
              <a:latin typeface="+mj-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11E2-2709-2836-49AE-B6AE436A6043}"/>
              </a:ext>
            </a:extLst>
          </p:cNvPr>
          <p:cNvSpPr>
            <a:spLocks noGrp="1"/>
          </p:cNvSpPr>
          <p:nvPr>
            <p:ph type="title"/>
          </p:nvPr>
        </p:nvSpPr>
        <p:spPr/>
        <p:txBody>
          <a:bodyPr/>
          <a:lstStyle/>
          <a:p>
            <a:r>
              <a:rPr lang="en-US" sz="4000" b="1" dirty="0">
                <a:latin typeface="+mj-lt"/>
              </a:rPr>
              <a:t>Types of Authorship Match Up</a:t>
            </a:r>
          </a:p>
        </p:txBody>
      </p:sp>
      <p:sp>
        <p:nvSpPr>
          <p:cNvPr id="7" name="TextBox 6">
            <a:extLst>
              <a:ext uri="{FF2B5EF4-FFF2-40B4-BE49-F238E27FC236}">
                <a16:creationId xmlns:a16="http://schemas.microsoft.com/office/drawing/2014/main" id="{4B10132E-3191-C5ED-C3A3-4749C349853B}"/>
              </a:ext>
            </a:extLst>
          </p:cNvPr>
          <p:cNvSpPr txBox="1"/>
          <p:nvPr/>
        </p:nvSpPr>
        <p:spPr>
          <a:xfrm>
            <a:off x="833175" y="1768270"/>
            <a:ext cx="3146695" cy="40421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First/Primary</a:t>
            </a:r>
          </a:p>
          <a:p>
            <a:pPr marL="0" marR="0" indent="0" defTabSz="584200" rtl="0" fontAlgn="auto" latinLnBrk="1" hangingPunct="0">
              <a:lnSpc>
                <a:spcPct val="100000"/>
              </a:lnSpc>
              <a:spcBef>
                <a:spcPts val="0"/>
              </a:spcBef>
              <a:spcAft>
                <a:spcPts val="0"/>
              </a:spcAft>
              <a:buClrTx/>
              <a:buSzTx/>
              <a:buFontTx/>
              <a:buNone/>
              <a:tabLst/>
            </a:pPr>
            <a:r>
              <a:rPr lang="en-US" sz="3200" dirty="0">
                <a:solidFill>
                  <a:srgbClr val="000000"/>
                </a:solidFill>
                <a:sym typeface="Helvetica Light"/>
              </a:rPr>
              <a:t>Senior</a:t>
            </a:r>
          </a:p>
          <a:p>
            <a:pPr marL="0" marR="0" indent="0"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Co-author</a:t>
            </a:r>
          </a:p>
          <a:p>
            <a:pPr marL="0" marR="0" indent="0" defTabSz="584200" rtl="0" fontAlgn="auto" latinLnBrk="1" hangingPunct="0">
              <a:lnSpc>
                <a:spcPct val="100000"/>
              </a:lnSpc>
              <a:spcBef>
                <a:spcPts val="0"/>
              </a:spcBef>
              <a:spcAft>
                <a:spcPts val="0"/>
              </a:spcAft>
              <a:buClrTx/>
              <a:buSzTx/>
              <a:buFontTx/>
              <a:buNone/>
              <a:tabLst/>
            </a:pPr>
            <a:r>
              <a:rPr lang="en-US" sz="3200" dirty="0">
                <a:solidFill>
                  <a:srgbClr val="000000"/>
                </a:solidFill>
                <a:sym typeface="Helvetica Light"/>
              </a:rPr>
              <a:t>Corresponding </a:t>
            </a:r>
          </a:p>
          <a:p>
            <a:pPr marL="0" marR="0" indent="0"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Guest</a:t>
            </a:r>
          </a:p>
          <a:p>
            <a:pPr marL="0" marR="0" indent="0" defTabSz="584200" rtl="0" fontAlgn="auto" latinLnBrk="1" hangingPunct="0">
              <a:lnSpc>
                <a:spcPct val="100000"/>
              </a:lnSpc>
              <a:spcBef>
                <a:spcPts val="0"/>
              </a:spcBef>
              <a:spcAft>
                <a:spcPts val="0"/>
              </a:spcAft>
              <a:buClrTx/>
              <a:buSzTx/>
              <a:buFontTx/>
              <a:buNone/>
              <a:tabLst/>
            </a:pPr>
            <a:r>
              <a:rPr lang="en-US" sz="3200" dirty="0">
                <a:solidFill>
                  <a:srgbClr val="000000"/>
                </a:solidFill>
                <a:sym typeface="Helvetica Light"/>
              </a:rPr>
              <a:t>Sole</a:t>
            </a:r>
          </a:p>
          <a:p>
            <a:pPr marL="0" marR="0" indent="0"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Ghost</a:t>
            </a:r>
          </a:p>
          <a:p>
            <a:pPr marL="0" marR="0" indent="0" defTabSz="584200" rtl="0" fontAlgn="auto" latinLnBrk="1" hangingPunct="0">
              <a:lnSpc>
                <a:spcPct val="100000"/>
              </a:lnSpc>
              <a:spcBef>
                <a:spcPts val="0"/>
              </a:spcBef>
              <a:spcAft>
                <a:spcPts val="0"/>
              </a:spcAft>
              <a:buClrTx/>
              <a:buSzTx/>
              <a:buFontTx/>
              <a:buNone/>
              <a:tabLst/>
            </a:pPr>
            <a:r>
              <a:rPr lang="en-US" sz="3200" dirty="0" err="1">
                <a:solidFill>
                  <a:srgbClr val="000000"/>
                </a:solidFill>
                <a:sym typeface="Helvetica Light"/>
              </a:rPr>
              <a:t>Hyperauthorship</a:t>
            </a: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TextBox 7">
            <a:extLst>
              <a:ext uri="{FF2B5EF4-FFF2-40B4-BE49-F238E27FC236}">
                <a16:creationId xmlns:a16="http://schemas.microsoft.com/office/drawing/2014/main" id="{7C86389B-8C62-053B-B912-5E9AFEBC3F37}"/>
              </a:ext>
            </a:extLst>
          </p:cNvPr>
          <p:cNvSpPr txBox="1"/>
          <p:nvPr/>
        </p:nvSpPr>
        <p:spPr>
          <a:xfrm>
            <a:off x="4388970" y="1756508"/>
            <a:ext cx="7433125" cy="40421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742950" indent="-742950" defTabSz="584200" latinLnBrk="1" hangingPunct="0">
              <a:buFont typeface="+mj-lt"/>
              <a:buAutoNum type="alphaLcPeriod"/>
            </a:pPr>
            <a:r>
              <a:rPr lang="en-US" sz="3200" dirty="0">
                <a:solidFill>
                  <a:srgbClr val="000000"/>
                </a:solidFill>
                <a:sym typeface="Helvetica Light"/>
              </a:rPr>
              <a:t>The only author</a:t>
            </a:r>
          </a:p>
          <a:p>
            <a:pPr marL="742950" indent="-742950" defTabSz="584200" latinLnBrk="1" hangingPunct="0">
              <a:buFont typeface="+mj-lt"/>
              <a:buAutoNum type="alphaLcPeriod"/>
            </a:pPr>
            <a:r>
              <a:rPr lang="en-US" sz="3200" dirty="0">
                <a:solidFill>
                  <a:srgbClr val="000000"/>
                </a:solidFill>
                <a:sym typeface="Helvetica Light"/>
              </a:rPr>
              <a:t>Over 1,000 authors</a:t>
            </a:r>
          </a:p>
          <a:p>
            <a:pPr marL="742950" marR="0" indent="-742950" defTabSz="584200" rtl="0" fontAlgn="auto" latinLnBrk="1" hangingPunct="0">
              <a:lnSpc>
                <a:spcPct val="100000"/>
              </a:lnSpc>
              <a:spcBef>
                <a:spcPts val="0"/>
              </a:spcBef>
              <a:spcAft>
                <a:spcPts val="0"/>
              </a:spcAft>
              <a:buClrTx/>
              <a:buSzTx/>
              <a:buFont typeface="+mj-lt"/>
              <a:buAutoNum type="alphaLcPeriod"/>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One of several</a:t>
            </a:r>
          </a:p>
          <a:p>
            <a:pPr marL="742950" marR="0" indent="-742950" defTabSz="584200" rtl="0" fontAlgn="auto" latinLnBrk="1" hangingPunct="0">
              <a:lnSpc>
                <a:spcPct val="100000"/>
              </a:lnSpc>
              <a:spcBef>
                <a:spcPts val="0"/>
              </a:spcBef>
              <a:spcAft>
                <a:spcPts val="0"/>
              </a:spcAft>
              <a:buClrTx/>
              <a:buSzTx/>
              <a:buFont typeface="+mj-lt"/>
              <a:buAutoNum type="alphaLcPeriod"/>
              <a:tabLst/>
            </a:pPr>
            <a:r>
              <a:rPr lang="en-US" sz="3200" dirty="0">
                <a:solidFill>
                  <a:srgbClr val="000000"/>
                </a:solidFill>
                <a:sym typeface="Helvetica Light"/>
              </a:rPr>
              <a:t>Speaks on behalf of all</a:t>
            </a:r>
          </a:p>
          <a:p>
            <a:pPr marL="742950" indent="-742950" defTabSz="584200" latinLnBrk="1" hangingPunct="0">
              <a:buFont typeface="+mj-lt"/>
              <a:buAutoNum type="alphaLcPeriod"/>
            </a:pPr>
            <a:r>
              <a:rPr lang="en-US" sz="3200" dirty="0">
                <a:solidFill>
                  <a:srgbClr val="000000"/>
                </a:solidFill>
                <a:sym typeface="Helvetica Light"/>
              </a:rPr>
              <a:t>Most experienced researcher</a:t>
            </a:r>
          </a:p>
          <a:p>
            <a:pPr marL="742950" indent="-742950" defTabSz="584200" latinLnBrk="1" hangingPunct="0">
              <a:buFont typeface="+mj-lt"/>
              <a:buAutoNum type="alphaLcPeriod"/>
            </a:pPr>
            <a:r>
              <a:rPr kumimoji="0" lang="en-US" sz="3200" b="0" i="0" u="none" strike="noStrike" cap="none" spc="0" normalizeH="0" baseline="0" dirty="0">
                <a:ln>
                  <a:noFill/>
                </a:ln>
                <a:solidFill>
                  <a:srgbClr val="000000"/>
                </a:solidFill>
                <a:effectLst/>
                <a:uFillTx/>
                <a:latin typeface="+mn-lt"/>
                <a:ea typeface="+mn-ea"/>
                <a:cs typeface="+mn-cs"/>
                <a:sym typeface="Helvetica Light"/>
              </a:rPr>
              <a:t>Most responsible for this publication</a:t>
            </a:r>
          </a:p>
          <a:p>
            <a:pPr marL="742950" marR="0" indent="-742950" defTabSz="584200" rtl="0" fontAlgn="auto" latinLnBrk="1" hangingPunct="0">
              <a:lnSpc>
                <a:spcPct val="100000"/>
              </a:lnSpc>
              <a:spcBef>
                <a:spcPts val="0"/>
              </a:spcBef>
              <a:spcAft>
                <a:spcPts val="0"/>
              </a:spcAft>
              <a:buClrTx/>
              <a:buSzTx/>
              <a:buFont typeface="+mj-lt"/>
              <a:buAutoNum type="alphaLcPeriod"/>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Eligible, but not included</a:t>
            </a:r>
          </a:p>
          <a:p>
            <a:pPr marL="742950" indent="-742950" defTabSz="584200" latinLnBrk="1" hangingPunct="0">
              <a:buFont typeface="+mj-lt"/>
              <a:buAutoNum type="alphaLcPeriod"/>
            </a:pPr>
            <a:r>
              <a:rPr kumimoji="0" lang="en-US" sz="3200" b="0" i="0" u="none" strike="noStrike" cap="none" spc="0" normalizeH="0" baseline="0" dirty="0">
                <a:ln>
                  <a:noFill/>
                </a:ln>
                <a:solidFill>
                  <a:srgbClr val="000000"/>
                </a:solidFill>
                <a:effectLst/>
                <a:uFillTx/>
                <a:latin typeface="+mn-lt"/>
                <a:ea typeface="+mn-ea"/>
                <a:cs typeface="+mn-cs"/>
                <a:sym typeface="Helvetica Light"/>
              </a:rPr>
              <a:t>Not eligible, but included</a:t>
            </a:r>
          </a:p>
        </p:txBody>
      </p:sp>
      <p:sp>
        <p:nvSpPr>
          <p:cNvPr id="3" name="TextBox 2">
            <a:extLst>
              <a:ext uri="{FF2B5EF4-FFF2-40B4-BE49-F238E27FC236}">
                <a16:creationId xmlns:a16="http://schemas.microsoft.com/office/drawing/2014/main" id="{4B7435A8-A3AA-934C-3385-F3C6260F11DE}"/>
              </a:ext>
            </a:extLst>
          </p:cNvPr>
          <p:cNvSpPr txBox="1"/>
          <p:nvPr/>
        </p:nvSpPr>
        <p:spPr>
          <a:xfrm>
            <a:off x="1139024" y="1145949"/>
            <a:ext cx="136736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sng" strike="noStrike" cap="none" spc="0" normalizeH="0" baseline="0" dirty="0">
                <a:ln>
                  <a:noFill/>
                </a:ln>
                <a:solidFill>
                  <a:schemeClr val="tx2">
                    <a:lumMod val="60000"/>
                    <a:lumOff val="40000"/>
                  </a:schemeClr>
                </a:solidFill>
                <a:effectLst/>
                <a:uFillTx/>
                <a:latin typeface="+mn-lt"/>
                <a:ea typeface="+mn-ea"/>
                <a:cs typeface="+mn-cs"/>
                <a:sym typeface="Helvetica Light"/>
              </a:rPr>
              <a:t>Terms</a:t>
            </a:r>
          </a:p>
        </p:txBody>
      </p:sp>
      <p:sp>
        <p:nvSpPr>
          <p:cNvPr id="6" name="TextBox 5">
            <a:extLst>
              <a:ext uri="{FF2B5EF4-FFF2-40B4-BE49-F238E27FC236}">
                <a16:creationId xmlns:a16="http://schemas.microsoft.com/office/drawing/2014/main" id="{2E73A968-09CE-A72C-8A73-CE3D894492C8}"/>
              </a:ext>
            </a:extLst>
          </p:cNvPr>
          <p:cNvSpPr txBox="1"/>
          <p:nvPr/>
        </p:nvSpPr>
        <p:spPr>
          <a:xfrm>
            <a:off x="4453527" y="1145949"/>
            <a:ext cx="233397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sng" strike="noStrike" cap="none" spc="0" normalizeH="0" baseline="0" dirty="0">
                <a:ln>
                  <a:noFill/>
                </a:ln>
                <a:solidFill>
                  <a:schemeClr val="tx2">
                    <a:lumMod val="60000"/>
                    <a:lumOff val="40000"/>
                  </a:schemeClr>
                </a:solidFill>
                <a:effectLst/>
                <a:uFillTx/>
                <a:latin typeface="+mn-lt"/>
                <a:ea typeface="+mn-ea"/>
                <a:cs typeface="+mn-cs"/>
                <a:sym typeface="Helvetica Light"/>
              </a:rPr>
              <a:t>Definitions</a:t>
            </a:r>
          </a:p>
        </p:txBody>
      </p:sp>
    </p:spTree>
    <p:extLst>
      <p:ext uri="{BB962C8B-B14F-4D97-AF65-F5344CB8AC3E}">
        <p14:creationId xmlns:p14="http://schemas.microsoft.com/office/powerpoint/2010/main" val="194002143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11E2-2709-2836-49AE-B6AE436A6043}"/>
              </a:ext>
            </a:extLst>
          </p:cNvPr>
          <p:cNvSpPr>
            <a:spLocks noGrp="1"/>
          </p:cNvSpPr>
          <p:nvPr>
            <p:ph type="title"/>
          </p:nvPr>
        </p:nvSpPr>
        <p:spPr/>
        <p:txBody>
          <a:bodyPr/>
          <a:lstStyle/>
          <a:p>
            <a:r>
              <a:rPr lang="en-US" sz="4000" b="1" dirty="0">
                <a:latin typeface="+mj-lt"/>
              </a:rPr>
              <a:t>Types of Authorship Match Up Answers</a:t>
            </a:r>
          </a:p>
        </p:txBody>
      </p:sp>
      <p:sp>
        <p:nvSpPr>
          <p:cNvPr id="7" name="TextBox 6">
            <a:extLst>
              <a:ext uri="{FF2B5EF4-FFF2-40B4-BE49-F238E27FC236}">
                <a16:creationId xmlns:a16="http://schemas.microsoft.com/office/drawing/2014/main" id="{4B10132E-3191-C5ED-C3A3-4749C349853B}"/>
              </a:ext>
            </a:extLst>
          </p:cNvPr>
          <p:cNvSpPr txBox="1"/>
          <p:nvPr/>
        </p:nvSpPr>
        <p:spPr>
          <a:xfrm>
            <a:off x="833175" y="1771013"/>
            <a:ext cx="3677715" cy="40421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First/Primary (</a:t>
            </a:r>
            <a:r>
              <a:rPr kumimoji="0" lang="en-US" sz="3200" b="0" i="0" u="none" strike="noStrike" cap="none" spc="0" normalizeH="0" baseline="0" dirty="0">
                <a:ln>
                  <a:noFill/>
                </a:ln>
                <a:solidFill>
                  <a:srgbClr val="FF0000"/>
                </a:solidFill>
                <a:effectLst/>
                <a:uFillTx/>
                <a:latin typeface="+mn-lt"/>
                <a:ea typeface="+mn-ea"/>
                <a:cs typeface="+mn-cs"/>
                <a:sym typeface="Helvetica Light"/>
              </a:rPr>
              <a:t>f</a:t>
            </a:r>
            <a:r>
              <a:rPr kumimoji="0" lang="en-US" sz="3200" b="0" i="0" u="none" strike="noStrike" cap="none" spc="0" normalizeH="0" baseline="0" dirty="0">
                <a:ln>
                  <a:noFill/>
                </a:ln>
                <a:solidFill>
                  <a:srgbClr val="000000"/>
                </a:solidFill>
                <a:effectLst/>
                <a:uFillTx/>
                <a:latin typeface="+mn-lt"/>
                <a:ea typeface="+mn-ea"/>
                <a:cs typeface="+mn-cs"/>
                <a:sym typeface="Helvetica Light"/>
              </a:rPr>
              <a:t>)</a:t>
            </a:r>
          </a:p>
          <a:p>
            <a:pPr marL="0" marR="0" indent="0" defTabSz="584200" rtl="0" fontAlgn="auto" latinLnBrk="1" hangingPunct="0">
              <a:lnSpc>
                <a:spcPct val="100000"/>
              </a:lnSpc>
              <a:spcBef>
                <a:spcPts val="0"/>
              </a:spcBef>
              <a:spcAft>
                <a:spcPts val="0"/>
              </a:spcAft>
              <a:buClrTx/>
              <a:buSzTx/>
              <a:buFontTx/>
              <a:buNone/>
              <a:tabLst/>
            </a:pPr>
            <a:r>
              <a:rPr lang="en-US" sz="3200" dirty="0">
                <a:solidFill>
                  <a:srgbClr val="000000"/>
                </a:solidFill>
                <a:sym typeface="Helvetica Light"/>
              </a:rPr>
              <a:t>Senior (</a:t>
            </a:r>
            <a:r>
              <a:rPr lang="en-US" sz="3200" dirty="0">
                <a:solidFill>
                  <a:srgbClr val="FF0000"/>
                </a:solidFill>
                <a:sym typeface="Helvetica Light"/>
              </a:rPr>
              <a:t>e</a:t>
            </a:r>
            <a:r>
              <a:rPr lang="en-US" sz="3200" dirty="0">
                <a:solidFill>
                  <a:srgbClr val="000000"/>
                </a:solidFill>
                <a:sym typeface="Helvetica Light"/>
              </a:rPr>
              <a:t>)</a:t>
            </a:r>
          </a:p>
          <a:p>
            <a:pPr marL="0" marR="0" indent="0"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Co-author (</a:t>
            </a:r>
            <a:r>
              <a:rPr kumimoji="0" lang="en-US" sz="3200" b="0" i="0" u="none" strike="noStrike" cap="none" spc="0" normalizeH="0" baseline="0" dirty="0">
                <a:ln>
                  <a:noFill/>
                </a:ln>
                <a:solidFill>
                  <a:srgbClr val="FF0000"/>
                </a:solidFill>
                <a:effectLst/>
                <a:uFillTx/>
                <a:latin typeface="+mn-lt"/>
                <a:ea typeface="+mn-ea"/>
                <a:cs typeface="+mn-cs"/>
                <a:sym typeface="Helvetica Light"/>
              </a:rPr>
              <a:t>c</a:t>
            </a:r>
            <a:r>
              <a:rPr kumimoji="0" lang="en-US" sz="3200" b="0" i="0" u="none" strike="noStrike" cap="none" spc="0" normalizeH="0" baseline="0" dirty="0">
                <a:ln>
                  <a:noFill/>
                </a:ln>
                <a:solidFill>
                  <a:srgbClr val="000000"/>
                </a:solidFill>
                <a:effectLst/>
                <a:uFillTx/>
                <a:latin typeface="+mn-lt"/>
                <a:ea typeface="+mn-ea"/>
                <a:cs typeface="+mn-cs"/>
                <a:sym typeface="Helvetica Light"/>
              </a:rPr>
              <a:t>)</a:t>
            </a:r>
          </a:p>
          <a:p>
            <a:pPr marL="0" marR="0" indent="0" defTabSz="584200" rtl="0" fontAlgn="auto" latinLnBrk="1" hangingPunct="0">
              <a:lnSpc>
                <a:spcPct val="100000"/>
              </a:lnSpc>
              <a:spcBef>
                <a:spcPts val="0"/>
              </a:spcBef>
              <a:spcAft>
                <a:spcPts val="0"/>
              </a:spcAft>
              <a:buClrTx/>
              <a:buSzTx/>
              <a:buFontTx/>
              <a:buNone/>
              <a:tabLst/>
            </a:pPr>
            <a:r>
              <a:rPr lang="en-US" sz="3200" dirty="0">
                <a:solidFill>
                  <a:srgbClr val="000000"/>
                </a:solidFill>
                <a:sym typeface="Helvetica Light"/>
              </a:rPr>
              <a:t>Corresponding (</a:t>
            </a:r>
            <a:r>
              <a:rPr lang="en-US" sz="3200" dirty="0">
                <a:solidFill>
                  <a:srgbClr val="FF0000"/>
                </a:solidFill>
                <a:sym typeface="Helvetica Light"/>
              </a:rPr>
              <a:t>d</a:t>
            </a:r>
            <a:r>
              <a:rPr lang="en-US" sz="3200" dirty="0">
                <a:solidFill>
                  <a:srgbClr val="000000"/>
                </a:solidFill>
                <a:sym typeface="Helvetica Light"/>
              </a:rPr>
              <a:t>) </a:t>
            </a:r>
          </a:p>
          <a:p>
            <a:pPr marL="0" marR="0" indent="0"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Guest (</a:t>
            </a:r>
            <a:r>
              <a:rPr kumimoji="0" lang="en-US" sz="3200" b="0" i="0" u="none" strike="noStrike" cap="none" spc="0" normalizeH="0" baseline="0" dirty="0">
                <a:ln>
                  <a:noFill/>
                </a:ln>
                <a:solidFill>
                  <a:srgbClr val="FF0000"/>
                </a:solidFill>
                <a:effectLst/>
                <a:uFillTx/>
                <a:latin typeface="+mn-lt"/>
                <a:ea typeface="+mn-ea"/>
                <a:cs typeface="+mn-cs"/>
                <a:sym typeface="Helvetica Light"/>
              </a:rPr>
              <a:t>h</a:t>
            </a:r>
            <a:r>
              <a:rPr kumimoji="0" lang="en-US" sz="3200" b="0" i="0" u="none" strike="noStrike" cap="none" spc="0" normalizeH="0" baseline="0" dirty="0">
                <a:ln>
                  <a:noFill/>
                </a:ln>
                <a:solidFill>
                  <a:srgbClr val="000000"/>
                </a:solidFill>
                <a:effectLst/>
                <a:uFillTx/>
                <a:latin typeface="+mn-lt"/>
                <a:ea typeface="+mn-ea"/>
                <a:cs typeface="+mn-cs"/>
                <a:sym typeface="Helvetica Light"/>
              </a:rPr>
              <a:t>)</a:t>
            </a:r>
          </a:p>
          <a:p>
            <a:pPr marL="0" marR="0" indent="0" defTabSz="584200" rtl="0" fontAlgn="auto" latinLnBrk="1" hangingPunct="0">
              <a:lnSpc>
                <a:spcPct val="100000"/>
              </a:lnSpc>
              <a:spcBef>
                <a:spcPts val="0"/>
              </a:spcBef>
              <a:spcAft>
                <a:spcPts val="0"/>
              </a:spcAft>
              <a:buClrTx/>
              <a:buSzTx/>
              <a:buFontTx/>
              <a:buNone/>
              <a:tabLst/>
            </a:pPr>
            <a:r>
              <a:rPr lang="en-US" sz="3200" dirty="0">
                <a:solidFill>
                  <a:srgbClr val="000000"/>
                </a:solidFill>
                <a:sym typeface="Helvetica Light"/>
              </a:rPr>
              <a:t>Sole (</a:t>
            </a:r>
            <a:r>
              <a:rPr lang="en-US" sz="3200" dirty="0">
                <a:solidFill>
                  <a:srgbClr val="FF0000"/>
                </a:solidFill>
                <a:sym typeface="Helvetica Light"/>
              </a:rPr>
              <a:t>a</a:t>
            </a:r>
            <a:r>
              <a:rPr lang="en-US" sz="3200" dirty="0">
                <a:solidFill>
                  <a:srgbClr val="000000"/>
                </a:solidFill>
                <a:sym typeface="Helvetica Light"/>
              </a:rPr>
              <a:t>)</a:t>
            </a:r>
          </a:p>
          <a:p>
            <a:pPr marL="0" marR="0" indent="0"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Ghost (</a:t>
            </a:r>
            <a:r>
              <a:rPr kumimoji="0" lang="en-US" sz="3200" b="0" i="0" u="none" strike="noStrike" cap="none" spc="0" normalizeH="0" baseline="0" dirty="0">
                <a:ln>
                  <a:noFill/>
                </a:ln>
                <a:solidFill>
                  <a:srgbClr val="FF0000"/>
                </a:solidFill>
                <a:effectLst/>
                <a:uFillTx/>
                <a:latin typeface="+mn-lt"/>
                <a:ea typeface="+mn-ea"/>
                <a:cs typeface="+mn-cs"/>
                <a:sym typeface="Helvetica Light"/>
              </a:rPr>
              <a:t>g</a:t>
            </a:r>
            <a:r>
              <a:rPr kumimoji="0" lang="en-US" sz="3200" b="0" i="0" u="none" strike="noStrike" cap="none" spc="0" normalizeH="0" baseline="0" dirty="0">
                <a:ln>
                  <a:noFill/>
                </a:ln>
                <a:solidFill>
                  <a:srgbClr val="000000"/>
                </a:solidFill>
                <a:effectLst/>
                <a:uFillTx/>
                <a:latin typeface="+mn-lt"/>
                <a:ea typeface="+mn-ea"/>
                <a:cs typeface="+mn-cs"/>
                <a:sym typeface="Helvetica Light"/>
              </a:rPr>
              <a:t>)</a:t>
            </a:r>
          </a:p>
          <a:p>
            <a:pPr defTabSz="584200" latinLnBrk="1" hangingPunct="0"/>
            <a:r>
              <a:rPr lang="en-US" sz="3200" dirty="0" err="1">
                <a:solidFill>
                  <a:srgbClr val="000000"/>
                </a:solidFill>
                <a:sym typeface="Helvetica Light"/>
              </a:rPr>
              <a:t>Hyperauthorship</a:t>
            </a:r>
            <a:r>
              <a:rPr lang="en-US" sz="3200" dirty="0">
                <a:solidFill>
                  <a:srgbClr val="000000"/>
                </a:solidFill>
                <a:sym typeface="Helvetica Light"/>
              </a:rPr>
              <a:t> (</a:t>
            </a:r>
            <a:r>
              <a:rPr lang="en-US" sz="3200" dirty="0">
                <a:solidFill>
                  <a:srgbClr val="FF0000"/>
                </a:solidFill>
                <a:sym typeface="Helvetica Light"/>
              </a:rPr>
              <a:t>b</a:t>
            </a:r>
            <a:r>
              <a:rPr lang="en-US" sz="3200" dirty="0">
                <a:solidFill>
                  <a:srgbClr val="000000"/>
                </a:solidFill>
                <a:sym typeface="Helvetica Light"/>
              </a:rPr>
              <a:t>)</a:t>
            </a: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TextBox 7">
            <a:extLst>
              <a:ext uri="{FF2B5EF4-FFF2-40B4-BE49-F238E27FC236}">
                <a16:creationId xmlns:a16="http://schemas.microsoft.com/office/drawing/2014/main" id="{7C86389B-8C62-053B-B912-5E9AFEBC3F37}"/>
              </a:ext>
            </a:extLst>
          </p:cNvPr>
          <p:cNvSpPr txBox="1"/>
          <p:nvPr/>
        </p:nvSpPr>
        <p:spPr>
          <a:xfrm>
            <a:off x="4758875" y="1771013"/>
            <a:ext cx="7433125" cy="45345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742950" indent="-742950" defTabSz="584200" latinLnBrk="1" hangingPunct="0">
              <a:buFont typeface="+mj-lt"/>
              <a:buAutoNum type="alphaLcPeriod"/>
            </a:pPr>
            <a:r>
              <a:rPr lang="en-US" sz="3200" dirty="0">
                <a:solidFill>
                  <a:srgbClr val="000000"/>
                </a:solidFill>
                <a:sym typeface="Helvetica Light"/>
              </a:rPr>
              <a:t>The only author</a:t>
            </a:r>
          </a:p>
          <a:p>
            <a:pPr marL="742950" indent="-742950" defTabSz="584200" latinLnBrk="1" hangingPunct="0">
              <a:buFont typeface="+mj-lt"/>
              <a:buAutoNum type="alphaLcPeriod"/>
            </a:pPr>
            <a:r>
              <a:rPr lang="en-US" sz="3200" dirty="0">
                <a:solidFill>
                  <a:srgbClr val="000000"/>
                </a:solidFill>
                <a:sym typeface="Helvetica Light"/>
              </a:rPr>
              <a:t>Over 1,000 authors</a:t>
            </a:r>
          </a:p>
          <a:p>
            <a:pPr marL="742950" marR="0" indent="-742950" defTabSz="584200" rtl="0" fontAlgn="auto" latinLnBrk="1" hangingPunct="0">
              <a:lnSpc>
                <a:spcPct val="100000"/>
              </a:lnSpc>
              <a:spcBef>
                <a:spcPts val="0"/>
              </a:spcBef>
              <a:spcAft>
                <a:spcPts val="0"/>
              </a:spcAft>
              <a:buClrTx/>
              <a:buSzTx/>
              <a:buFont typeface="+mj-lt"/>
              <a:buAutoNum type="alphaLcPeriod"/>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One of several</a:t>
            </a:r>
          </a:p>
          <a:p>
            <a:pPr marL="742950" marR="0" indent="-742950" defTabSz="584200" rtl="0" fontAlgn="auto" latinLnBrk="1" hangingPunct="0">
              <a:lnSpc>
                <a:spcPct val="100000"/>
              </a:lnSpc>
              <a:spcBef>
                <a:spcPts val="0"/>
              </a:spcBef>
              <a:spcAft>
                <a:spcPts val="0"/>
              </a:spcAft>
              <a:buClrTx/>
              <a:buSzTx/>
              <a:buFont typeface="+mj-lt"/>
              <a:buAutoNum type="alphaLcPeriod"/>
              <a:tabLst/>
            </a:pPr>
            <a:r>
              <a:rPr lang="en-US" sz="3200" dirty="0">
                <a:solidFill>
                  <a:srgbClr val="000000"/>
                </a:solidFill>
                <a:sym typeface="Helvetica Light"/>
              </a:rPr>
              <a:t>Speaks on behalf of all</a:t>
            </a:r>
          </a:p>
          <a:p>
            <a:pPr marL="742950" indent="-742950" defTabSz="584200" latinLnBrk="1" hangingPunct="0">
              <a:buFont typeface="+mj-lt"/>
              <a:buAutoNum type="alphaLcPeriod"/>
            </a:pPr>
            <a:r>
              <a:rPr lang="en-US" sz="3200" dirty="0">
                <a:solidFill>
                  <a:srgbClr val="000000"/>
                </a:solidFill>
                <a:sym typeface="Helvetica Light"/>
              </a:rPr>
              <a:t>Most experienced researcher</a:t>
            </a:r>
          </a:p>
          <a:p>
            <a:pPr marL="742950" indent="-742950" defTabSz="584200" latinLnBrk="1" hangingPunct="0">
              <a:buFont typeface="+mj-lt"/>
              <a:buAutoNum type="alphaLcPeriod"/>
            </a:pPr>
            <a:r>
              <a:rPr kumimoji="0" lang="en-US" sz="3200" b="0" i="0" u="none" strike="noStrike" cap="none" spc="0" normalizeH="0" baseline="0" dirty="0">
                <a:ln>
                  <a:noFill/>
                </a:ln>
                <a:solidFill>
                  <a:srgbClr val="000000"/>
                </a:solidFill>
                <a:effectLst/>
                <a:uFillTx/>
                <a:latin typeface="+mn-lt"/>
                <a:ea typeface="+mn-ea"/>
                <a:cs typeface="+mn-cs"/>
                <a:sym typeface="Helvetica Light"/>
              </a:rPr>
              <a:t>Most responsible for this publication</a:t>
            </a:r>
          </a:p>
          <a:p>
            <a:pPr marL="742950" marR="0" indent="-742950" defTabSz="584200" rtl="0" fontAlgn="auto" latinLnBrk="1" hangingPunct="0">
              <a:lnSpc>
                <a:spcPct val="100000"/>
              </a:lnSpc>
              <a:spcBef>
                <a:spcPts val="0"/>
              </a:spcBef>
              <a:spcAft>
                <a:spcPts val="0"/>
              </a:spcAft>
              <a:buClrTx/>
              <a:buSzTx/>
              <a:buFont typeface="+mj-lt"/>
              <a:buAutoNum type="alphaLcPeriod"/>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Eligible, but not included</a:t>
            </a:r>
          </a:p>
          <a:p>
            <a:pPr marL="742950" indent="-742950" defTabSz="584200" latinLnBrk="1" hangingPunct="0">
              <a:buFont typeface="+mj-lt"/>
              <a:buAutoNum type="alphaLcPeriod"/>
            </a:pPr>
            <a:r>
              <a:rPr kumimoji="0" lang="en-US" sz="3200" b="0" i="0" u="none" strike="noStrike" cap="none" spc="0" normalizeH="0" baseline="0" dirty="0">
                <a:ln>
                  <a:noFill/>
                </a:ln>
                <a:solidFill>
                  <a:srgbClr val="000000"/>
                </a:solidFill>
                <a:effectLst/>
                <a:uFillTx/>
                <a:latin typeface="+mn-lt"/>
                <a:ea typeface="+mn-ea"/>
                <a:cs typeface="+mn-cs"/>
                <a:sym typeface="Helvetica Light"/>
              </a:rPr>
              <a:t>Not eligible, but included </a:t>
            </a:r>
          </a:p>
          <a:p>
            <a:pPr defTabSz="584200" latinLnBrk="1" hangingPunct="0"/>
            <a:r>
              <a:rPr lang="en-US" sz="3200" dirty="0">
                <a:solidFill>
                  <a:srgbClr val="000000"/>
                </a:solidFill>
                <a:sym typeface="Helvetica Light"/>
              </a:rPr>
              <a:t>			</a:t>
            </a:r>
            <a:r>
              <a:rPr kumimoji="0" lang="en-US" sz="3200" b="0" i="0" u="none" strike="noStrike" cap="none" spc="0" normalizeH="0" baseline="0" dirty="0">
                <a:ln>
                  <a:noFill/>
                </a:ln>
                <a:solidFill>
                  <a:srgbClr val="000000"/>
                </a:solidFill>
                <a:effectLst/>
                <a:uFillTx/>
                <a:latin typeface="+mn-lt"/>
                <a:ea typeface="+mn-ea"/>
                <a:cs typeface="+mn-cs"/>
                <a:sym typeface="Helvetica Light"/>
              </a:rPr>
              <a:t>(aka honorary, courtesy)</a:t>
            </a:r>
          </a:p>
        </p:txBody>
      </p:sp>
    </p:spTree>
    <p:extLst>
      <p:ext uri="{BB962C8B-B14F-4D97-AF65-F5344CB8AC3E}">
        <p14:creationId xmlns:p14="http://schemas.microsoft.com/office/powerpoint/2010/main" val="203935096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0030" y="365983"/>
            <a:ext cx="7975602" cy="629018"/>
          </a:xfrm>
          <a:prstGeom prst="rect">
            <a:avLst/>
          </a:prstGeom>
        </p:spPr>
        <p:txBody>
          <a:bodyPr vert="horz" wrap="square" lIns="0" tIns="13335" rIns="0" bIns="0" rtlCol="0">
            <a:spAutoFit/>
          </a:bodyPr>
          <a:lstStyle/>
          <a:p>
            <a:pPr marL="12700">
              <a:lnSpc>
                <a:spcPct val="100000"/>
              </a:lnSpc>
              <a:spcBef>
                <a:spcPts val="105"/>
              </a:spcBef>
            </a:pPr>
            <a:r>
              <a:rPr lang="en-US" sz="4000" b="1" spc="-5" dirty="0">
                <a:latin typeface="+mj-lt"/>
              </a:rPr>
              <a:t>Examples of </a:t>
            </a:r>
            <a:r>
              <a:rPr lang="en-US" sz="4000" b="1" spc="-5" dirty="0" err="1">
                <a:latin typeface="+mj-lt"/>
              </a:rPr>
              <a:t>Hyperauthorship</a:t>
            </a:r>
            <a:endParaRPr sz="4000" b="1" dirty="0">
              <a:latin typeface="+mj-lt"/>
            </a:endParaRPr>
          </a:p>
        </p:txBody>
      </p:sp>
      <p:pic>
        <p:nvPicPr>
          <p:cNvPr id="3" name="object 3"/>
          <p:cNvPicPr/>
          <p:nvPr/>
        </p:nvPicPr>
        <p:blipFill>
          <a:blip r:embed="rId3" cstate="print"/>
          <a:stretch>
            <a:fillRect/>
          </a:stretch>
        </p:blipFill>
        <p:spPr>
          <a:xfrm>
            <a:off x="332246" y="1420367"/>
            <a:ext cx="6323075" cy="2651759"/>
          </a:xfrm>
          <a:prstGeom prst="rect">
            <a:avLst/>
          </a:prstGeom>
        </p:spPr>
      </p:pic>
      <p:pic>
        <p:nvPicPr>
          <p:cNvPr id="4" name="object 4"/>
          <p:cNvPicPr/>
          <p:nvPr/>
        </p:nvPicPr>
        <p:blipFill>
          <a:blip r:embed="rId4" cstate="print"/>
          <a:stretch>
            <a:fillRect/>
          </a:stretch>
        </p:blipFill>
        <p:spPr>
          <a:xfrm>
            <a:off x="6725411" y="1748673"/>
            <a:ext cx="5134343" cy="4352543"/>
          </a:xfrm>
          <a:prstGeom prst="rect">
            <a:avLst/>
          </a:prstGeom>
        </p:spPr>
      </p:pic>
      <p:pic>
        <p:nvPicPr>
          <p:cNvPr id="5" name="object 3">
            <a:extLst>
              <a:ext uri="{FF2B5EF4-FFF2-40B4-BE49-F238E27FC236}">
                <a16:creationId xmlns:a16="http://schemas.microsoft.com/office/drawing/2014/main" id="{26ED8053-A5D1-8D08-3FCD-F99935516144}"/>
              </a:ext>
            </a:extLst>
          </p:cNvPr>
          <p:cNvPicPr/>
          <p:nvPr/>
        </p:nvPicPr>
        <p:blipFill>
          <a:blip r:embed="rId5" cstate="print"/>
          <a:stretch>
            <a:fillRect/>
          </a:stretch>
        </p:blipFill>
        <p:spPr>
          <a:xfrm>
            <a:off x="439905" y="4060435"/>
            <a:ext cx="5969507" cy="26517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098548" y="1400905"/>
            <a:ext cx="7398069" cy="4784578"/>
          </a:xfrm>
          <a:prstGeom prst="rect">
            <a:avLst/>
          </a:prstGeom>
        </p:spPr>
      </p:pic>
      <p:sp>
        <p:nvSpPr>
          <p:cNvPr id="4" name="object 4"/>
          <p:cNvSpPr txBox="1"/>
          <p:nvPr/>
        </p:nvSpPr>
        <p:spPr>
          <a:xfrm>
            <a:off x="9496618" y="6457148"/>
            <a:ext cx="2418715" cy="228600"/>
          </a:xfrm>
          <a:prstGeom prst="rect">
            <a:avLst/>
          </a:prstGeom>
        </p:spPr>
        <p:txBody>
          <a:bodyPr vert="horz" wrap="square" lIns="0" tIns="0" rIns="0" bIns="0" rtlCol="0">
            <a:spAutoFit/>
          </a:bodyPr>
          <a:lstStyle/>
          <a:p>
            <a:pPr marL="12700">
              <a:lnSpc>
                <a:spcPts val="1614"/>
              </a:lnSpc>
            </a:pPr>
            <a:r>
              <a:rPr sz="1600" spc="-5" dirty="0">
                <a:latin typeface="Calibri"/>
                <a:cs typeface="Calibri"/>
              </a:rPr>
              <a:t>Citation:</a:t>
            </a:r>
            <a:r>
              <a:rPr sz="1600" spc="-45" dirty="0">
                <a:latin typeface="Calibri"/>
                <a:cs typeface="Calibri"/>
              </a:rPr>
              <a:t> </a:t>
            </a:r>
            <a:r>
              <a:rPr sz="1600" spc="-5" dirty="0">
                <a:latin typeface="Calibri"/>
                <a:cs typeface="Calibri"/>
              </a:rPr>
              <a:t>On</a:t>
            </a:r>
            <a:r>
              <a:rPr sz="1600" spc="-20" dirty="0">
                <a:latin typeface="Calibri"/>
                <a:cs typeface="Calibri"/>
              </a:rPr>
              <a:t> </a:t>
            </a:r>
            <a:r>
              <a:rPr sz="1600" spc="-5" dirty="0">
                <a:latin typeface="Calibri"/>
                <a:cs typeface="Calibri"/>
              </a:rPr>
              <a:t>Being</a:t>
            </a:r>
            <a:r>
              <a:rPr sz="1600" dirty="0">
                <a:latin typeface="Calibri"/>
                <a:cs typeface="Calibri"/>
              </a:rPr>
              <a:t> </a:t>
            </a:r>
            <a:r>
              <a:rPr sz="1600" spc="-5" dirty="0">
                <a:latin typeface="Calibri"/>
                <a:cs typeface="Calibri"/>
              </a:rPr>
              <a:t>A</a:t>
            </a:r>
            <a:r>
              <a:rPr sz="1600" spc="-25" dirty="0">
                <a:latin typeface="Calibri"/>
                <a:cs typeface="Calibri"/>
              </a:rPr>
              <a:t> </a:t>
            </a:r>
            <a:r>
              <a:rPr sz="1600" spc="-5" dirty="0">
                <a:latin typeface="Calibri"/>
                <a:cs typeface="Calibri"/>
              </a:rPr>
              <a:t>Scientist</a:t>
            </a:r>
            <a:endParaRPr sz="1600" dirty="0">
              <a:latin typeface="Calibri"/>
              <a:cs typeface="Calibri"/>
            </a:endParaRPr>
          </a:p>
        </p:txBody>
      </p:sp>
      <p:sp>
        <p:nvSpPr>
          <p:cNvPr id="5" name="Title 1">
            <a:extLst>
              <a:ext uri="{FF2B5EF4-FFF2-40B4-BE49-F238E27FC236}">
                <a16:creationId xmlns:a16="http://schemas.microsoft.com/office/drawing/2014/main" id="{04BEA671-0A10-4D7A-F6B3-E07F586B70F5}"/>
              </a:ext>
            </a:extLst>
          </p:cNvPr>
          <p:cNvSpPr txBox="1">
            <a:spLocks/>
          </p:cNvSpPr>
          <p:nvPr/>
        </p:nvSpPr>
        <p:spPr>
          <a:xfrm>
            <a:off x="647653" y="504238"/>
            <a:ext cx="10972800" cy="625003"/>
          </a:xfrm>
          <a:prstGeom prst="rect">
            <a:avLst/>
          </a:prstGeom>
        </p:spPr>
        <p:txBody>
          <a:bodyPr/>
          <a:lst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a:lstStyle>
          <a:p>
            <a:r>
              <a:rPr lang="en-US" sz="4000" kern="0" dirty="0"/>
              <a:t>Breakout Discussion: Who Gets Credit?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having a discussion&#10;&#10;Description automatically generated with medium confidence">
            <a:extLst>
              <a:ext uri="{FF2B5EF4-FFF2-40B4-BE49-F238E27FC236}">
                <a16:creationId xmlns:a16="http://schemas.microsoft.com/office/drawing/2014/main" id="{F7A0C8E1-E458-F5CB-B941-E39E733AEC63}"/>
              </a:ext>
            </a:extLst>
          </p:cNvPr>
          <p:cNvPicPr>
            <a:picLocks noChangeAspect="1"/>
          </p:cNvPicPr>
          <p:nvPr/>
        </p:nvPicPr>
        <p:blipFill>
          <a:blip r:embed="rId3"/>
          <a:stretch>
            <a:fillRect/>
          </a:stretch>
        </p:blipFill>
        <p:spPr>
          <a:xfrm>
            <a:off x="4083050" y="1634194"/>
            <a:ext cx="7683500" cy="4318000"/>
          </a:xfrm>
          <a:prstGeom prst="rect">
            <a:avLst/>
          </a:prstGeom>
        </p:spPr>
      </p:pic>
      <p:sp>
        <p:nvSpPr>
          <p:cNvPr id="5" name="Title 1">
            <a:extLst>
              <a:ext uri="{FF2B5EF4-FFF2-40B4-BE49-F238E27FC236}">
                <a16:creationId xmlns:a16="http://schemas.microsoft.com/office/drawing/2014/main" id="{04BEA671-0A10-4D7A-F6B3-E07F586B70F5}"/>
              </a:ext>
            </a:extLst>
          </p:cNvPr>
          <p:cNvSpPr txBox="1">
            <a:spLocks/>
          </p:cNvSpPr>
          <p:nvPr/>
        </p:nvSpPr>
        <p:spPr>
          <a:xfrm>
            <a:off x="647653" y="504238"/>
            <a:ext cx="10972800" cy="625003"/>
          </a:xfrm>
          <a:prstGeom prst="rect">
            <a:avLst/>
          </a:prstGeom>
        </p:spPr>
        <p:txBody>
          <a:bodyPr/>
          <a:lst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a:lstStyle>
          <a:p>
            <a:r>
              <a:rPr lang="en-US" sz="4000" kern="0" dirty="0"/>
              <a:t>Breakout Discussion </a:t>
            </a:r>
            <a:r>
              <a:rPr lang="en-US" sz="4000" kern="0" dirty="0" err="1"/>
              <a:t>ReCap</a:t>
            </a:r>
            <a:r>
              <a:rPr lang="en-US" sz="4000" kern="0" dirty="0"/>
              <a:t>: What would you do?</a:t>
            </a:r>
          </a:p>
        </p:txBody>
      </p:sp>
      <p:sp>
        <p:nvSpPr>
          <p:cNvPr id="7" name="TextBox 6">
            <a:extLst>
              <a:ext uri="{FF2B5EF4-FFF2-40B4-BE49-F238E27FC236}">
                <a16:creationId xmlns:a16="http://schemas.microsoft.com/office/drawing/2014/main" id="{BD1900A9-5A1A-FF24-C340-0F8E80F2D657}"/>
              </a:ext>
            </a:extLst>
          </p:cNvPr>
          <p:cNvSpPr txBox="1"/>
          <p:nvPr/>
        </p:nvSpPr>
        <p:spPr>
          <a:xfrm>
            <a:off x="425451" y="2455652"/>
            <a:ext cx="3511550" cy="3057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defTabSz="584200" rtl="0" fontAlgn="auto" latinLnBrk="1" hangingPunct="0">
              <a:lnSpc>
                <a:spcPct val="100000"/>
              </a:lnSpc>
              <a:spcBef>
                <a:spcPts val="0"/>
              </a:spcBef>
              <a:spcAft>
                <a:spcPts val="0"/>
              </a:spcAft>
              <a:buClrTx/>
              <a:buSzTx/>
              <a:buFontTx/>
              <a:buAutoNum type="arabicPeriod"/>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How to respond to </a:t>
            </a:r>
          </a:p>
          <a:p>
            <a:pPr marR="0" defTabSz="584200" rtl="0" fontAlgn="auto" latinLnBrk="1" hangingPunct="0">
              <a:lnSpc>
                <a:spcPct val="100000"/>
              </a:lnSpc>
              <a:spcBef>
                <a:spcPts val="0"/>
              </a:spcBef>
              <a:spcAft>
                <a:spcPts val="0"/>
              </a:spcAft>
              <a:buClrTx/>
              <a:buSzTx/>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boss’s request for </a:t>
            </a:r>
          </a:p>
          <a:p>
            <a:pPr marR="0" defTabSz="584200" rtl="0" fontAlgn="auto" latinLnBrk="1" hangingPunct="0">
              <a:lnSpc>
                <a:spcPct val="100000"/>
              </a:lnSpc>
              <a:spcBef>
                <a:spcPts val="0"/>
              </a:spcBef>
              <a:spcAft>
                <a:spcPts val="0"/>
              </a:spcAft>
              <a:buClrTx/>
              <a:buSzTx/>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honorary authorship?</a:t>
            </a:r>
          </a:p>
          <a:p>
            <a:pPr marR="0" defTabSz="584200" rtl="0" fontAlgn="auto" latinLnBrk="1" hangingPunct="0">
              <a:lnSpc>
                <a:spcPct val="100000"/>
              </a:lnSpc>
              <a:spcBef>
                <a:spcPts val="0"/>
              </a:spcBef>
              <a:spcAft>
                <a:spcPts val="0"/>
              </a:spcAft>
              <a:buClrTx/>
              <a:buSzTx/>
              <a:tabLst/>
            </a:pP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a:p>
            <a:pPr marL="0" marR="0" indent="0" defTabSz="584200" rtl="0" fontAlgn="auto" latinLnBrk="1" hangingPunct="0">
              <a:lnSpc>
                <a:spcPct val="100000"/>
              </a:lnSpc>
              <a:spcBef>
                <a:spcPts val="0"/>
              </a:spcBef>
              <a:spcAft>
                <a:spcPts val="0"/>
              </a:spcAft>
              <a:buClrTx/>
              <a:buSzTx/>
              <a:buFontTx/>
              <a:buNone/>
              <a:tabLst/>
            </a:pPr>
            <a:r>
              <a:rPr lang="en-US" sz="2400" dirty="0">
                <a:solidFill>
                  <a:srgbClr val="000000"/>
                </a:solidFill>
                <a:sym typeface="Helvetica Light"/>
              </a:rPr>
              <a:t>2. Ways to appeal, if </a:t>
            </a:r>
          </a:p>
          <a:p>
            <a:pPr marL="0" marR="0" indent="0" defTabSz="584200" rtl="0" fontAlgn="auto" latinLnBrk="1" hangingPunct="0">
              <a:lnSpc>
                <a:spcPct val="100000"/>
              </a:lnSpc>
              <a:spcBef>
                <a:spcPts val="0"/>
              </a:spcBef>
              <a:spcAft>
                <a:spcPts val="0"/>
              </a:spcAft>
              <a:buClrTx/>
              <a:buSzTx/>
              <a:buFontTx/>
              <a:buNone/>
              <a:tabLst/>
            </a:pPr>
            <a:r>
              <a:rPr lang="en-US" sz="2400" dirty="0">
                <a:solidFill>
                  <a:srgbClr val="000000"/>
                </a:solidFill>
                <a:sym typeface="Helvetica Light"/>
              </a:rPr>
              <a:t>needed?</a:t>
            </a:r>
          </a:p>
          <a:p>
            <a:pPr marL="0" marR="0" indent="0" defTabSz="584200" rtl="0" fontAlgn="auto" latinLnBrk="1" hangingPunct="0">
              <a:lnSpc>
                <a:spcPct val="100000"/>
              </a:lnSpc>
              <a:spcBef>
                <a:spcPts val="0"/>
              </a:spcBef>
              <a:spcAft>
                <a:spcPts val="0"/>
              </a:spcAft>
              <a:buClrTx/>
              <a:buSzTx/>
              <a:buFontTx/>
              <a:buNone/>
              <a:tabLst/>
            </a:pPr>
            <a:endParaRPr lang="en-US" sz="2400" dirty="0">
              <a:solidFill>
                <a:srgbClr val="000000"/>
              </a:solidFill>
              <a:sym typeface="Helvetica Light"/>
            </a:endParaRPr>
          </a:p>
          <a:p>
            <a:pPr marL="0" marR="0" indent="0"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3. Other resources?</a:t>
            </a:r>
          </a:p>
        </p:txBody>
      </p:sp>
      <p:sp>
        <p:nvSpPr>
          <p:cNvPr id="8" name="TextBox 7">
            <a:extLst>
              <a:ext uri="{FF2B5EF4-FFF2-40B4-BE49-F238E27FC236}">
                <a16:creationId xmlns:a16="http://schemas.microsoft.com/office/drawing/2014/main" id="{C1E23AF5-E5E3-5308-E0C6-3F78A10169CD}"/>
              </a:ext>
            </a:extLst>
          </p:cNvPr>
          <p:cNvSpPr txBox="1"/>
          <p:nvPr/>
        </p:nvSpPr>
        <p:spPr>
          <a:xfrm>
            <a:off x="425451" y="6117800"/>
            <a:ext cx="5658600"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4. How can this be avoided in the future?</a:t>
            </a:r>
          </a:p>
        </p:txBody>
      </p:sp>
    </p:spTree>
    <p:extLst>
      <p:ext uri="{BB962C8B-B14F-4D97-AF65-F5344CB8AC3E}">
        <p14:creationId xmlns:p14="http://schemas.microsoft.com/office/powerpoint/2010/main" val="10057798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750"/>
                                        <p:tgtEl>
                                          <p:spTgt spid="8"/>
                                        </p:tgtEl>
                                      </p:cBhvr>
                                    </p:animEffect>
                                    <p:anim calcmode="lin" valueType="num">
                                      <p:cBhvr>
                                        <p:cTn id="8" dur="1750" fill="hold"/>
                                        <p:tgtEl>
                                          <p:spTgt spid="8"/>
                                        </p:tgtEl>
                                        <p:attrNameLst>
                                          <p:attrName>ppt_x</p:attrName>
                                        </p:attrNameLst>
                                      </p:cBhvr>
                                      <p:tavLst>
                                        <p:tav tm="0">
                                          <p:val>
                                            <p:strVal val="#ppt_x"/>
                                          </p:val>
                                        </p:tav>
                                        <p:tav tm="100000">
                                          <p:val>
                                            <p:strVal val="#ppt_x"/>
                                          </p:val>
                                        </p:tav>
                                      </p:tavLst>
                                    </p:anim>
                                    <p:anim calcmode="lin" valueType="num">
                                      <p:cBhvr>
                                        <p:cTn id="9" dur="1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09822"/>
            <a:ext cx="6785609" cy="696595"/>
          </a:xfrm>
          <a:prstGeom prst="rect">
            <a:avLst/>
          </a:prstGeom>
        </p:spPr>
        <p:txBody>
          <a:bodyPr vert="horz" wrap="square" lIns="0" tIns="13335" rIns="0" bIns="0" rtlCol="0">
            <a:spAutoFit/>
          </a:bodyPr>
          <a:lstStyle/>
          <a:p>
            <a:pPr marL="12700">
              <a:lnSpc>
                <a:spcPct val="100000"/>
              </a:lnSpc>
              <a:spcBef>
                <a:spcPts val="105"/>
              </a:spcBef>
            </a:pPr>
            <a:r>
              <a:rPr dirty="0"/>
              <a:t>Common</a:t>
            </a:r>
            <a:r>
              <a:rPr spc="-35" dirty="0"/>
              <a:t> </a:t>
            </a:r>
            <a:r>
              <a:rPr spc="-10" dirty="0"/>
              <a:t>authorship</a:t>
            </a:r>
            <a:r>
              <a:rPr spc="-30" dirty="0"/>
              <a:t> mistakes</a:t>
            </a:r>
          </a:p>
        </p:txBody>
      </p:sp>
      <p:sp>
        <p:nvSpPr>
          <p:cNvPr id="3" name="object 3"/>
          <p:cNvSpPr txBox="1">
            <a:spLocks noGrp="1"/>
          </p:cNvSpPr>
          <p:nvPr>
            <p:ph sz="half" idx="2"/>
          </p:nvPr>
        </p:nvSpPr>
        <p:spPr>
          <a:xfrm>
            <a:off x="916939" y="1707159"/>
            <a:ext cx="4839335" cy="4648708"/>
          </a:xfrm>
          <a:prstGeom prst="rect">
            <a:avLst/>
          </a:prstGeom>
        </p:spPr>
        <p:txBody>
          <a:bodyPr vert="horz" wrap="square" lIns="0" tIns="97790" rIns="0" bIns="0" rtlCol="0">
            <a:spAutoFit/>
          </a:bodyPr>
          <a:lstStyle/>
          <a:p>
            <a:pPr marL="241300" marR="122555" indent="-228600">
              <a:lnSpc>
                <a:spcPts val="3030"/>
              </a:lnSpc>
              <a:spcBef>
                <a:spcPts val="1035"/>
              </a:spcBef>
              <a:buFont typeface="Arial"/>
              <a:buChar char="•"/>
              <a:tabLst>
                <a:tab pos="241300" algn="l"/>
              </a:tabLst>
            </a:pPr>
            <a:r>
              <a:rPr lang="en-US" spc="-15" dirty="0"/>
              <a:t>Level</a:t>
            </a:r>
            <a:r>
              <a:rPr lang="en-US" spc="-45" dirty="0"/>
              <a:t> </a:t>
            </a:r>
            <a:r>
              <a:rPr lang="en-US" spc="-5" dirty="0"/>
              <a:t>of</a:t>
            </a:r>
            <a:r>
              <a:rPr lang="en-US" spc="-20" dirty="0"/>
              <a:t> </a:t>
            </a:r>
            <a:r>
              <a:rPr lang="en-US" spc="-10" dirty="0"/>
              <a:t>contribution of all authors warrants authorship</a:t>
            </a:r>
          </a:p>
          <a:p>
            <a:pPr marL="241300" marR="122555" indent="-228600">
              <a:lnSpc>
                <a:spcPts val="3030"/>
              </a:lnSpc>
              <a:spcBef>
                <a:spcPts val="1035"/>
              </a:spcBef>
              <a:buFont typeface="Arial"/>
              <a:buChar char="•"/>
              <a:tabLst>
                <a:tab pos="241300" algn="l"/>
              </a:tabLst>
            </a:pPr>
            <a:r>
              <a:rPr lang="en-US" spc="-10" dirty="0"/>
              <a:t>Undisclosed conflict of interests</a:t>
            </a:r>
          </a:p>
          <a:p>
            <a:pPr marL="241300" marR="122555" indent="-228600">
              <a:lnSpc>
                <a:spcPts val="3030"/>
              </a:lnSpc>
              <a:spcBef>
                <a:spcPts val="1035"/>
              </a:spcBef>
              <a:buFont typeface="Arial"/>
              <a:buChar char="•"/>
              <a:tabLst>
                <a:tab pos="241300" algn="l"/>
              </a:tabLst>
            </a:pPr>
            <a:r>
              <a:rPr lang="en-US" spc="-10" dirty="0"/>
              <a:t>Incomplete </a:t>
            </a:r>
            <a:r>
              <a:rPr lang="en-US" spc="-20" dirty="0"/>
              <a:t>literature </a:t>
            </a:r>
            <a:r>
              <a:rPr lang="en-US" spc="-620" dirty="0"/>
              <a:t> </a:t>
            </a:r>
            <a:r>
              <a:rPr lang="en-US" spc="-20" dirty="0"/>
              <a:t>review</a:t>
            </a:r>
          </a:p>
          <a:p>
            <a:pPr marL="241300" indent="-228600">
              <a:lnSpc>
                <a:spcPct val="100000"/>
              </a:lnSpc>
              <a:spcBef>
                <a:spcPts val="675"/>
              </a:spcBef>
              <a:buFont typeface="Arial"/>
              <a:buChar char="•"/>
              <a:tabLst>
                <a:tab pos="241300" algn="l"/>
              </a:tabLst>
            </a:pPr>
            <a:r>
              <a:rPr lang="en-US" spc="-15" dirty="0"/>
              <a:t>Ina</a:t>
            </a:r>
            <a:r>
              <a:rPr spc="-15" dirty="0"/>
              <a:t>ccurate</a:t>
            </a:r>
            <a:r>
              <a:rPr spc="-30" dirty="0"/>
              <a:t> </a:t>
            </a:r>
            <a:r>
              <a:rPr spc="-15" dirty="0"/>
              <a:t>citations</a:t>
            </a:r>
          </a:p>
          <a:p>
            <a:pPr marL="241300" indent="-228600">
              <a:lnSpc>
                <a:spcPct val="100000"/>
              </a:lnSpc>
              <a:spcBef>
                <a:spcPts val="660"/>
              </a:spcBef>
              <a:buFont typeface="Arial"/>
              <a:buChar char="•"/>
              <a:tabLst>
                <a:tab pos="241300" algn="l"/>
              </a:tabLst>
            </a:pPr>
            <a:r>
              <a:rPr lang="en-US" spc="-15" dirty="0"/>
              <a:t>Fail to provide j</a:t>
            </a:r>
            <a:r>
              <a:rPr spc="-15" dirty="0"/>
              <a:t>ustification</a:t>
            </a:r>
            <a:r>
              <a:rPr spc="20" dirty="0"/>
              <a:t> </a:t>
            </a:r>
            <a:r>
              <a:rPr spc="-25" dirty="0"/>
              <a:t>for</a:t>
            </a:r>
            <a:r>
              <a:rPr spc="-15" dirty="0"/>
              <a:t> research</a:t>
            </a:r>
          </a:p>
          <a:p>
            <a:pPr marL="241300" marR="542925" indent="-228600">
              <a:lnSpc>
                <a:spcPts val="3030"/>
              </a:lnSpc>
              <a:spcBef>
                <a:spcPts val="1035"/>
              </a:spcBef>
              <a:buFont typeface="Arial"/>
              <a:buChar char="•"/>
              <a:tabLst>
                <a:tab pos="241300" algn="l"/>
              </a:tabLst>
            </a:pPr>
            <a:r>
              <a:rPr spc="-10" dirty="0"/>
              <a:t>Deciding</a:t>
            </a:r>
            <a:r>
              <a:rPr spc="15" dirty="0"/>
              <a:t> </a:t>
            </a:r>
            <a:r>
              <a:rPr spc="-5" dirty="0"/>
              <a:t>on </a:t>
            </a:r>
            <a:r>
              <a:rPr spc="-10" dirty="0"/>
              <a:t>the</a:t>
            </a:r>
            <a:r>
              <a:rPr dirty="0"/>
              <a:t> </a:t>
            </a:r>
            <a:r>
              <a:rPr spc="-15" dirty="0"/>
              <a:t>appropriate </a:t>
            </a:r>
            <a:r>
              <a:rPr spc="-615" dirty="0"/>
              <a:t> </a:t>
            </a:r>
            <a:r>
              <a:rPr spc="-20" dirty="0"/>
              <a:t>statistical</a:t>
            </a:r>
            <a:r>
              <a:rPr spc="10" dirty="0"/>
              <a:t> </a:t>
            </a:r>
            <a:r>
              <a:rPr spc="-10" dirty="0"/>
              <a:t>methodology</a:t>
            </a:r>
          </a:p>
        </p:txBody>
      </p:sp>
      <p:sp>
        <p:nvSpPr>
          <p:cNvPr id="4" name="object 4"/>
          <p:cNvSpPr txBox="1">
            <a:spLocks noGrp="1"/>
          </p:cNvSpPr>
          <p:nvPr>
            <p:ph sz="half" idx="3"/>
          </p:nvPr>
        </p:nvSpPr>
        <p:spPr>
          <a:xfrm>
            <a:off x="6250940" y="1707159"/>
            <a:ext cx="4206240" cy="4084451"/>
          </a:xfrm>
          <a:prstGeom prst="rect">
            <a:avLst/>
          </a:prstGeom>
        </p:spPr>
        <p:txBody>
          <a:bodyPr vert="horz" wrap="square" lIns="0" tIns="97790" rIns="0" bIns="0" rtlCol="0">
            <a:spAutoFit/>
          </a:bodyPr>
          <a:lstStyle/>
          <a:p>
            <a:pPr marL="241300" indent="-228600">
              <a:lnSpc>
                <a:spcPct val="100000"/>
              </a:lnSpc>
              <a:spcBef>
                <a:spcPts val="675"/>
              </a:spcBef>
              <a:buFont typeface="Arial"/>
              <a:buChar char="•"/>
              <a:tabLst>
                <a:tab pos="241300" algn="l"/>
              </a:tabLst>
            </a:pPr>
            <a:r>
              <a:rPr spc="-10" dirty="0"/>
              <a:t>Self</a:t>
            </a:r>
            <a:r>
              <a:rPr spc="-25" dirty="0"/>
              <a:t> </a:t>
            </a:r>
            <a:r>
              <a:rPr spc="-10" dirty="0"/>
              <a:t>plagiarism</a:t>
            </a:r>
          </a:p>
          <a:p>
            <a:pPr marL="241300" indent="-228600">
              <a:lnSpc>
                <a:spcPct val="100000"/>
              </a:lnSpc>
              <a:spcBef>
                <a:spcPts val="660"/>
              </a:spcBef>
              <a:buFont typeface="Arial"/>
              <a:buChar char="•"/>
              <a:tabLst>
                <a:tab pos="241300" algn="l"/>
              </a:tabLst>
            </a:pPr>
            <a:r>
              <a:rPr spc="-15" dirty="0"/>
              <a:t>Duplicate</a:t>
            </a:r>
            <a:r>
              <a:rPr spc="10" dirty="0"/>
              <a:t> </a:t>
            </a:r>
            <a:r>
              <a:rPr spc="-15" dirty="0"/>
              <a:t>publication</a:t>
            </a:r>
          </a:p>
          <a:p>
            <a:pPr marL="241300" indent="-228600">
              <a:lnSpc>
                <a:spcPct val="100000"/>
              </a:lnSpc>
              <a:spcBef>
                <a:spcPts val="660"/>
              </a:spcBef>
              <a:buFont typeface="Arial"/>
              <a:buChar char="•"/>
              <a:tabLst>
                <a:tab pos="241300" algn="l"/>
              </a:tabLst>
            </a:pPr>
            <a:r>
              <a:rPr spc="-10" dirty="0"/>
              <a:t>Dealing</a:t>
            </a:r>
            <a:r>
              <a:rPr spc="-15" dirty="0"/>
              <a:t> </a:t>
            </a:r>
            <a:r>
              <a:rPr spc="-5" dirty="0"/>
              <a:t>with </a:t>
            </a:r>
            <a:r>
              <a:rPr spc="-15" dirty="0"/>
              <a:t>outliers</a:t>
            </a:r>
          </a:p>
          <a:p>
            <a:pPr marL="241300" indent="-228600">
              <a:lnSpc>
                <a:spcPct val="100000"/>
              </a:lnSpc>
              <a:spcBef>
                <a:spcPts val="670"/>
              </a:spcBef>
              <a:buFont typeface="Arial"/>
              <a:buChar char="•"/>
              <a:tabLst>
                <a:tab pos="241300" algn="l"/>
              </a:tabLst>
            </a:pPr>
            <a:r>
              <a:rPr spc="-10" dirty="0"/>
              <a:t>Dealing </a:t>
            </a:r>
            <a:r>
              <a:rPr spc="-5" dirty="0"/>
              <a:t>with </a:t>
            </a:r>
            <a:r>
              <a:rPr spc="-10" dirty="0"/>
              <a:t>missing</a:t>
            </a:r>
            <a:r>
              <a:rPr spc="30" dirty="0"/>
              <a:t> </a:t>
            </a:r>
            <a:r>
              <a:rPr spc="-15" dirty="0"/>
              <a:t>values</a:t>
            </a:r>
            <a:endParaRPr lang="en-US" spc="-15" dirty="0"/>
          </a:p>
          <a:p>
            <a:pPr marL="241300" indent="-228600">
              <a:lnSpc>
                <a:spcPct val="100000"/>
              </a:lnSpc>
              <a:spcBef>
                <a:spcPts val="660"/>
              </a:spcBef>
              <a:buFont typeface="Arial"/>
              <a:buChar char="•"/>
              <a:tabLst>
                <a:tab pos="241300" algn="l"/>
              </a:tabLst>
            </a:pPr>
            <a:r>
              <a:rPr lang="en-US" spc="-15" dirty="0"/>
              <a:t>Interpreting </a:t>
            </a:r>
            <a:r>
              <a:rPr lang="en-US" spc="-20" dirty="0"/>
              <a:t>statistics</a:t>
            </a:r>
          </a:p>
          <a:p>
            <a:pPr marL="241300" indent="-228600">
              <a:lnSpc>
                <a:spcPct val="100000"/>
              </a:lnSpc>
              <a:spcBef>
                <a:spcPts val="670"/>
              </a:spcBef>
              <a:buFont typeface="Arial"/>
              <a:buChar char="•"/>
              <a:tabLst>
                <a:tab pos="241300" algn="l"/>
              </a:tabLst>
            </a:pPr>
            <a:r>
              <a:rPr lang="en-US" spc="-15" dirty="0"/>
              <a:t>Poor explanation of </a:t>
            </a:r>
            <a:r>
              <a:rPr lang="en-US" spc="-5" dirty="0"/>
              <a:t> </a:t>
            </a:r>
            <a:r>
              <a:rPr lang="en-US" spc="-15" dirty="0"/>
              <a:t>graphical information</a:t>
            </a:r>
          </a:p>
          <a:p>
            <a:pPr marL="241300" indent="-228600">
              <a:lnSpc>
                <a:spcPct val="100000"/>
              </a:lnSpc>
              <a:spcBef>
                <a:spcPts val="670"/>
              </a:spcBef>
              <a:buFont typeface="Arial"/>
              <a:buChar char="•"/>
              <a:tabLst>
                <a:tab pos="241300" algn="l"/>
              </a:tabLst>
            </a:pPr>
            <a:endParaRPr spc="-15"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297687" rIns="0" bIns="0" rtlCol="0">
            <a:spAutoFit/>
          </a:bodyPr>
          <a:lstStyle/>
          <a:p>
            <a:pPr marL="12700" marR="5080">
              <a:lnSpc>
                <a:spcPts val="4750"/>
              </a:lnSpc>
              <a:spcBef>
                <a:spcPts val="700"/>
              </a:spcBef>
            </a:pPr>
            <a:r>
              <a:rPr lang="en-US" sz="4000" b="1" spc="-5" dirty="0">
                <a:latin typeface="+mj-lt"/>
              </a:rPr>
              <a:t>A</a:t>
            </a:r>
            <a:r>
              <a:rPr sz="4000" b="1" spc="-10" dirty="0">
                <a:latin typeface="+mj-lt"/>
              </a:rPr>
              <a:t>uthorship</a:t>
            </a:r>
            <a:r>
              <a:rPr lang="en-US" sz="4000" b="1" spc="-10" dirty="0">
                <a:latin typeface="+mj-lt"/>
              </a:rPr>
              <a:t> Guidelines</a:t>
            </a:r>
            <a:endParaRPr sz="4000" b="1" spc="-10" dirty="0">
              <a:latin typeface="+mj-lt"/>
            </a:endParaRPr>
          </a:p>
        </p:txBody>
      </p:sp>
      <p:sp>
        <p:nvSpPr>
          <p:cNvPr id="4" name="object 4"/>
          <p:cNvSpPr txBox="1"/>
          <p:nvPr/>
        </p:nvSpPr>
        <p:spPr>
          <a:xfrm>
            <a:off x="1404073" y="1523528"/>
            <a:ext cx="5001214" cy="3394519"/>
          </a:xfrm>
          <a:prstGeom prst="rect">
            <a:avLst/>
          </a:prstGeom>
        </p:spPr>
        <p:txBody>
          <a:bodyPr vert="horz" wrap="square" lIns="0" tIns="59690" rIns="0" bIns="0" rtlCol="0">
            <a:spAutoFit/>
          </a:bodyPr>
          <a:lstStyle/>
          <a:p>
            <a:pPr marL="240665" marR="166370" indent="-228600">
              <a:lnSpc>
                <a:spcPts val="3030"/>
              </a:lnSpc>
              <a:spcBef>
                <a:spcPts val="470"/>
              </a:spcBef>
              <a:buFont typeface="Arial"/>
              <a:buChar char="•"/>
              <a:tabLst>
                <a:tab pos="241300" algn="l"/>
              </a:tabLst>
            </a:pPr>
            <a:r>
              <a:rPr sz="2800" spc="-20" dirty="0">
                <a:latin typeface="Calibri"/>
                <a:cs typeface="Calibri"/>
              </a:rPr>
              <a:t>Every </a:t>
            </a:r>
            <a:r>
              <a:rPr sz="2800" spc="-5" dirty="0">
                <a:latin typeface="Calibri"/>
                <a:cs typeface="Calibri"/>
              </a:rPr>
              <a:t>lab or </a:t>
            </a:r>
            <a:r>
              <a:rPr sz="2800" spc="-15" dirty="0">
                <a:latin typeface="Calibri"/>
                <a:cs typeface="Calibri"/>
              </a:rPr>
              <a:t>research group </a:t>
            </a:r>
            <a:r>
              <a:rPr sz="2800" spc="-620" dirty="0">
                <a:latin typeface="Calibri"/>
                <a:cs typeface="Calibri"/>
              </a:rPr>
              <a:t> </a:t>
            </a:r>
            <a:r>
              <a:rPr sz="2800" spc="-10" dirty="0">
                <a:latin typeface="Calibri"/>
                <a:cs typeface="Calibri"/>
              </a:rPr>
              <a:t>should</a:t>
            </a:r>
            <a:r>
              <a:rPr sz="2800" spc="40" dirty="0">
                <a:latin typeface="Calibri"/>
                <a:cs typeface="Calibri"/>
              </a:rPr>
              <a:t> </a:t>
            </a:r>
            <a:r>
              <a:rPr sz="2800" spc="-25" dirty="0">
                <a:latin typeface="Calibri"/>
                <a:cs typeface="Calibri"/>
              </a:rPr>
              <a:t>have</a:t>
            </a:r>
            <a:r>
              <a:rPr sz="2800" spc="-5" dirty="0">
                <a:latin typeface="Calibri"/>
                <a:cs typeface="Calibri"/>
              </a:rPr>
              <a:t> </a:t>
            </a:r>
            <a:r>
              <a:rPr sz="2800" spc="-15" dirty="0">
                <a:latin typeface="Calibri"/>
                <a:cs typeface="Calibri"/>
              </a:rPr>
              <a:t>authorship </a:t>
            </a:r>
            <a:r>
              <a:rPr sz="2800" spc="-10" dirty="0">
                <a:latin typeface="Calibri"/>
                <a:cs typeface="Calibri"/>
              </a:rPr>
              <a:t> guidelines</a:t>
            </a:r>
            <a:endParaRPr sz="2800" dirty="0">
              <a:latin typeface="Calibri"/>
              <a:cs typeface="Calibri"/>
            </a:endParaRPr>
          </a:p>
          <a:p>
            <a:pPr marL="240665" marR="5080" indent="-228600">
              <a:lnSpc>
                <a:spcPts val="3030"/>
              </a:lnSpc>
              <a:spcBef>
                <a:spcPts val="990"/>
              </a:spcBef>
              <a:buFont typeface="Arial"/>
              <a:buChar char="•"/>
              <a:tabLst>
                <a:tab pos="241300" algn="l"/>
              </a:tabLst>
            </a:pPr>
            <a:r>
              <a:rPr sz="2800" spc="-20" dirty="0">
                <a:latin typeface="Calibri"/>
                <a:cs typeface="Calibri"/>
              </a:rPr>
              <a:t>Every </a:t>
            </a:r>
            <a:r>
              <a:rPr lang="en-US" sz="2800" spc="-5" dirty="0">
                <a:latin typeface="Calibri"/>
                <a:cs typeface="Calibri"/>
              </a:rPr>
              <a:t>publication</a:t>
            </a:r>
            <a:r>
              <a:rPr sz="2800" spc="-5" dirty="0">
                <a:latin typeface="Calibri"/>
                <a:cs typeface="Calibri"/>
              </a:rPr>
              <a:t> has </a:t>
            </a:r>
            <a:r>
              <a:rPr sz="2800" spc="-15" dirty="0">
                <a:latin typeface="Calibri"/>
                <a:cs typeface="Calibri"/>
              </a:rPr>
              <a:t>authorship </a:t>
            </a:r>
            <a:r>
              <a:rPr sz="2800" spc="-620" dirty="0">
                <a:latin typeface="Calibri"/>
                <a:cs typeface="Calibri"/>
              </a:rPr>
              <a:t> </a:t>
            </a:r>
            <a:r>
              <a:rPr sz="2800" spc="-10" dirty="0">
                <a:latin typeface="Calibri"/>
                <a:cs typeface="Calibri"/>
              </a:rPr>
              <a:t>guidelines</a:t>
            </a:r>
            <a:endParaRPr sz="2800" dirty="0">
              <a:latin typeface="Calibri"/>
              <a:cs typeface="Calibri"/>
            </a:endParaRPr>
          </a:p>
          <a:p>
            <a:pPr marL="240665" marR="49530" indent="-228600">
              <a:lnSpc>
                <a:spcPts val="3030"/>
              </a:lnSpc>
              <a:spcBef>
                <a:spcPts val="985"/>
              </a:spcBef>
              <a:buFont typeface="Arial"/>
              <a:buChar char="•"/>
              <a:tabLst>
                <a:tab pos="241300" algn="l"/>
              </a:tabLst>
            </a:pPr>
            <a:r>
              <a:rPr sz="2800" spc="-20" dirty="0">
                <a:latin typeface="Calibri"/>
                <a:cs typeface="Calibri"/>
              </a:rPr>
              <a:t>Every</a:t>
            </a:r>
            <a:r>
              <a:rPr sz="2800" spc="-25" dirty="0">
                <a:latin typeface="Calibri"/>
                <a:cs typeface="Calibri"/>
              </a:rPr>
              <a:t> </a:t>
            </a:r>
            <a:r>
              <a:rPr sz="2800" spc="-20" dirty="0">
                <a:latin typeface="Calibri"/>
                <a:cs typeface="Calibri"/>
              </a:rPr>
              <a:t>conference</a:t>
            </a:r>
            <a:r>
              <a:rPr sz="2800" spc="10" dirty="0">
                <a:latin typeface="Calibri"/>
                <a:cs typeface="Calibri"/>
              </a:rPr>
              <a:t> </a:t>
            </a:r>
            <a:r>
              <a:rPr sz="2800" spc="-10" dirty="0">
                <a:latin typeface="Calibri"/>
                <a:cs typeface="Calibri"/>
              </a:rPr>
              <a:t>call</a:t>
            </a:r>
            <a:r>
              <a:rPr sz="2800" spc="-15" dirty="0">
                <a:latin typeface="Calibri"/>
                <a:cs typeface="Calibri"/>
              </a:rPr>
              <a:t> </a:t>
            </a:r>
            <a:r>
              <a:rPr sz="2800" spc="-25" dirty="0">
                <a:latin typeface="Calibri"/>
                <a:cs typeface="Calibri"/>
              </a:rPr>
              <a:t>for </a:t>
            </a:r>
            <a:r>
              <a:rPr sz="2800" spc="-20" dirty="0">
                <a:latin typeface="Calibri"/>
                <a:cs typeface="Calibri"/>
              </a:rPr>
              <a:t> </a:t>
            </a:r>
            <a:r>
              <a:rPr sz="2800" spc="-10" dirty="0">
                <a:latin typeface="Calibri"/>
                <a:cs typeface="Calibri"/>
              </a:rPr>
              <a:t>p</a:t>
            </a:r>
            <a:r>
              <a:rPr lang="en-US" sz="2800" spc="-10" dirty="0">
                <a:latin typeface="Calibri"/>
                <a:cs typeface="Calibri"/>
              </a:rPr>
              <a:t>roposals should have</a:t>
            </a:r>
            <a:r>
              <a:rPr sz="2800" spc="10" dirty="0">
                <a:latin typeface="Calibri"/>
                <a:cs typeface="Calibri"/>
              </a:rPr>
              <a:t> </a:t>
            </a:r>
            <a:r>
              <a:rPr sz="2800" spc="-15" dirty="0">
                <a:latin typeface="Calibri"/>
                <a:cs typeface="Calibri"/>
              </a:rPr>
              <a:t>authorship </a:t>
            </a:r>
            <a:r>
              <a:rPr sz="2800" spc="-615" dirty="0">
                <a:latin typeface="Calibri"/>
                <a:cs typeface="Calibri"/>
              </a:rPr>
              <a:t> </a:t>
            </a:r>
            <a:r>
              <a:rPr sz="2800" spc="-10" dirty="0">
                <a:latin typeface="Calibri"/>
                <a:cs typeface="Calibri"/>
              </a:rPr>
              <a:t>guidelines</a:t>
            </a:r>
            <a:endParaRPr sz="2800" dirty="0">
              <a:latin typeface="Calibri"/>
              <a:cs typeface="Calibri"/>
            </a:endParaRPr>
          </a:p>
        </p:txBody>
      </p:sp>
      <p:sp>
        <p:nvSpPr>
          <p:cNvPr id="12" name="TextBox 11">
            <a:extLst>
              <a:ext uri="{FF2B5EF4-FFF2-40B4-BE49-F238E27FC236}">
                <a16:creationId xmlns:a16="http://schemas.microsoft.com/office/drawing/2014/main" id="{B76F718A-54BB-4829-8139-DE86515627F2}"/>
              </a:ext>
            </a:extLst>
          </p:cNvPr>
          <p:cNvSpPr txBox="1"/>
          <p:nvPr/>
        </p:nvSpPr>
        <p:spPr>
          <a:xfrm>
            <a:off x="916939" y="6403055"/>
            <a:ext cx="10708381" cy="369332"/>
          </a:xfrm>
          <a:prstGeom prst="rect">
            <a:avLst/>
          </a:prstGeom>
          <a:noFill/>
        </p:spPr>
        <p:txBody>
          <a:bodyPr wrap="none" rtlCol="0">
            <a:spAutoFit/>
          </a:bodyPr>
          <a:lstStyle/>
          <a:p>
            <a:r>
              <a:rPr lang="en-US" dirty="0"/>
              <a:t>Example of Author Misconduct Policy: https://www.entsoc.org/publications/publish/policies/misconduct</a:t>
            </a:r>
          </a:p>
        </p:txBody>
      </p:sp>
      <p:grpSp>
        <p:nvGrpSpPr>
          <p:cNvPr id="17" name="Group 16">
            <a:extLst>
              <a:ext uri="{FF2B5EF4-FFF2-40B4-BE49-F238E27FC236}">
                <a16:creationId xmlns:a16="http://schemas.microsoft.com/office/drawing/2014/main" id="{0F1E5561-E021-15C4-6A60-24B9144638E6}"/>
              </a:ext>
            </a:extLst>
          </p:cNvPr>
          <p:cNvGrpSpPr/>
          <p:nvPr/>
        </p:nvGrpSpPr>
        <p:grpSpPr>
          <a:xfrm>
            <a:off x="1188375" y="3860799"/>
            <a:ext cx="10436945" cy="2652757"/>
            <a:chOff x="1188375" y="3860799"/>
            <a:chExt cx="10436945" cy="2652757"/>
          </a:xfrm>
        </p:grpSpPr>
        <p:pic>
          <p:nvPicPr>
            <p:cNvPr id="11" name="Picture 10" descr="A group of people posing for a photo&#10;&#10;Description automatically generated with medium confidence">
              <a:extLst>
                <a:ext uri="{FF2B5EF4-FFF2-40B4-BE49-F238E27FC236}">
                  <a16:creationId xmlns:a16="http://schemas.microsoft.com/office/drawing/2014/main" id="{3E43EEAE-AEF6-EFB0-1C5F-85B6100333E3}"/>
                </a:ext>
              </a:extLst>
            </p:cNvPr>
            <p:cNvPicPr>
              <a:picLocks noChangeAspect="1"/>
            </p:cNvPicPr>
            <p:nvPr/>
          </p:nvPicPr>
          <p:blipFill>
            <a:blip r:embed="rId3"/>
            <a:stretch>
              <a:fillRect/>
            </a:stretch>
          </p:blipFill>
          <p:spPr>
            <a:xfrm>
              <a:off x="6933393" y="3860799"/>
              <a:ext cx="4691927" cy="2465111"/>
            </a:xfrm>
            <a:prstGeom prst="rect">
              <a:avLst/>
            </a:prstGeom>
          </p:spPr>
        </p:pic>
        <p:sp>
          <p:nvSpPr>
            <p:cNvPr id="13" name="TextBox 12">
              <a:extLst>
                <a:ext uri="{FF2B5EF4-FFF2-40B4-BE49-F238E27FC236}">
                  <a16:creationId xmlns:a16="http://schemas.microsoft.com/office/drawing/2014/main" id="{2908EC8A-7910-AE74-AB77-0F2392649504}"/>
                </a:ext>
              </a:extLst>
            </p:cNvPr>
            <p:cNvSpPr txBox="1"/>
            <p:nvPr/>
          </p:nvSpPr>
          <p:spPr>
            <a:xfrm>
              <a:off x="1188375" y="4995192"/>
              <a:ext cx="3775842" cy="151836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57200" indent="-457200" algn="ctr" defTabSz="584200" latinLnBrk="1" hangingPunct="0">
                <a:buFont typeface="Arial" panose="020B0604020202020204" pitchFamily="34" charset="0"/>
                <a:buChar char="•"/>
              </a:pPr>
              <a:r>
                <a:rPr lang="en-US" sz="2800" spc="-10" dirty="0">
                  <a:latin typeface="Calibri"/>
                  <a:cs typeface="Calibri"/>
                </a:rPr>
                <a:t>Best practices include </a:t>
              </a:r>
            </a:p>
            <a:p>
              <a:pPr algn="ctr" defTabSz="584200" latinLnBrk="1" hangingPunct="0"/>
              <a:r>
                <a:rPr lang="en-US" sz="2800" spc="-10" dirty="0">
                  <a:latin typeface="Calibri"/>
                  <a:cs typeface="Calibri"/>
                </a:rPr>
                <a:t>misconduct policies</a:t>
              </a:r>
              <a:endParaRPr lang="en-US" sz="2800" dirty="0">
                <a:latin typeface="Calibri"/>
                <a:cs typeface="Calibri"/>
              </a:endParaRPr>
            </a:p>
            <a:p>
              <a:pPr marL="571500" marR="0" indent="-571500" algn="ctr" defTabSz="584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5" name="&quot;Not Allowed&quot; Symbol 14">
              <a:extLst>
                <a:ext uri="{FF2B5EF4-FFF2-40B4-BE49-F238E27FC236}">
                  <a16:creationId xmlns:a16="http://schemas.microsoft.com/office/drawing/2014/main" id="{CD3CEA4F-4680-6C2C-FF81-4EAAA69C7165}"/>
                </a:ext>
              </a:extLst>
            </p:cNvPr>
            <p:cNvSpPr/>
            <p:nvPr/>
          </p:nvSpPr>
          <p:spPr>
            <a:xfrm rot="370476">
              <a:off x="6933392" y="3860799"/>
              <a:ext cx="4691927" cy="2465111"/>
            </a:xfrm>
            <a:prstGeom prst="noSmoking">
              <a:avLst>
                <a:gd name="adj" fmla="val 5561"/>
              </a:avLst>
            </a:prstGeom>
            <a:solidFill>
              <a:srgbClr val="FF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ppt_x"/>
                                          </p:val>
                                        </p:tav>
                                        <p:tav tm="100000">
                                          <p:val>
                                            <p:strVal val="#ppt_x"/>
                                          </p:val>
                                        </p:tav>
                                      </p:tavLst>
                                    </p:anim>
                                    <p:anim calcmode="lin" valueType="num">
                                      <p:cBhvr additive="base">
                                        <p:cTn id="8"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297687" rIns="0" bIns="0" rtlCol="0">
            <a:spAutoFit/>
          </a:bodyPr>
          <a:lstStyle/>
          <a:p>
            <a:pPr marL="12700" marR="5080">
              <a:lnSpc>
                <a:spcPts val="4750"/>
              </a:lnSpc>
              <a:spcBef>
                <a:spcPts val="700"/>
              </a:spcBef>
            </a:pPr>
            <a:r>
              <a:rPr lang="en-US" sz="4000" b="1" spc="-5" dirty="0">
                <a:latin typeface="+mj-lt"/>
              </a:rPr>
              <a:t>Example of Author Misconduct Policy</a:t>
            </a:r>
            <a:endParaRPr sz="4000" b="1" spc="-10" dirty="0">
              <a:latin typeface="+mj-lt"/>
            </a:endParaRPr>
          </a:p>
        </p:txBody>
      </p:sp>
      <p:sp>
        <p:nvSpPr>
          <p:cNvPr id="12" name="TextBox 11">
            <a:extLst>
              <a:ext uri="{FF2B5EF4-FFF2-40B4-BE49-F238E27FC236}">
                <a16:creationId xmlns:a16="http://schemas.microsoft.com/office/drawing/2014/main" id="{B76F718A-54BB-4829-8139-DE86515627F2}"/>
              </a:ext>
            </a:extLst>
          </p:cNvPr>
          <p:cNvSpPr txBox="1"/>
          <p:nvPr/>
        </p:nvSpPr>
        <p:spPr>
          <a:xfrm>
            <a:off x="5135371" y="6389386"/>
            <a:ext cx="6930102" cy="369332"/>
          </a:xfrm>
          <a:prstGeom prst="rect">
            <a:avLst/>
          </a:prstGeom>
          <a:noFill/>
        </p:spPr>
        <p:txBody>
          <a:bodyPr wrap="none" rtlCol="0">
            <a:spAutoFit/>
          </a:bodyPr>
          <a:lstStyle/>
          <a:p>
            <a:r>
              <a:rPr lang="en-US" dirty="0"/>
              <a:t>https://www.entsoc.org/publications/publish/policies/misconduct</a:t>
            </a:r>
          </a:p>
        </p:txBody>
      </p:sp>
      <p:pic>
        <p:nvPicPr>
          <p:cNvPr id="5" name="Picture 4">
            <a:extLst>
              <a:ext uri="{FF2B5EF4-FFF2-40B4-BE49-F238E27FC236}">
                <a16:creationId xmlns:a16="http://schemas.microsoft.com/office/drawing/2014/main" id="{0A33E436-52B5-33C4-E67E-C2CF14EF7D45}"/>
              </a:ext>
            </a:extLst>
          </p:cNvPr>
          <p:cNvPicPr>
            <a:picLocks noChangeAspect="1"/>
          </p:cNvPicPr>
          <p:nvPr/>
        </p:nvPicPr>
        <p:blipFill>
          <a:blip r:embed="rId3"/>
          <a:stretch>
            <a:fillRect/>
          </a:stretch>
        </p:blipFill>
        <p:spPr>
          <a:xfrm>
            <a:off x="419100" y="1489917"/>
            <a:ext cx="11353800" cy="4438650"/>
          </a:xfrm>
          <a:prstGeom prst="rect">
            <a:avLst/>
          </a:prstGeom>
        </p:spPr>
      </p:pic>
    </p:spTree>
    <p:extLst>
      <p:ext uri="{BB962C8B-B14F-4D97-AF65-F5344CB8AC3E}">
        <p14:creationId xmlns:p14="http://schemas.microsoft.com/office/powerpoint/2010/main" val="2429641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6130306" y="594478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4" name="Rounded Rectangle 33"/>
          <p:cNvSpPr/>
          <p:nvPr/>
        </p:nvSpPr>
        <p:spPr>
          <a:xfrm>
            <a:off x="6139776" y="510739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50" name="Rounded Rectangle 49"/>
          <p:cNvSpPr/>
          <p:nvPr/>
        </p:nvSpPr>
        <p:spPr>
          <a:xfrm>
            <a:off x="6130306" y="4319593"/>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52" name="Rounded Rectangle 51"/>
          <p:cNvSpPr/>
          <p:nvPr/>
        </p:nvSpPr>
        <p:spPr>
          <a:xfrm>
            <a:off x="6130306" y="350456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1" name="Rounded Rectangle 30"/>
          <p:cNvSpPr/>
          <p:nvPr/>
        </p:nvSpPr>
        <p:spPr>
          <a:xfrm>
            <a:off x="699935" y="594478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2" name="Rounded Rectangle 31"/>
          <p:cNvSpPr/>
          <p:nvPr/>
        </p:nvSpPr>
        <p:spPr>
          <a:xfrm>
            <a:off x="720386" y="510739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0" name="Rounded Rectangle 29"/>
          <p:cNvSpPr/>
          <p:nvPr/>
        </p:nvSpPr>
        <p:spPr>
          <a:xfrm>
            <a:off x="707193" y="4328597"/>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2" name="Rounded Rectangle 1"/>
          <p:cNvSpPr/>
          <p:nvPr/>
        </p:nvSpPr>
        <p:spPr>
          <a:xfrm>
            <a:off x="710770" y="350653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7" name="Rounded Rectangle 36"/>
          <p:cNvSpPr/>
          <p:nvPr/>
        </p:nvSpPr>
        <p:spPr>
          <a:xfrm>
            <a:off x="6123662" y="2689240"/>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1" name="Rounded Rectangle 40"/>
          <p:cNvSpPr/>
          <p:nvPr/>
        </p:nvSpPr>
        <p:spPr>
          <a:xfrm>
            <a:off x="710770" y="2712413"/>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 name="TextBox 2"/>
          <p:cNvSpPr txBox="1"/>
          <p:nvPr/>
        </p:nvSpPr>
        <p:spPr>
          <a:xfrm>
            <a:off x="1705869" y="2866900"/>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Research Misconduct</a:t>
            </a:r>
          </a:p>
        </p:txBody>
      </p:sp>
      <p:sp>
        <p:nvSpPr>
          <p:cNvPr id="27" name="TextBox 26"/>
          <p:cNvSpPr txBox="1"/>
          <p:nvPr/>
        </p:nvSpPr>
        <p:spPr>
          <a:xfrm>
            <a:off x="1705869" y="3634011"/>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Avoiding Plagiarism</a:t>
            </a:r>
          </a:p>
        </p:txBody>
      </p:sp>
      <p:sp>
        <p:nvSpPr>
          <p:cNvPr id="28" name="TextBox 27"/>
          <p:cNvSpPr txBox="1"/>
          <p:nvPr/>
        </p:nvSpPr>
        <p:spPr>
          <a:xfrm>
            <a:off x="1705869" y="4487307"/>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Ethics of Authorship</a:t>
            </a:r>
          </a:p>
        </p:txBody>
      </p:sp>
      <p:sp>
        <p:nvSpPr>
          <p:cNvPr id="29" name="TextBox 28"/>
          <p:cNvSpPr txBox="1"/>
          <p:nvPr/>
        </p:nvSpPr>
        <p:spPr>
          <a:xfrm>
            <a:off x="1705869" y="5278230"/>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The Lab</a:t>
            </a:r>
          </a:p>
        </p:txBody>
      </p:sp>
      <p:sp>
        <p:nvSpPr>
          <p:cNvPr id="39" name="TextBox 38"/>
          <p:cNvSpPr txBox="1"/>
          <p:nvPr/>
        </p:nvSpPr>
        <p:spPr>
          <a:xfrm>
            <a:off x="1705869" y="5998447"/>
            <a:ext cx="3711258"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Research Conflicts of Interest</a:t>
            </a:r>
          </a:p>
        </p:txBody>
      </p:sp>
      <p:sp>
        <p:nvSpPr>
          <p:cNvPr id="40" name="TextBox 39"/>
          <p:cNvSpPr txBox="1"/>
          <p:nvPr/>
        </p:nvSpPr>
        <p:spPr>
          <a:xfrm>
            <a:off x="7490268" y="2836620"/>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Export Control</a:t>
            </a:r>
          </a:p>
        </p:txBody>
      </p:sp>
      <p:sp>
        <p:nvSpPr>
          <p:cNvPr id="42" name="TextBox 41"/>
          <p:cNvSpPr txBox="1"/>
          <p:nvPr/>
        </p:nvSpPr>
        <p:spPr>
          <a:xfrm>
            <a:off x="7490268" y="3659148"/>
            <a:ext cx="3648786"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Safe Research Environments</a:t>
            </a:r>
          </a:p>
        </p:txBody>
      </p:sp>
      <p:sp>
        <p:nvSpPr>
          <p:cNvPr id="43" name="TextBox 42"/>
          <p:cNvSpPr txBox="1"/>
          <p:nvPr/>
        </p:nvSpPr>
        <p:spPr>
          <a:xfrm>
            <a:off x="7490268" y="4470881"/>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RCR Action Plan</a:t>
            </a:r>
          </a:p>
        </p:txBody>
      </p:sp>
      <p:sp>
        <p:nvSpPr>
          <p:cNvPr id="44" name="TextBox 43"/>
          <p:cNvSpPr txBox="1"/>
          <p:nvPr/>
        </p:nvSpPr>
        <p:spPr>
          <a:xfrm>
            <a:off x="7490268" y="5247949"/>
            <a:ext cx="3648786"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NIH Data Management Policy</a:t>
            </a:r>
          </a:p>
        </p:txBody>
      </p:sp>
      <p:sp>
        <p:nvSpPr>
          <p:cNvPr id="48" name="TextBox 47"/>
          <p:cNvSpPr txBox="1"/>
          <p:nvPr/>
        </p:nvSpPr>
        <p:spPr>
          <a:xfrm>
            <a:off x="7490268" y="5983842"/>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The Research Clinic</a:t>
            </a:r>
          </a:p>
        </p:txBody>
      </p:sp>
      <p:sp>
        <p:nvSpPr>
          <p:cNvPr id="35" name="TextBox 34"/>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endParaRPr lang="en-US" dirty="0"/>
          </a:p>
        </p:txBody>
      </p:sp>
      <p:sp>
        <p:nvSpPr>
          <p:cNvPr id="26" name="Rounded Rectangle 40">
            <a:extLst>
              <a:ext uri="{FF2B5EF4-FFF2-40B4-BE49-F238E27FC236}">
                <a16:creationId xmlns:a16="http://schemas.microsoft.com/office/drawing/2014/main" id="{7A73CF45-3674-4E31-8CE4-F8CD8CF0D47A}"/>
              </a:ext>
            </a:extLst>
          </p:cNvPr>
          <p:cNvSpPr/>
          <p:nvPr/>
        </p:nvSpPr>
        <p:spPr>
          <a:xfrm>
            <a:off x="710770" y="1918917"/>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6" name="Rounded Rectangle 36">
            <a:extLst>
              <a:ext uri="{FF2B5EF4-FFF2-40B4-BE49-F238E27FC236}">
                <a16:creationId xmlns:a16="http://schemas.microsoft.com/office/drawing/2014/main" id="{0EBFAB8D-8321-49F6-B95A-B6FDCA828C7C}"/>
              </a:ext>
            </a:extLst>
          </p:cNvPr>
          <p:cNvSpPr/>
          <p:nvPr/>
        </p:nvSpPr>
        <p:spPr>
          <a:xfrm>
            <a:off x="6166831" y="323132"/>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8" name="Rounded Rectangle 40">
            <a:extLst>
              <a:ext uri="{FF2B5EF4-FFF2-40B4-BE49-F238E27FC236}">
                <a16:creationId xmlns:a16="http://schemas.microsoft.com/office/drawing/2014/main" id="{69BC54E0-B81D-4423-9804-73BE69B61F0B}"/>
              </a:ext>
            </a:extLst>
          </p:cNvPr>
          <p:cNvSpPr/>
          <p:nvPr/>
        </p:nvSpPr>
        <p:spPr>
          <a:xfrm>
            <a:off x="699935" y="1154914"/>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45" name="Rounded Rectangle 36">
            <a:extLst>
              <a:ext uri="{FF2B5EF4-FFF2-40B4-BE49-F238E27FC236}">
                <a16:creationId xmlns:a16="http://schemas.microsoft.com/office/drawing/2014/main" id="{7FB5FDE8-BE33-4CD6-B567-57F3950813C3}"/>
              </a:ext>
            </a:extLst>
          </p:cNvPr>
          <p:cNvSpPr/>
          <p:nvPr/>
        </p:nvSpPr>
        <p:spPr>
          <a:xfrm>
            <a:off x="6123662" y="1114304"/>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6" name="Rounded Rectangle 40">
            <a:extLst>
              <a:ext uri="{FF2B5EF4-FFF2-40B4-BE49-F238E27FC236}">
                <a16:creationId xmlns:a16="http://schemas.microsoft.com/office/drawing/2014/main" id="{801134BE-E518-4E90-83C1-3F1623D0F45B}"/>
              </a:ext>
            </a:extLst>
          </p:cNvPr>
          <p:cNvSpPr/>
          <p:nvPr/>
        </p:nvSpPr>
        <p:spPr>
          <a:xfrm>
            <a:off x="670667" y="317524"/>
            <a:ext cx="5354502" cy="731520"/>
          </a:xfrm>
          <a:prstGeom prst="roundRect">
            <a:avLst>
              <a:gd name="adj" fmla="val 10966"/>
            </a:avLst>
          </a:prstGeom>
          <a:solidFill>
            <a:srgbClr val="BC58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47" name="Rounded Rectangle 36">
            <a:extLst>
              <a:ext uri="{FF2B5EF4-FFF2-40B4-BE49-F238E27FC236}">
                <a16:creationId xmlns:a16="http://schemas.microsoft.com/office/drawing/2014/main" id="{CEF6FE77-F28A-4EFA-ABBC-9508659C09FB}"/>
              </a:ext>
            </a:extLst>
          </p:cNvPr>
          <p:cNvSpPr/>
          <p:nvPr/>
        </p:nvSpPr>
        <p:spPr>
          <a:xfrm>
            <a:off x="6131635" y="1898068"/>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9" name="TextBox 48">
            <a:extLst>
              <a:ext uri="{FF2B5EF4-FFF2-40B4-BE49-F238E27FC236}">
                <a16:creationId xmlns:a16="http://schemas.microsoft.com/office/drawing/2014/main" id="{49FC7FE5-103F-46FA-9BDC-E158BCF783D2}"/>
              </a:ext>
            </a:extLst>
          </p:cNvPr>
          <p:cNvSpPr txBox="1"/>
          <p:nvPr/>
        </p:nvSpPr>
        <p:spPr>
          <a:xfrm>
            <a:off x="1705866" y="2049479"/>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Collaborative Research</a:t>
            </a:r>
          </a:p>
        </p:txBody>
      </p:sp>
      <p:sp>
        <p:nvSpPr>
          <p:cNvPr id="51" name="TextBox 50">
            <a:extLst>
              <a:ext uri="{FF2B5EF4-FFF2-40B4-BE49-F238E27FC236}">
                <a16:creationId xmlns:a16="http://schemas.microsoft.com/office/drawing/2014/main" id="{E2EEB6E7-D65E-4576-929C-7F84BD1A1EEB}"/>
              </a:ext>
            </a:extLst>
          </p:cNvPr>
          <p:cNvSpPr txBox="1"/>
          <p:nvPr/>
        </p:nvSpPr>
        <p:spPr>
          <a:xfrm>
            <a:off x="1705866" y="1315188"/>
            <a:ext cx="3891370"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Mentor/Mentee Relationships</a:t>
            </a:r>
          </a:p>
        </p:txBody>
      </p:sp>
      <p:sp>
        <p:nvSpPr>
          <p:cNvPr id="53" name="TextBox 52">
            <a:extLst>
              <a:ext uri="{FF2B5EF4-FFF2-40B4-BE49-F238E27FC236}">
                <a16:creationId xmlns:a16="http://schemas.microsoft.com/office/drawing/2014/main" id="{6A86C3B3-6027-4534-B9D6-52E7A20F5337}"/>
              </a:ext>
            </a:extLst>
          </p:cNvPr>
          <p:cNvSpPr txBox="1"/>
          <p:nvPr/>
        </p:nvSpPr>
        <p:spPr>
          <a:xfrm>
            <a:off x="7504117" y="2019199"/>
            <a:ext cx="3634937"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Reproducibility &amp; Replicability</a:t>
            </a:r>
          </a:p>
        </p:txBody>
      </p:sp>
      <p:sp>
        <p:nvSpPr>
          <p:cNvPr id="54" name="TextBox 53">
            <a:extLst>
              <a:ext uri="{FF2B5EF4-FFF2-40B4-BE49-F238E27FC236}">
                <a16:creationId xmlns:a16="http://schemas.microsoft.com/office/drawing/2014/main" id="{EED442DF-192E-4BD9-9B49-B5D58C57FD40}"/>
              </a:ext>
            </a:extLst>
          </p:cNvPr>
          <p:cNvSpPr txBox="1"/>
          <p:nvPr/>
        </p:nvSpPr>
        <p:spPr>
          <a:xfrm>
            <a:off x="7490263" y="1243340"/>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Data Ethics</a:t>
            </a:r>
          </a:p>
        </p:txBody>
      </p:sp>
      <p:sp>
        <p:nvSpPr>
          <p:cNvPr id="55" name="TextBox 54">
            <a:extLst>
              <a:ext uri="{FF2B5EF4-FFF2-40B4-BE49-F238E27FC236}">
                <a16:creationId xmlns:a16="http://schemas.microsoft.com/office/drawing/2014/main" id="{D63090B4-66F1-4573-B058-A9FD5FF17197}"/>
              </a:ext>
            </a:extLst>
          </p:cNvPr>
          <p:cNvSpPr txBox="1"/>
          <p:nvPr/>
        </p:nvSpPr>
        <p:spPr>
          <a:xfrm>
            <a:off x="7490263" y="481336"/>
            <a:ext cx="3555689"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Rigors of Peer Review</a:t>
            </a:r>
          </a:p>
        </p:txBody>
      </p:sp>
      <p:sp>
        <p:nvSpPr>
          <p:cNvPr id="56" name="TextBox 55">
            <a:extLst>
              <a:ext uri="{FF2B5EF4-FFF2-40B4-BE49-F238E27FC236}">
                <a16:creationId xmlns:a16="http://schemas.microsoft.com/office/drawing/2014/main" id="{6B4A0D63-17DC-469D-8C92-E8AD21C45786}"/>
              </a:ext>
            </a:extLst>
          </p:cNvPr>
          <p:cNvSpPr txBox="1"/>
          <p:nvPr/>
        </p:nvSpPr>
        <p:spPr>
          <a:xfrm>
            <a:off x="1650445" y="470057"/>
            <a:ext cx="4113046"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b="1" dirty="0"/>
              <a:t>2022 RCR Summer Seminar Series</a:t>
            </a:r>
          </a:p>
        </p:txBody>
      </p:sp>
    </p:spTree>
    <p:custDataLst>
      <p:tags r:id="rId1"/>
    </p:custDataLst>
    <p:extLst>
      <p:ext uri="{BB962C8B-B14F-4D97-AF65-F5344CB8AC3E}">
        <p14:creationId xmlns:p14="http://schemas.microsoft.com/office/powerpoint/2010/main" val="193207911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09822"/>
            <a:ext cx="10055861" cy="1059906"/>
          </a:xfrm>
          <a:prstGeom prst="rect">
            <a:avLst/>
          </a:prstGeom>
        </p:spPr>
        <p:txBody>
          <a:bodyPr vert="horz" wrap="square" lIns="0" tIns="13335" rIns="0" bIns="0" rtlCol="0">
            <a:spAutoFit/>
          </a:bodyPr>
          <a:lstStyle/>
          <a:p>
            <a:pPr marL="12700">
              <a:lnSpc>
                <a:spcPct val="100000"/>
              </a:lnSpc>
              <a:spcBef>
                <a:spcPts val="105"/>
              </a:spcBef>
            </a:pPr>
            <a:r>
              <a:rPr lang="en-US" sz="4000" b="1" spc="-10" dirty="0">
                <a:latin typeface="+mj-lt"/>
              </a:rPr>
              <a:t>Motivations for Inappropriate A</a:t>
            </a:r>
            <a:r>
              <a:rPr sz="4000" b="1" spc="-10" dirty="0">
                <a:latin typeface="+mj-lt"/>
              </a:rPr>
              <a:t>uthorship</a:t>
            </a:r>
            <a:r>
              <a:rPr lang="en-US" sz="4000" b="1" spc="-10" dirty="0">
                <a:latin typeface="+mj-lt"/>
              </a:rPr>
              <a:t>:</a:t>
            </a:r>
            <a:br>
              <a:rPr lang="en-US" sz="4000" b="1" spc="-10" dirty="0">
                <a:latin typeface="+mj-lt"/>
              </a:rPr>
            </a:br>
            <a:r>
              <a:rPr lang="en-US" sz="2800" spc="-10" dirty="0"/>
              <a:t>Identify reasons for Ghost, Guest, </a:t>
            </a:r>
            <a:r>
              <a:rPr lang="en-US" sz="2800" spc="-10" dirty="0" err="1"/>
              <a:t>Hyperauthorship</a:t>
            </a:r>
            <a:endParaRPr sz="2800" spc="-5" dirty="0"/>
          </a:p>
        </p:txBody>
      </p:sp>
      <p:sp>
        <p:nvSpPr>
          <p:cNvPr id="5" name="object 5"/>
          <p:cNvSpPr txBox="1"/>
          <p:nvPr/>
        </p:nvSpPr>
        <p:spPr>
          <a:xfrm>
            <a:off x="6477000" y="6477000"/>
            <a:ext cx="5494655" cy="152400"/>
          </a:xfrm>
          <a:prstGeom prst="rect">
            <a:avLst/>
          </a:prstGeom>
        </p:spPr>
        <p:txBody>
          <a:bodyPr vert="horz" wrap="square" lIns="0" tIns="0" rIns="0" bIns="0" rtlCol="0">
            <a:spAutoFit/>
          </a:bodyPr>
          <a:lstStyle/>
          <a:p>
            <a:pPr marL="12700">
              <a:lnSpc>
                <a:spcPts val="1045"/>
              </a:lnSpc>
            </a:pPr>
            <a:r>
              <a:rPr sz="1000" spc="-5" dirty="0">
                <a:latin typeface="Calibri"/>
                <a:cs typeface="Calibri"/>
              </a:rPr>
              <a:t>Citation:</a:t>
            </a:r>
            <a:r>
              <a:rPr sz="1000" spc="-25" dirty="0">
                <a:latin typeface="Calibri"/>
                <a:cs typeface="Calibri"/>
              </a:rPr>
              <a:t> </a:t>
            </a:r>
            <a:r>
              <a:rPr sz="1000" spc="-5" dirty="0">
                <a:latin typeface="Calibri"/>
                <a:cs typeface="Calibri"/>
              </a:rPr>
              <a:t>https://</a:t>
            </a:r>
            <a:r>
              <a:rPr sz="1000" spc="-5" dirty="0">
                <a:latin typeface="Calibri"/>
                <a:cs typeface="Calibri"/>
                <a:hlinkClick r:id="rId3"/>
              </a:rPr>
              <a:t>www.natureindex.com/news-blog/gift-ghost-authorship-what-researchers-need-to-know</a:t>
            </a:r>
            <a:endParaRPr sz="1000" dirty="0">
              <a:latin typeface="Calibri"/>
              <a:cs typeface="Calibri"/>
            </a:endParaRPr>
          </a:p>
        </p:txBody>
      </p:sp>
      <p:sp>
        <p:nvSpPr>
          <p:cNvPr id="3" name="object 3"/>
          <p:cNvSpPr txBox="1"/>
          <p:nvPr/>
        </p:nvSpPr>
        <p:spPr>
          <a:xfrm>
            <a:off x="916939" y="2258777"/>
            <a:ext cx="10233025" cy="2919517"/>
          </a:xfrm>
          <a:prstGeom prst="rect">
            <a:avLst/>
          </a:prstGeom>
        </p:spPr>
        <p:txBody>
          <a:bodyPr vert="horz" wrap="square" lIns="0" tIns="54610" rIns="0" bIns="0" rtlCol="0">
            <a:spAutoFit/>
          </a:bodyPr>
          <a:lstStyle/>
          <a:p>
            <a:pPr marL="240665" marR="396240" indent="-228600">
              <a:lnSpc>
                <a:spcPct val="90000"/>
              </a:lnSpc>
              <a:spcBef>
                <a:spcPts val="430"/>
              </a:spcBef>
              <a:buFont typeface="Arial"/>
              <a:buChar char="•"/>
              <a:tabLst>
                <a:tab pos="241300" algn="l"/>
              </a:tabLst>
            </a:pPr>
            <a:r>
              <a:rPr lang="en-US" sz="2400" spc="-15" dirty="0">
                <a:cs typeface="Calibri"/>
              </a:rPr>
              <a:t>Student researcher graduated and left the lab before the paper was submitted </a:t>
            </a:r>
          </a:p>
          <a:p>
            <a:pPr marL="240665" marR="396240" indent="-228600">
              <a:lnSpc>
                <a:spcPct val="90000"/>
              </a:lnSpc>
              <a:spcBef>
                <a:spcPts val="430"/>
              </a:spcBef>
              <a:buFont typeface="Arial"/>
              <a:buChar char="•"/>
              <a:tabLst>
                <a:tab pos="241300" algn="l"/>
              </a:tabLst>
            </a:pPr>
            <a:r>
              <a:rPr lang="en-US" sz="2400" spc="-15" dirty="0">
                <a:cs typeface="Calibri"/>
              </a:rPr>
              <a:t>In exchange for previous mentorship  </a:t>
            </a:r>
          </a:p>
          <a:p>
            <a:pPr marL="240665" marR="396240" indent="-228600">
              <a:lnSpc>
                <a:spcPct val="90000"/>
              </a:lnSpc>
              <a:spcBef>
                <a:spcPts val="430"/>
              </a:spcBef>
              <a:buFont typeface="Arial"/>
              <a:buChar char="•"/>
              <a:tabLst>
                <a:tab pos="241300" algn="l"/>
              </a:tabLst>
            </a:pPr>
            <a:r>
              <a:rPr lang="en-US" sz="2400" spc="-15" dirty="0">
                <a:cs typeface="Calibri"/>
              </a:rPr>
              <a:t>Prominent researcher at same institution, although not involved in this research</a:t>
            </a:r>
          </a:p>
          <a:p>
            <a:pPr marL="240665" marR="396240" indent="-228600">
              <a:lnSpc>
                <a:spcPct val="90000"/>
              </a:lnSpc>
              <a:spcBef>
                <a:spcPts val="430"/>
              </a:spcBef>
              <a:buFont typeface="Arial"/>
              <a:buChar char="•"/>
              <a:tabLst>
                <a:tab pos="241300" algn="l"/>
              </a:tabLst>
            </a:pPr>
            <a:r>
              <a:rPr lang="en-US" sz="2400" spc="-15" dirty="0">
                <a:cs typeface="Calibri"/>
              </a:rPr>
              <a:t>All lab members from multiple institutions in a global collaboration </a:t>
            </a:r>
          </a:p>
          <a:p>
            <a:pPr marL="240665" marR="396240" indent="-228600">
              <a:lnSpc>
                <a:spcPct val="90000"/>
              </a:lnSpc>
              <a:spcBef>
                <a:spcPts val="430"/>
              </a:spcBef>
              <a:buFont typeface="Arial"/>
              <a:buChar char="•"/>
              <a:tabLst>
                <a:tab pos="241300" algn="l"/>
              </a:tabLst>
            </a:pPr>
            <a:r>
              <a:rPr lang="en-US" sz="2400" spc="-15" dirty="0">
                <a:cs typeface="Calibri"/>
              </a:rPr>
              <a:t>To increase chances of favorable peer review and greater citations by including well-respected author  </a:t>
            </a:r>
          </a:p>
        </p:txBody>
      </p:sp>
      <p:sp>
        <p:nvSpPr>
          <p:cNvPr id="4" name="TextBox 3">
            <a:extLst>
              <a:ext uri="{FF2B5EF4-FFF2-40B4-BE49-F238E27FC236}">
                <a16:creationId xmlns:a16="http://schemas.microsoft.com/office/drawing/2014/main" id="{1F9AB776-2BF2-4943-B411-075308BCACD5}"/>
              </a:ext>
            </a:extLst>
          </p:cNvPr>
          <p:cNvSpPr txBox="1"/>
          <p:nvPr/>
        </p:nvSpPr>
        <p:spPr>
          <a:xfrm>
            <a:off x="598488" y="5639136"/>
            <a:ext cx="10233025" cy="1200329"/>
          </a:xfrm>
          <a:prstGeom prst="rect">
            <a:avLst/>
          </a:prstGeom>
          <a:noFill/>
        </p:spPr>
        <p:txBody>
          <a:bodyPr wrap="square" rtlCol="0">
            <a:spAutoFit/>
          </a:bodyPr>
          <a:lstStyle/>
          <a:p>
            <a:r>
              <a:rPr lang="en-US" sz="1800" spc="-5" dirty="0">
                <a:latin typeface="Calibri"/>
                <a:cs typeface="Calibri"/>
              </a:rPr>
              <a:t>A</a:t>
            </a:r>
            <a:r>
              <a:rPr lang="en-US" sz="1800" spc="5" dirty="0">
                <a:latin typeface="Calibri"/>
                <a:cs typeface="Calibri"/>
              </a:rPr>
              <a:t> </a:t>
            </a:r>
            <a:r>
              <a:rPr lang="en-US" sz="1800" u="sng" spc="-10" dirty="0">
                <a:solidFill>
                  <a:srgbClr val="0562C1"/>
                </a:solidFill>
                <a:uFill>
                  <a:solidFill>
                    <a:srgbClr val="0562C1"/>
                  </a:solidFill>
                </a:uFill>
                <a:latin typeface="Calibri"/>
                <a:cs typeface="Calibri"/>
                <a:hlinkClick r:id="rId4"/>
              </a:rPr>
              <a:t>2017</a:t>
            </a:r>
            <a:r>
              <a:rPr lang="en-US" sz="1800" u="sng" spc="35" dirty="0">
                <a:solidFill>
                  <a:srgbClr val="0562C1"/>
                </a:solidFill>
                <a:uFill>
                  <a:solidFill>
                    <a:srgbClr val="0562C1"/>
                  </a:solidFill>
                </a:uFill>
                <a:latin typeface="Calibri"/>
                <a:cs typeface="Calibri"/>
                <a:hlinkClick r:id="rId4"/>
              </a:rPr>
              <a:t> </a:t>
            </a:r>
            <a:r>
              <a:rPr lang="en-US" sz="1800" u="sng" spc="-15" dirty="0">
                <a:solidFill>
                  <a:srgbClr val="0562C1"/>
                </a:solidFill>
                <a:uFill>
                  <a:solidFill>
                    <a:srgbClr val="0562C1"/>
                  </a:solidFill>
                </a:uFill>
                <a:latin typeface="Calibri"/>
                <a:cs typeface="Calibri"/>
                <a:hlinkClick r:id="rId4"/>
              </a:rPr>
              <a:t>study</a:t>
            </a:r>
            <a:r>
              <a:rPr lang="en-US" sz="1800" u="sng" spc="35" dirty="0">
                <a:solidFill>
                  <a:srgbClr val="0562C1"/>
                </a:solidFill>
                <a:uFill>
                  <a:solidFill>
                    <a:srgbClr val="0562C1"/>
                  </a:solidFill>
                </a:uFill>
                <a:latin typeface="Calibri"/>
                <a:cs typeface="Calibri"/>
                <a:hlinkClick r:id="rId4"/>
              </a:rPr>
              <a:t> </a:t>
            </a:r>
            <a:r>
              <a:rPr lang="en-US" sz="1800" u="sng" spc="-5" dirty="0">
                <a:solidFill>
                  <a:srgbClr val="0562C1"/>
                </a:solidFill>
                <a:uFill>
                  <a:solidFill>
                    <a:srgbClr val="0562C1"/>
                  </a:solidFill>
                </a:uFill>
                <a:latin typeface="Calibri"/>
                <a:cs typeface="Calibri"/>
                <a:hlinkClick r:id="rId4"/>
              </a:rPr>
              <a:t>of</a:t>
            </a:r>
            <a:r>
              <a:rPr lang="en-US" sz="1800" u="sng" dirty="0">
                <a:solidFill>
                  <a:srgbClr val="0562C1"/>
                </a:solidFill>
                <a:uFill>
                  <a:solidFill>
                    <a:srgbClr val="0562C1"/>
                  </a:solidFill>
                </a:uFill>
                <a:latin typeface="Calibri"/>
                <a:cs typeface="Calibri"/>
                <a:hlinkClick r:id="rId4"/>
              </a:rPr>
              <a:t> </a:t>
            </a:r>
            <a:r>
              <a:rPr lang="en-US" sz="1800" u="sng" spc="-15" dirty="0">
                <a:solidFill>
                  <a:srgbClr val="0562C1"/>
                </a:solidFill>
                <a:uFill>
                  <a:solidFill>
                    <a:srgbClr val="0562C1"/>
                  </a:solidFill>
                </a:uFill>
                <a:latin typeface="Calibri"/>
                <a:cs typeface="Calibri"/>
                <a:hlinkClick r:id="rId4"/>
              </a:rPr>
              <a:t>more</a:t>
            </a:r>
            <a:r>
              <a:rPr lang="en-US" sz="1800" u="sng" dirty="0">
                <a:solidFill>
                  <a:srgbClr val="0562C1"/>
                </a:solidFill>
                <a:uFill>
                  <a:solidFill>
                    <a:srgbClr val="0562C1"/>
                  </a:solidFill>
                </a:uFill>
                <a:latin typeface="Calibri"/>
                <a:cs typeface="Calibri"/>
                <a:hlinkClick r:id="rId4"/>
              </a:rPr>
              <a:t> </a:t>
            </a:r>
            <a:r>
              <a:rPr lang="en-US" sz="1800" u="sng" spc="-5" dirty="0">
                <a:solidFill>
                  <a:srgbClr val="0562C1"/>
                </a:solidFill>
                <a:uFill>
                  <a:solidFill>
                    <a:srgbClr val="0562C1"/>
                  </a:solidFill>
                </a:uFill>
                <a:latin typeface="Calibri"/>
                <a:cs typeface="Calibri"/>
                <a:hlinkClick r:id="rId4"/>
              </a:rPr>
              <a:t>than</a:t>
            </a:r>
            <a:r>
              <a:rPr lang="en-US" sz="1800" u="sng" spc="20" dirty="0">
                <a:solidFill>
                  <a:srgbClr val="0562C1"/>
                </a:solidFill>
                <a:uFill>
                  <a:solidFill>
                    <a:srgbClr val="0562C1"/>
                  </a:solidFill>
                </a:uFill>
                <a:latin typeface="Calibri"/>
                <a:cs typeface="Calibri"/>
                <a:hlinkClick r:id="rId4"/>
              </a:rPr>
              <a:t> </a:t>
            </a:r>
            <a:r>
              <a:rPr lang="en-US" sz="1800" u="sng" spc="-10" dirty="0">
                <a:solidFill>
                  <a:srgbClr val="0562C1"/>
                </a:solidFill>
                <a:uFill>
                  <a:solidFill>
                    <a:srgbClr val="0562C1"/>
                  </a:solidFill>
                </a:uFill>
                <a:latin typeface="Calibri"/>
                <a:cs typeface="Calibri"/>
                <a:hlinkClick r:id="rId4"/>
              </a:rPr>
              <a:t>12,000</a:t>
            </a:r>
            <a:r>
              <a:rPr lang="en-US" sz="1800" u="sng" spc="55" dirty="0">
                <a:solidFill>
                  <a:srgbClr val="0562C1"/>
                </a:solidFill>
                <a:uFill>
                  <a:solidFill>
                    <a:srgbClr val="0562C1"/>
                  </a:solidFill>
                </a:uFill>
                <a:latin typeface="Calibri"/>
                <a:cs typeface="Calibri"/>
                <a:hlinkClick r:id="rId4"/>
              </a:rPr>
              <a:t> </a:t>
            </a:r>
            <a:r>
              <a:rPr lang="en-US" sz="1800" u="sng" spc="-15" dirty="0">
                <a:solidFill>
                  <a:srgbClr val="0562C1"/>
                </a:solidFill>
                <a:uFill>
                  <a:solidFill>
                    <a:srgbClr val="0562C1"/>
                  </a:solidFill>
                </a:uFill>
                <a:latin typeface="Calibri"/>
                <a:cs typeface="Calibri"/>
                <a:hlinkClick r:id="rId4"/>
              </a:rPr>
              <a:t>researchers</a:t>
            </a:r>
            <a:r>
              <a:rPr lang="en-US" sz="1800" u="sng" dirty="0">
                <a:solidFill>
                  <a:srgbClr val="0562C1"/>
                </a:solidFill>
                <a:latin typeface="Calibri"/>
                <a:cs typeface="Calibri"/>
                <a:hlinkClick r:id="rId4"/>
              </a:rPr>
              <a:t> </a:t>
            </a:r>
            <a:r>
              <a:rPr lang="en-US" sz="1800" spc="-5" dirty="0">
                <a:latin typeface="Calibri"/>
                <a:cs typeface="Calibri"/>
              </a:rPr>
              <a:t>based</a:t>
            </a:r>
            <a:r>
              <a:rPr lang="en-US" sz="1800" spc="20" dirty="0">
                <a:latin typeface="Calibri"/>
                <a:cs typeface="Calibri"/>
              </a:rPr>
              <a:t> </a:t>
            </a:r>
            <a:r>
              <a:rPr lang="en-US" sz="1800" spc="-10" dirty="0">
                <a:latin typeface="Calibri"/>
                <a:cs typeface="Calibri"/>
              </a:rPr>
              <a:t>in</a:t>
            </a:r>
            <a:r>
              <a:rPr lang="en-US" sz="1800" spc="15" dirty="0">
                <a:latin typeface="Calibri"/>
                <a:cs typeface="Calibri"/>
              </a:rPr>
              <a:t> </a:t>
            </a:r>
            <a:r>
              <a:rPr lang="en-US" sz="1800" spc="-10" dirty="0">
                <a:latin typeface="Calibri"/>
                <a:cs typeface="Calibri"/>
              </a:rPr>
              <a:t>the</a:t>
            </a:r>
            <a:r>
              <a:rPr lang="en-US" sz="1800" spc="15" dirty="0">
                <a:latin typeface="Calibri"/>
                <a:cs typeface="Calibri"/>
              </a:rPr>
              <a:t> </a:t>
            </a:r>
            <a:r>
              <a:rPr lang="en-US" sz="1800" dirty="0">
                <a:latin typeface="Calibri"/>
                <a:cs typeface="Calibri"/>
              </a:rPr>
              <a:t>US </a:t>
            </a:r>
            <a:r>
              <a:rPr lang="en-US" sz="1800" spc="-5" dirty="0">
                <a:latin typeface="Calibri"/>
                <a:cs typeface="Calibri"/>
              </a:rPr>
              <a:t>and </a:t>
            </a:r>
            <a:r>
              <a:rPr lang="en-US" sz="1800" dirty="0">
                <a:latin typeface="Calibri"/>
                <a:cs typeface="Calibri"/>
              </a:rPr>
              <a:t> </a:t>
            </a:r>
            <a:r>
              <a:rPr lang="en-US" sz="1800" spc="-20" dirty="0">
                <a:latin typeface="Calibri"/>
                <a:cs typeface="Calibri"/>
              </a:rPr>
              <a:t>found</a:t>
            </a:r>
            <a:r>
              <a:rPr lang="en-US" sz="1800" spc="35" dirty="0">
                <a:latin typeface="Calibri"/>
                <a:cs typeface="Calibri"/>
              </a:rPr>
              <a:t> </a:t>
            </a:r>
            <a:r>
              <a:rPr lang="en-US" sz="1800" spc="-10" dirty="0">
                <a:latin typeface="Calibri"/>
                <a:cs typeface="Calibri"/>
              </a:rPr>
              <a:t>that</a:t>
            </a:r>
            <a:r>
              <a:rPr lang="en-US" sz="1800" spc="10" dirty="0">
                <a:latin typeface="Calibri"/>
                <a:cs typeface="Calibri"/>
              </a:rPr>
              <a:t> </a:t>
            </a:r>
            <a:r>
              <a:rPr lang="en-US" sz="1800" spc="-15" dirty="0">
                <a:latin typeface="Calibri"/>
                <a:cs typeface="Calibri"/>
              </a:rPr>
              <a:t>roughly</a:t>
            </a:r>
            <a:r>
              <a:rPr lang="en-US" sz="1800" spc="20" dirty="0">
                <a:latin typeface="Calibri"/>
                <a:cs typeface="Calibri"/>
              </a:rPr>
              <a:t> </a:t>
            </a:r>
            <a:r>
              <a:rPr lang="en-US" sz="1800" spc="-10" dirty="0">
                <a:latin typeface="Calibri"/>
                <a:cs typeface="Calibri"/>
              </a:rPr>
              <a:t>one-in-three</a:t>
            </a:r>
            <a:r>
              <a:rPr lang="en-US" sz="1800" spc="60" dirty="0">
                <a:latin typeface="Calibri"/>
                <a:cs typeface="Calibri"/>
              </a:rPr>
              <a:t> </a:t>
            </a:r>
            <a:r>
              <a:rPr lang="en-US" sz="1800" spc="-15" dirty="0">
                <a:latin typeface="Calibri"/>
                <a:cs typeface="Calibri"/>
              </a:rPr>
              <a:t>reported</a:t>
            </a:r>
            <a:r>
              <a:rPr lang="en-US" sz="1800" spc="10" dirty="0">
                <a:latin typeface="Calibri"/>
                <a:cs typeface="Calibri"/>
              </a:rPr>
              <a:t> </a:t>
            </a:r>
            <a:r>
              <a:rPr lang="en-US" sz="1800" spc="-10" dirty="0">
                <a:latin typeface="Calibri"/>
                <a:cs typeface="Calibri"/>
              </a:rPr>
              <a:t>adding</a:t>
            </a:r>
            <a:r>
              <a:rPr lang="en-US" sz="1800" spc="40" dirty="0">
                <a:latin typeface="Calibri"/>
                <a:cs typeface="Calibri"/>
              </a:rPr>
              <a:t> </a:t>
            </a:r>
            <a:r>
              <a:rPr lang="en-US" sz="1800" spc="-15" dirty="0">
                <a:latin typeface="Calibri"/>
                <a:cs typeface="Calibri"/>
              </a:rPr>
              <a:t>honorary</a:t>
            </a:r>
            <a:r>
              <a:rPr lang="en-US" sz="1800" spc="45" dirty="0">
                <a:latin typeface="Calibri"/>
                <a:cs typeface="Calibri"/>
              </a:rPr>
              <a:t> </a:t>
            </a:r>
            <a:r>
              <a:rPr lang="en-US" sz="1800" spc="-15" dirty="0">
                <a:latin typeface="Calibri"/>
                <a:cs typeface="Calibri"/>
              </a:rPr>
              <a:t>authors</a:t>
            </a:r>
            <a:r>
              <a:rPr lang="en-US" sz="1800" spc="30" dirty="0">
                <a:latin typeface="Calibri"/>
                <a:cs typeface="Calibri"/>
              </a:rPr>
              <a:t> </a:t>
            </a:r>
            <a:r>
              <a:rPr lang="en-US" sz="1800" spc="-15" dirty="0">
                <a:latin typeface="Calibri"/>
                <a:cs typeface="Calibri"/>
              </a:rPr>
              <a:t>to </a:t>
            </a:r>
            <a:r>
              <a:rPr lang="en-US" sz="1800" spc="-620" dirty="0">
                <a:latin typeface="Calibri"/>
                <a:cs typeface="Calibri"/>
              </a:rPr>
              <a:t> </a:t>
            </a:r>
            <a:r>
              <a:rPr lang="en-US" sz="1800" spc="-10" dirty="0">
                <a:latin typeface="Calibri"/>
                <a:cs typeface="Calibri"/>
              </a:rPr>
              <a:t>their</a:t>
            </a:r>
            <a:r>
              <a:rPr lang="en-US" sz="1800" spc="5" dirty="0">
                <a:latin typeface="Calibri"/>
                <a:cs typeface="Calibri"/>
              </a:rPr>
              <a:t> </a:t>
            </a:r>
            <a:r>
              <a:rPr lang="en-US" sz="1800" spc="-10" dirty="0">
                <a:latin typeface="Calibri"/>
                <a:cs typeface="Calibri"/>
              </a:rPr>
              <a:t>publications.</a:t>
            </a:r>
            <a:r>
              <a:rPr lang="en-US" sz="1800" spc="65" dirty="0">
                <a:latin typeface="Calibri"/>
                <a:cs typeface="Calibri"/>
              </a:rPr>
              <a:t> </a:t>
            </a:r>
            <a:r>
              <a:rPr lang="en-US" sz="1800" spc="-30" dirty="0">
                <a:latin typeface="Calibri"/>
                <a:cs typeface="Calibri"/>
              </a:rPr>
              <a:t>Women</a:t>
            </a:r>
            <a:r>
              <a:rPr lang="en-US" sz="1800" spc="5" dirty="0">
                <a:latin typeface="Calibri"/>
                <a:cs typeface="Calibri"/>
              </a:rPr>
              <a:t> </a:t>
            </a:r>
            <a:r>
              <a:rPr lang="en-US" sz="1800" spc="-5" dirty="0">
                <a:latin typeface="Calibri"/>
                <a:cs typeface="Calibri"/>
              </a:rPr>
              <a:t>and</a:t>
            </a:r>
            <a:r>
              <a:rPr lang="en-US" sz="1800" spc="20" dirty="0">
                <a:latin typeface="Calibri"/>
                <a:cs typeface="Calibri"/>
              </a:rPr>
              <a:t> </a:t>
            </a:r>
            <a:r>
              <a:rPr lang="en-US" sz="1800" spc="-5" dirty="0">
                <a:latin typeface="Calibri"/>
                <a:cs typeface="Calibri"/>
              </a:rPr>
              <a:t>junior</a:t>
            </a:r>
            <a:r>
              <a:rPr lang="en-US" sz="1800" spc="20" dirty="0">
                <a:latin typeface="Calibri"/>
                <a:cs typeface="Calibri"/>
              </a:rPr>
              <a:t> </a:t>
            </a:r>
            <a:r>
              <a:rPr lang="en-US" sz="1800" spc="-15" dirty="0">
                <a:latin typeface="Calibri"/>
                <a:cs typeface="Calibri"/>
              </a:rPr>
              <a:t>faculty</a:t>
            </a:r>
            <a:r>
              <a:rPr lang="en-US" sz="1800" spc="10" dirty="0">
                <a:latin typeface="Calibri"/>
                <a:cs typeface="Calibri"/>
              </a:rPr>
              <a:t> </a:t>
            </a:r>
            <a:r>
              <a:rPr lang="en-US" sz="1800" spc="-20" dirty="0">
                <a:latin typeface="Calibri"/>
                <a:cs typeface="Calibri"/>
              </a:rPr>
              <a:t>were</a:t>
            </a:r>
            <a:r>
              <a:rPr lang="en-US" sz="1800" dirty="0">
                <a:latin typeface="Calibri"/>
                <a:cs typeface="Calibri"/>
              </a:rPr>
              <a:t> </a:t>
            </a:r>
            <a:r>
              <a:rPr lang="en-US" sz="1800" spc="-10" dirty="0">
                <a:latin typeface="Calibri"/>
                <a:cs typeface="Calibri"/>
              </a:rPr>
              <a:t>the</a:t>
            </a:r>
            <a:r>
              <a:rPr lang="en-US" sz="1800" spc="5" dirty="0">
                <a:latin typeface="Calibri"/>
                <a:cs typeface="Calibri"/>
              </a:rPr>
              <a:t> </a:t>
            </a:r>
            <a:r>
              <a:rPr lang="en-US" sz="1800" spc="-15" dirty="0">
                <a:latin typeface="Calibri"/>
                <a:cs typeface="Calibri"/>
              </a:rPr>
              <a:t>most</a:t>
            </a:r>
            <a:r>
              <a:rPr lang="en-US" sz="1800" spc="25" dirty="0">
                <a:latin typeface="Calibri"/>
                <a:cs typeface="Calibri"/>
              </a:rPr>
              <a:t> </a:t>
            </a:r>
            <a:r>
              <a:rPr lang="en-US" sz="1800" spc="-25" dirty="0">
                <a:latin typeface="Calibri"/>
                <a:cs typeface="Calibri"/>
              </a:rPr>
              <a:t>likely</a:t>
            </a:r>
            <a:r>
              <a:rPr lang="en-US" sz="1800" spc="-10" dirty="0">
                <a:latin typeface="Calibri"/>
                <a:cs typeface="Calibri"/>
              </a:rPr>
              <a:t> </a:t>
            </a:r>
            <a:r>
              <a:rPr lang="en-US" sz="1800" spc="-15" dirty="0">
                <a:latin typeface="Calibri"/>
                <a:cs typeface="Calibri"/>
              </a:rPr>
              <a:t>to </a:t>
            </a:r>
            <a:r>
              <a:rPr lang="en-US" sz="1800" spc="-10" dirty="0">
                <a:latin typeface="Calibri"/>
                <a:cs typeface="Calibri"/>
              </a:rPr>
              <a:t> </a:t>
            </a:r>
            <a:r>
              <a:rPr lang="en-US" sz="1800" spc="-5" dirty="0">
                <a:latin typeface="Calibri"/>
                <a:cs typeface="Calibri"/>
              </a:rPr>
              <a:t>do</a:t>
            </a:r>
            <a:r>
              <a:rPr lang="en-US" sz="1800" spc="10" dirty="0">
                <a:latin typeface="Calibri"/>
                <a:cs typeface="Calibri"/>
              </a:rPr>
              <a:t> </a:t>
            </a:r>
            <a:r>
              <a:rPr lang="en-US" sz="1800" spc="-5" dirty="0">
                <a:latin typeface="Calibri"/>
                <a:cs typeface="Calibri"/>
              </a:rPr>
              <a:t>so.</a:t>
            </a:r>
            <a:r>
              <a:rPr lang="en-US" sz="1800" spc="15" dirty="0">
                <a:latin typeface="Calibri"/>
                <a:cs typeface="Calibri"/>
              </a:rPr>
              <a:t> </a:t>
            </a:r>
            <a:r>
              <a:rPr lang="en-US" sz="1800" spc="-10" dirty="0">
                <a:latin typeface="Calibri"/>
                <a:cs typeface="Calibri"/>
              </a:rPr>
              <a:t>(Fong)</a:t>
            </a:r>
            <a:endParaRPr lang="en-US" sz="1800" dirty="0">
              <a:latin typeface="Calibri"/>
              <a:cs typeface="Calibri"/>
            </a:endParaRPr>
          </a:p>
          <a:p>
            <a:endParaRPr lang="en-US" dirty="0"/>
          </a:p>
        </p:txBody>
      </p:sp>
      <p:cxnSp>
        <p:nvCxnSpPr>
          <p:cNvPr id="7" name="Straight Connector 6">
            <a:extLst>
              <a:ext uri="{FF2B5EF4-FFF2-40B4-BE49-F238E27FC236}">
                <a16:creationId xmlns:a16="http://schemas.microsoft.com/office/drawing/2014/main" id="{BA416BFA-15D5-B64C-B9D5-3C9FDFFDE03C}"/>
              </a:ext>
            </a:extLst>
          </p:cNvPr>
          <p:cNvCxnSpPr/>
          <p:nvPr/>
        </p:nvCxnSpPr>
        <p:spPr>
          <a:xfrm>
            <a:off x="316992" y="5522976"/>
            <a:ext cx="11362944" cy="0"/>
          </a:xfrm>
          <a:prstGeom prst="line">
            <a:avLst/>
          </a:prstGeom>
          <a:noFill/>
          <a:ln w="25400" cap="flat">
            <a:solidFill>
              <a:srgbClr val="00000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95584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lang="en-US" sz="4000" b="1" spc="-10" dirty="0">
                <a:latin typeface="+mj-lt"/>
              </a:rPr>
              <a:t>Motivations for Inappropriate A</a:t>
            </a:r>
            <a:r>
              <a:rPr sz="4000" b="1" spc="-10" dirty="0">
                <a:latin typeface="+mj-lt"/>
              </a:rPr>
              <a:t>uthorship</a:t>
            </a:r>
            <a:r>
              <a:rPr lang="en-US" sz="4000" b="1" spc="-10" dirty="0">
                <a:latin typeface="+mj-lt"/>
              </a:rPr>
              <a:t>:</a:t>
            </a:r>
            <a:br>
              <a:rPr lang="en-US" sz="4000" b="1" spc="-10" dirty="0">
                <a:latin typeface="+mj-lt"/>
              </a:rPr>
            </a:br>
            <a:r>
              <a:rPr lang="en-US" sz="2800" spc="-10" dirty="0"/>
              <a:t>Identify reasons for Ghost, Guest, </a:t>
            </a:r>
            <a:r>
              <a:rPr lang="en-US" sz="2800" spc="-10" dirty="0" err="1"/>
              <a:t>Hyperauthorship</a:t>
            </a:r>
            <a:endParaRPr sz="2800" spc="-5" dirty="0"/>
          </a:p>
        </p:txBody>
      </p:sp>
      <p:sp>
        <p:nvSpPr>
          <p:cNvPr id="5" name="object 5"/>
          <p:cNvSpPr txBox="1"/>
          <p:nvPr/>
        </p:nvSpPr>
        <p:spPr>
          <a:xfrm>
            <a:off x="6477000" y="6477000"/>
            <a:ext cx="5494655" cy="152400"/>
          </a:xfrm>
          <a:prstGeom prst="rect">
            <a:avLst/>
          </a:prstGeom>
        </p:spPr>
        <p:txBody>
          <a:bodyPr vert="horz" wrap="square" lIns="0" tIns="0" rIns="0" bIns="0" rtlCol="0">
            <a:spAutoFit/>
          </a:bodyPr>
          <a:lstStyle/>
          <a:p>
            <a:pPr marL="12700">
              <a:lnSpc>
                <a:spcPts val="1045"/>
              </a:lnSpc>
            </a:pPr>
            <a:r>
              <a:rPr sz="1000" spc="-5" dirty="0">
                <a:latin typeface="Calibri"/>
                <a:cs typeface="Calibri"/>
              </a:rPr>
              <a:t>Citation:</a:t>
            </a:r>
            <a:r>
              <a:rPr sz="1000" spc="-25" dirty="0">
                <a:latin typeface="Calibri"/>
                <a:cs typeface="Calibri"/>
              </a:rPr>
              <a:t> </a:t>
            </a:r>
            <a:r>
              <a:rPr sz="1000" spc="-5" dirty="0">
                <a:latin typeface="Calibri"/>
                <a:cs typeface="Calibri"/>
              </a:rPr>
              <a:t>https://</a:t>
            </a:r>
            <a:r>
              <a:rPr sz="1000" spc="-5" dirty="0">
                <a:latin typeface="Calibri"/>
                <a:cs typeface="Calibri"/>
                <a:hlinkClick r:id="rId3"/>
              </a:rPr>
              <a:t>www.natureindex.com/news-blog/gift-ghost-authorship-what-researchers-need-to-know</a:t>
            </a:r>
            <a:endParaRPr sz="1000" dirty="0">
              <a:latin typeface="Calibri"/>
              <a:cs typeface="Calibri"/>
            </a:endParaRPr>
          </a:p>
        </p:txBody>
      </p:sp>
      <p:sp>
        <p:nvSpPr>
          <p:cNvPr id="3" name="object 3"/>
          <p:cNvSpPr txBox="1"/>
          <p:nvPr/>
        </p:nvSpPr>
        <p:spPr>
          <a:xfrm>
            <a:off x="916939" y="2258777"/>
            <a:ext cx="10233025" cy="3251916"/>
          </a:xfrm>
          <a:prstGeom prst="rect">
            <a:avLst/>
          </a:prstGeom>
        </p:spPr>
        <p:txBody>
          <a:bodyPr vert="horz" wrap="square" lIns="0" tIns="54610" rIns="0" bIns="0" rtlCol="0">
            <a:spAutoFit/>
          </a:bodyPr>
          <a:lstStyle/>
          <a:p>
            <a:pPr marL="240665" marR="396240" indent="-228600">
              <a:lnSpc>
                <a:spcPct val="90000"/>
              </a:lnSpc>
              <a:spcBef>
                <a:spcPts val="430"/>
              </a:spcBef>
              <a:buFont typeface="Arial"/>
              <a:buChar char="•"/>
              <a:tabLst>
                <a:tab pos="241300" algn="l"/>
              </a:tabLst>
            </a:pPr>
            <a:r>
              <a:rPr lang="en-US" sz="2400" spc="-15" dirty="0">
                <a:cs typeface="Calibri"/>
              </a:rPr>
              <a:t>Student researcher graduated and left the lab before the paper was submitted </a:t>
            </a:r>
            <a:r>
              <a:rPr lang="en-US" sz="2400" spc="-15" dirty="0">
                <a:solidFill>
                  <a:srgbClr val="FF0000"/>
                </a:solidFill>
                <a:cs typeface="Calibri"/>
              </a:rPr>
              <a:t>Ghost</a:t>
            </a:r>
          </a:p>
          <a:p>
            <a:pPr marL="240665" marR="396240" indent="-228600">
              <a:lnSpc>
                <a:spcPct val="90000"/>
              </a:lnSpc>
              <a:spcBef>
                <a:spcPts val="430"/>
              </a:spcBef>
              <a:buFont typeface="Arial"/>
              <a:buChar char="•"/>
              <a:tabLst>
                <a:tab pos="241300" algn="l"/>
              </a:tabLst>
            </a:pPr>
            <a:r>
              <a:rPr lang="en-US" sz="2400" spc="-15" dirty="0">
                <a:cs typeface="Calibri"/>
              </a:rPr>
              <a:t>In exchange for previous mentorship  </a:t>
            </a:r>
            <a:r>
              <a:rPr lang="en-US" sz="2400" spc="-15" dirty="0">
                <a:solidFill>
                  <a:srgbClr val="FF0000"/>
                </a:solidFill>
                <a:cs typeface="Calibri"/>
              </a:rPr>
              <a:t>Guest</a:t>
            </a:r>
          </a:p>
          <a:p>
            <a:pPr marL="240665" marR="396240" indent="-228600">
              <a:lnSpc>
                <a:spcPct val="90000"/>
              </a:lnSpc>
              <a:spcBef>
                <a:spcPts val="430"/>
              </a:spcBef>
              <a:buFont typeface="Arial"/>
              <a:buChar char="•"/>
              <a:tabLst>
                <a:tab pos="241300" algn="l"/>
              </a:tabLst>
            </a:pPr>
            <a:r>
              <a:rPr lang="en-US" sz="2400" spc="-15" dirty="0">
                <a:cs typeface="Calibri"/>
              </a:rPr>
              <a:t>Prominent researcher at same institution, although not involved in this research </a:t>
            </a:r>
            <a:r>
              <a:rPr lang="en-US" sz="2400" spc="-15" dirty="0">
                <a:solidFill>
                  <a:srgbClr val="FF0000"/>
                </a:solidFill>
                <a:cs typeface="Calibri"/>
              </a:rPr>
              <a:t>Guest</a:t>
            </a:r>
          </a:p>
          <a:p>
            <a:pPr marL="240665" marR="396240" indent="-228600">
              <a:lnSpc>
                <a:spcPct val="90000"/>
              </a:lnSpc>
              <a:spcBef>
                <a:spcPts val="430"/>
              </a:spcBef>
              <a:buFont typeface="Arial"/>
              <a:buChar char="•"/>
              <a:tabLst>
                <a:tab pos="241300" algn="l"/>
              </a:tabLst>
            </a:pPr>
            <a:r>
              <a:rPr lang="en-US" sz="2400" spc="-15" dirty="0">
                <a:cs typeface="Calibri"/>
              </a:rPr>
              <a:t>All lab members from multiple institutions in a global collaboration </a:t>
            </a:r>
            <a:r>
              <a:rPr lang="en-US" sz="2400" spc="-15" dirty="0" err="1">
                <a:solidFill>
                  <a:srgbClr val="FF0000"/>
                </a:solidFill>
                <a:cs typeface="Calibri"/>
              </a:rPr>
              <a:t>Hyperauthorship</a:t>
            </a:r>
            <a:endParaRPr lang="en-US" sz="2400" spc="-15" dirty="0">
              <a:solidFill>
                <a:srgbClr val="FF0000"/>
              </a:solidFill>
              <a:cs typeface="Calibri"/>
            </a:endParaRPr>
          </a:p>
          <a:p>
            <a:pPr marL="240665" marR="396240" indent="-228600">
              <a:lnSpc>
                <a:spcPct val="90000"/>
              </a:lnSpc>
              <a:spcBef>
                <a:spcPts val="430"/>
              </a:spcBef>
              <a:buFont typeface="Arial"/>
              <a:buChar char="•"/>
              <a:tabLst>
                <a:tab pos="241300" algn="l"/>
              </a:tabLst>
            </a:pPr>
            <a:r>
              <a:rPr lang="en-US" sz="2400" spc="-15" dirty="0">
                <a:cs typeface="Calibri"/>
              </a:rPr>
              <a:t>To increase chances of favorable peer review and greater citations by including well-respected author  </a:t>
            </a:r>
            <a:r>
              <a:rPr lang="en-US" sz="2400" spc="-15" dirty="0">
                <a:solidFill>
                  <a:srgbClr val="FF0000"/>
                </a:solidFill>
                <a:cs typeface="Calibri"/>
              </a:rPr>
              <a:t>Guest</a:t>
            </a:r>
          </a:p>
        </p:txBody>
      </p:sp>
      <p:sp>
        <p:nvSpPr>
          <p:cNvPr id="4" name="TextBox 3">
            <a:extLst>
              <a:ext uri="{FF2B5EF4-FFF2-40B4-BE49-F238E27FC236}">
                <a16:creationId xmlns:a16="http://schemas.microsoft.com/office/drawing/2014/main" id="{1F9AB776-2BF2-4943-B411-075308BCACD5}"/>
              </a:ext>
            </a:extLst>
          </p:cNvPr>
          <p:cNvSpPr txBox="1"/>
          <p:nvPr/>
        </p:nvSpPr>
        <p:spPr>
          <a:xfrm>
            <a:off x="598488" y="5639136"/>
            <a:ext cx="10233025" cy="1200329"/>
          </a:xfrm>
          <a:prstGeom prst="rect">
            <a:avLst/>
          </a:prstGeom>
          <a:noFill/>
        </p:spPr>
        <p:txBody>
          <a:bodyPr wrap="square" rtlCol="0">
            <a:spAutoFit/>
          </a:bodyPr>
          <a:lstStyle/>
          <a:p>
            <a:r>
              <a:rPr lang="en-US" sz="1800" spc="-5" dirty="0">
                <a:latin typeface="Calibri"/>
                <a:cs typeface="Calibri"/>
              </a:rPr>
              <a:t>A</a:t>
            </a:r>
            <a:r>
              <a:rPr lang="en-US" sz="1800" spc="5" dirty="0">
                <a:latin typeface="Calibri"/>
                <a:cs typeface="Calibri"/>
              </a:rPr>
              <a:t> </a:t>
            </a:r>
            <a:r>
              <a:rPr lang="en-US" sz="1800" u="sng" spc="-10" dirty="0">
                <a:solidFill>
                  <a:srgbClr val="0562C1"/>
                </a:solidFill>
                <a:uFill>
                  <a:solidFill>
                    <a:srgbClr val="0562C1"/>
                  </a:solidFill>
                </a:uFill>
                <a:latin typeface="Calibri"/>
                <a:cs typeface="Calibri"/>
                <a:hlinkClick r:id="rId4"/>
              </a:rPr>
              <a:t>2017</a:t>
            </a:r>
            <a:r>
              <a:rPr lang="en-US" sz="1800" u="sng" spc="35" dirty="0">
                <a:solidFill>
                  <a:srgbClr val="0562C1"/>
                </a:solidFill>
                <a:uFill>
                  <a:solidFill>
                    <a:srgbClr val="0562C1"/>
                  </a:solidFill>
                </a:uFill>
                <a:latin typeface="Calibri"/>
                <a:cs typeface="Calibri"/>
                <a:hlinkClick r:id="rId4"/>
              </a:rPr>
              <a:t> </a:t>
            </a:r>
            <a:r>
              <a:rPr lang="en-US" sz="1800" u="sng" spc="-15" dirty="0">
                <a:solidFill>
                  <a:srgbClr val="0562C1"/>
                </a:solidFill>
                <a:uFill>
                  <a:solidFill>
                    <a:srgbClr val="0562C1"/>
                  </a:solidFill>
                </a:uFill>
                <a:latin typeface="Calibri"/>
                <a:cs typeface="Calibri"/>
                <a:hlinkClick r:id="rId4"/>
              </a:rPr>
              <a:t>study</a:t>
            </a:r>
            <a:r>
              <a:rPr lang="en-US" sz="1800" u="sng" spc="35" dirty="0">
                <a:solidFill>
                  <a:srgbClr val="0562C1"/>
                </a:solidFill>
                <a:uFill>
                  <a:solidFill>
                    <a:srgbClr val="0562C1"/>
                  </a:solidFill>
                </a:uFill>
                <a:latin typeface="Calibri"/>
                <a:cs typeface="Calibri"/>
                <a:hlinkClick r:id="rId4"/>
              </a:rPr>
              <a:t> </a:t>
            </a:r>
            <a:r>
              <a:rPr lang="en-US" sz="1800" u="sng" spc="-5" dirty="0">
                <a:solidFill>
                  <a:srgbClr val="0562C1"/>
                </a:solidFill>
                <a:uFill>
                  <a:solidFill>
                    <a:srgbClr val="0562C1"/>
                  </a:solidFill>
                </a:uFill>
                <a:latin typeface="Calibri"/>
                <a:cs typeface="Calibri"/>
                <a:hlinkClick r:id="rId4"/>
              </a:rPr>
              <a:t>of</a:t>
            </a:r>
            <a:r>
              <a:rPr lang="en-US" sz="1800" u="sng" dirty="0">
                <a:solidFill>
                  <a:srgbClr val="0562C1"/>
                </a:solidFill>
                <a:uFill>
                  <a:solidFill>
                    <a:srgbClr val="0562C1"/>
                  </a:solidFill>
                </a:uFill>
                <a:latin typeface="Calibri"/>
                <a:cs typeface="Calibri"/>
                <a:hlinkClick r:id="rId4"/>
              </a:rPr>
              <a:t> </a:t>
            </a:r>
            <a:r>
              <a:rPr lang="en-US" sz="1800" u="sng" spc="-15" dirty="0">
                <a:solidFill>
                  <a:srgbClr val="0562C1"/>
                </a:solidFill>
                <a:uFill>
                  <a:solidFill>
                    <a:srgbClr val="0562C1"/>
                  </a:solidFill>
                </a:uFill>
                <a:latin typeface="Calibri"/>
                <a:cs typeface="Calibri"/>
                <a:hlinkClick r:id="rId4"/>
              </a:rPr>
              <a:t>more</a:t>
            </a:r>
            <a:r>
              <a:rPr lang="en-US" sz="1800" u="sng" dirty="0">
                <a:solidFill>
                  <a:srgbClr val="0562C1"/>
                </a:solidFill>
                <a:uFill>
                  <a:solidFill>
                    <a:srgbClr val="0562C1"/>
                  </a:solidFill>
                </a:uFill>
                <a:latin typeface="Calibri"/>
                <a:cs typeface="Calibri"/>
                <a:hlinkClick r:id="rId4"/>
              </a:rPr>
              <a:t> </a:t>
            </a:r>
            <a:r>
              <a:rPr lang="en-US" sz="1800" u="sng" spc="-5" dirty="0">
                <a:solidFill>
                  <a:srgbClr val="0562C1"/>
                </a:solidFill>
                <a:uFill>
                  <a:solidFill>
                    <a:srgbClr val="0562C1"/>
                  </a:solidFill>
                </a:uFill>
                <a:latin typeface="Calibri"/>
                <a:cs typeface="Calibri"/>
                <a:hlinkClick r:id="rId4"/>
              </a:rPr>
              <a:t>than</a:t>
            </a:r>
            <a:r>
              <a:rPr lang="en-US" sz="1800" u="sng" spc="20" dirty="0">
                <a:solidFill>
                  <a:srgbClr val="0562C1"/>
                </a:solidFill>
                <a:uFill>
                  <a:solidFill>
                    <a:srgbClr val="0562C1"/>
                  </a:solidFill>
                </a:uFill>
                <a:latin typeface="Calibri"/>
                <a:cs typeface="Calibri"/>
                <a:hlinkClick r:id="rId4"/>
              </a:rPr>
              <a:t> </a:t>
            </a:r>
            <a:r>
              <a:rPr lang="en-US" sz="1800" u="sng" spc="-10" dirty="0">
                <a:solidFill>
                  <a:srgbClr val="0562C1"/>
                </a:solidFill>
                <a:uFill>
                  <a:solidFill>
                    <a:srgbClr val="0562C1"/>
                  </a:solidFill>
                </a:uFill>
                <a:latin typeface="Calibri"/>
                <a:cs typeface="Calibri"/>
                <a:hlinkClick r:id="rId4"/>
              </a:rPr>
              <a:t>12,000</a:t>
            </a:r>
            <a:r>
              <a:rPr lang="en-US" sz="1800" u="sng" spc="55" dirty="0">
                <a:solidFill>
                  <a:srgbClr val="0562C1"/>
                </a:solidFill>
                <a:uFill>
                  <a:solidFill>
                    <a:srgbClr val="0562C1"/>
                  </a:solidFill>
                </a:uFill>
                <a:latin typeface="Calibri"/>
                <a:cs typeface="Calibri"/>
                <a:hlinkClick r:id="rId4"/>
              </a:rPr>
              <a:t> </a:t>
            </a:r>
            <a:r>
              <a:rPr lang="en-US" sz="1800" u="sng" spc="-15" dirty="0">
                <a:solidFill>
                  <a:srgbClr val="0562C1"/>
                </a:solidFill>
                <a:uFill>
                  <a:solidFill>
                    <a:srgbClr val="0562C1"/>
                  </a:solidFill>
                </a:uFill>
                <a:latin typeface="Calibri"/>
                <a:cs typeface="Calibri"/>
                <a:hlinkClick r:id="rId4"/>
              </a:rPr>
              <a:t>researchers</a:t>
            </a:r>
            <a:r>
              <a:rPr lang="en-US" sz="1800" u="sng" dirty="0">
                <a:solidFill>
                  <a:srgbClr val="0562C1"/>
                </a:solidFill>
                <a:latin typeface="Calibri"/>
                <a:cs typeface="Calibri"/>
                <a:hlinkClick r:id="rId4"/>
              </a:rPr>
              <a:t> </a:t>
            </a:r>
            <a:r>
              <a:rPr lang="en-US" sz="1800" spc="-5" dirty="0">
                <a:latin typeface="Calibri"/>
                <a:cs typeface="Calibri"/>
              </a:rPr>
              <a:t>based</a:t>
            </a:r>
            <a:r>
              <a:rPr lang="en-US" sz="1800" spc="20" dirty="0">
                <a:latin typeface="Calibri"/>
                <a:cs typeface="Calibri"/>
              </a:rPr>
              <a:t> </a:t>
            </a:r>
            <a:r>
              <a:rPr lang="en-US" sz="1800" spc="-10" dirty="0">
                <a:latin typeface="Calibri"/>
                <a:cs typeface="Calibri"/>
              </a:rPr>
              <a:t>in</a:t>
            </a:r>
            <a:r>
              <a:rPr lang="en-US" sz="1800" spc="15" dirty="0">
                <a:latin typeface="Calibri"/>
                <a:cs typeface="Calibri"/>
              </a:rPr>
              <a:t> </a:t>
            </a:r>
            <a:r>
              <a:rPr lang="en-US" sz="1800" spc="-10" dirty="0">
                <a:latin typeface="Calibri"/>
                <a:cs typeface="Calibri"/>
              </a:rPr>
              <a:t>the</a:t>
            </a:r>
            <a:r>
              <a:rPr lang="en-US" sz="1800" spc="15" dirty="0">
                <a:latin typeface="Calibri"/>
                <a:cs typeface="Calibri"/>
              </a:rPr>
              <a:t> </a:t>
            </a:r>
            <a:r>
              <a:rPr lang="en-US" sz="1800" dirty="0">
                <a:latin typeface="Calibri"/>
                <a:cs typeface="Calibri"/>
              </a:rPr>
              <a:t>US </a:t>
            </a:r>
            <a:r>
              <a:rPr lang="en-US" sz="1800" spc="-5" dirty="0">
                <a:latin typeface="Calibri"/>
                <a:cs typeface="Calibri"/>
              </a:rPr>
              <a:t>and </a:t>
            </a:r>
            <a:r>
              <a:rPr lang="en-US" sz="1800" dirty="0">
                <a:latin typeface="Calibri"/>
                <a:cs typeface="Calibri"/>
              </a:rPr>
              <a:t> </a:t>
            </a:r>
            <a:r>
              <a:rPr lang="en-US" sz="1800" spc="-20" dirty="0">
                <a:latin typeface="Calibri"/>
                <a:cs typeface="Calibri"/>
              </a:rPr>
              <a:t>found</a:t>
            </a:r>
            <a:r>
              <a:rPr lang="en-US" sz="1800" spc="35" dirty="0">
                <a:latin typeface="Calibri"/>
                <a:cs typeface="Calibri"/>
              </a:rPr>
              <a:t> </a:t>
            </a:r>
            <a:r>
              <a:rPr lang="en-US" sz="1800" spc="-10" dirty="0">
                <a:latin typeface="Calibri"/>
                <a:cs typeface="Calibri"/>
              </a:rPr>
              <a:t>that</a:t>
            </a:r>
            <a:r>
              <a:rPr lang="en-US" sz="1800" spc="10" dirty="0">
                <a:latin typeface="Calibri"/>
                <a:cs typeface="Calibri"/>
              </a:rPr>
              <a:t> </a:t>
            </a:r>
            <a:r>
              <a:rPr lang="en-US" sz="1800" spc="-15" dirty="0">
                <a:latin typeface="Calibri"/>
                <a:cs typeface="Calibri"/>
              </a:rPr>
              <a:t>roughly</a:t>
            </a:r>
            <a:r>
              <a:rPr lang="en-US" sz="1800" spc="20" dirty="0">
                <a:latin typeface="Calibri"/>
                <a:cs typeface="Calibri"/>
              </a:rPr>
              <a:t> </a:t>
            </a:r>
            <a:r>
              <a:rPr lang="en-US" sz="1800" spc="-10" dirty="0">
                <a:latin typeface="Calibri"/>
                <a:cs typeface="Calibri"/>
              </a:rPr>
              <a:t>one-in-three</a:t>
            </a:r>
            <a:r>
              <a:rPr lang="en-US" sz="1800" spc="60" dirty="0">
                <a:latin typeface="Calibri"/>
                <a:cs typeface="Calibri"/>
              </a:rPr>
              <a:t> </a:t>
            </a:r>
            <a:r>
              <a:rPr lang="en-US" sz="1800" spc="-15" dirty="0">
                <a:latin typeface="Calibri"/>
                <a:cs typeface="Calibri"/>
              </a:rPr>
              <a:t>reported</a:t>
            </a:r>
            <a:r>
              <a:rPr lang="en-US" sz="1800" spc="10" dirty="0">
                <a:latin typeface="Calibri"/>
                <a:cs typeface="Calibri"/>
              </a:rPr>
              <a:t> </a:t>
            </a:r>
            <a:r>
              <a:rPr lang="en-US" sz="1800" spc="-10" dirty="0">
                <a:latin typeface="Calibri"/>
                <a:cs typeface="Calibri"/>
              </a:rPr>
              <a:t>adding</a:t>
            </a:r>
            <a:r>
              <a:rPr lang="en-US" sz="1800" spc="40" dirty="0">
                <a:latin typeface="Calibri"/>
                <a:cs typeface="Calibri"/>
              </a:rPr>
              <a:t> </a:t>
            </a:r>
            <a:r>
              <a:rPr lang="en-US" sz="1800" spc="-15" dirty="0">
                <a:latin typeface="Calibri"/>
                <a:cs typeface="Calibri"/>
              </a:rPr>
              <a:t>honorary</a:t>
            </a:r>
            <a:r>
              <a:rPr lang="en-US" sz="1800" spc="45" dirty="0">
                <a:latin typeface="Calibri"/>
                <a:cs typeface="Calibri"/>
              </a:rPr>
              <a:t> </a:t>
            </a:r>
            <a:r>
              <a:rPr lang="en-US" sz="1800" spc="-15" dirty="0">
                <a:latin typeface="Calibri"/>
                <a:cs typeface="Calibri"/>
              </a:rPr>
              <a:t>authors</a:t>
            </a:r>
            <a:r>
              <a:rPr lang="en-US" sz="1800" spc="30" dirty="0">
                <a:latin typeface="Calibri"/>
                <a:cs typeface="Calibri"/>
              </a:rPr>
              <a:t> </a:t>
            </a:r>
            <a:r>
              <a:rPr lang="en-US" sz="1800" spc="-15" dirty="0">
                <a:latin typeface="Calibri"/>
                <a:cs typeface="Calibri"/>
              </a:rPr>
              <a:t>to </a:t>
            </a:r>
            <a:r>
              <a:rPr lang="en-US" sz="1800" spc="-620" dirty="0">
                <a:latin typeface="Calibri"/>
                <a:cs typeface="Calibri"/>
              </a:rPr>
              <a:t> </a:t>
            </a:r>
            <a:r>
              <a:rPr lang="en-US" sz="1800" spc="-10" dirty="0">
                <a:latin typeface="Calibri"/>
                <a:cs typeface="Calibri"/>
              </a:rPr>
              <a:t>their</a:t>
            </a:r>
            <a:r>
              <a:rPr lang="en-US" sz="1800" spc="5" dirty="0">
                <a:latin typeface="Calibri"/>
                <a:cs typeface="Calibri"/>
              </a:rPr>
              <a:t> </a:t>
            </a:r>
            <a:r>
              <a:rPr lang="en-US" sz="1800" spc="-10" dirty="0">
                <a:latin typeface="Calibri"/>
                <a:cs typeface="Calibri"/>
              </a:rPr>
              <a:t>publications.</a:t>
            </a:r>
            <a:r>
              <a:rPr lang="en-US" sz="1800" spc="65" dirty="0">
                <a:latin typeface="Calibri"/>
                <a:cs typeface="Calibri"/>
              </a:rPr>
              <a:t> </a:t>
            </a:r>
            <a:r>
              <a:rPr lang="en-US" sz="1800" spc="-30" dirty="0">
                <a:latin typeface="Calibri"/>
                <a:cs typeface="Calibri"/>
              </a:rPr>
              <a:t>Women</a:t>
            </a:r>
            <a:r>
              <a:rPr lang="en-US" sz="1800" spc="5" dirty="0">
                <a:latin typeface="Calibri"/>
                <a:cs typeface="Calibri"/>
              </a:rPr>
              <a:t> </a:t>
            </a:r>
            <a:r>
              <a:rPr lang="en-US" sz="1800" spc="-5" dirty="0">
                <a:latin typeface="Calibri"/>
                <a:cs typeface="Calibri"/>
              </a:rPr>
              <a:t>and</a:t>
            </a:r>
            <a:r>
              <a:rPr lang="en-US" sz="1800" spc="20" dirty="0">
                <a:latin typeface="Calibri"/>
                <a:cs typeface="Calibri"/>
              </a:rPr>
              <a:t> </a:t>
            </a:r>
            <a:r>
              <a:rPr lang="en-US" sz="1800" spc="-5" dirty="0">
                <a:latin typeface="Calibri"/>
                <a:cs typeface="Calibri"/>
              </a:rPr>
              <a:t>junior</a:t>
            </a:r>
            <a:r>
              <a:rPr lang="en-US" sz="1800" spc="20" dirty="0">
                <a:latin typeface="Calibri"/>
                <a:cs typeface="Calibri"/>
              </a:rPr>
              <a:t> </a:t>
            </a:r>
            <a:r>
              <a:rPr lang="en-US" sz="1800" spc="-15" dirty="0">
                <a:latin typeface="Calibri"/>
                <a:cs typeface="Calibri"/>
              </a:rPr>
              <a:t>faculty</a:t>
            </a:r>
            <a:r>
              <a:rPr lang="en-US" sz="1800" spc="10" dirty="0">
                <a:latin typeface="Calibri"/>
                <a:cs typeface="Calibri"/>
              </a:rPr>
              <a:t> </a:t>
            </a:r>
            <a:r>
              <a:rPr lang="en-US" sz="1800" spc="-20" dirty="0">
                <a:latin typeface="Calibri"/>
                <a:cs typeface="Calibri"/>
              </a:rPr>
              <a:t>were</a:t>
            </a:r>
            <a:r>
              <a:rPr lang="en-US" sz="1800" dirty="0">
                <a:latin typeface="Calibri"/>
                <a:cs typeface="Calibri"/>
              </a:rPr>
              <a:t> </a:t>
            </a:r>
            <a:r>
              <a:rPr lang="en-US" sz="1800" spc="-10" dirty="0">
                <a:latin typeface="Calibri"/>
                <a:cs typeface="Calibri"/>
              </a:rPr>
              <a:t>the</a:t>
            </a:r>
            <a:r>
              <a:rPr lang="en-US" sz="1800" spc="5" dirty="0">
                <a:latin typeface="Calibri"/>
                <a:cs typeface="Calibri"/>
              </a:rPr>
              <a:t> </a:t>
            </a:r>
            <a:r>
              <a:rPr lang="en-US" sz="1800" spc="-15" dirty="0">
                <a:latin typeface="Calibri"/>
                <a:cs typeface="Calibri"/>
              </a:rPr>
              <a:t>most</a:t>
            </a:r>
            <a:r>
              <a:rPr lang="en-US" sz="1800" spc="25" dirty="0">
                <a:latin typeface="Calibri"/>
                <a:cs typeface="Calibri"/>
              </a:rPr>
              <a:t> </a:t>
            </a:r>
            <a:r>
              <a:rPr lang="en-US" sz="1800" spc="-25" dirty="0">
                <a:latin typeface="Calibri"/>
                <a:cs typeface="Calibri"/>
              </a:rPr>
              <a:t>likely</a:t>
            </a:r>
            <a:r>
              <a:rPr lang="en-US" sz="1800" spc="-10" dirty="0">
                <a:latin typeface="Calibri"/>
                <a:cs typeface="Calibri"/>
              </a:rPr>
              <a:t> </a:t>
            </a:r>
            <a:r>
              <a:rPr lang="en-US" sz="1800" spc="-15" dirty="0">
                <a:latin typeface="Calibri"/>
                <a:cs typeface="Calibri"/>
              </a:rPr>
              <a:t>to </a:t>
            </a:r>
            <a:r>
              <a:rPr lang="en-US" sz="1800" spc="-10" dirty="0">
                <a:latin typeface="Calibri"/>
                <a:cs typeface="Calibri"/>
              </a:rPr>
              <a:t> </a:t>
            </a:r>
            <a:r>
              <a:rPr lang="en-US" sz="1800" spc="-5" dirty="0">
                <a:latin typeface="Calibri"/>
                <a:cs typeface="Calibri"/>
              </a:rPr>
              <a:t>do</a:t>
            </a:r>
            <a:r>
              <a:rPr lang="en-US" sz="1800" spc="10" dirty="0">
                <a:latin typeface="Calibri"/>
                <a:cs typeface="Calibri"/>
              </a:rPr>
              <a:t> </a:t>
            </a:r>
            <a:r>
              <a:rPr lang="en-US" sz="1800" spc="-5" dirty="0">
                <a:latin typeface="Calibri"/>
                <a:cs typeface="Calibri"/>
              </a:rPr>
              <a:t>so.</a:t>
            </a:r>
            <a:r>
              <a:rPr lang="en-US" sz="1800" spc="15" dirty="0">
                <a:latin typeface="Calibri"/>
                <a:cs typeface="Calibri"/>
              </a:rPr>
              <a:t> </a:t>
            </a:r>
            <a:r>
              <a:rPr lang="en-US" sz="1800" spc="-10" dirty="0">
                <a:latin typeface="Calibri"/>
                <a:cs typeface="Calibri"/>
              </a:rPr>
              <a:t>(Fong)</a:t>
            </a:r>
            <a:endParaRPr lang="en-US" sz="1800" dirty="0">
              <a:latin typeface="Calibri"/>
              <a:cs typeface="Calibri"/>
            </a:endParaRPr>
          </a:p>
          <a:p>
            <a:endParaRPr lang="en-US" dirty="0"/>
          </a:p>
        </p:txBody>
      </p:sp>
      <p:cxnSp>
        <p:nvCxnSpPr>
          <p:cNvPr id="7" name="Straight Connector 6">
            <a:extLst>
              <a:ext uri="{FF2B5EF4-FFF2-40B4-BE49-F238E27FC236}">
                <a16:creationId xmlns:a16="http://schemas.microsoft.com/office/drawing/2014/main" id="{BA416BFA-15D5-B64C-B9D5-3C9FDFFDE03C}"/>
              </a:ext>
            </a:extLst>
          </p:cNvPr>
          <p:cNvCxnSpPr/>
          <p:nvPr/>
        </p:nvCxnSpPr>
        <p:spPr>
          <a:xfrm>
            <a:off x="316992" y="5522976"/>
            <a:ext cx="11362944" cy="0"/>
          </a:xfrm>
          <a:prstGeom prst="line">
            <a:avLst/>
          </a:prstGeom>
          <a:noFill/>
          <a:ln w="25400" cap="flat">
            <a:solidFill>
              <a:srgbClr val="00000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6942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lang="en-US" sz="4000" b="1" spc="-10" dirty="0">
                <a:latin typeface="+mj-lt"/>
              </a:rPr>
              <a:t>Examples of Authorship Misconduct</a:t>
            </a:r>
            <a:endParaRPr sz="4000" b="1" spc="-10" dirty="0">
              <a:latin typeface="+mj-lt"/>
            </a:endParaRPr>
          </a:p>
        </p:txBody>
      </p:sp>
      <p:sp>
        <p:nvSpPr>
          <p:cNvPr id="3" name="object 3"/>
          <p:cNvSpPr txBox="1"/>
          <p:nvPr/>
        </p:nvSpPr>
        <p:spPr>
          <a:xfrm>
            <a:off x="863073" y="5871392"/>
            <a:ext cx="10546661" cy="886781"/>
          </a:xfrm>
          <a:prstGeom prst="rect">
            <a:avLst/>
          </a:prstGeom>
        </p:spPr>
        <p:txBody>
          <a:bodyPr vert="horz" wrap="square" lIns="0" tIns="12065" rIns="0" bIns="0" rtlCol="0">
            <a:spAutoFit/>
          </a:bodyPr>
          <a:lstStyle/>
          <a:p>
            <a:pPr marL="241300" indent="-229235">
              <a:lnSpc>
                <a:spcPct val="100000"/>
              </a:lnSpc>
              <a:spcBef>
                <a:spcPts val="95"/>
              </a:spcBef>
              <a:buClr>
                <a:srgbClr val="000000"/>
              </a:buClr>
              <a:buFont typeface="Arial"/>
              <a:buChar char="•"/>
              <a:tabLst>
                <a:tab pos="241935" algn="l"/>
              </a:tabLst>
            </a:pPr>
            <a:r>
              <a:rPr sz="2800" u="sng" spc="-15" dirty="0">
                <a:solidFill>
                  <a:srgbClr val="0562C1"/>
                </a:solidFill>
                <a:uFill>
                  <a:solidFill>
                    <a:srgbClr val="0562C1"/>
                  </a:solidFill>
                </a:uFill>
                <a:latin typeface="Calibri"/>
                <a:cs typeface="Calibri"/>
                <a:hlinkClick r:id="rId3"/>
              </a:rPr>
              <a:t>http://retractiondatabase.org/RetractionSearch.aspx?</a:t>
            </a:r>
            <a:endParaRPr lang="en-US" sz="2800" u="sng" spc="-15" dirty="0">
              <a:solidFill>
                <a:srgbClr val="0562C1"/>
              </a:solidFill>
              <a:uFill>
                <a:solidFill>
                  <a:srgbClr val="0562C1"/>
                </a:solidFill>
              </a:uFill>
              <a:latin typeface="Calibri"/>
              <a:cs typeface="Calibri"/>
            </a:endParaRPr>
          </a:p>
          <a:p>
            <a:pPr marL="241300" indent="-229235">
              <a:lnSpc>
                <a:spcPct val="100000"/>
              </a:lnSpc>
              <a:spcBef>
                <a:spcPts val="95"/>
              </a:spcBef>
              <a:buClr>
                <a:srgbClr val="000000"/>
              </a:buClr>
              <a:buFont typeface="Arial"/>
              <a:buChar char="•"/>
              <a:tabLst>
                <a:tab pos="241935" algn="l"/>
              </a:tabLst>
            </a:pPr>
            <a:r>
              <a:rPr lang="en-US" sz="2800" dirty="0">
                <a:latin typeface="Calibri"/>
                <a:cs typeface="Calibri"/>
                <a:hlinkClick r:id="rId4"/>
              </a:rPr>
              <a:t>https://publicationethics.org/guidance/Case?classification=2772</a:t>
            </a:r>
            <a:endParaRPr lang="en-US" sz="2800" dirty="0">
              <a:latin typeface="Calibri"/>
              <a:cs typeface="Calibri"/>
            </a:endParaRPr>
          </a:p>
        </p:txBody>
      </p:sp>
      <p:pic>
        <p:nvPicPr>
          <p:cNvPr id="5" name="object 5"/>
          <p:cNvPicPr/>
          <p:nvPr/>
        </p:nvPicPr>
        <p:blipFill>
          <a:blip r:embed="rId5" cstate="print"/>
          <a:stretch>
            <a:fillRect/>
          </a:stretch>
        </p:blipFill>
        <p:spPr>
          <a:xfrm>
            <a:off x="5885752" y="3539771"/>
            <a:ext cx="5039867" cy="1554479"/>
          </a:xfrm>
          <a:prstGeom prst="rect">
            <a:avLst/>
          </a:prstGeom>
        </p:spPr>
      </p:pic>
      <p:sp>
        <p:nvSpPr>
          <p:cNvPr id="8" name="TextBox 7">
            <a:extLst>
              <a:ext uri="{FF2B5EF4-FFF2-40B4-BE49-F238E27FC236}">
                <a16:creationId xmlns:a16="http://schemas.microsoft.com/office/drawing/2014/main" id="{DC9B5E70-1CFA-42C9-B573-79B099B25882}"/>
              </a:ext>
            </a:extLst>
          </p:cNvPr>
          <p:cNvSpPr txBox="1"/>
          <p:nvPr/>
        </p:nvSpPr>
        <p:spPr>
          <a:xfrm>
            <a:off x="5819203" y="5212110"/>
            <a:ext cx="5039868" cy="400110"/>
          </a:xfrm>
          <a:prstGeom prst="rect">
            <a:avLst/>
          </a:prstGeom>
          <a:noFill/>
        </p:spPr>
        <p:txBody>
          <a:bodyPr wrap="square">
            <a:spAutoFit/>
          </a:bodyPr>
          <a:lstStyle/>
          <a:p>
            <a:r>
              <a:rPr lang="en-US" sz="1000" dirty="0"/>
              <a:t>https://retractionwatch.com/2021/01/28/former-texas-postdoc-earns-10-year-federal-funding-ban-for-faking-authors-and-papers-to-boost-metrics/</a:t>
            </a:r>
          </a:p>
        </p:txBody>
      </p:sp>
      <p:pic>
        <p:nvPicPr>
          <p:cNvPr id="7" name="Picture 6">
            <a:extLst>
              <a:ext uri="{FF2B5EF4-FFF2-40B4-BE49-F238E27FC236}">
                <a16:creationId xmlns:a16="http://schemas.microsoft.com/office/drawing/2014/main" id="{A3246DDD-D940-8965-B0F5-3D103CE298F4}"/>
              </a:ext>
            </a:extLst>
          </p:cNvPr>
          <p:cNvPicPr>
            <a:picLocks noChangeAspect="1"/>
          </p:cNvPicPr>
          <p:nvPr/>
        </p:nvPicPr>
        <p:blipFill>
          <a:blip r:embed="rId6"/>
          <a:stretch>
            <a:fillRect/>
          </a:stretch>
        </p:blipFill>
        <p:spPr>
          <a:xfrm>
            <a:off x="524656" y="2192422"/>
            <a:ext cx="4761064" cy="3570798"/>
          </a:xfrm>
          <a:prstGeom prst="rect">
            <a:avLst/>
          </a:prstGeom>
          <a:noFill/>
          <a:ln w="41275">
            <a:solidFill>
              <a:schemeClr val="tx1"/>
            </a:solidFill>
          </a:ln>
        </p:spPr>
      </p:pic>
      <p:sp>
        <p:nvSpPr>
          <p:cNvPr id="9" name="TextBox 8">
            <a:extLst>
              <a:ext uri="{FF2B5EF4-FFF2-40B4-BE49-F238E27FC236}">
                <a16:creationId xmlns:a16="http://schemas.microsoft.com/office/drawing/2014/main" id="{6FC99C61-D746-43DD-1424-483E3E1D6CF4}"/>
              </a:ext>
            </a:extLst>
          </p:cNvPr>
          <p:cNvSpPr txBox="1"/>
          <p:nvPr/>
        </p:nvSpPr>
        <p:spPr>
          <a:xfrm>
            <a:off x="1713973" y="1658943"/>
            <a:ext cx="2441374"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n-lt"/>
                <a:ea typeface="+mn-ea"/>
                <a:cs typeface="+mn-cs"/>
                <a:sym typeface="Helvetica Light"/>
              </a:rPr>
              <a:t>Cases in COPE</a:t>
            </a:r>
          </a:p>
        </p:txBody>
      </p:sp>
      <p:sp>
        <p:nvSpPr>
          <p:cNvPr id="11" name="TextBox 10">
            <a:extLst>
              <a:ext uri="{FF2B5EF4-FFF2-40B4-BE49-F238E27FC236}">
                <a16:creationId xmlns:a16="http://schemas.microsoft.com/office/drawing/2014/main" id="{B27A5E93-AC3E-CD2D-74C6-FAAEB5037C36}"/>
              </a:ext>
            </a:extLst>
          </p:cNvPr>
          <p:cNvSpPr txBox="1"/>
          <p:nvPr/>
        </p:nvSpPr>
        <p:spPr>
          <a:xfrm>
            <a:off x="6361038" y="1645890"/>
            <a:ext cx="4273606"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n-lt"/>
                <a:ea typeface="+mn-ea"/>
                <a:cs typeface="+mn-cs"/>
                <a:sym typeface="Helvetica Light"/>
              </a:rPr>
              <a:t>Cases in Retraction Watch</a:t>
            </a:r>
          </a:p>
        </p:txBody>
      </p:sp>
      <p:pic>
        <p:nvPicPr>
          <p:cNvPr id="6" name="Picture 5">
            <a:extLst>
              <a:ext uri="{FF2B5EF4-FFF2-40B4-BE49-F238E27FC236}">
                <a16:creationId xmlns:a16="http://schemas.microsoft.com/office/drawing/2014/main" id="{4C33F52F-9290-3922-7EE3-A440E9BB19A4}"/>
              </a:ext>
            </a:extLst>
          </p:cNvPr>
          <p:cNvPicPr>
            <a:picLocks noChangeAspect="1"/>
          </p:cNvPicPr>
          <p:nvPr/>
        </p:nvPicPr>
        <p:blipFill>
          <a:blip r:embed="rId7"/>
          <a:stretch>
            <a:fillRect/>
          </a:stretch>
        </p:blipFill>
        <p:spPr>
          <a:xfrm>
            <a:off x="7302500" y="2084266"/>
            <a:ext cx="3462337" cy="145550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5F0F-7D57-4C5E-B640-D8EF65BFFC71}"/>
              </a:ext>
            </a:extLst>
          </p:cNvPr>
          <p:cNvSpPr>
            <a:spLocks noGrp="1"/>
          </p:cNvSpPr>
          <p:nvPr>
            <p:ph type="title"/>
          </p:nvPr>
        </p:nvSpPr>
        <p:spPr/>
        <p:txBody>
          <a:bodyPr/>
          <a:lstStyle/>
          <a:p>
            <a:r>
              <a:rPr lang="en-US" sz="4000" b="1" dirty="0">
                <a:latin typeface="+mj-lt"/>
              </a:rPr>
              <a:t>Retraction Due to Unethical Authorship</a:t>
            </a:r>
          </a:p>
        </p:txBody>
      </p:sp>
      <p:pic>
        <p:nvPicPr>
          <p:cNvPr id="5" name="Picture 4">
            <a:extLst>
              <a:ext uri="{FF2B5EF4-FFF2-40B4-BE49-F238E27FC236}">
                <a16:creationId xmlns:a16="http://schemas.microsoft.com/office/drawing/2014/main" id="{4AEB66D9-6351-45B7-A2DC-95CA6CADB2E9}"/>
              </a:ext>
            </a:extLst>
          </p:cNvPr>
          <p:cNvPicPr>
            <a:picLocks noChangeAspect="1"/>
          </p:cNvPicPr>
          <p:nvPr/>
        </p:nvPicPr>
        <p:blipFill>
          <a:blip r:embed="rId2"/>
          <a:stretch>
            <a:fillRect/>
          </a:stretch>
        </p:blipFill>
        <p:spPr>
          <a:xfrm>
            <a:off x="647653" y="1380079"/>
            <a:ext cx="6267450" cy="2581275"/>
          </a:xfrm>
          <a:prstGeom prst="rect">
            <a:avLst/>
          </a:prstGeom>
        </p:spPr>
      </p:pic>
      <p:pic>
        <p:nvPicPr>
          <p:cNvPr id="4" name="Picture 3">
            <a:extLst>
              <a:ext uri="{FF2B5EF4-FFF2-40B4-BE49-F238E27FC236}">
                <a16:creationId xmlns:a16="http://schemas.microsoft.com/office/drawing/2014/main" id="{285ACADB-821B-4906-8FE4-AE58766C48FB}"/>
              </a:ext>
            </a:extLst>
          </p:cNvPr>
          <p:cNvPicPr>
            <a:picLocks noChangeAspect="1"/>
          </p:cNvPicPr>
          <p:nvPr/>
        </p:nvPicPr>
        <p:blipFill>
          <a:blip r:embed="rId3"/>
          <a:stretch>
            <a:fillRect/>
          </a:stretch>
        </p:blipFill>
        <p:spPr>
          <a:xfrm>
            <a:off x="5169403" y="2568620"/>
            <a:ext cx="6715125" cy="3790950"/>
          </a:xfrm>
          <a:prstGeom prst="rect">
            <a:avLst/>
          </a:prstGeom>
        </p:spPr>
      </p:pic>
      <p:sp>
        <p:nvSpPr>
          <p:cNvPr id="6" name="Rectangle 5">
            <a:extLst>
              <a:ext uri="{FF2B5EF4-FFF2-40B4-BE49-F238E27FC236}">
                <a16:creationId xmlns:a16="http://schemas.microsoft.com/office/drawing/2014/main" id="{396376ED-93E5-4041-9BF6-5C2E622975CC}"/>
              </a:ext>
            </a:extLst>
          </p:cNvPr>
          <p:cNvSpPr/>
          <p:nvPr/>
        </p:nvSpPr>
        <p:spPr>
          <a:xfrm>
            <a:off x="38053" y="6376517"/>
            <a:ext cx="6096000" cy="307777"/>
          </a:xfrm>
          <a:prstGeom prst="rect">
            <a:avLst/>
          </a:prstGeom>
        </p:spPr>
        <p:txBody>
          <a:bodyPr>
            <a:spAutoFit/>
          </a:bodyPr>
          <a:lstStyle/>
          <a:p>
            <a:r>
              <a:rPr lang="en-US" sz="1400" dirty="0"/>
              <a:t>https://ietresearch.onlinelibrary.wiley.com/doi/10.1049/nbt2.12087</a:t>
            </a:r>
          </a:p>
        </p:txBody>
      </p:sp>
      <p:cxnSp>
        <p:nvCxnSpPr>
          <p:cNvPr id="8" name="Straight Arrow Connector 7">
            <a:extLst>
              <a:ext uri="{FF2B5EF4-FFF2-40B4-BE49-F238E27FC236}">
                <a16:creationId xmlns:a16="http://schemas.microsoft.com/office/drawing/2014/main" id="{3E805605-F81C-6BC7-1F88-FCB4A386015A}"/>
              </a:ext>
            </a:extLst>
          </p:cNvPr>
          <p:cNvCxnSpPr/>
          <p:nvPr/>
        </p:nvCxnSpPr>
        <p:spPr>
          <a:xfrm>
            <a:off x="3364992" y="5266944"/>
            <a:ext cx="1804411" cy="0"/>
          </a:xfrm>
          <a:prstGeom prst="straightConnector1">
            <a:avLst/>
          </a:prstGeom>
          <a:noFill/>
          <a:ln w="104775" cap="flat">
            <a:solidFill>
              <a:srgbClr val="BC581A"/>
            </a:solidFill>
            <a:prstDash val="solid"/>
            <a:miter lim="400000"/>
            <a:tailEnd type="triangle"/>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71661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z="4000" b="1" spc="-10" dirty="0">
                <a:latin typeface="+mj-lt"/>
              </a:rPr>
              <a:t>Best</a:t>
            </a:r>
            <a:r>
              <a:rPr sz="4000" b="1" spc="-114" dirty="0">
                <a:latin typeface="+mj-lt"/>
              </a:rPr>
              <a:t> </a:t>
            </a:r>
            <a:r>
              <a:rPr sz="4000" b="1" spc="-10" dirty="0">
                <a:latin typeface="+mj-lt"/>
              </a:rPr>
              <a:t>practices</a:t>
            </a:r>
            <a:r>
              <a:rPr lang="en-US" sz="4000" b="1" spc="-10" dirty="0">
                <a:latin typeface="+mj-lt"/>
              </a:rPr>
              <a:t> for ethical authorship</a:t>
            </a:r>
            <a:endParaRPr sz="4000" b="1" spc="-10" dirty="0">
              <a:latin typeface="+mj-lt"/>
            </a:endParaRPr>
          </a:p>
        </p:txBody>
      </p:sp>
      <p:sp>
        <p:nvSpPr>
          <p:cNvPr id="3" name="object 3"/>
          <p:cNvSpPr txBox="1"/>
          <p:nvPr/>
        </p:nvSpPr>
        <p:spPr>
          <a:xfrm>
            <a:off x="916939" y="1773910"/>
            <a:ext cx="9871710" cy="3907480"/>
          </a:xfrm>
          <a:prstGeom prst="rect">
            <a:avLst/>
          </a:prstGeom>
        </p:spPr>
        <p:txBody>
          <a:bodyPr vert="horz" wrap="square" lIns="0" tIns="36830" rIns="0" bIns="0" rtlCol="0">
            <a:spAutoFit/>
          </a:bodyPr>
          <a:lstStyle/>
          <a:p>
            <a:pPr marL="241300" indent="-228600">
              <a:lnSpc>
                <a:spcPct val="100000"/>
              </a:lnSpc>
              <a:spcBef>
                <a:spcPts val="290"/>
              </a:spcBef>
              <a:buFont typeface="Arial"/>
              <a:buChar char="•"/>
              <a:tabLst>
                <a:tab pos="241300" algn="l"/>
              </a:tabLst>
            </a:pPr>
            <a:r>
              <a:rPr lang="en-US" sz="2600" spc="-15" dirty="0">
                <a:latin typeface="Calibri"/>
                <a:cs typeface="Calibri"/>
              </a:rPr>
              <a:t>Establish clear expectations for authorship at the beginning of a project</a:t>
            </a:r>
          </a:p>
          <a:p>
            <a:pPr marL="241300" indent="-228600">
              <a:lnSpc>
                <a:spcPct val="100000"/>
              </a:lnSpc>
              <a:spcBef>
                <a:spcPts val="290"/>
              </a:spcBef>
              <a:buFont typeface="Arial"/>
              <a:buChar char="•"/>
              <a:tabLst>
                <a:tab pos="241300" algn="l"/>
              </a:tabLst>
            </a:pPr>
            <a:r>
              <a:rPr lang="en-US" sz="2600" spc="-15" dirty="0">
                <a:latin typeface="Calibri"/>
                <a:cs typeface="Calibri"/>
              </a:rPr>
              <a:t>Adhere to professional ethics: give credit where credit is due</a:t>
            </a:r>
          </a:p>
          <a:p>
            <a:pPr marL="698500" lvl="1" indent="-228600">
              <a:spcBef>
                <a:spcPts val="290"/>
              </a:spcBef>
              <a:buFont typeface="Arial"/>
              <a:buChar char="•"/>
              <a:tabLst>
                <a:tab pos="241300" algn="l"/>
              </a:tabLst>
            </a:pPr>
            <a:r>
              <a:rPr lang="en-US" sz="2600" spc="-15" dirty="0">
                <a:latin typeface="Calibri"/>
                <a:cs typeface="Calibri"/>
              </a:rPr>
              <a:t>Permission to re-use any published images or figures</a:t>
            </a:r>
          </a:p>
          <a:p>
            <a:pPr marL="698500" lvl="1" indent="-228600">
              <a:spcBef>
                <a:spcPts val="290"/>
              </a:spcBef>
              <a:buFont typeface="Arial"/>
              <a:buChar char="•"/>
              <a:tabLst>
                <a:tab pos="241300" algn="l"/>
              </a:tabLst>
            </a:pPr>
            <a:r>
              <a:rPr lang="en-US" sz="2600" spc="-15" dirty="0">
                <a:latin typeface="Calibri"/>
                <a:cs typeface="Calibri"/>
              </a:rPr>
              <a:t>Proper citations of previously published work</a:t>
            </a:r>
          </a:p>
          <a:p>
            <a:pPr marL="241300" indent="-228600">
              <a:lnSpc>
                <a:spcPct val="100000"/>
              </a:lnSpc>
              <a:spcBef>
                <a:spcPts val="290"/>
              </a:spcBef>
              <a:buFont typeface="Arial"/>
              <a:buChar char="•"/>
              <a:tabLst>
                <a:tab pos="241300" algn="l"/>
              </a:tabLst>
            </a:pPr>
            <a:r>
              <a:rPr lang="en-US" sz="2600" spc="-15" dirty="0">
                <a:latin typeface="Calibri"/>
                <a:cs typeface="Calibri"/>
              </a:rPr>
              <a:t>Disclosure of funding sources or any conflict of interests</a:t>
            </a:r>
          </a:p>
          <a:p>
            <a:pPr marL="241300" indent="-228600">
              <a:lnSpc>
                <a:spcPct val="100000"/>
              </a:lnSpc>
              <a:spcBef>
                <a:spcPts val="290"/>
              </a:spcBef>
              <a:buFont typeface="Arial"/>
              <a:buChar char="•"/>
              <a:tabLst>
                <a:tab pos="241300" algn="l"/>
              </a:tabLst>
            </a:pPr>
            <a:r>
              <a:rPr lang="en-US" sz="2600" spc="-15" dirty="0">
                <a:latin typeface="Calibri"/>
                <a:cs typeface="Calibri"/>
              </a:rPr>
              <a:t>Consider using a rubric to monitor authorship expectations</a:t>
            </a:r>
          </a:p>
          <a:p>
            <a:pPr marL="241300" indent="-228600">
              <a:lnSpc>
                <a:spcPct val="100000"/>
              </a:lnSpc>
              <a:spcBef>
                <a:spcPts val="290"/>
              </a:spcBef>
              <a:buFont typeface="Arial"/>
              <a:buChar char="•"/>
              <a:tabLst>
                <a:tab pos="241300" algn="l"/>
              </a:tabLst>
            </a:pPr>
            <a:r>
              <a:rPr lang="en-US" sz="2600" spc="-15" dirty="0">
                <a:latin typeface="Calibri"/>
                <a:cs typeface="Calibri"/>
              </a:rPr>
              <a:t>Contributions can be dynamic, so re-visit authorship frequently during the project</a:t>
            </a:r>
          </a:p>
          <a:p>
            <a:pPr marL="241300" indent="-228600">
              <a:lnSpc>
                <a:spcPct val="100000"/>
              </a:lnSpc>
              <a:spcBef>
                <a:spcPts val="290"/>
              </a:spcBef>
              <a:buFont typeface="Arial"/>
              <a:buChar char="•"/>
              <a:tabLst>
                <a:tab pos="241300" algn="l"/>
              </a:tabLst>
            </a:pPr>
            <a:r>
              <a:rPr lang="en-US" sz="2600" spc="-15" dirty="0">
                <a:latin typeface="Calibri"/>
                <a:cs typeface="Calibri"/>
              </a:rPr>
              <a:t>ALL eligible authors agree to final manuscript version prior to submission</a:t>
            </a:r>
          </a:p>
        </p:txBody>
      </p:sp>
    </p:spTree>
    <p:extLst>
      <p:ext uri="{BB962C8B-B14F-4D97-AF65-F5344CB8AC3E}">
        <p14:creationId xmlns:p14="http://schemas.microsoft.com/office/powerpoint/2010/main" val="1000406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6858" y="502282"/>
            <a:ext cx="10971609" cy="623383"/>
          </a:xfrm>
        </p:spPr>
        <p:txBody>
          <a:bodyPr/>
          <a:lstStyle/>
          <a:p>
            <a:r>
              <a:rPr lang="en-US" dirty="0"/>
              <a:t>SUMMARY: Ethics of Authorship</a:t>
            </a:r>
          </a:p>
        </p:txBody>
      </p:sp>
      <p:sp>
        <p:nvSpPr>
          <p:cNvPr id="21" name="TextBox 20"/>
          <p:cNvSpPr txBox="1"/>
          <p:nvPr/>
        </p:nvSpPr>
        <p:spPr>
          <a:xfrm>
            <a:off x="1536546" y="2196038"/>
            <a:ext cx="5242206" cy="720197"/>
          </a:xfrm>
          <a:prstGeom prst="rect">
            <a:avLst/>
          </a:prstGeom>
          <a:ln w="12700">
            <a:miter lim="400000"/>
          </a:ln>
        </p:spPr>
        <p:txBody>
          <a:bodyPr wrap="square" lIns="36576" tIns="36576" rIns="36576" bIns="36576" anchor="t" anchorCtr="0">
            <a:spAutoFit/>
          </a:bodyPr>
          <a:lstStyle>
            <a:lvl1pPr algn="l">
              <a:defRPr sz="2100">
                <a:solidFill>
                  <a:schemeClr val="bg1">
                    <a:lumMod val="65000"/>
                  </a:schemeClr>
                </a:solidFill>
                <a:ea typeface="Lato Regular"/>
                <a:cs typeface="Lato Regular"/>
              </a:defRPr>
            </a:lvl1pPr>
          </a:lstStyle>
          <a:p>
            <a:r>
              <a:rPr lang="en-US" dirty="0">
                <a:solidFill>
                  <a:schemeClr val="tx1"/>
                </a:solidFill>
              </a:rPr>
              <a:t>Authorship confers privileges &amp; responsibilities</a:t>
            </a:r>
          </a:p>
        </p:txBody>
      </p:sp>
      <p:sp>
        <p:nvSpPr>
          <p:cNvPr id="24" name="TextBox 23"/>
          <p:cNvSpPr txBox="1"/>
          <p:nvPr/>
        </p:nvSpPr>
        <p:spPr>
          <a:xfrm>
            <a:off x="1536546" y="3074311"/>
            <a:ext cx="5327550" cy="720197"/>
          </a:xfrm>
          <a:prstGeom prst="rect">
            <a:avLst/>
          </a:prstGeom>
          <a:ln w="12700">
            <a:miter lim="400000"/>
          </a:ln>
        </p:spPr>
        <p:txBody>
          <a:bodyPr wrap="square" lIns="36576" tIns="36576" rIns="36576" bIns="36576" anchor="t" anchorCtr="0">
            <a:spAutoFit/>
          </a:bodyPr>
          <a:lstStyle>
            <a:lvl1pPr algn="l">
              <a:defRPr sz="2100">
                <a:solidFill>
                  <a:schemeClr val="bg1">
                    <a:lumMod val="65000"/>
                  </a:schemeClr>
                </a:solidFill>
                <a:ea typeface="Lato Regular"/>
                <a:cs typeface="Lato Regular"/>
              </a:defRPr>
            </a:lvl1pPr>
          </a:lstStyle>
          <a:p>
            <a:r>
              <a:rPr lang="en-US" dirty="0">
                <a:solidFill>
                  <a:schemeClr val="tx1"/>
                </a:solidFill>
              </a:rPr>
              <a:t>Establish expectations of authorship and authorship order at the start of each project</a:t>
            </a:r>
          </a:p>
        </p:txBody>
      </p:sp>
      <p:sp>
        <p:nvSpPr>
          <p:cNvPr id="28" name="TextBox 27"/>
          <p:cNvSpPr txBox="1"/>
          <p:nvPr/>
        </p:nvSpPr>
        <p:spPr>
          <a:xfrm>
            <a:off x="1536546" y="4100686"/>
            <a:ext cx="5461661" cy="720197"/>
          </a:xfrm>
          <a:prstGeom prst="rect">
            <a:avLst/>
          </a:prstGeom>
          <a:ln w="12700">
            <a:miter lim="400000"/>
          </a:ln>
        </p:spPr>
        <p:txBody>
          <a:bodyPr wrap="square" lIns="36576" tIns="36576" rIns="36576" bIns="36576" anchor="t" anchorCtr="0">
            <a:spAutoFit/>
          </a:bodyPr>
          <a:lstStyle>
            <a:lvl1pPr algn="l">
              <a:defRPr sz="2100">
                <a:solidFill>
                  <a:schemeClr val="bg1">
                    <a:lumMod val="65000"/>
                  </a:schemeClr>
                </a:solidFill>
                <a:ea typeface="Lato Regular"/>
                <a:cs typeface="Lato Regular"/>
              </a:defRPr>
            </a:lvl1pPr>
          </a:lstStyle>
          <a:p>
            <a:r>
              <a:rPr lang="en-US" dirty="0">
                <a:solidFill>
                  <a:schemeClr val="tx1"/>
                </a:solidFill>
              </a:rPr>
              <a:t>Be familiar with various types of authorship, including inappropriate authorship</a:t>
            </a:r>
          </a:p>
        </p:txBody>
      </p:sp>
      <p:sp>
        <p:nvSpPr>
          <p:cNvPr id="32" name="TextBox 31"/>
          <p:cNvSpPr txBox="1"/>
          <p:nvPr/>
        </p:nvSpPr>
        <p:spPr>
          <a:xfrm>
            <a:off x="1536546" y="5053010"/>
            <a:ext cx="5790846" cy="720197"/>
          </a:xfrm>
          <a:prstGeom prst="rect">
            <a:avLst/>
          </a:prstGeom>
          <a:ln w="12700">
            <a:miter lim="400000"/>
          </a:ln>
        </p:spPr>
        <p:txBody>
          <a:bodyPr wrap="square" lIns="36576" tIns="36576" rIns="36576" bIns="36576" anchor="t" anchorCtr="0">
            <a:spAutoFit/>
          </a:bodyPr>
          <a:lstStyle>
            <a:lvl1pPr algn="l">
              <a:defRPr sz="2100">
                <a:solidFill>
                  <a:schemeClr val="bg1">
                    <a:lumMod val="65000"/>
                  </a:schemeClr>
                </a:solidFill>
                <a:ea typeface="Lato Regular"/>
                <a:cs typeface="Lato Regular"/>
              </a:defRPr>
            </a:lvl1pPr>
          </a:lstStyle>
          <a:p>
            <a:r>
              <a:rPr lang="en-US" dirty="0">
                <a:solidFill>
                  <a:schemeClr val="tx1"/>
                </a:solidFill>
              </a:rPr>
              <a:t>Refer to resources for guidance in addressing authorship concerns</a:t>
            </a:r>
          </a:p>
        </p:txBody>
      </p:sp>
      <p:sp>
        <p:nvSpPr>
          <p:cNvPr id="55" name="TextBox 54"/>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Review</a:t>
            </a:r>
          </a:p>
        </p:txBody>
      </p:sp>
      <p:sp>
        <p:nvSpPr>
          <p:cNvPr id="25" name="Oval 24"/>
          <p:cNvSpPr/>
          <p:nvPr/>
        </p:nvSpPr>
        <p:spPr>
          <a:xfrm>
            <a:off x="753478" y="2196038"/>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1</a:t>
            </a:r>
          </a:p>
        </p:txBody>
      </p:sp>
      <p:sp>
        <p:nvSpPr>
          <p:cNvPr id="29" name="Oval 28"/>
          <p:cNvSpPr/>
          <p:nvPr/>
        </p:nvSpPr>
        <p:spPr>
          <a:xfrm>
            <a:off x="753478" y="3154428"/>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2</a:t>
            </a:r>
          </a:p>
        </p:txBody>
      </p:sp>
      <p:sp>
        <p:nvSpPr>
          <p:cNvPr id="33" name="Oval 32"/>
          <p:cNvSpPr/>
          <p:nvPr/>
        </p:nvSpPr>
        <p:spPr>
          <a:xfrm>
            <a:off x="753478" y="4094620"/>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3</a:t>
            </a:r>
          </a:p>
        </p:txBody>
      </p:sp>
      <p:sp>
        <p:nvSpPr>
          <p:cNvPr id="34" name="Oval 33"/>
          <p:cNvSpPr/>
          <p:nvPr/>
        </p:nvSpPr>
        <p:spPr>
          <a:xfrm>
            <a:off x="753478" y="5053010"/>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4</a:t>
            </a:r>
          </a:p>
        </p:txBody>
      </p:sp>
      <p:grpSp>
        <p:nvGrpSpPr>
          <p:cNvPr id="13" name="Group 12">
            <a:extLst>
              <a:ext uri="{FF2B5EF4-FFF2-40B4-BE49-F238E27FC236}">
                <a16:creationId xmlns:a16="http://schemas.microsoft.com/office/drawing/2014/main" id="{9631DACF-25E6-6C65-4D44-1F1422AFE6C5}"/>
              </a:ext>
            </a:extLst>
          </p:cNvPr>
          <p:cNvGrpSpPr/>
          <p:nvPr/>
        </p:nvGrpSpPr>
        <p:grpSpPr>
          <a:xfrm>
            <a:off x="8397419" y="136071"/>
            <a:ext cx="3667442" cy="6843849"/>
            <a:chOff x="6205310" y="741367"/>
            <a:chExt cx="2650602" cy="3780357"/>
          </a:xfrm>
        </p:grpSpPr>
        <p:pic>
          <p:nvPicPr>
            <p:cNvPr id="14" name="Picture 13" descr="Trinity_College_Library_Dublin.jpeg">
              <a:extLst>
                <a:ext uri="{FF2B5EF4-FFF2-40B4-BE49-F238E27FC236}">
                  <a16:creationId xmlns:a16="http://schemas.microsoft.com/office/drawing/2014/main" id="{E847A350-B89D-BD01-D9B8-460AC51F5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63543" y="1183134"/>
              <a:ext cx="3534136" cy="2650602"/>
            </a:xfrm>
            <a:prstGeom prst="rect">
              <a:avLst/>
            </a:prstGeom>
          </p:spPr>
        </p:pic>
        <p:sp>
          <p:nvSpPr>
            <p:cNvPr id="15" name="TextBox 14">
              <a:extLst>
                <a:ext uri="{FF2B5EF4-FFF2-40B4-BE49-F238E27FC236}">
                  <a16:creationId xmlns:a16="http://schemas.microsoft.com/office/drawing/2014/main" id="{91F6810D-54D1-77A5-DCF3-9FE08C1A78A6}"/>
                </a:ext>
              </a:extLst>
            </p:cNvPr>
            <p:cNvSpPr txBox="1"/>
            <p:nvPr/>
          </p:nvSpPr>
          <p:spPr>
            <a:xfrm>
              <a:off x="6205310" y="4275503"/>
              <a:ext cx="2558714" cy="246221"/>
            </a:xfrm>
            <a:prstGeom prst="rect">
              <a:avLst/>
            </a:prstGeom>
            <a:noFill/>
          </p:spPr>
          <p:txBody>
            <a:bodyPr wrap="none" rtlCol="0">
              <a:spAutoFit/>
            </a:bodyPr>
            <a:lstStyle/>
            <a:p>
              <a:r>
                <a:rPr lang="en-US" sz="1000" dirty="0"/>
                <a:t>Trinity College Library, Photo S. Stapleton</a:t>
              </a:r>
            </a:p>
          </p:txBody>
        </p:sp>
      </p:grpSp>
    </p:spTree>
    <p:custDataLst>
      <p:tags r:id="rId1"/>
    </p:custDataLst>
    <p:extLst>
      <p:ext uri="{BB962C8B-B14F-4D97-AF65-F5344CB8AC3E}">
        <p14:creationId xmlns:p14="http://schemas.microsoft.com/office/powerpoint/2010/main" val="422805898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7893-2DFB-47C2-A4A5-230771590EFE}"/>
              </a:ext>
            </a:extLst>
          </p:cNvPr>
          <p:cNvSpPr>
            <a:spLocks noGrp="1"/>
          </p:cNvSpPr>
          <p:nvPr>
            <p:ph type="ctrTitle"/>
          </p:nvPr>
        </p:nvSpPr>
        <p:spPr>
          <a:xfrm>
            <a:off x="916939" y="609822"/>
            <a:ext cx="10358120" cy="615553"/>
          </a:xfrm>
        </p:spPr>
        <p:txBody>
          <a:bodyPr/>
          <a:lstStyle/>
          <a:p>
            <a:r>
              <a:rPr lang="en-US" sz="4000" b="1" dirty="0"/>
              <a:t>Resources</a:t>
            </a:r>
          </a:p>
        </p:txBody>
      </p:sp>
      <p:sp>
        <p:nvSpPr>
          <p:cNvPr id="4" name="Rectangle 3">
            <a:extLst>
              <a:ext uri="{FF2B5EF4-FFF2-40B4-BE49-F238E27FC236}">
                <a16:creationId xmlns:a16="http://schemas.microsoft.com/office/drawing/2014/main" id="{711F59DA-D236-431C-A443-5745BB48F375}"/>
              </a:ext>
            </a:extLst>
          </p:cNvPr>
          <p:cNvSpPr/>
          <p:nvPr/>
        </p:nvSpPr>
        <p:spPr>
          <a:xfrm>
            <a:off x="916939" y="1225375"/>
            <a:ext cx="6436361" cy="5632311"/>
          </a:xfrm>
          <a:prstGeom prst="rect">
            <a:avLst/>
          </a:prstGeom>
        </p:spPr>
        <p:txBody>
          <a:bodyPr wrap="square">
            <a:spAutoFit/>
          </a:bodyPr>
          <a:lstStyle/>
          <a:p>
            <a:pPr marL="285750" indent="-285750">
              <a:buFont typeface="Arial" panose="020B0604020202020204" pitchFamily="34" charset="0"/>
              <a:buChar char="•"/>
            </a:pPr>
            <a:r>
              <a:rPr lang="en-US" dirty="0"/>
              <a:t>On Being a Scientist: A guide to responsible conduct of research</a:t>
            </a:r>
          </a:p>
          <a:p>
            <a:r>
              <a:rPr lang="en-US" dirty="0"/>
              <a:t>     </a:t>
            </a:r>
            <a:r>
              <a:rPr lang="en-US" sz="1800" u="sng" dirty="0">
                <a:solidFill>
                  <a:srgbClr val="1F497D"/>
                </a:solidFill>
                <a:effectLst/>
                <a:latin typeface="Calibri" panose="020F0502020204030204" pitchFamily="34" charset="0"/>
                <a:ea typeface="Calibri" panose="020F0502020204030204" pitchFamily="34" charset="0"/>
                <a:hlinkClick r:id="rId2"/>
              </a:rPr>
              <a:t>https://www.youtube.com/embed/wIBjGV3OB0o#t=47</a:t>
            </a:r>
            <a:endParaRPr lang="en-US" dirty="0"/>
          </a:p>
          <a:p>
            <a:pPr marL="285750" indent="-285750">
              <a:buFont typeface="Arial" panose="020B0604020202020204" pitchFamily="34" charset="0"/>
              <a:buChar char="•"/>
            </a:pPr>
            <a:r>
              <a:rPr lang="en-US" dirty="0"/>
              <a:t>Retraction Watch</a:t>
            </a:r>
          </a:p>
          <a:p>
            <a:r>
              <a:rPr lang="en-US" dirty="0"/>
              <a:t>     </a:t>
            </a:r>
            <a:r>
              <a:rPr lang="en-US" sz="1800" u="sng" spc="-15" dirty="0">
                <a:solidFill>
                  <a:srgbClr val="0562C1"/>
                </a:solidFill>
                <a:uFill>
                  <a:solidFill>
                    <a:srgbClr val="0562C1"/>
                  </a:solidFill>
                </a:uFill>
                <a:latin typeface="Calibri"/>
                <a:cs typeface="Calibri"/>
                <a:hlinkClick r:id="rId3"/>
              </a:rPr>
              <a:t>http://retractiondatabase.org/RetractionSearch.aspx?</a:t>
            </a:r>
            <a:endParaRPr lang="en-US" dirty="0"/>
          </a:p>
          <a:p>
            <a:pPr marL="285750" indent="-285750">
              <a:buFont typeface="Arial" panose="020B0604020202020204" pitchFamily="34" charset="0"/>
              <a:buChar char="•"/>
            </a:pPr>
            <a:r>
              <a:rPr lang="en-US" dirty="0"/>
              <a:t>Committee on Publication Ethics. Discussion Document: Authorship. </a:t>
            </a:r>
            <a:r>
              <a:rPr lang="en-US" dirty="0">
                <a:hlinkClick r:id="rId4"/>
              </a:rPr>
              <a:t>https://publicationethics.org/files/COPE_DD_A4_Authorship_SEPT19_SCREEN_AW.pdf</a:t>
            </a:r>
            <a:endParaRPr lang="en-US" dirty="0"/>
          </a:p>
          <a:p>
            <a:pPr marL="285750" indent="-285750">
              <a:buFont typeface="Arial" panose="020B0604020202020204" pitchFamily="34" charset="0"/>
              <a:buChar char="•"/>
            </a:pPr>
            <a:r>
              <a:rPr lang="en-US" dirty="0"/>
              <a:t>APA Determining Authorship     </a:t>
            </a:r>
            <a:r>
              <a:rPr lang="en-US" dirty="0">
                <a:hlinkClick r:id="rId5"/>
              </a:rPr>
              <a:t>https://www.apa.org/science/about/psa/2015/06/determining-authorship</a:t>
            </a:r>
            <a:endParaRPr lang="en-US" dirty="0"/>
          </a:p>
          <a:p>
            <a:pPr marL="285750" indent="-285750">
              <a:buFont typeface="Arial" panose="020B0604020202020204" pitchFamily="34" charset="0"/>
              <a:buChar char="•"/>
            </a:pPr>
            <a:r>
              <a:rPr lang="en-US" dirty="0"/>
              <a:t>Publisher’s author guidelines</a:t>
            </a:r>
          </a:p>
          <a:p>
            <a:pPr marL="285750" indent="-285750">
              <a:buFont typeface="Arial" panose="020B0604020202020204" pitchFamily="34" charset="0"/>
              <a:buChar char="•"/>
            </a:pPr>
            <a:r>
              <a:rPr lang="en-US" dirty="0" err="1"/>
              <a:t>CRediT</a:t>
            </a:r>
            <a:r>
              <a:rPr lang="en-US" dirty="0"/>
              <a:t> Contributor Role Taxonomy, https://credit.niso.org/</a:t>
            </a:r>
          </a:p>
          <a:p>
            <a:pPr marL="285750" indent="-285750">
              <a:buFont typeface="Arial" panose="020B0604020202020204" pitchFamily="34" charset="0"/>
              <a:buChar char="•"/>
            </a:pPr>
            <a:r>
              <a:rPr lang="en-US" dirty="0"/>
              <a:t>Holcombe, A. O., Kovacs, M., Aust, F., &amp; </a:t>
            </a:r>
            <a:r>
              <a:rPr lang="en-US" dirty="0" err="1"/>
              <a:t>Aczel</a:t>
            </a:r>
            <a:r>
              <a:rPr lang="en-US" dirty="0"/>
              <a:t>, B. (2020). Documenting contributions to scholarly articles using </a:t>
            </a:r>
            <a:r>
              <a:rPr lang="en-US" dirty="0" err="1"/>
              <a:t>CRediT</a:t>
            </a:r>
            <a:r>
              <a:rPr lang="en-US" dirty="0"/>
              <a:t> and </a:t>
            </a:r>
            <a:r>
              <a:rPr lang="en-US" dirty="0" err="1"/>
              <a:t>tenzing</a:t>
            </a:r>
            <a:r>
              <a:rPr lang="en-US" dirty="0"/>
              <a:t>. </a:t>
            </a:r>
            <a:r>
              <a:rPr lang="en-US" i="1" dirty="0"/>
              <a:t>PLOS ONE</a:t>
            </a:r>
            <a:r>
              <a:rPr lang="en-US" dirty="0"/>
              <a:t>, </a:t>
            </a:r>
            <a:r>
              <a:rPr lang="en-US" i="1" dirty="0"/>
              <a:t>15</a:t>
            </a:r>
            <a:r>
              <a:rPr lang="en-US" dirty="0"/>
              <a:t>(12), e0244611. https://doi.org/10.1371/journal.pone.0244611</a:t>
            </a:r>
          </a:p>
          <a:p>
            <a:endParaRPr lang="en-US" dirty="0"/>
          </a:p>
        </p:txBody>
      </p:sp>
      <p:pic>
        <p:nvPicPr>
          <p:cNvPr id="5" name="Picture 4" descr="A picture containing tree, outdoor&#10;&#10;Description automatically generated">
            <a:extLst>
              <a:ext uri="{FF2B5EF4-FFF2-40B4-BE49-F238E27FC236}">
                <a16:creationId xmlns:a16="http://schemas.microsoft.com/office/drawing/2014/main" id="{27903F2D-3D21-377B-0D40-A9358F789526}"/>
              </a:ext>
            </a:extLst>
          </p:cNvPr>
          <p:cNvPicPr>
            <a:picLocks noChangeAspect="1"/>
          </p:cNvPicPr>
          <p:nvPr/>
        </p:nvPicPr>
        <p:blipFill>
          <a:blip r:embed="rId6"/>
          <a:stretch>
            <a:fillRect/>
          </a:stretch>
        </p:blipFill>
        <p:spPr>
          <a:xfrm>
            <a:off x="7649836" y="10983"/>
            <a:ext cx="4542164" cy="6836033"/>
          </a:xfrm>
          <a:prstGeom prst="rect">
            <a:avLst/>
          </a:prstGeom>
        </p:spPr>
      </p:pic>
    </p:spTree>
    <p:extLst>
      <p:ext uri="{BB962C8B-B14F-4D97-AF65-F5344CB8AC3E}">
        <p14:creationId xmlns:p14="http://schemas.microsoft.com/office/powerpoint/2010/main" val="2082836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p:nvPr/>
        </p:nvSpPr>
        <p:spPr>
          <a:xfrm>
            <a:off x="0" y="4638249"/>
            <a:ext cx="12192000" cy="2275153"/>
          </a:xfrm>
          <a:prstGeom prst="rect">
            <a:avLst/>
          </a:prstGeom>
          <a:solidFill>
            <a:schemeClr val="accent3"/>
          </a:solidFill>
          <a:ln w="12700">
            <a:miter lim="400000"/>
          </a:ln>
        </p:spPr>
        <p:txBody>
          <a:bodyPr lIns="0" tIns="0" rIns="0" bIns="0" anchor="t" anchorCtr="0">
            <a:noAutofit/>
          </a:bodyPr>
          <a:lstStyle/>
          <a:p>
            <a:pPr lvl="0">
              <a:defRPr sz="2400">
                <a:solidFill>
                  <a:srgbClr val="FFFFFF"/>
                </a:solidFill>
              </a:defRPr>
            </a:pPr>
            <a:endParaRPr sz="2400" dirty="0">
              <a:latin typeface="Lato Regular"/>
              <a:ea typeface="Lato Regular"/>
              <a:cs typeface="Lato Regular"/>
            </a:endParaRPr>
          </a:p>
        </p:txBody>
      </p:sp>
      <p:sp>
        <p:nvSpPr>
          <p:cNvPr id="2" name="Title 1"/>
          <p:cNvSpPr>
            <a:spLocks noGrp="1"/>
          </p:cNvSpPr>
          <p:nvPr>
            <p:ph type="title"/>
          </p:nvPr>
        </p:nvSpPr>
        <p:spPr/>
        <p:txBody>
          <a:bodyPr/>
          <a:lstStyle/>
          <a:p>
            <a:r>
              <a:rPr lang="en-US" dirty="0"/>
              <a:t>Thank you!</a:t>
            </a:r>
          </a:p>
        </p:txBody>
      </p:sp>
      <p:sp>
        <p:nvSpPr>
          <p:cNvPr id="44" name="Shape 97"/>
          <p:cNvSpPr/>
          <p:nvPr/>
        </p:nvSpPr>
        <p:spPr>
          <a:xfrm rot="10800000">
            <a:off x="1195681" y="5124136"/>
            <a:ext cx="569724" cy="5658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a:solidFill>
              <a:schemeClr val="bg1"/>
            </a:solidFill>
            <a:miter lim="400000"/>
          </a:ln>
        </p:spPr>
        <p:txBody>
          <a:bodyPr lIns="32145" tIns="32147" rIns="32145" bIns="32147" anchor="t" anchorCtr="0">
            <a:noAutofit/>
          </a:bodyPr>
          <a:lstStyle/>
          <a:p>
            <a:pPr defTabSz="642883">
              <a:defRPr sz="5600">
                <a:latin typeface="Gill Sans"/>
                <a:ea typeface="Gill Sans"/>
                <a:cs typeface="Gill Sans"/>
                <a:sym typeface="Gill Sans"/>
              </a:defRPr>
            </a:pPr>
            <a:endParaRPr sz="5600" dirty="0">
              <a:latin typeface="Lato Regular"/>
              <a:ea typeface="Lato Regular"/>
              <a:cs typeface="Lato Regular"/>
            </a:endParaRPr>
          </a:p>
        </p:txBody>
      </p:sp>
      <p:sp>
        <p:nvSpPr>
          <p:cNvPr id="46" name="Shape 97"/>
          <p:cNvSpPr/>
          <p:nvPr/>
        </p:nvSpPr>
        <p:spPr>
          <a:xfrm rot="10800000">
            <a:off x="3530862" y="5124136"/>
            <a:ext cx="569724" cy="5658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a:solidFill>
              <a:schemeClr val="bg1"/>
            </a:solidFill>
            <a:miter lim="400000"/>
          </a:ln>
        </p:spPr>
        <p:txBody>
          <a:bodyPr lIns="32145" tIns="32147" rIns="32145" bIns="32147" anchor="t" anchorCtr="0">
            <a:noAutofit/>
          </a:bodyPr>
          <a:lstStyle/>
          <a:p>
            <a:pPr defTabSz="642883">
              <a:defRPr sz="5600">
                <a:latin typeface="Gill Sans"/>
                <a:ea typeface="Gill Sans"/>
                <a:cs typeface="Gill Sans"/>
                <a:sym typeface="Gill Sans"/>
              </a:defRPr>
            </a:pPr>
            <a:endParaRPr sz="5600" dirty="0">
              <a:latin typeface="Lato Regular"/>
              <a:ea typeface="Lato Regular"/>
              <a:cs typeface="Lato Regular"/>
            </a:endParaRPr>
          </a:p>
        </p:txBody>
      </p:sp>
      <p:sp>
        <p:nvSpPr>
          <p:cNvPr id="49" name="Shape 97"/>
          <p:cNvSpPr/>
          <p:nvPr/>
        </p:nvSpPr>
        <p:spPr>
          <a:xfrm rot="10800000">
            <a:off x="10451692" y="5124136"/>
            <a:ext cx="569724" cy="5658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a:solidFill>
              <a:schemeClr val="bg1"/>
            </a:solidFill>
            <a:miter lim="400000"/>
          </a:ln>
        </p:spPr>
        <p:txBody>
          <a:bodyPr lIns="32145" tIns="32147" rIns="32145" bIns="32147" anchor="t" anchorCtr="0">
            <a:noAutofit/>
          </a:bodyPr>
          <a:lstStyle/>
          <a:p>
            <a:pPr defTabSz="642883">
              <a:defRPr sz="5600">
                <a:latin typeface="Gill Sans"/>
                <a:ea typeface="Gill Sans"/>
                <a:cs typeface="Gill Sans"/>
                <a:sym typeface="Gill Sans"/>
              </a:defRPr>
            </a:pPr>
            <a:endParaRPr sz="5600" dirty="0">
              <a:latin typeface="Lato Regular"/>
              <a:ea typeface="Lato Regular"/>
              <a:cs typeface="Lato Regular"/>
            </a:endParaRPr>
          </a:p>
        </p:txBody>
      </p:sp>
      <p:sp>
        <p:nvSpPr>
          <p:cNvPr id="50" name="TextBox 49"/>
          <p:cNvSpPr txBox="1"/>
          <p:nvPr/>
        </p:nvSpPr>
        <p:spPr>
          <a:xfrm>
            <a:off x="518160" y="5800678"/>
            <a:ext cx="1924765" cy="700430"/>
          </a:xfrm>
          <a:prstGeom prst="rect">
            <a:avLst/>
          </a:prstGeom>
          <a:ln w="12700">
            <a:round/>
          </a:ln>
        </p:spPr>
        <p:txBody>
          <a:bodyPr wrap="square" lIns="26788" tIns="26788" rIns="26788" bIns="26788" anchor="t" anchorCtr="0">
            <a:noAutofit/>
          </a:bodyPr>
          <a:lstStyle>
            <a:defPPr>
              <a:defRPr lang="en-US"/>
            </a:defPPr>
            <a:lvl1pPr marL="121023" lvl="0" indent="-121023" algn="ctr" defTabSz="1600200">
              <a:buSzPct val="100000"/>
              <a:buFont typeface="Open Sans"/>
              <a:buChar char="•"/>
              <a:defRPr sz="1400">
                <a:solidFill>
                  <a:schemeClr val="bg1"/>
                </a:solidFill>
                <a:uFill>
                  <a:solidFill>
                    <a:srgbClr val="FFFFFF"/>
                  </a:solidFill>
                </a:uFill>
                <a:latin typeface="Roboto Condensed Light"/>
                <a:ea typeface="Roboto Condensed Light"/>
                <a:cs typeface="Roboto Condensed Light"/>
              </a:defRPr>
            </a:lvl1pPr>
          </a:lstStyle>
          <a:p>
            <a:pPr marL="0" indent="0">
              <a:buNone/>
            </a:pPr>
            <a:r>
              <a:rPr lang="en-US" sz="2100" dirty="0">
                <a:latin typeface="+mn-lt"/>
                <a:ea typeface="Lato Regular"/>
                <a:cs typeface="Lato Regular"/>
                <a:sym typeface="Roboto Condensed Light"/>
              </a:rPr>
              <a:t>Marston Science Library</a:t>
            </a:r>
          </a:p>
        </p:txBody>
      </p:sp>
      <p:sp>
        <p:nvSpPr>
          <p:cNvPr id="51" name="TextBox 50"/>
          <p:cNvSpPr txBox="1"/>
          <p:nvPr/>
        </p:nvSpPr>
        <p:spPr>
          <a:xfrm>
            <a:off x="2853341" y="5800681"/>
            <a:ext cx="2106475" cy="700430"/>
          </a:xfrm>
          <a:prstGeom prst="rect">
            <a:avLst/>
          </a:prstGeom>
          <a:ln w="12700">
            <a:round/>
          </a:ln>
        </p:spPr>
        <p:txBody>
          <a:bodyPr wrap="square" lIns="26788" tIns="26788" rIns="26788" bIns="26788" anchor="t" anchorCtr="0">
            <a:noAutofit/>
          </a:bodyPr>
          <a:lstStyle>
            <a:defPPr>
              <a:defRPr lang="en-US"/>
            </a:defPPr>
            <a:lvl1pPr marL="121023" lvl="0" indent="-121023" algn="ctr" defTabSz="1600200">
              <a:buSzPct val="100000"/>
              <a:buFont typeface="Open Sans"/>
              <a:buChar char="•"/>
              <a:defRPr sz="1400">
                <a:solidFill>
                  <a:schemeClr val="bg1"/>
                </a:solidFill>
                <a:uFill>
                  <a:solidFill>
                    <a:srgbClr val="FFFFFF"/>
                  </a:solidFill>
                </a:uFill>
                <a:latin typeface="Roboto Condensed Light"/>
                <a:ea typeface="Roboto Condensed Light"/>
                <a:cs typeface="Roboto Condensed Light"/>
              </a:defRPr>
            </a:lvl1pPr>
          </a:lstStyle>
          <a:p>
            <a:pPr marL="0" indent="0">
              <a:buNone/>
            </a:pPr>
            <a:r>
              <a:rPr lang="en-US" sz="2100" dirty="0">
                <a:latin typeface="+mn-lt"/>
                <a:ea typeface="Lato Regular"/>
                <a:cs typeface="Lato Regular"/>
                <a:sym typeface="Roboto Condensed Light"/>
              </a:rPr>
              <a:t>Suzanne@ufl.edu</a:t>
            </a:r>
          </a:p>
        </p:txBody>
      </p:sp>
      <p:sp>
        <p:nvSpPr>
          <p:cNvPr id="54" name="TextBox 53"/>
          <p:cNvSpPr txBox="1"/>
          <p:nvPr/>
        </p:nvSpPr>
        <p:spPr>
          <a:xfrm>
            <a:off x="9774172" y="5800678"/>
            <a:ext cx="1924765" cy="700430"/>
          </a:xfrm>
          <a:prstGeom prst="rect">
            <a:avLst/>
          </a:prstGeom>
          <a:ln w="12700">
            <a:round/>
          </a:ln>
        </p:spPr>
        <p:txBody>
          <a:bodyPr wrap="square" lIns="26788" tIns="26788" rIns="26788" bIns="26788" anchor="t" anchorCtr="0">
            <a:noAutofit/>
          </a:bodyPr>
          <a:lstStyle>
            <a:defPPr>
              <a:defRPr lang="en-US"/>
            </a:defPPr>
            <a:lvl1pPr marL="121023" lvl="0" indent="-121023" algn="ctr" defTabSz="1600200">
              <a:buSzPct val="100000"/>
              <a:buFont typeface="Open Sans"/>
              <a:buChar char="•"/>
              <a:defRPr sz="1400">
                <a:solidFill>
                  <a:schemeClr val="bg1"/>
                </a:solidFill>
                <a:uFill>
                  <a:solidFill>
                    <a:srgbClr val="FFFFFF"/>
                  </a:solidFill>
                </a:uFill>
                <a:latin typeface="Roboto Condensed Light"/>
                <a:ea typeface="Roboto Condensed Light"/>
                <a:cs typeface="Roboto Condensed Light"/>
              </a:defRPr>
            </a:lvl1pPr>
          </a:lstStyle>
          <a:p>
            <a:pPr marL="0" indent="0">
              <a:buNone/>
            </a:pPr>
            <a:r>
              <a:rPr lang="en-US" sz="2100" dirty="0">
                <a:latin typeface="+mn-lt"/>
                <a:ea typeface="Lato Regular"/>
                <a:cs typeface="Lato Regular"/>
                <a:sym typeface="Roboto Condensed Light"/>
              </a:rPr>
              <a:t>@stapletonUF</a:t>
            </a:r>
          </a:p>
        </p:txBody>
      </p:sp>
      <p:sp>
        <p:nvSpPr>
          <p:cNvPr id="59" name="Freeform 15"/>
          <p:cNvSpPr>
            <a:spLocks noEditPoints="1"/>
          </p:cNvSpPr>
          <p:nvPr/>
        </p:nvSpPr>
        <p:spPr bwMode="auto">
          <a:xfrm>
            <a:off x="3680624" y="5307010"/>
            <a:ext cx="270199" cy="200147"/>
          </a:xfrm>
          <a:custGeom>
            <a:avLst/>
            <a:gdLst>
              <a:gd name="T0" fmla="*/ 250 w 256"/>
              <a:gd name="T1" fmla="*/ 0 h 190"/>
              <a:gd name="T2" fmla="*/ 6 w 256"/>
              <a:gd name="T3" fmla="*/ 0 h 190"/>
              <a:gd name="T4" fmla="*/ 0 w 256"/>
              <a:gd name="T5" fmla="*/ 6 h 190"/>
              <a:gd name="T6" fmla="*/ 0 w 256"/>
              <a:gd name="T7" fmla="*/ 27 h 190"/>
              <a:gd name="T8" fmla="*/ 0 w 256"/>
              <a:gd name="T9" fmla="*/ 30 h 190"/>
              <a:gd name="T10" fmla="*/ 0 w 256"/>
              <a:gd name="T11" fmla="*/ 184 h 190"/>
              <a:gd name="T12" fmla="*/ 0 w 256"/>
              <a:gd name="T13" fmla="*/ 184 h 190"/>
              <a:gd name="T14" fmla="*/ 0 w 256"/>
              <a:gd name="T15" fmla="*/ 184 h 190"/>
              <a:gd name="T16" fmla="*/ 1 w 256"/>
              <a:gd name="T17" fmla="*/ 186 h 190"/>
              <a:gd name="T18" fmla="*/ 1 w 256"/>
              <a:gd name="T19" fmla="*/ 187 h 190"/>
              <a:gd name="T20" fmla="*/ 2 w 256"/>
              <a:gd name="T21" fmla="*/ 188 h 190"/>
              <a:gd name="T22" fmla="*/ 2 w 256"/>
              <a:gd name="T23" fmla="*/ 188 h 190"/>
              <a:gd name="T24" fmla="*/ 2 w 256"/>
              <a:gd name="T25" fmla="*/ 188 h 190"/>
              <a:gd name="T26" fmla="*/ 4 w 256"/>
              <a:gd name="T27" fmla="*/ 189 h 190"/>
              <a:gd name="T28" fmla="*/ 4 w 256"/>
              <a:gd name="T29" fmla="*/ 190 h 190"/>
              <a:gd name="T30" fmla="*/ 6 w 256"/>
              <a:gd name="T31" fmla="*/ 190 h 190"/>
              <a:gd name="T32" fmla="*/ 250 w 256"/>
              <a:gd name="T33" fmla="*/ 190 h 190"/>
              <a:gd name="T34" fmla="*/ 252 w 256"/>
              <a:gd name="T35" fmla="*/ 190 h 190"/>
              <a:gd name="T36" fmla="*/ 252 w 256"/>
              <a:gd name="T37" fmla="*/ 189 h 190"/>
              <a:gd name="T38" fmla="*/ 254 w 256"/>
              <a:gd name="T39" fmla="*/ 188 h 190"/>
              <a:gd name="T40" fmla="*/ 254 w 256"/>
              <a:gd name="T41" fmla="*/ 188 h 190"/>
              <a:gd name="T42" fmla="*/ 254 w 256"/>
              <a:gd name="T43" fmla="*/ 188 h 190"/>
              <a:gd name="T44" fmla="*/ 255 w 256"/>
              <a:gd name="T45" fmla="*/ 187 h 190"/>
              <a:gd name="T46" fmla="*/ 255 w 256"/>
              <a:gd name="T47" fmla="*/ 186 h 190"/>
              <a:gd name="T48" fmla="*/ 256 w 256"/>
              <a:gd name="T49" fmla="*/ 184 h 190"/>
              <a:gd name="T50" fmla="*/ 256 w 256"/>
              <a:gd name="T51" fmla="*/ 184 h 190"/>
              <a:gd name="T52" fmla="*/ 256 w 256"/>
              <a:gd name="T53" fmla="*/ 184 h 190"/>
              <a:gd name="T54" fmla="*/ 256 w 256"/>
              <a:gd name="T55" fmla="*/ 30 h 190"/>
              <a:gd name="T56" fmla="*/ 256 w 256"/>
              <a:gd name="T57" fmla="*/ 27 h 190"/>
              <a:gd name="T58" fmla="*/ 256 w 256"/>
              <a:gd name="T59" fmla="*/ 6 h 190"/>
              <a:gd name="T60" fmla="*/ 250 w 256"/>
              <a:gd name="T61" fmla="*/ 0 h 190"/>
              <a:gd name="T62" fmla="*/ 191 w 256"/>
              <a:gd name="T63" fmla="*/ 110 h 190"/>
              <a:gd name="T64" fmla="*/ 183 w 256"/>
              <a:gd name="T65" fmla="*/ 110 h 190"/>
              <a:gd name="T66" fmla="*/ 183 w 256"/>
              <a:gd name="T67" fmla="*/ 118 h 190"/>
              <a:gd name="T68" fmla="*/ 236 w 256"/>
              <a:gd name="T69" fmla="*/ 178 h 190"/>
              <a:gd name="T70" fmla="*/ 20 w 256"/>
              <a:gd name="T71" fmla="*/ 178 h 190"/>
              <a:gd name="T72" fmla="*/ 74 w 256"/>
              <a:gd name="T73" fmla="*/ 118 h 190"/>
              <a:gd name="T74" fmla="*/ 73 w 256"/>
              <a:gd name="T75" fmla="*/ 110 h 190"/>
              <a:gd name="T76" fmla="*/ 65 w 256"/>
              <a:gd name="T77" fmla="*/ 110 h 190"/>
              <a:gd name="T78" fmla="*/ 12 w 256"/>
              <a:gd name="T79" fmla="*/ 168 h 190"/>
              <a:gd name="T80" fmla="*/ 12 w 256"/>
              <a:gd name="T81" fmla="*/ 42 h 190"/>
              <a:gd name="T82" fmla="*/ 124 w 256"/>
              <a:gd name="T83" fmla="*/ 128 h 190"/>
              <a:gd name="T84" fmla="*/ 128 w 256"/>
              <a:gd name="T85" fmla="*/ 129 h 190"/>
              <a:gd name="T86" fmla="*/ 131 w 256"/>
              <a:gd name="T87" fmla="*/ 128 h 190"/>
              <a:gd name="T88" fmla="*/ 244 w 256"/>
              <a:gd name="T89" fmla="*/ 42 h 190"/>
              <a:gd name="T90" fmla="*/ 244 w 256"/>
              <a:gd name="T91" fmla="*/ 168 h 190"/>
              <a:gd name="T92" fmla="*/ 191 w 256"/>
              <a:gd name="T93" fmla="*/ 110 h 190"/>
              <a:gd name="T94" fmla="*/ 12 w 256"/>
              <a:gd name="T95" fmla="*/ 12 h 190"/>
              <a:gd name="T96" fmla="*/ 244 w 256"/>
              <a:gd name="T97" fmla="*/ 12 h 190"/>
              <a:gd name="T98" fmla="*/ 244 w 256"/>
              <a:gd name="T99" fmla="*/ 27 h 190"/>
              <a:gd name="T100" fmla="*/ 128 w 256"/>
              <a:gd name="T101" fmla="*/ 115 h 190"/>
              <a:gd name="T102" fmla="*/ 12 w 256"/>
              <a:gd name="T103" fmla="*/ 27 h 190"/>
              <a:gd name="T104" fmla="*/ 12 w 256"/>
              <a:gd name="T105" fmla="*/ 1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190">
                <a:moveTo>
                  <a:pt x="250" y="0"/>
                </a:moveTo>
                <a:cubicBezTo>
                  <a:pt x="6" y="0"/>
                  <a:pt x="6" y="0"/>
                  <a:pt x="6" y="0"/>
                </a:cubicBezTo>
                <a:cubicBezTo>
                  <a:pt x="3" y="0"/>
                  <a:pt x="0" y="2"/>
                  <a:pt x="0" y="6"/>
                </a:cubicBezTo>
                <a:cubicBezTo>
                  <a:pt x="0" y="27"/>
                  <a:pt x="0" y="27"/>
                  <a:pt x="0" y="27"/>
                </a:cubicBezTo>
                <a:cubicBezTo>
                  <a:pt x="0" y="30"/>
                  <a:pt x="0" y="30"/>
                  <a:pt x="0" y="30"/>
                </a:cubicBezTo>
                <a:cubicBezTo>
                  <a:pt x="0" y="184"/>
                  <a:pt x="0" y="184"/>
                  <a:pt x="0" y="184"/>
                </a:cubicBezTo>
                <a:cubicBezTo>
                  <a:pt x="0" y="184"/>
                  <a:pt x="0" y="184"/>
                  <a:pt x="0" y="184"/>
                </a:cubicBezTo>
                <a:cubicBezTo>
                  <a:pt x="0" y="184"/>
                  <a:pt x="0" y="184"/>
                  <a:pt x="0" y="184"/>
                </a:cubicBezTo>
                <a:cubicBezTo>
                  <a:pt x="0" y="185"/>
                  <a:pt x="0" y="186"/>
                  <a:pt x="1" y="186"/>
                </a:cubicBezTo>
                <a:cubicBezTo>
                  <a:pt x="1" y="186"/>
                  <a:pt x="1" y="186"/>
                  <a:pt x="1" y="187"/>
                </a:cubicBezTo>
                <a:cubicBezTo>
                  <a:pt x="1" y="187"/>
                  <a:pt x="1" y="188"/>
                  <a:pt x="2" y="188"/>
                </a:cubicBezTo>
                <a:cubicBezTo>
                  <a:pt x="2" y="188"/>
                  <a:pt x="2" y="188"/>
                  <a:pt x="2" y="188"/>
                </a:cubicBezTo>
                <a:cubicBezTo>
                  <a:pt x="2" y="188"/>
                  <a:pt x="2" y="188"/>
                  <a:pt x="2" y="188"/>
                </a:cubicBezTo>
                <a:cubicBezTo>
                  <a:pt x="3" y="189"/>
                  <a:pt x="3" y="189"/>
                  <a:pt x="4" y="189"/>
                </a:cubicBezTo>
                <a:cubicBezTo>
                  <a:pt x="4" y="190"/>
                  <a:pt x="4" y="190"/>
                  <a:pt x="4" y="190"/>
                </a:cubicBezTo>
                <a:cubicBezTo>
                  <a:pt x="5" y="190"/>
                  <a:pt x="5" y="190"/>
                  <a:pt x="6" y="190"/>
                </a:cubicBezTo>
                <a:cubicBezTo>
                  <a:pt x="250" y="190"/>
                  <a:pt x="250" y="190"/>
                  <a:pt x="250" y="190"/>
                </a:cubicBezTo>
                <a:cubicBezTo>
                  <a:pt x="251" y="190"/>
                  <a:pt x="251" y="190"/>
                  <a:pt x="252" y="190"/>
                </a:cubicBezTo>
                <a:cubicBezTo>
                  <a:pt x="252" y="190"/>
                  <a:pt x="252" y="190"/>
                  <a:pt x="252" y="189"/>
                </a:cubicBezTo>
                <a:cubicBezTo>
                  <a:pt x="253" y="189"/>
                  <a:pt x="253" y="189"/>
                  <a:pt x="254" y="188"/>
                </a:cubicBezTo>
                <a:cubicBezTo>
                  <a:pt x="254" y="188"/>
                  <a:pt x="254" y="188"/>
                  <a:pt x="254" y="188"/>
                </a:cubicBezTo>
                <a:cubicBezTo>
                  <a:pt x="254" y="188"/>
                  <a:pt x="254" y="188"/>
                  <a:pt x="254" y="188"/>
                </a:cubicBezTo>
                <a:cubicBezTo>
                  <a:pt x="255" y="188"/>
                  <a:pt x="255" y="187"/>
                  <a:pt x="255" y="187"/>
                </a:cubicBezTo>
                <a:cubicBezTo>
                  <a:pt x="255" y="186"/>
                  <a:pt x="255" y="186"/>
                  <a:pt x="255" y="186"/>
                </a:cubicBezTo>
                <a:cubicBezTo>
                  <a:pt x="256" y="186"/>
                  <a:pt x="256" y="185"/>
                  <a:pt x="256" y="184"/>
                </a:cubicBezTo>
                <a:cubicBezTo>
                  <a:pt x="256" y="184"/>
                  <a:pt x="256" y="184"/>
                  <a:pt x="256" y="184"/>
                </a:cubicBezTo>
                <a:cubicBezTo>
                  <a:pt x="256" y="184"/>
                  <a:pt x="256" y="184"/>
                  <a:pt x="256" y="184"/>
                </a:cubicBezTo>
                <a:cubicBezTo>
                  <a:pt x="256" y="30"/>
                  <a:pt x="256" y="30"/>
                  <a:pt x="256" y="30"/>
                </a:cubicBezTo>
                <a:cubicBezTo>
                  <a:pt x="256" y="27"/>
                  <a:pt x="256" y="27"/>
                  <a:pt x="256" y="27"/>
                </a:cubicBezTo>
                <a:cubicBezTo>
                  <a:pt x="256" y="6"/>
                  <a:pt x="256" y="6"/>
                  <a:pt x="256" y="6"/>
                </a:cubicBezTo>
                <a:cubicBezTo>
                  <a:pt x="256" y="2"/>
                  <a:pt x="253" y="0"/>
                  <a:pt x="250" y="0"/>
                </a:cubicBezTo>
                <a:close/>
                <a:moveTo>
                  <a:pt x="191" y="110"/>
                </a:moveTo>
                <a:cubicBezTo>
                  <a:pt x="189" y="108"/>
                  <a:pt x="185" y="108"/>
                  <a:pt x="183" y="110"/>
                </a:cubicBezTo>
                <a:cubicBezTo>
                  <a:pt x="180" y="112"/>
                  <a:pt x="180" y="116"/>
                  <a:pt x="183" y="118"/>
                </a:cubicBezTo>
                <a:cubicBezTo>
                  <a:pt x="236" y="178"/>
                  <a:pt x="236" y="178"/>
                  <a:pt x="236" y="178"/>
                </a:cubicBezTo>
                <a:cubicBezTo>
                  <a:pt x="20" y="178"/>
                  <a:pt x="20" y="178"/>
                  <a:pt x="20" y="178"/>
                </a:cubicBezTo>
                <a:cubicBezTo>
                  <a:pt x="74" y="118"/>
                  <a:pt x="74" y="118"/>
                  <a:pt x="74" y="118"/>
                </a:cubicBezTo>
                <a:cubicBezTo>
                  <a:pt x="76" y="116"/>
                  <a:pt x="76" y="112"/>
                  <a:pt x="73" y="110"/>
                </a:cubicBezTo>
                <a:cubicBezTo>
                  <a:pt x="71" y="108"/>
                  <a:pt x="67" y="108"/>
                  <a:pt x="65" y="110"/>
                </a:cubicBezTo>
                <a:cubicBezTo>
                  <a:pt x="12" y="168"/>
                  <a:pt x="12" y="168"/>
                  <a:pt x="12" y="168"/>
                </a:cubicBezTo>
                <a:cubicBezTo>
                  <a:pt x="12" y="42"/>
                  <a:pt x="12" y="42"/>
                  <a:pt x="12" y="42"/>
                </a:cubicBezTo>
                <a:cubicBezTo>
                  <a:pt x="124" y="128"/>
                  <a:pt x="124" y="128"/>
                  <a:pt x="124" y="128"/>
                </a:cubicBezTo>
                <a:cubicBezTo>
                  <a:pt x="125" y="128"/>
                  <a:pt x="126" y="129"/>
                  <a:pt x="128" y="129"/>
                </a:cubicBezTo>
                <a:cubicBezTo>
                  <a:pt x="129" y="129"/>
                  <a:pt x="130" y="128"/>
                  <a:pt x="131" y="128"/>
                </a:cubicBezTo>
                <a:cubicBezTo>
                  <a:pt x="244" y="42"/>
                  <a:pt x="244" y="42"/>
                  <a:pt x="244" y="42"/>
                </a:cubicBezTo>
                <a:cubicBezTo>
                  <a:pt x="244" y="168"/>
                  <a:pt x="244" y="168"/>
                  <a:pt x="244" y="168"/>
                </a:cubicBezTo>
                <a:lnTo>
                  <a:pt x="191" y="110"/>
                </a:lnTo>
                <a:close/>
                <a:moveTo>
                  <a:pt x="12" y="12"/>
                </a:moveTo>
                <a:cubicBezTo>
                  <a:pt x="244" y="12"/>
                  <a:pt x="244" y="12"/>
                  <a:pt x="244" y="12"/>
                </a:cubicBezTo>
                <a:cubicBezTo>
                  <a:pt x="244" y="27"/>
                  <a:pt x="244" y="27"/>
                  <a:pt x="244" y="27"/>
                </a:cubicBezTo>
                <a:cubicBezTo>
                  <a:pt x="128" y="115"/>
                  <a:pt x="128" y="115"/>
                  <a:pt x="128" y="115"/>
                </a:cubicBezTo>
                <a:cubicBezTo>
                  <a:pt x="12" y="27"/>
                  <a:pt x="12" y="27"/>
                  <a:pt x="12" y="27"/>
                </a:cubicBezTo>
                <a:lnTo>
                  <a:pt x="12" y="12"/>
                </a:lnTo>
                <a:close/>
              </a:path>
            </a:pathLst>
          </a:custGeom>
          <a:solidFill>
            <a:schemeClr val="bg1"/>
          </a:solidFill>
          <a:ln>
            <a:noFill/>
          </a:ln>
        </p:spPr>
        <p:txBody>
          <a:bodyPr vert="horz" wrap="square" lIns="64291" tIns="32147" rIns="64291" bIns="32147" numCol="1" anchor="t" anchorCtr="0" compatLnSpc="1">
            <a:prstTxWarp prst="textNoShape">
              <a:avLst/>
            </a:prstTxWarp>
            <a:noAutofit/>
          </a:bodyPr>
          <a:lstStyle/>
          <a:p>
            <a:endParaRPr lang="en-US" dirty="0">
              <a:latin typeface="Lato Regular"/>
              <a:ea typeface="Lato Regular"/>
              <a:cs typeface="Lato Regular"/>
            </a:endParaRPr>
          </a:p>
        </p:txBody>
      </p:sp>
      <p:grpSp>
        <p:nvGrpSpPr>
          <p:cNvPr id="60" name="Group 59"/>
          <p:cNvGrpSpPr/>
          <p:nvPr/>
        </p:nvGrpSpPr>
        <p:grpSpPr>
          <a:xfrm>
            <a:off x="10603658" y="5318284"/>
            <a:ext cx="265792" cy="213676"/>
            <a:chOff x="2434439" y="2573087"/>
            <a:chExt cx="496617" cy="399241"/>
          </a:xfrm>
          <a:solidFill>
            <a:schemeClr val="bg1"/>
          </a:solidFill>
        </p:grpSpPr>
        <p:sp>
          <p:nvSpPr>
            <p:cNvPr id="61" name="Freeform 52"/>
            <p:cNvSpPr>
              <a:spLocks noEditPoints="1"/>
            </p:cNvSpPr>
            <p:nvPr/>
          </p:nvSpPr>
          <p:spPr bwMode="auto">
            <a:xfrm>
              <a:off x="2434439" y="2573087"/>
              <a:ext cx="496617" cy="399241"/>
            </a:xfrm>
            <a:custGeom>
              <a:avLst/>
              <a:gdLst>
                <a:gd name="T0" fmla="*/ 249 w 255"/>
                <a:gd name="T1" fmla="*/ 49 h 205"/>
                <a:gd name="T2" fmla="*/ 228 w 255"/>
                <a:gd name="T3" fmla="*/ 49 h 205"/>
                <a:gd name="T4" fmla="*/ 176 w 255"/>
                <a:gd name="T5" fmla="*/ 0 h 205"/>
                <a:gd name="T6" fmla="*/ 138 w 255"/>
                <a:gd name="T7" fmla="*/ 15 h 205"/>
                <a:gd name="T8" fmla="*/ 123 w 255"/>
                <a:gd name="T9" fmla="*/ 53 h 205"/>
                <a:gd name="T10" fmla="*/ 123 w 255"/>
                <a:gd name="T11" fmla="*/ 57 h 205"/>
                <a:gd name="T12" fmla="*/ 30 w 255"/>
                <a:gd name="T13" fmla="*/ 7 h 205"/>
                <a:gd name="T14" fmla="*/ 24 w 255"/>
                <a:gd name="T15" fmla="*/ 4 h 205"/>
                <a:gd name="T16" fmla="*/ 22 w 255"/>
                <a:gd name="T17" fmla="*/ 4 h 205"/>
                <a:gd name="T18" fmla="*/ 17 w 255"/>
                <a:gd name="T19" fmla="*/ 7 h 205"/>
                <a:gd name="T20" fmla="*/ 13 w 255"/>
                <a:gd name="T21" fmla="*/ 56 h 205"/>
                <a:gd name="T22" fmla="*/ 11 w 255"/>
                <a:gd name="T23" fmla="*/ 58 h 205"/>
                <a:gd name="T24" fmla="*/ 8 w 255"/>
                <a:gd name="T25" fmla="*/ 104 h 205"/>
                <a:gd name="T26" fmla="*/ 50 w 255"/>
                <a:gd name="T27" fmla="*/ 148 h 205"/>
                <a:gd name="T28" fmla="*/ 14 w 255"/>
                <a:gd name="T29" fmla="*/ 195 h 205"/>
                <a:gd name="T30" fmla="*/ 14 w 255"/>
                <a:gd name="T31" fmla="*/ 202 h 205"/>
                <a:gd name="T32" fmla="*/ 19 w 255"/>
                <a:gd name="T33" fmla="*/ 205 h 205"/>
                <a:gd name="T34" fmla="*/ 228 w 255"/>
                <a:gd name="T35" fmla="*/ 61 h 205"/>
                <a:gd name="T36" fmla="*/ 249 w 255"/>
                <a:gd name="T37" fmla="*/ 61 h 205"/>
                <a:gd name="T38" fmla="*/ 255 w 255"/>
                <a:gd name="T39" fmla="*/ 55 h 205"/>
                <a:gd name="T40" fmla="*/ 249 w 255"/>
                <a:gd name="T41" fmla="*/ 49 h 205"/>
                <a:gd name="T42" fmla="*/ 31 w 255"/>
                <a:gd name="T43" fmla="*/ 193 h 205"/>
                <a:gd name="T44" fmla="*/ 64 w 255"/>
                <a:gd name="T45" fmla="*/ 150 h 205"/>
                <a:gd name="T46" fmla="*/ 65 w 255"/>
                <a:gd name="T47" fmla="*/ 145 h 205"/>
                <a:gd name="T48" fmla="*/ 62 w 255"/>
                <a:gd name="T49" fmla="*/ 141 h 205"/>
                <a:gd name="T50" fmla="*/ 20 w 255"/>
                <a:gd name="T51" fmla="*/ 101 h 205"/>
                <a:gd name="T52" fmla="*/ 19 w 255"/>
                <a:gd name="T53" fmla="*/ 73 h 205"/>
                <a:gd name="T54" fmla="*/ 53 w 255"/>
                <a:gd name="T55" fmla="*/ 102 h 205"/>
                <a:gd name="T56" fmla="*/ 61 w 255"/>
                <a:gd name="T57" fmla="*/ 99 h 205"/>
                <a:gd name="T58" fmla="*/ 57 w 255"/>
                <a:gd name="T59" fmla="*/ 91 h 205"/>
                <a:gd name="T60" fmla="*/ 25 w 255"/>
                <a:gd name="T61" fmla="*/ 22 h 205"/>
                <a:gd name="T62" fmla="*/ 130 w 255"/>
                <a:gd name="T63" fmla="*/ 68 h 205"/>
                <a:gd name="T64" fmla="*/ 135 w 255"/>
                <a:gd name="T65" fmla="*/ 62 h 205"/>
                <a:gd name="T66" fmla="*/ 135 w 255"/>
                <a:gd name="T67" fmla="*/ 53 h 205"/>
                <a:gd name="T68" fmla="*/ 147 w 255"/>
                <a:gd name="T69" fmla="*/ 24 h 205"/>
                <a:gd name="T70" fmla="*/ 176 w 255"/>
                <a:gd name="T71" fmla="*/ 12 h 205"/>
                <a:gd name="T72" fmla="*/ 216 w 255"/>
                <a:gd name="T73" fmla="*/ 55 h 205"/>
                <a:gd name="T74" fmla="*/ 31 w 255"/>
                <a:gd name="T75"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5" h="205">
                  <a:moveTo>
                    <a:pt x="249" y="49"/>
                  </a:moveTo>
                  <a:cubicBezTo>
                    <a:pt x="228" y="49"/>
                    <a:pt x="228" y="49"/>
                    <a:pt x="228" y="49"/>
                  </a:cubicBezTo>
                  <a:cubicBezTo>
                    <a:pt x="225" y="22"/>
                    <a:pt x="203" y="1"/>
                    <a:pt x="176" y="0"/>
                  </a:cubicBezTo>
                  <a:cubicBezTo>
                    <a:pt x="162" y="0"/>
                    <a:pt x="149" y="5"/>
                    <a:pt x="138" y="15"/>
                  </a:cubicBezTo>
                  <a:cubicBezTo>
                    <a:pt x="128" y="25"/>
                    <a:pt x="123" y="39"/>
                    <a:pt x="123" y="53"/>
                  </a:cubicBezTo>
                  <a:cubicBezTo>
                    <a:pt x="123" y="57"/>
                    <a:pt x="123" y="57"/>
                    <a:pt x="123" y="57"/>
                  </a:cubicBezTo>
                  <a:cubicBezTo>
                    <a:pt x="107" y="59"/>
                    <a:pt x="58" y="60"/>
                    <a:pt x="30" y="7"/>
                  </a:cubicBezTo>
                  <a:cubicBezTo>
                    <a:pt x="29" y="5"/>
                    <a:pt x="27" y="4"/>
                    <a:pt x="24" y="4"/>
                  </a:cubicBezTo>
                  <a:cubicBezTo>
                    <a:pt x="22" y="4"/>
                    <a:pt x="22" y="4"/>
                    <a:pt x="22" y="4"/>
                  </a:cubicBezTo>
                  <a:cubicBezTo>
                    <a:pt x="20" y="4"/>
                    <a:pt x="18" y="5"/>
                    <a:pt x="17" y="7"/>
                  </a:cubicBezTo>
                  <a:cubicBezTo>
                    <a:pt x="16" y="8"/>
                    <a:pt x="7" y="31"/>
                    <a:pt x="13" y="56"/>
                  </a:cubicBezTo>
                  <a:cubicBezTo>
                    <a:pt x="12" y="57"/>
                    <a:pt x="12" y="57"/>
                    <a:pt x="11" y="58"/>
                  </a:cubicBezTo>
                  <a:cubicBezTo>
                    <a:pt x="11" y="59"/>
                    <a:pt x="0" y="79"/>
                    <a:pt x="8" y="104"/>
                  </a:cubicBezTo>
                  <a:cubicBezTo>
                    <a:pt x="14" y="122"/>
                    <a:pt x="28" y="137"/>
                    <a:pt x="50" y="148"/>
                  </a:cubicBezTo>
                  <a:cubicBezTo>
                    <a:pt x="14" y="195"/>
                    <a:pt x="14" y="195"/>
                    <a:pt x="14" y="195"/>
                  </a:cubicBezTo>
                  <a:cubicBezTo>
                    <a:pt x="13" y="197"/>
                    <a:pt x="13" y="200"/>
                    <a:pt x="14" y="202"/>
                  </a:cubicBezTo>
                  <a:cubicBezTo>
                    <a:pt x="15" y="204"/>
                    <a:pt x="17" y="205"/>
                    <a:pt x="19" y="205"/>
                  </a:cubicBezTo>
                  <a:cubicBezTo>
                    <a:pt x="147" y="205"/>
                    <a:pt x="225" y="151"/>
                    <a:pt x="228" y="61"/>
                  </a:cubicBezTo>
                  <a:cubicBezTo>
                    <a:pt x="249" y="61"/>
                    <a:pt x="249" y="61"/>
                    <a:pt x="249" y="61"/>
                  </a:cubicBezTo>
                  <a:cubicBezTo>
                    <a:pt x="252" y="61"/>
                    <a:pt x="255" y="58"/>
                    <a:pt x="255" y="55"/>
                  </a:cubicBezTo>
                  <a:cubicBezTo>
                    <a:pt x="255" y="51"/>
                    <a:pt x="252" y="49"/>
                    <a:pt x="249" y="49"/>
                  </a:cubicBezTo>
                  <a:close/>
                  <a:moveTo>
                    <a:pt x="31" y="193"/>
                  </a:moveTo>
                  <a:cubicBezTo>
                    <a:pt x="64" y="150"/>
                    <a:pt x="64" y="150"/>
                    <a:pt x="64" y="150"/>
                  </a:cubicBezTo>
                  <a:cubicBezTo>
                    <a:pt x="65" y="149"/>
                    <a:pt x="65" y="147"/>
                    <a:pt x="65" y="145"/>
                  </a:cubicBezTo>
                  <a:cubicBezTo>
                    <a:pt x="65" y="143"/>
                    <a:pt x="63" y="142"/>
                    <a:pt x="62" y="141"/>
                  </a:cubicBezTo>
                  <a:cubicBezTo>
                    <a:pt x="39" y="130"/>
                    <a:pt x="25" y="117"/>
                    <a:pt x="20" y="101"/>
                  </a:cubicBezTo>
                  <a:cubicBezTo>
                    <a:pt x="16" y="90"/>
                    <a:pt x="17" y="80"/>
                    <a:pt x="19" y="73"/>
                  </a:cubicBezTo>
                  <a:cubicBezTo>
                    <a:pt x="25" y="84"/>
                    <a:pt x="35" y="94"/>
                    <a:pt x="53" y="102"/>
                  </a:cubicBezTo>
                  <a:cubicBezTo>
                    <a:pt x="56" y="103"/>
                    <a:pt x="59" y="102"/>
                    <a:pt x="61" y="99"/>
                  </a:cubicBezTo>
                  <a:cubicBezTo>
                    <a:pt x="62" y="95"/>
                    <a:pt x="60" y="92"/>
                    <a:pt x="57" y="91"/>
                  </a:cubicBezTo>
                  <a:cubicBezTo>
                    <a:pt x="18" y="74"/>
                    <a:pt x="21" y="39"/>
                    <a:pt x="25" y="22"/>
                  </a:cubicBezTo>
                  <a:cubicBezTo>
                    <a:pt x="64" y="82"/>
                    <a:pt x="129" y="68"/>
                    <a:pt x="130" y="68"/>
                  </a:cubicBezTo>
                  <a:cubicBezTo>
                    <a:pt x="133" y="67"/>
                    <a:pt x="135" y="65"/>
                    <a:pt x="135" y="62"/>
                  </a:cubicBezTo>
                  <a:cubicBezTo>
                    <a:pt x="135" y="53"/>
                    <a:pt x="135" y="53"/>
                    <a:pt x="135" y="53"/>
                  </a:cubicBezTo>
                  <a:cubicBezTo>
                    <a:pt x="135" y="42"/>
                    <a:pt x="139" y="32"/>
                    <a:pt x="147" y="24"/>
                  </a:cubicBezTo>
                  <a:cubicBezTo>
                    <a:pt x="155" y="16"/>
                    <a:pt x="165" y="12"/>
                    <a:pt x="176" y="12"/>
                  </a:cubicBezTo>
                  <a:cubicBezTo>
                    <a:pt x="198" y="13"/>
                    <a:pt x="216" y="32"/>
                    <a:pt x="216" y="55"/>
                  </a:cubicBezTo>
                  <a:cubicBezTo>
                    <a:pt x="216" y="140"/>
                    <a:pt x="149" y="190"/>
                    <a:pt x="31" y="19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Lato Regular"/>
                <a:ea typeface="Lato Regular"/>
                <a:cs typeface="Lato Regular"/>
              </a:endParaRPr>
            </a:p>
          </p:txBody>
        </p:sp>
        <p:sp>
          <p:nvSpPr>
            <p:cNvPr id="62" name="Freeform 53"/>
            <p:cNvSpPr>
              <a:spLocks/>
            </p:cNvSpPr>
            <p:nvPr/>
          </p:nvSpPr>
          <p:spPr bwMode="auto">
            <a:xfrm>
              <a:off x="2761622" y="2650988"/>
              <a:ext cx="38950" cy="40898"/>
            </a:xfrm>
            <a:custGeom>
              <a:avLst/>
              <a:gdLst>
                <a:gd name="T0" fmla="*/ 3 w 20"/>
                <a:gd name="T1" fmla="*/ 4 h 21"/>
                <a:gd name="T2" fmla="*/ 0 w 20"/>
                <a:gd name="T3" fmla="*/ 11 h 21"/>
                <a:gd name="T4" fmla="*/ 3 w 20"/>
                <a:gd name="T5" fmla="*/ 18 h 21"/>
                <a:gd name="T6" fmla="*/ 10 w 20"/>
                <a:gd name="T7" fmla="*/ 21 h 21"/>
                <a:gd name="T8" fmla="*/ 17 w 20"/>
                <a:gd name="T9" fmla="*/ 18 h 21"/>
                <a:gd name="T10" fmla="*/ 20 w 20"/>
                <a:gd name="T11" fmla="*/ 11 h 21"/>
                <a:gd name="T12" fmla="*/ 17 w 20"/>
                <a:gd name="T13" fmla="*/ 4 h 21"/>
                <a:gd name="T14" fmla="*/ 3 w 20"/>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1">
                  <a:moveTo>
                    <a:pt x="3" y="4"/>
                  </a:moveTo>
                  <a:cubicBezTo>
                    <a:pt x="1" y="5"/>
                    <a:pt x="0" y="8"/>
                    <a:pt x="0" y="11"/>
                  </a:cubicBezTo>
                  <a:cubicBezTo>
                    <a:pt x="0" y="13"/>
                    <a:pt x="1" y="16"/>
                    <a:pt x="3" y="18"/>
                  </a:cubicBezTo>
                  <a:cubicBezTo>
                    <a:pt x="4" y="20"/>
                    <a:pt x="7" y="21"/>
                    <a:pt x="10" y="21"/>
                  </a:cubicBezTo>
                  <a:cubicBezTo>
                    <a:pt x="12" y="21"/>
                    <a:pt x="15" y="20"/>
                    <a:pt x="17" y="18"/>
                  </a:cubicBezTo>
                  <a:cubicBezTo>
                    <a:pt x="19" y="16"/>
                    <a:pt x="20" y="13"/>
                    <a:pt x="20" y="11"/>
                  </a:cubicBezTo>
                  <a:cubicBezTo>
                    <a:pt x="20" y="8"/>
                    <a:pt x="19" y="5"/>
                    <a:pt x="17" y="4"/>
                  </a:cubicBezTo>
                  <a:cubicBezTo>
                    <a:pt x="13" y="0"/>
                    <a:pt x="6" y="0"/>
                    <a:pt x="3"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Lato Regular"/>
                <a:ea typeface="Lato Regular"/>
                <a:cs typeface="Lato Regular"/>
              </a:endParaRPr>
            </a:p>
          </p:txBody>
        </p:sp>
      </p:grpSp>
      <p:sp>
        <p:nvSpPr>
          <p:cNvPr id="64" name="Freeform 75"/>
          <p:cNvSpPr>
            <a:spLocks noEditPoints="1"/>
          </p:cNvSpPr>
          <p:nvPr/>
        </p:nvSpPr>
        <p:spPr bwMode="auto">
          <a:xfrm>
            <a:off x="1342430" y="5276745"/>
            <a:ext cx="276224" cy="260671"/>
          </a:xfrm>
          <a:custGeom>
            <a:avLst/>
            <a:gdLst>
              <a:gd name="T0" fmla="*/ 254 w 257"/>
              <a:gd name="T1" fmla="*/ 90 h 243"/>
              <a:gd name="T2" fmla="*/ 132 w 257"/>
              <a:gd name="T3" fmla="*/ 1 h 243"/>
              <a:gd name="T4" fmla="*/ 125 w 257"/>
              <a:gd name="T5" fmla="*/ 1 h 243"/>
              <a:gd name="T6" fmla="*/ 3 w 257"/>
              <a:gd name="T7" fmla="*/ 90 h 243"/>
              <a:gd name="T8" fmla="*/ 2 w 257"/>
              <a:gd name="T9" fmla="*/ 98 h 243"/>
              <a:gd name="T10" fmla="*/ 7 w 257"/>
              <a:gd name="T11" fmla="*/ 100 h 243"/>
              <a:gd name="T12" fmla="*/ 10 w 257"/>
              <a:gd name="T13" fmla="*/ 99 h 243"/>
              <a:gd name="T14" fmla="*/ 35 w 257"/>
              <a:gd name="T15" fmla="*/ 81 h 243"/>
              <a:gd name="T16" fmla="*/ 35 w 257"/>
              <a:gd name="T17" fmla="*/ 237 h 243"/>
              <a:gd name="T18" fmla="*/ 41 w 257"/>
              <a:gd name="T19" fmla="*/ 243 h 243"/>
              <a:gd name="T20" fmla="*/ 216 w 257"/>
              <a:gd name="T21" fmla="*/ 243 h 243"/>
              <a:gd name="T22" fmla="*/ 222 w 257"/>
              <a:gd name="T23" fmla="*/ 237 h 243"/>
              <a:gd name="T24" fmla="*/ 222 w 257"/>
              <a:gd name="T25" fmla="*/ 81 h 243"/>
              <a:gd name="T26" fmla="*/ 247 w 257"/>
              <a:gd name="T27" fmla="*/ 99 h 243"/>
              <a:gd name="T28" fmla="*/ 255 w 257"/>
              <a:gd name="T29" fmla="*/ 98 h 243"/>
              <a:gd name="T30" fmla="*/ 254 w 257"/>
              <a:gd name="T31" fmla="*/ 90 h 243"/>
              <a:gd name="T32" fmla="*/ 151 w 257"/>
              <a:gd name="T33" fmla="*/ 231 h 243"/>
              <a:gd name="T34" fmla="*/ 107 w 257"/>
              <a:gd name="T35" fmla="*/ 231 h 243"/>
              <a:gd name="T36" fmla="*/ 107 w 257"/>
              <a:gd name="T37" fmla="*/ 154 h 243"/>
              <a:gd name="T38" fmla="*/ 151 w 257"/>
              <a:gd name="T39" fmla="*/ 154 h 243"/>
              <a:gd name="T40" fmla="*/ 151 w 257"/>
              <a:gd name="T41" fmla="*/ 231 h 243"/>
              <a:gd name="T42" fmla="*/ 210 w 257"/>
              <a:gd name="T43" fmla="*/ 76 h 243"/>
              <a:gd name="T44" fmla="*/ 210 w 257"/>
              <a:gd name="T45" fmla="*/ 231 h 243"/>
              <a:gd name="T46" fmla="*/ 163 w 257"/>
              <a:gd name="T47" fmla="*/ 231 h 243"/>
              <a:gd name="T48" fmla="*/ 163 w 257"/>
              <a:gd name="T49" fmla="*/ 148 h 243"/>
              <a:gd name="T50" fmla="*/ 157 w 257"/>
              <a:gd name="T51" fmla="*/ 142 h 243"/>
              <a:gd name="T52" fmla="*/ 101 w 257"/>
              <a:gd name="T53" fmla="*/ 142 h 243"/>
              <a:gd name="T54" fmla="*/ 95 w 257"/>
              <a:gd name="T55" fmla="*/ 148 h 243"/>
              <a:gd name="T56" fmla="*/ 95 w 257"/>
              <a:gd name="T57" fmla="*/ 231 h 243"/>
              <a:gd name="T58" fmla="*/ 47 w 257"/>
              <a:gd name="T59" fmla="*/ 231 h 243"/>
              <a:gd name="T60" fmla="*/ 47 w 257"/>
              <a:gd name="T61" fmla="*/ 76 h 243"/>
              <a:gd name="T62" fmla="*/ 47 w 257"/>
              <a:gd name="T63" fmla="*/ 73 h 243"/>
              <a:gd name="T64" fmla="*/ 129 w 257"/>
              <a:gd name="T65" fmla="*/ 14 h 243"/>
              <a:gd name="T66" fmla="*/ 211 w 257"/>
              <a:gd name="T67" fmla="*/ 73 h 243"/>
              <a:gd name="T68" fmla="*/ 210 w 257"/>
              <a:gd name="T69" fmla="*/ 7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 h="243">
                <a:moveTo>
                  <a:pt x="254" y="90"/>
                </a:moveTo>
                <a:cubicBezTo>
                  <a:pt x="132" y="1"/>
                  <a:pt x="132" y="1"/>
                  <a:pt x="132" y="1"/>
                </a:cubicBezTo>
                <a:cubicBezTo>
                  <a:pt x="130" y="0"/>
                  <a:pt x="127" y="0"/>
                  <a:pt x="125" y="1"/>
                </a:cubicBezTo>
                <a:cubicBezTo>
                  <a:pt x="3" y="90"/>
                  <a:pt x="3" y="90"/>
                  <a:pt x="3" y="90"/>
                </a:cubicBezTo>
                <a:cubicBezTo>
                  <a:pt x="0" y="92"/>
                  <a:pt x="0" y="95"/>
                  <a:pt x="2" y="98"/>
                </a:cubicBezTo>
                <a:cubicBezTo>
                  <a:pt x="3" y="100"/>
                  <a:pt x="5" y="100"/>
                  <a:pt x="7" y="100"/>
                </a:cubicBezTo>
                <a:cubicBezTo>
                  <a:pt x="8" y="100"/>
                  <a:pt x="9" y="100"/>
                  <a:pt x="10" y="99"/>
                </a:cubicBezTo>
                <a:cubicBezTo>
                  <a:pt x="35" y="81"/>
                  <a:pt x="35" y="81"/>
                  <a:pt x="35" y="81"/>
                </a:cubicBezTo>
                <a:cubicBezTo>
                  <a:pt x="35" y="237"/>
                  <a:pt x="35" y="237"/>
                  <a:pt x="35" y="237"/>
                </a:cubicBezTo>
                <a:cubicBezTo>
                  <a:pt x="35" y="240"/>
                  <a:pt x="38" y="243"/>
                  <a:pt x="41" y="243"/>
                </a:cubicBezTo>
                <a:cubicBezTo>
                  <a:pt x="216" y="243"/>
                  <a:pt x="216" y="243"/>
                  <a:pt x="216" y="243"/>
                </a:cubicBezTo>
                <a:cubicBezTo>
                  <a:pt x="219" y="243"/>
                  <a:pt x="222" y="240"/>
                  <a:pt x="222" y="237"/>
                </a:cubicBezTo>
                <a:cubicBezTo>
                  <a:pt x="222" y="81"/>
                  <a:pt x="222" y="81"/>
                  <a:pt x="222" y="81"/>
                </a:cubicBezTo>
                <a:cubicBezTo>
                  <a:pt x="247" y="99"/>
                  <a:pt x="247" y="99"/>
                  <a:pt x="247" y="99"/>
                </a:cubicBezTo>
                <a:cubicBezTo>
                  <a:pt x="250" y="101"/>
                  <a:pt x="253" y="101"/>
                  <a:pt x="255" y="98"/>
                </a:cubicBezTo>
                <a:cubicBezTo>
                  <a:pt x="257" y="95"/>
                  <a:pt x="257" y="92"/>
                  <a:pt x="254" y="90"/>
                </a:cubicBezTo>
                <a:close/>
                <a:moveTo>
                  <a:pt x="151" y="231"/>
                </a:moveTo>
                <a:cubicBezTo>
                  <a:pt x="107" y="231"/>
                  <a:pt x="107" y="231"/>
                  <a:pt x="107" y="231"/>
                </a:cubicBezTo>
                <a:cubicBezTo>
                  <a:pt x="107" y="154"/>
                  <a:pt x="107" y="154"/>
                  <a:pt x="107" y="154"/>
                </a:cubicBezTo>
                <a:cubicBezTo>
                  <a:pt x="151" y="154"/>
                  <a:pt x="151" y="154"/>
                  <a:pt x="151" y="154"/>
                </a:cubicBezTo>
                <a:lnTo>
                  <a:pt x="151" y="231"/>
                </a:lnTo>
                <a:close/>
                <a:moveTo>
                  <a:pt x="210" y="76"/>
                </a:moveTo>
                <a:cubicBezTo>
                  <a:pt x="210" y="231"/>
                  <a:pt x="210" y="231"/>
                  <a:pt x="210" y="231"/>
                </a:cubicBezTo>
                <a:cubicBezTo>
                  <a:pt x="163" y="231"/>
                  <a:pt x="163" y="231"/>
                  <a:pt x="163" y="231"/>
                </a:cubicBezTo>
                <a:cubicBezTo>
                  <a:pt x="163" y="148"/>
                  <a:pt x="163" y="148"/>
                  <a:pt x="163" y="148"/>
                </a:cubicBezTo>
                <a:cubicBezTo>
                  <a:pt x="163" y="144"/>
                  <a:pt x="160" y="142"/>
                  <a:pt x="157" y="142"/>
                </a:cubicBezTo>
                <a:cubicBezTo>
                  <a:pt x="101" y="142"/>
                  <a:pt x="101" y="142"/>
                  <a:pt x="101" y="142"/>
                </a:cubicBezTo>
                <a:cubicBezTo>
                  <a:pt x="97" y="142"/>
                  <a:pt x="95" y="144"/>
                  <a:pt x="95" y="148"/>
                </a:cubicBezTo>
                <a:cubicBezTo>
                  <a:pt x="95" y="231"/>
                  <a:pt x="95" y="231"/>
                  <a:pt x="95" y="231"/>
                </a:cubicBezTo>
                <a:cubicBezTo>
                  <a:pt x="47" y="231"/>
                  <a:pt x="47" y="231"/>
                  <a:pt x="47" y="231"/>
                </a:cubicBezTo>
                <a:cubicBezTo>
                  <a:pt x="47" y="76"/>
                  <a:pt x="47" y="76"/>
                  <a:pt x="47" y="76"/>
                </a:cubicBezTo>
                <a:cubicBezTo>
                  <a:pt x="47" y="75"/>
                  <a:pt x="47" y="74"/>
                  <a:pt x="47" y="73"/>
                </a:cubicBezTo>
                <a:cubicBezTo>
                  <a:pt x="129" y="14"/>
                  <a:pt x="129" y="14"/>
                  <a:pt x="129" y="14"/>
                </a:cubicBezTo>
                <a:cubicBezTo>
                  <a:pt x="211" y="73"/>
                  <a:pt x="211" y="73"/>
                  <a:pt x="211" y="73"/>
                </a:cubicBezTo>
                <a:cubicBezTo>
                  <a:pt x="210" y="74"/>
                  <a:pt x="210" y="75"/>
                  <a:pt x="210" y="76"/>
                </a:cubicBezTo>
                <a:close/>
              </a:path>
            </a:pathLst>
          </a:custGeom>
          <a:solidFill>
            <a:schemeClr val="bg1"/>
          </a:solidFill>
          <a:ln>
            <a:noFill/>
          </a:ln>
        </p:spPr>
        <p:txBody>
          <a:bodyPr vert="horz" wrap="square" lIns="64291" tIns="32147" rIns="64291" bIns="32147" numCol="1" anchor="t" anchorCtr="0" compatLnSpc="1">
            <a:prstTxWarp prst="textNoShape">
              <a:avLst/>
            </a:prstTxWarp>
            <a:noAutofit/>
          </a:bodyPr>
          <a:lstStyle/>
          <a:p>
            <a:endParaRPr lang="en-US" dirty="0">
              <a:latin typeface="Lato Regular"/>
              <a:ea typeface="Lato Regular"/>
              <a:cs typeface="Lato Regular"/>
            </a:endParaRPr>
          </a:p>
        </p:txBody>
      </p:sp>
      <p:sp>
        <p:nvSpPr>
          <p:cNvPr id="33" name="Shape 85"/>
          <p:cNvSpPr/>
          <p:nvPr/>
        </p:nvSpPr>
        <p:spPr>
          <a:xfrm flipH="1">
            <a:off x="2708251" y="5153658"/>
            <a:ext cx="0" cy="857901"/>
          </a:xfrm>
          <a:prstGeom prst="line">
            <a:avLst/>
          </a:prstGeom>
          <a:ln w="12700">
            <a:solidFill>
              <a:schemeClr val="bg1">
                <a:lumMod val="85000"/>
              </a:schemeClr>
            </a:solidFill>
            <a:custDash>
              <a:ds d="100000" sp="200000"/>
            </a:custDash>
            <a:round/>
            <a:headEnd type="oval" w="sm" len="sm"/>
            <a:tailEnd type="oval" w="sm" len="sm"/>
          </a:ln>
        </p:spPr>
        <p:txBody>
          <a:bodyPr lIns="32145" tIns="32147" rIns="32145" bIns="32147" anchor="t" anchorCtr="0">
            <a:noAutofit/>
          </a:bodyPr>
          <a:lstStyle/>
          <a:p>
            <a:pPr lvl="0">
              <a:defRPr sz="2400"/>
            </a:pPr>
            <a:endParaRPr sz="2400" dirty="0">
              <a:latin typeface="Lato Regular"/>
              <a:ea typeface="Lato Regular"/>
              <a:cs typeface="Lato Regular"/>
            </a:endParaRPr>
          </a:p>
        </p:txBody>
      </p:sp>
      <p:sp>
        <p:nvSpPr>
          <p:cNvPr id="34" name="Shape 85"/>
          <p:cNvSpPr/>
          <p:nvPr/>
        </p:nvSpPr>
        <p:spPr>
          <a:xfrm flipH="1">
            <a:off x="7211385" y="5153658"/>
            <a:ext cx="0" cy="857901"/>
          </a:xfrm>
          <a:prstGeom prst="line">
            <a:avLst/>
          </a:prstGeom>
          <a:ln w="12700">
            <a:solidFill>
              <a:schemeClr val="bg1">
                <a:lumMod val="85000"/>
              </a:schemeClr>
            </a:solidFill>
            <a:custDash>
              <a:ds d="100000" sp="200000"/>
            </a:custDash>
            <a:round/>
            <a:headEnd type="oval" w="sm" len="sm"/>
            <a:tailEnd type="oval" w="sm" len="sm"/>
          </a:ln>
        </p:spPr>
        <p:txBody>
          <a:bodyPr lIns="32145" tIns="32147" rIns="32145" bIns="32147" anchor="t" anchorCtr="0">
            <a:noAutofit/>
          </a:bodyPr>
          <a:lstStyle/>
          <a:p>
            <a:pPr lvl="0">
              <a:defRPr sz="2400"/>
            </a:pPr>
            <a:endParaRPr sz="2400" dirty="0">
              <a:latin typeface="Lato Regular"/>
              <a:ea typeface="Lato Regular"/>
              <a:cs typeface="Lato Regular"/>
            </a:endParaRPr>
          </a:p>
        </p:txBody>
      </p:sp>
      <p:sp>
        <p:nvSpPr>
          <p:cNvPr id="35" name="Shape 85"/>
          <p:cNvSpPr/>
          <p:nvPr/>
        </p:nvSpPr>
        <p:spPr>
          <a:xfrm flipH="1">
            <a:off x="9462951" y="5153658"/>
            <a:ext cx="0" cy="857901"/>
          </a:xfrm>
          <a:prstGeom prst="line">
            <a:avLst/>
          </a:prstGeom>
          <a:ln w="12700">
            <a:solidFill>
              <a:schemeClr val="bg1">
                <a:lumMod val="85000"/>
              </a:schemeClr>
            </a:solidFill>
            <a:custDash>
              <a:ds d="100000" sp="200000"/>
            </a:custDash>
            <a:round/>
            <a:headEnd type="oval" w="sm" len="sm"/>
            <a:tailEnd type="oval" w="sm" len="sm"/>
          </a:ln>
        </p:spPr>
        <p:txBody>
          <a:bodyPr lIns="32145" tIns="32147" rIns="32145" bIns="32147" anchor="t" anchorCtr="0">
            <a:noAutofit/>
          </a:bodyPr>
          <a:lstStyle/>
          <a:p>
            <a:pPr lvl="0">
              <a:defRPr sz="2400"/>
            </a:pPr>
            <a:endParaRPr sz="2400" dirty="0">
              <a:latin typeface="Lato Regular"/>
              <a:ea typeface="Lato Regular"/>
              <a:cs typeface="Lato Regular"/>
            </a:endParaRPr>
          </a:p>
        </p:txBody>
      </p:sp>
      <p:sp>
        <p:nvSpPr>
          <p:cNvPr id="41" name="Shape 85"/>
          <p:cNvSpPr/>
          <p:nvPr/>
        </p:nvSpPr>
        <p:spPr>
          <a:xfrm flipH="1">
            <a:off x="5093930" y="5235358"/>
            <a:ext cx="0" cy="857901"/>
          </a:xfrm>
          <a:prstGeom prst="line">
            <a:avLst/>
          </a:prstGeom>
          <a:ln w="12700">
            <a:solidFill>
              <a:schemeClr val="bg1">
                <a:lumMod val="85000"/>
              </a:schemeClr>
            </a:solidFill>
            <a:custDash>
              <a:ds d="100000" sp="200000"/>
            </a:custDash>
            <a:round/>
            <a:headEnd type="oval" w="sm" len="sm"/>
            <a:tailEnd type="oval" w="sm" len="sm"/>
          </a:ln>
        </p:spPr>
        <p:txBody>
          <a:bodyPr lIns="32145" tIns="32147" rIns="32145" bIns="32147" anchor="t" anchorCtr="0">
            <a:noAutofit/>
          </a:bodyPr>
          <a:lstStyle/>
          <a:p>
            <a:pPr lvl="0">
              <a:defRPr sz="2400"/>
            </a:pPr>
            <a:endParaRPr sz="2400" dirty="0">
              <a:latin typeface="Lato Regular"/>
              <a:ea typeface="Lato Regular"/>
              <a:cs typeface="Lato Regular"/>
            </a:endParaRPr>
          </a:p>
        </p:txBody>
      </p:sp>
      <p:sp>
        <p:nvSpPr>
          <p:cNvPr id="87" name="TextBox 86"/>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Suzanne Stapleton</a:t>
            </a:r>
          </a:p>
        </p:txBody>
      </p:sp>
      <p:pic>
        <p:nvPicPr>
          <p:cNvPr id="24" name="Picture 23">
            <a:extLst>
              <a:ext uri="{FF2B5EF4-FFF2-40B4-BE49-F238E27FC236}">
                <a16:creationId xmlns:a16="http://schemas.microsoft.com/office/drawing/2014/main" id="{9BDC1789-240B-55CF-0EC3-D77F75AF4672}"/>
              </a:ext>
            </a:extLst>
          </p:cNvPr>
          <p:cNvPicPr>
            <a:picLocks noChangeAspect="1"/>
          </p:cNvPicPr>
          <p:nvPr/>
        </p:nvPicPr>
        <p:blipFill>
          <a:blip r:embed="rId4"/>
          <a:stretch>
            <a:fillRect/>
          </a:stretch>
        </p:blipFill>
        <p:spPr>
          <a:xfrm>
            <a:off x="7537437" y="4909407"/>
            <a:ext cx="1599463" cy="1725549"/>
          </a:xfrm>
          <a:prstGeom prst="rect">
            <a:avLst/>
          </a:prstGeom>
        </p:spPr>
      </p:pic>
      <p:pic>
        <p:nvPicPr>
          <p:cNvPr id="4" name="Picture 3" descr="A picture containing building, yellow, outdoor&#10;&#10;Description automatically generated">
            <a:extLst>
              <a:ext uri="{FF2B5EF4-FFF2-40B4-BE49-F238E27FC236}">
                <a16:creationId xmlns:a16="http://schemas.microsoft.com/office/drawing/2014/main" id="{509B20A6-CDCB-8997-A79A-406412B953F5}"/>
              </a:ext>
            </a:extLst>
          </p:cNvPr>
          <p:cNvPicPr>
            <a:picLocks noChangeAspect="1"/>
          </p:cNvPicPr>
          <p:nvPr/>
        </p:nvPicPr>
        <p:blipFill>
          <a:blip r:embed="rId5"/>
          <a:stretch>
            <a:fillRect/>
          </a:stretch>
        </p:blipFill>
        <p:spPr>
          <a:xfrm>
            <a:off x="3530861" y="1375196"/>
            <a:ext cx="4908625" cy="3276507"/>
          </a:xfrm>
          <a:prstGeom prst="rect">
            <a:avLst/>
          </a:prstGeom>
        </p:spPr>
      </p:pic>
    </p:spTree>
    <p:custDataLst>
      <p:tags r:id="rId1"/>
    </p:custDataLst>
    <p:extLst>
      <p:ext uri="{BB962C8B-B14F-4D97-AF65-F5344CB8AC3E}">
        <p14:creationId xmlns:p14="http://schemas.microsoft.com/office/powerpoint/2010/main" val="413956461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Extra Time</a:t>
            </a:r>
          </a:p>
        </p:txBody>
      </p:sp>
      <p:sp>
        <p:nvSpPr>
          <p:cNvPr id="37" name="TextBox 36"/>
          <p:cNvSpPr txBox="1"/>
          <p:nvPr/>
        </p:nvSpPr>
        <p:spPr>
          <a:xfrm>
            <a:off x="1632833" y="2059114"/>
            <a:ext cx="4131117" cy="698171"/>
          </a:xfrm>
          <a:prstGeom prst="rect">
            <a:avLst/>
          </a:prstGeom>
        </p:spPr>
        <p:txBody>
          <a:bodyPr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A graduate student in your lab leaves UF and the research team continues research they began. Should this student continue as an author on future publications?</a:t>
            </a:r>
          </a:p>
        </p:txBody>
      </p:sp>
      <p:sp>
        <p:nvSpPr>
          <p:cNvPr id="40" name="TextBox 39"/>
          <p:cNvSpPr txBox="1"/>
          <p:nvPr/>
        </p:nvSpPr>
        <p:spPr>
          <a:xfrm>
            <a:off x="1666711" y="4700273"/>
            <a:ext cx="3884437" cy="698171"/>
          </a:xfrm>
          <a:prstGeom prst="rect">
            <a:avLst/>
          </a:prstGeom>
        </p:spPr>
        <p:txBody>
          <a:bodyPr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A staff member who helped collect data for your research says they want to be included as a co-author. How would you respond? </a:t>
            </a:r>
          </a:p>
        </p:txBody>
      </p:sp>
      <p:sp>
        <p:nvSpPr>
          <p:cNvPr id="34" name="Shape 49"/>
          <p:cNvSpPr/>
          <p:nvPr/>
        </p:nvSpPr>
        <p:spPr>
          <a:xfrm>
            <a:off x="1666711" y="4053277"/>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grpSp>
        <p:nvGrpSpPr>
          <p:cNvPr id="81" name="Group 81"/>
          <p:cNvGrpSpPr>
            <a:grpSpLocks noChangeAspect="1"/>
          </p:cNvGrpSpPr>
          <p:nvPr/>
        </p:nvGrpSpPr>
        <p:grpSpPr>
          <a:xfrm>
            <a:off x="920492" y="2107176"/>
            <a:ext cx="283427" cy="274320"/>
            <a:chOff x="0" y="0"/>
            <a:chExt cx="568557" cy="550291"/>
          </a:xfrm>
          <a:solidFill>
            <a:schemeClr val="bg1"/>
          </a:solidFill>
        </p:grpSpPr>
        <p:sp>
          <p:nvSpPr>
            <p:cNvPr id="79" name="Shape 79"/>
            <p:cNvSpPr/>
            <p:nvPr/>
          </p:nvSpPr>
          <p:spPr>
            <a:xfrm>
              <a:off x="0" y="0"/>
              <a:ext cx="568558" cy="550292"/>
            </a:xfrm>
            <a:custGeom>
              <a:avLst/>
              <a:gdLst/>
              <a:ahLst/>
              <a:cxnLst>
                <a:cxn ang="0">
                  <a:pos x="wd2" y="hd2"/>
                </a:cxn>
                <a:cxn ang="5400000">
                  <a:pos x="wd2" y="hd2"/>
                </a:cxn>
                <a:cxn ang="10800000">
                  <a:pos x="wd2" y="hd2"/>
                </a:cxn>
                <a:cxn ang="16200000">
                  <a:pos x="wd2" y="hd2"/>
                </a:cxn>
              </a:cxnLst>
              <a:rect l="0" t="0" r="r" b="b"/>
              <a:pathLst>
                <a:path w="21600" h="21600" extrusionOk="0">
                  <a:moveTo>
                    <a:pt x="21080" y="2241"/>
                  </a:moveTo>
                  <a:cubicBezTo>
                    <a:pt x="18824" y="2241"/>
                    <a:pt x="18824" y="2241"/>
                    <a:pt x="18824" y="2241"/>
                  </a:cubicBezTo>
                  <a:cubicBezTo>
                    <a:pt x="18824" y="538"/>
                    <a:pt x="18824" y="538"/>
                    <a:pt x="18824" y="538"/>
                  </a:cubicBezTo>
                  <a:cubicBezTo>
                    <a:pt x="18824" y="179"/>
                    <a:pt x="18564" y="0"/>
                    <a:pt x="18304" y="0"/>
                  </a:cubicBezTo>
                  <a:cubicBezTo>
                    <a:pt x="16222" y="0"/>
                    <a:pt x="16222" y="0"/>
                    <a:pt x="16222" y="0"/>
                  </a:cubicBezTo>
                  <a:cubicBezTo>
                    <a:pt x="15875" y="0"/>
                    <a:pt x="15701" y="179"/>
                    <a:pt x="15701" y="538"/>
                  </a:cubicBezTo>
                  <a:cubicBezTo>
                    <a:pt x="15701" y="2241"/>
                    <a:pt x="15701" y="2241"/>
                    <a:pt x="15701" y="2241"/>
                  </a:cubicBezTo>
                  <a:cubicBezTo>
                    <a:pt x="12752" y="2241"/>
                    <a:pt x="12752" y="2241"/>
                    <a:pt x="12752" y="2241"/>
                  </a:cubicBezTo>
                  <a:cubicBezTo>
                    <a:pt x="12752" y="538"/>
                    <a:pt x="12752" y="538"/>
                    <a:pt x="12752" y="538"/>
                  </a:cubicBezTo>
                  <a:cubicBezTo>
                    <a:pt x="12752" y="179"/>
                    <a:pt x="12492" y="0"/>
                    <a:pt x="12231" y="0"/>
                  </a:cubicBezTo>
                  <a:cubicBezTo>
                    <a:pt x="10149" y="0"/>
                    <a:pt x="10149" y="0"/>
                    <a:pt x="10149" y="0"/>
                  </a:cubicBezTo>
                  <a:cubicBezTo>
                    <a:pt x="9802" y="0"/>
                    <a:pt x="9629" y="179"/>
                    <a:pt x="9629" y="538"/>
                  </a:cubicBezTo>
                  <a:cubicBezTo>
                    <a:pt x="9629" y="2241"/>
                    <a:pt x="9629" y="2241"/>
                    <a:pt x="9629" y="2241"/>
                  </a:cubicBezTo>
                  <a:cubicBezTo>
                    <a:pt x="6680" y="2241"/>
                    <a:pt x="6680" y="2241"/>
                    <a:pt x="6680" y="2241"/>
                  </a:cubicBezTo>
                  <a:cubicBezTo>
                    <a:pt x="6680" y="538"/>
                    <a:pt x="6680" y="538"/>
                    <a:pt x="6680" y="538"/>
                  </a:cubicBezTo>
                  <a:cubicBezTo>
                    <a:pt x="6680" y="179"/>
                    <a:pt x="6419" y="0"/>
                    <a:pt x="6159" y="0"/>
                  </a:cubicBezTo>
                  <a:cubicBezTo>
                    <a:pt x="4077" y="0"/>
                    <a:pt x="4077" y="0"/>
                    <a:pt x="4077" y="0"/>
                  </a:cubicBezTo>
                  <a:cubicBezTo>
                    <a:pt x="3730" y="0"/>
                    <a:pt x="3557" y="179"/>
                    <a:pt x="3557" y="538"/>
                  </a:cubicBezTo>
                  <a:cubicBezTo>
                    <a:pt x="3557" y="2241"/>
                    <a:pt x="3557" y="2241"/>
                    <a:pt x="3557" y="2241"/>
                  </a:cubicBezTo>
                  <a:cubicBezTo>
                    <a:pt x="520" y="2241"/>
                    <a:pt x="520" y="2241"/>
                    <a:pt x="520" y="2241"/>
                  </a:cubicBezTo>
                  <a:cubicBezTo>
                    <a:pt x="260" y="2241"/>
                    <a:pt x="0" y="2510"/>
                    <a:pt x="0" y="2778"/>
                  </a:cubicBezTo>
                  <a:cubicBezTo>
                    <a:pt x="0" y="21062"/>
                    <a:pt x="0" y="21062"/>
                    <a:pt x="0" y="21062"/>
                  </a:cubicBezTo>
                  <a:cubicBezTo>
                    <a:pt x="0" y="21331"/>
                    <a:pt x="260" y="21600"/>
                    <a:pt x="520" y="21600"/>
                  </a:cubicBezTo>
                  <a:cubicBezTo>
                    <a:pt x="21080" y="21600"/>
                    <a:pt x="21080" y="21600"/>
                    <a:pt x="21080" y="21600"/>
                  </a:cubicBezTo>
                  <a:cubicBezTo>
                    <a:pt x="21340" y="21600"/>
                    <a:pt x="21600" y="21331"/>
                    <a:pt x="21600" y="21062"/>
                  </a:cubicBezTo>
                  <a:cubicBezTo>
                    <a:pt x="21600" y="2778"/>
                    <a:pt x="21600" y="2778"/>
                    <a:pt x="21600" y="2778"/>
                  </a:cubicBezTo>
                  <a:cubicBezTo>
                    <a:pt x="21600" y="2510"/>
                    <a:pt x="21340" y="2241"/>
                    <a:pt x="21080" y="2241"/>
                  </a:cubicBezTo>
                  <a:close/>
                  <a:moveTo>
                    <a:pt x="16742" y="1076"/>
                  </a:moveTo>
                  <a:cubicBezTo>
                    <a:pt x="17783" y="1076"/>
                    <a:pt x="17783" y="1076"/>
                    <a:pt x="17783" y="1076"/>
                  </a:cubicBezTo>
                  <a:cubicBezTo>
                    <a:pt x="17783" y="4212"/>
                    <a:pt x="17783" y="4212"/>
                    <a:pt x="17783" y="4212"/>
                  </a:cubicBezTo>
                  <a:cubicBezTo>
                    <a:pt x="16742" y="4212"/>
                    <a:pt x="16742" y="4212"/>
                    <a:pt x="16742" y="4212"/>
                  </a:cubicBezTo>
                  <a:lnTo>
                    <a:pt x="16742" y="1076"/>
                  </a:lnTo>
                  <a:close/>
                  <a:moveTo>
                    <a:pt x="10670" y="1076"/>
                  </a:moveTo>
                  <a:cubicBezTo>
                    <a:pt x="11711" y="1076"/>
                    <a:pt x="11711" y="1076"/>
                    <a:pt x="11711" y="1076"/>
                  </a:cubicBezTo>
                  <a:cubicBezTo>
                    <a:pt x="11711" y="2689"/>
                    <a:pt x="11711" y="2689"/>
                    <a:pt x="11711" y="2689"/>
                  </a:cubicBezTo>
                  <a:cubicBezTo>
                    <a:pt x="11711" y="2778"/>
                    <a:pt x="11711" y="2778"/>
                    <a:pt x="11711" y="2778"/>
                  </a:cubicBezTo>
                  <a:cubicBezTo>
                    <a:pt x="11711" y="2868"/>
                    <a:pt x="11711" y="2868"/>
                    <a:pt x="11711" y="2958"/>
                  </a:cubicBezTo>
                  <a:cubicBezTo>
                    <a:pt x="11711" y="4212"/>
                    <a:pt x="11711" y="4212"/>
                    <a:pt x="11711" y="4212"/>
                  </a:cubicBezTo>
                  <a:cubicBezTo>
                    <a:pt x="10670" y="4212"/>
                    <a:pt x="10670" y="4212"/>
                    <a:pt x="10670" y="4212"/>
                  </a:cubicBezTo>
                  <a:lnTo>
                    <a:pt x="10670" y="1076"/>
                  </a:lnTo>
                  <a:close/>
                  <a:moveTo>
                    <a:pt x="4598" y="1076"/>
                  </a:moveTo>
                  <a:cubicBezTo>
                    <a:pt x="5639" y="1076"/>
                    <a:pt x="5639" y="1076"/>
                    <a:pt x="5639" y="1076"/>
                  </a:cubicBezTo>
                  <a:cubicBezTo>
                    <a:pt x="5639" y="4212"/>
                    <a:pt x="5639" y="4212"/>
                    <a:pt x="5639" y="4212"/>
                  </a:cubicBezTo>
                  <a:cubicBezTo>
                    <a:pt x="4598" y="4212"/>
                    <a:pt x="4598" y="4212"/>
                    <a:pt x="4598" y="4212"/>
                  </a:cubicBezTo>
                  <a:lnTo>
                    <a:pt x="4598" y="1076"/>
                  </a:lnTo>
                  <a:close/>
                  <a:moveTo>
                    <a:pt x="20559" y="20524"/>
                  </a:moveTo>
                  <a:cubicBezTo>
                    <a:pt x="1041" y="20524"/>
                    <a:pt x="1041" y="20524"/>
                    <a:pt x="1041" y="20524"/>
                  </a:cubicBezTo>
                  <a:cubicBezTo>
                    <a:pt x="1041" y="3316"/>
                    <a:pt x="1041" y="3316"/>
                    <a:pt x="1041" y="3316"/>
                  </a:cubicBezTo>
                  <a:cubicBezTo>
                    <a:pt x="3557" y="3316"/>
                    <a:pt x="3557" y="3316"/>
                    <a:pt x="3557" y="3316"/>
                  </a:cubicBezTo>
                  <a:cubicBezTo>
                    <a:pt x="3557" y="4750"/>
                    <a:pt x="3557" y="4750"/>
                    <a:pt x="3557" y="4750"/>
                  </a:cubicBezTo>
                  <a:cubicBezTo>
                    <a:pt x="3557" y="5019"/>
                    <a:pt x="3730" y="5288"/>
                    <a:pt x="4077" y="5288"/>
                  </a:cubicBezTo>
                  <a:cubicBezTo>
                    <a:pt x="6159" y="5288"/>
                    <a:pt x="6159" y="5288"/>
                    <a:pt x="6159" y="5288"/>
                  </a:cubicBezTo>
                  <a:cubicBezTo>
                    <a:pt x="6419" y="5288"/>
                    <a:pt x="6680" y="5019"/>
                    <a:pt x="6680" y="4750"/>
                  </a:cubicBezTo>
                  <a:cubicBezTo>
                    <a:pt x="6680" y="3316"/>
                    <a:pt x="6680" y="3316"/>
                    <a:pt x="6680" y="3316"/>
                  </a:cubicBezTo>
                  <a:cubicBezTo>
                    <a:pt x="9629" y="3316"/>
                    <a:pt x="9629" y="3316"/>
                    <a:pt x="9629" y="3316"/>
                  </a:cubicBezTo>
                  <a:cubicBezTo>
                    <a:pt x="9629" y="4750"/>
                    <a:pt x="9629" y="4750"/>
                    <a:pt x="9629" y="4750"/>
                  </a:cubicBezTo>
                  <a:cubicBezTo>
                    <a:pt x="9629" y="5019"/>
                    <a:pt x="9802" y="5288"/>
                    <a:pt x="10149" y="5288"/>
                  </a:cubicBezTo>
                  <a:cubicBezTo>
                    <a:pt x="12231" y="5288"/>
                    <a:pt x="12231" y="5288"/>
                    <a:pt x="12231" y="5288"/>
                  </a:cubicBezTo>
                  <a:cubicBezTo>
                    <a:pt x="12492" y="5288"/>
                    <a:pt x="12752" y="5019"/>
                    <a:pt x="12752" y="4750"/>
                  </a:cubicBezTo>
                  <a:cubicBezTo>
                    <a:pt x="12752" y="3316"/>
                    <a:pt x="12752" y="3316"/>
                    <a:pt x="12752" y="3316"/>
                  </a:cubicBezTo>
                  <a:cubicBezTo>
                    <a:pt x="15701" y="3316"/>
                    <a:pt x="15701" y="3316"/>
                    <a:pt x="15701" y="3316"/>
                  </a:cubicBezTo>
                  <a:cubicBezTo>
                    <a:pt x="15701" y="4750"/>
                    <a:pt x="15701" y="4750"/>
                    <a:pt x="15701" y="4750"/>
                  </a:cubicBezTo>
                  <a:cubicBezTo>
                    <a:pt x="15701" y="5019"/>
                    <a:pt x="15875" y="5288"/>
                    <a:pt x="16222" y="5288"/>
                  </a:cubicBezTo>
                  <a:cubicBezTo>
                    <a:pt x="18304" y="5288"/>
                    <a:pt x="18304" y="5288"/>
                    <a:pt x="18304" y="5288"/>
                  </a:cubicBezTo>
                  <a:cubicBezTo>
                    <a:pt x="18564" y="5288"/>
                    <a:pt x="18824" y="5019"/>
                    <a:pt x="18824" y="4750"/>
                  </a:cubicBezTo>
                  <a:cubicBezTo>
                    <a:pt x="18824" y="3316"/>
                    <a:pt x="18824" y="3316"/>
                    <a:pt x="18824" y="3316"/>
                  </a:cubicBezTo>
                  <a:cubicBezTo>
                    <a:pt x="20559" y="3316"/>
                    <a:pt x="20559" y="3316"/>
                    <a:pt x="20559" y="3316"/>
                  </a:cubicBezTo>
                  <a:lnTo>
                    <a:pt x="20559" y="20524"/>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80" name="Shape 80"/>
            <p:cNvSpPr/>
            <p:nvPr/>
          </p:nvSpPr>
          <p:spPr>
            <a:xfrm>
              <a:off x="91334" y="184952"/>
              <a:ext cx="385891" cy="274005"/>
            </a:xfrm>
            <a:custGeom>
              <a:avLst/>
              <a:gdLst/>
              <a:ahLst/>
              <a:cxnLst>
                <a:cxn ang="0">
                  <a:pos x="wd2" y="hd2"/>
                </a:cxn>
                <a:cxn ang="5400000">
                  <a:pos x="wd2" y="hd2"/>
                </a:cxn>
                <a:cxn ang="10800000">
                  <a:pos x="wd2" y="hd2"/>
                </a:cxn>
                <a:cxn ang="16200000">
                  <a:pos x="wd2" y="hd2"/>
                </a:cxn>
              </a:cxnLst>
              <a:rect l="0" t="0" r="r" b="b"/>
              <a:pathLst>
                <a:path w="21600" h="21600" extrusionOk="0">
                  <a:moveTo>
                    <a:pt x="20833" y="0"/>
                  </a:moveTo>
                  <a:cubicBezTo>
                    <a:pt x="767" y="0"/>
                    <a:pt x="767" y="0"/>
                    <a:pt x="767" y="0"/>
                  </a:cubicBezTo>
                  <a:cubicBezTo>
                    <a:pt x="383" y="0"/>
                    <a:pt x="0" y="540"/>
                    <a:pt x="0" y="1080"/>
                  </a:cubicBezTo>
                  <a:cubicBezTo>
                    <a:pt x="0" y="20520"/>
                    <a:pt x="0" y="20520"/>
                    <a:pt x="0" y="20520"/>
                  </a:cubicBezTo>
                  <a:cubicBezTo>
                    <a:pt x="0" y="21060"/>
                    <a:pt x="383" y="21600"/>
                    <a:pt x="767" y="21600"/>
                  </a:cubicBezTo>
                  <a:cubicBezTo>
                    <a:pt x="20833" y="21600"/>
                    <a:pt x="20833" y="21600"/>
                    <a:pt x="20833" y="21600"/>
                  </a:cubicBezTo>
                  <a:cubicBezTo>
                    <a:pt x="21217" y="21600"/>
                    <a:pt x="21600" y="21060"/>
                    <a:pt x="21600" y="20520"/>
                  </a:cubicBezTo>
                  <a:cubicBezTo>
                    <a:pt x="21600" y="1080"/>
                    <a:pt x="21600" y="1080"/>
                    <a:pt x="21600" y="1080"/>
                  </a:cubicBezTo>
                  <a:cubicBezTo>
                    <a:pt x="21600" y="540"/>
                    <a:pt x="21217" y="0"/>
                    <a:pt x="20833" y="0"/>
                  </a:cubicBezTo>
                  <a:close/>
                  <a:moveTo>
                    <a:pt x="20066" y="19440"/>
                  </a:moveTo>
                  <a:cubicBezTo>
                    <a:pt x="1534" y="19440"/>
                    <a:pt x="1534" y="19440"/>
                    <a:pt x="1534" y="19440"/>
                  </a:cubicBezTo>
                  <a:cubicBezTo>
                    <a:pt x="1534" y="2160"/>
                    <a:pt x="1534" y="2160"/>
                    <a:pt x="1534" y="2160"/>
                  </a:cubicBezTo>
                  <a:cubicBezTo>
                    <a:pt x="20066" y="2160"/>
                    <a:pt x="20066" y="2160"/>
                    <a:pt x="20066" y="2160"/>
                  </a:cubicBezTo>
                  <a:lnTo>
                    <a:pt x="20066" y="1944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nvGrpSpPr>
          <p:cNvPr id="70" name="Group 70"/>
          <p:cNvGrpSpPr>
            <a:grpSpLocks noChangeAspect="1"/>
          </p:cNvGrpSpPr>
          <p:nvPr/>
        </p:nvGrpSpPr>
        <p:grpSpPr>
          <a:xfrm>
            <a:off x="885181" y="5284144"/>
            <a:ext cx="354049" cy="228600"/>
            <a:chOff x="0" y="0"/>
            <a:chExt cx="579975" cy="374472"/>
          </a:xfrm>
          <a:solidFill>
            <a:schemeClr val="bg1"/>
          </a:solidFill>
        </p:grpSpPr>
        <p:sp>
          <p:nvSpPr>
            <p:cNvPr id="68" name="Shape 68"/>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9" name="Shape 69"/>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sp>
        <p:nvSpPr>
          <p:cNvPr id="31" name="TextBox 30"/>
          <p:cNvSpPr txBox="1"/>
          <p:nvPr/>
        </p:nvSpPr>
        <p:spPr>
          <a:xfrm>
            <a:off x="1612527" y="1642755"/>
            <a:ext cx="1048364"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chemeClr val="tx1"/>
                </a:solidFill>
                <a:effectLst/>
                <a:uFillTx/>
                <a:latin typeface="+mn-lt"/>
                <a:ea typeface="+mn-ea"/>
                <a:cs typeface="+mn-cs"/>
                <a:sym typeface="Helvetica Light"/>
              </a:rPr>
              <a:t>Scenario 1</a:t>
            </a:r>
          </a:p>
        </p:txBody>
      </p:sp>
      <p:sp>
        <p:nvSpPr>
          <p:cNvPr id="32" name="TextBox 31"/>
          <p:cNvSpPr txBox="1"/>
          <p:nvPr/>
        </p:nvSpPr>
        <p:spPr>
          <a:xfrm>
            <a:off x="1677350" y="4254463"/>
            <a:ext cx="1137472"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chemeClr val="tx1"/>
                </a:solidFill>
                <a:effectLst/>
                <a:uFillTx/>
                <a:latin typeface="+mn-lt"/>
                <a:ea typeface="+mn-ea"/>
                <a:cs typeface="+mn-cs"/>
                <a:sym typeface="Helvetica Light"/>
              </a:rPr>
              <a:t>Scenario 2</a:t>
            </a:r>
          </a:p>
        </p:txBody>
      </p:sp>
      <p:sp>
        <p:nvSpPr>
          <p:cNvPr id="90" name="TextBox 89"/>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What if…</a:t>
            </a:r>
          </a:p>
        </p:txBody>
      </p:sp>
      <p:sp>
        <p:nvSpPr>
          <p:cNvPr id="43" name="Shape 126">
            <a:extLst>
              <a:ext uri="{FF2B5EF4-FFF2-40B4-BE49-F238E27FC236}">
                <a16:creationId xmlns:a16="http://schemas.microsoft.com/office/drawing/2014/main" id="{B49A6BF2-BA4F-499C-ADFD-05CD762E23E7}"/>
              </a:ext>
            </a:extLst>
          </p:cNvPr>
          <p:cNvSpPr>
            <a:spLocks noChangeAspect="1"/>
          </p:cNvSpPr>
          <p:nvPr/>
        </p:nvSpPr>
        <p:spPr>
          <a:xfrm>
            <a:off x="783983" y="468169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sp>
        <p:nvSpPr>
          <p:cNvPr id="44" name="Shape 126">
            <a:extLst>
              <a:ext uri="{FF2B5EF4-FFF2-40B4-BE49-F238E27FC236}">
                <a16:creationId xmlns:a16="http://schemas.microsoft.com/office/drawing/2014/main" id="{0BFDAE9A-0A6D-4DC6-8EBA-B086C686DA80}"/>
              </a:ext>
            </a:extLst>
          </p:cNvPr>
          <p:cNvSpPr>
            <a:spLocks noChangeAspect="1"/>
          </p:cNvSpPr>
          <p:nvPr/>
        </p:nvSpPr>
        <p:spPr>
          <a:xfrm>
            <a:off x="742165" y="1987381"/>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pic>
        <p:nvPicPr>
          <p:cNvPr id="3" name="Picture 2" descr="A picture containing tree, outdoor&#10;&#10;Description automatically generated">
            <a:extLst>
              <a:ext uri="{FF2B5EF4-FFF2-40B4-BE49-F238E27FC236}">
                <a16:creationId xmlns:a16="http://schemas.microsoft.com/office/drawing/2014/main" id="{4151F2A5-0D7A-E3D2-DF10-78AFA92A3AF6}"/>
              </a:ext>
            </a:extLst>
          </p:cNvPr>
          <p:cNvPicPr>
            <a:picLocks noChangeAspect="1"/>
          </p:cNvPicPr>
          <p:nvPr/>
        </p:nvPicPr>
        <p:blipFill>
          <a:blip r:embed="rId4"/>
          <a:stretch>
            <a:fillRect/>
          </a:stretch>
        </p:blipFill>
        <p:spPr>
          <a:xfrm>
            <a:off x="7649836" y="10983"/>
            <a:ext cx="4542164" cy="6836033"/>
          </a:xfrm>
          <a:prstGeom prst="rect">
            <a:avLst/>
          </a:prstGeom>
        </p:spPr>
      </p:pic>
    </p:spTree>
    <p:custDataLst>
      <p:tags r:id="rId1"/>
    </p:custDataLst>
    <p:extLst>
      <p:ext uri="{BB962C8B-B14F-4D97-AF65-F5344CB8AC3E}">
        <p14:creationId xmlns:p14="http://schemas.microsoft.com/office/powerpoint/2010/main" val="207283587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240" y="5004478"/>
            <a:ext cx="10971609" cy="1257781"/>
          </a:xfrm>
        </p:spPr>
        <p:txBody>
          <a:bodyPr/>
          <a:lstStyle/>
          <a:p>
            <a:pPr lvl="0" algn="l"/>
            <a:r>
              <a:rPr lang="en-US" dirty="0">
                <a:solidFill>
                  <a:srgbClr val="002060"/>
                </a:solidFill>
              </a:rPr>
              <a:t>Survey:										|		30-day post seminar series </a:t>
            </a:r>
            <a:br>
              <a:rPr lang="en-US" dirty="0">
                <a:solidFill>
                  <a:srgbClr val="002060"/>
                </a:solidFill>
              </a:rPr>
            </a:br>
            <a:r>
              <a:rPr lang="en-US" dirty="0">
                <a:solidFill>
                  <a:srgbClr val="002060"/>
                </a:solidFill>
                <a:hlinkClick r:id="rId4" action="ppaction://hlinkfile">
                  <a:extLst>
                    <a:ext uri="{A12FA001-AC4F-418D-AE19-62706E023703}">
                      <ahyp:hlinkClr xmlns:ahyp="http://schemas.microsoft.com/office/drawing/2018/hyperlinkcolor" val="tx"/>
                    </a:ext>
                  </a:extLst>
                </a:hlinkClick>
              </a:rPr>
              <a:t>bit.ly/rcr2022</a:t>
            </a:r>
            <a:r>
              <a:rPr lang="en-US" dirty="0">
                <a:solidFill>
                  <a:srgbClr val="002060"/>
                </a:solidFill>
              </a:rPr>
              <a:t>							|		interviews</a:t>
            </a:r>
          </a:p>
        </p:txBody>
      </p:sp>
      <p:pic>
        <p:nvPicPr>
          <p:cNvPr id="15" name="Picture Placeholder 14" descr="Graphical user interface&#10;&#10;Description automatically generated">
            <a:extLst>
              <a:ext uri="{FF2B5EF4-FFF2-40B4-BE49-F238E27FC236}">
                <a16:creationId xmlns:a16="http://schemas.microsoft.com/office/drawing/2014/main" id="{717061F3-5D35-49EE-9A0E-0323AE770E0A}"/>
              </a:ext>
            </a:extLst>
          </p:cNvPr>
          <p:cNvPicPr>
            <a:picLocks noGrp="1" noChangeAspect="1"/>
          </p:cNvPicPr>
          <p:nvPr>
            <p:ph type="pic" sz="quarter" idx="10"/>
          </p:nvPr>
        </p:nvPicPr>
        <p:blipFill>
          <a:blip r:embed="rId5"/>
          <a:srcRect t="16633" b="16633"/>
          <a:stretch>
            <a:fillRect/>
          </a:stretch>
        </p:blipFill>
        <p:spPr/>
      </p:pic>
      <p:sp>
        <p:nvSpPr>
          <p:cNvPr id="16" name="TextBox 15">
            <a:extLst>
              <a:ext uri="{FF2B5EF4-FFF2-40B4-BE49-F238E27FC236}">
                <a16:creationId xmlns:a16="http://schemas.microsoft.com/office/drawing/2014/main" id="{FB243AF3-5309-4781-9B7D-5DCB2DEE564E}"/>
              </a:ext>
            </a:extLst>
          </p:cNvPr>
          <p:cNvSpPr txBox="1"/>
          <p:nvPr/>
        </p:nvSpPr>
        <p:spPr>
          <a:xfrm>
            <a:off x="1468582" y="1656552"/>
            <a:ext cx="5541818"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Helvetica Light"/>
              </a:rPr>
              <a:t>We value your input! Your feedback helps us improve the RCR Series!</a:t>
            </a:r>
          </a:p>
        </p:txBody>
      </p:sp>
    </p:spTree>
    <p:custDataLst>
      <p:tags r:id="rId1"/>
    </p:custDataLst>
    <p:extLst>
      <p:ext uri="{BB962C8B-B14F-4D97-AF65-F5344CB8AC3E}">
        <p14:creationId xmlns:p14="http://schemas.microsoft.com/office/powerpoint/2010/main" val="309041595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3AED2490-B43E-F64A-8005-3AB04CE1D943}"/>
              </a:ext>
            </a:extLst>
          </p:cNvPr>
          <p:cNvPicPr>
            <a:picLocks noChangeAspect="1"/>
          </p:cNvPicPr>
          <p:nvPr/>
        </p:nvPicPr>
        <p:blipFill>
          <a:blip r:embed="rId4"/>
          <a:srcRect t="19609" b="19609"/>
          <a:stretch/>
        </p:blipFill>
        <p:spPr>
          <a:xfrm>
            <a:off x="0" y="0"/>
            <a:ext cx="12192000" cy="4940300"/>
          </a:xfrm>
          <a:prstGeom prst="rect">
            <a:avLst/>
          </a:prstGeom>
        </p:spPr>
      </p:pic>
      <p:sp>
        <p:nvSpPr>
          <p:cNvPr id="7" name="object 4">
            <a:extLst>
              <a:ext uri="{FF2B5EF4-FFF2-40B4-BE49-F238E27FC236}">
                <a16:creationId xmlns:a16="http://schemas.microsoft.com/office/drawing/2014/main" id="{288F5B59-5774-3C4D-9A65-4FBD5F5E13A3}"/>
              </a:ext>
            </a:extLst>
          </p:cNvPr>
          <p:cNvSpPr/>
          <p:nvPr/>
        </p:nvSpPr>
        <p:spPr>
          <a:xfrm>
            <a:off x="1343379" y="2004573"/>
            <a:ext cx="9494820" cy="2347293"/>
          </a:xfrm>
          <a:custGeom>
            <a:avLst/>
            <a:gdLst/>
            <a:ahLst/>
            <a:cxnLst/>
            <a:rect l="l" t="t" r="r" b="b"/>
            <a:pathLst>
              <a:path w="15656560" h="3229609">
                <a:moveTo>
                  <a:pt x="15656067" y="0"/>
                </a:moveTo>
                <a:lnTo>
                  <a:pt x="0" y="0"/>
                </a:lnTo>
                <a:lnTo>
                  <a:pt x="0" y="3229221"/>
                </a:lnTo>
                <a:lnTo>
                  <a:pt x="15656067" y="3229221"/>
                </a:lnTo>
                <a:lnTo>
                  <a:pt x="15656067" y="0"/>
                </a:lnTo>
                <a:close/>
              </a:path>
            </a:pathLst>
          </a:custGeom>
          <a:solidFill>
            <a:schemeClr val="tx1">
              <a:alpha val="74183"/>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81EDEF-C1C6-1B46-BEC0-43553FA07E66}"/>
              </a:ext>
            </a:extLst>
          </p:cNvPr>
          <p:cNvSpPr>
            <a:spLocks noGrp="1"/>
          </p:cNvSpPr>
          <p:nvPr>
            <p:ph type="title"/>
          </p:nvPr>
        </p:nvSpPr>
        <p:spPr/>
        <p:txBody>
          <a:bodyPr/>
          <a:lstStyle/>
          <a:p>
            <a:r>
              <a:rPr lang="en-US" dirty="0"/>
              <a:t>Ethics of Authorship</a:t>
            </a:r>
          </a:p>
        </p:txBody>
      </p:sp>
      <p:sp>
        <p:nvSpPr>
          <p:cNvPr id="3" name="Content Placeholder 2">
            <a:extLst>
              <a:ext uri="{FF2B5EF4-FFF2-40B4-BE49-F238E27FC236}">
                <a16:creationId xmlns:a16="http://schemas.microsoft.com/office/drawing/2014/main" id="{9C66BEF5-E3B3-E14D-9126-84CC39DCBD0E}"/>
              </a:ext>
            </a:extLst>
          </p:cNvPr>
          <p:cNvSpPr>
            <a:spLocks noGrp="1"/>
          </p:cNvSpPr>
          <p:nvPr>
            <p:ph sz="quarter" idx="10"/>
          </p:nvPr>
        </p:nvSpPr>
        <p:spPr/>
        <p:txBody>
          <a:bodyPr/>
          <a:lstStyle/>
          <a:p>
            <a:r>
              <a:rPr lang="en-US" dirty="0">
                <a:solidFill>
                  <a:schemeClr val="accent1">
                    <a:lumMod val="60000"/>
                    <a:lumOff val="40000"/>
                  </a:schemeClr>
                </a:solidFill>
              </a:rPr>
              <a:t>2022 RCR Summer Seminar Series</a:t>
            </a:r>
          </a:p>
        </p:txBody>
      </p:sp>
      <p:sp>
        <p:nvSpPr>
          <p:cNvPr id="4" name="Content Placeholder 3">
            <a:extLst>
              <a:ext uri="{FF2B5EF4-FFF2-40B4-BE49-F238E27FC236}">
                <a16:creationId xmlns:a16="http://schemas.microsoft.com/office/drawing/2014/main" id="{D28BF05A-3A13-844E-8482-6D5CAE6ADBBF}"/>
              </a:ext>
            </a:extLst>
          </p:cNvPr>
          <p:cNvSpPr>
            <a:spLocks noGrp="1"/>
          </p:cNvSpPr>
          <p:nvPr>
            <p:ph sz="quarter" idx="11"/>
          </p:nvPr>
        </p:nvSpPr>
        <p:spPr/>
        <p:txBody>
          <a:bodyPr/>
          <a:lstStyle/>
          <a:p>
            <a:r>
              <a:rPr lang="en-US" dirty="0"/>
              <a:t>JUNE 9, 2022</a:t>
            </a:r>
          </a:p>
        </p:txBody>
      </p:sp>
      <p:sp>
        <p:nvSpPr>
          <p:cNvPr id="5" name="Content Placeholder 4">
            <a:extLst>
              <a:ext uri="{FF2B5EF4-FFF2-40B4-BE49-F238E27FC236}">
                <a16:creationId xmlns:a16="http://schemas.microsoft.com/office/drawing/2014/main" id="{20332AED-5B55-414D-8E92-2F922FB6AC06}"/>
              </a:ext>
            </a:extLst>
          </p:cNvPr>
          <p:cNvSpPr>
            <a:spLocks noGrp="1"/>
          </p:cNvSpPr>
          <p:nvPr>
            <p:ph sz="quarter" idx="12"/>
          </p:nvPr>
        </p:nvSpPr>
        <p:spPr/>
        <p:txBody>
          <a:bodyPr/>
          <a:lstStyle/>
          <a:p>
            <a:r>
              <a:rPr lang="en-US" dirty="0"/>
              <a:t>Suzanne Stapleton</a:t>
            </a:r>
          </a:p>
          <a:p>
            <a:r>
              <a:rPr lang="en-US" dirty="0"/>
              <a:t>MARSTON SCIENCE LIBRARY</a:t>
            </a:r>
          </a:p>
        </p:txBody>
      </p:sp>
    </p:spTree>
    <p:custDataLst>
      <p:tags r:id="rId1"/>
    </p:custDataLst>
    <p:extLst>
      <p:ext uri="{BB962C8B-B14F-4D97-AF65-F5344CB8AC3E}">
        <p14:creationId xmlns:p14="http://schemas.microsoft.com/office/powerpoint/2010/main" val="3633846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latin typeface="+mn-lt"/>
              </a:rPr>
              <a:t>IF  YOU  SUSPECT  RESEARCH  MISCONDUCT</a:t>
            </a:r>
            <a:r>
              <a:rPr lang="en-US" dirty="0"/>
              <a:t>?</a:t>
            </a:r>
          </a:p>
        </p:txBody>
      </p:sp>
      <p:sp>
        <p:nvSpPr>
          <p:cNvPr id="15" name="Text Placeholder 5"/>
          <p:cNvSpPr txBox="1">
            <a:spLocks/>
          </p:cNvSpPr>
          <p:nvPr/>
        </p:nvSpPr>
        <p:spPr>
          <a:xfrm>
            <a:off x="651166" y="2570017"/>
            <a:ext cx="5444834" cy="3200400"/>
          </a:xfrm>
          <a:prstGeom prst="rect">
            <a:avLst/>
          </a:prstGeom>
          <a:ln>
            <a:solidFill>
              <a:srgbClr val="BC581A"/>
            </a:solidFill>
          </a:ln>
        </p:spPr>
        <p:txBody>
          <a:bodyPr vert="horz" lIns="36576" tIns="36576" rIns="36576" bIns="36576" rtlCol="0">
            <a:noAutofit/>
          </a:bodyPr>
          <a:lstStyle>
            <a:lvl1pPr marL="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1219170" fontAlgn="base">
              <a:lnSpc>
                <a:spcPct val="100000"/>
              </a:lnSpc>
              <a:spcBef>
                <a:spcPct val="0"/>
              </a:spcBef>
              <a:spcAft>
                <a:spcPct val="0"/>
              </a:spcAft>
              <a:buNone/>
              <a:defRPr/>
            </a:pPr>
            <a:r>
              <a:rPr lang="en-US" sz="2000" b="1" dirty="0">
                <a:solidFill>
                  <a:srgbClr val="002060"/>
                </a:solidFill>
                <a:latin typeface="Lato" panose="020F0502020204030203" pitchFamily="34" charset="0"/>
                <a:ea typeface="ＭＳ Ｐゴシック" charset="0"/>
              </a:rPr>
              <a:t>Research Misconduct </a:t>
            </a:r>
            <a:r>
              <a:rPr lang="en-US" sz="2000" dirty="0">
                <a:solidFill>
                  <a:srgbClr val="002060"/>
                </a:solidFill>
                <a:latin typeface="Lato" panose="020F0502020204030203" pitchFamily="34" charset="0"/>
                <a:ea typeface="ＭＳ Ｐゴシック" charset="0"/>
              </a:rPr>
              <a:t>means </a:t>
            </a:r>
            <a:r>
              <a:rPr lang="en-US" sz="2000" b="1" dirty="0">
                <a:solidFill>
                  <a:srgbClr val="002060"/>
                </a:solidFill>
                <a:latin typeface="Lato" panose="020F0502020204030203" pitchFamily="34" charset="0"/>
                <a:ea typeface="ＭＳ Ｐゴシック" charset="0"/>
              </a:rPr>
              <a:t>fabrication</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falsification</a:t>
            </a:r>
            <a:r>
              <a:rPr lang="en-US" sz="2000" dirty="0">
                <a:solidFill>
                  <a:srgbClr val="002060"/>
                </a:solidFill>
                <a:latin typeface="Lato" panose="020F0502020204030203" pitchFamily="34" charset="0"/>
                <a:ea typeface="ＭＳ Ｐゴシック" charset="0"/>
              </a:rPr>
              <a:t>, or </a:t>
            </a:r>
            <a:r>
              <a:rPr lang="en-US" sz="2000" b="1" dirty="0">
                <a:solidFill>
                  <a:srgbClr val="002060"/>
                </a:solidFill>
                <a:latin typeface="Lato" panose="020F0502020204030203" pitchFamily="34" charset="0"/>
                <a:ea typeface="ＭＳ Ｐゴシック" charset="0"/>
              </a:rPr>
              <a:t>plagiarism</a:t>
            </a:r>
            <a:r>
              <a:rPr lang="en-US" sz="2000" dirty="0">
                <a:solidFill>
                  <a:srgbClr val="002060"/>
                </a:solidFill>
                <a:latin typeface="Lato" panose="020F0502020204030203" pitchFamily="34" charset="0"/>
                <a:ea typeface="ＭＳ Ｐゴシック" charset="0"/>
              </a:rPr>
              <a:t> in proposing, performing, or reviewing research, or in reporting research results. </a:t>
            </a:r>
          </a:p>
          <a:p>
            <a:pPr marL="0" lvl="0" indent="0" defTabSz="1219170" fontAlgn="base">
              <a:lnSpc>
                <a:spcPct val="100000"/>
              </a:lnSpc>
              <a:spcBef>
                <a:spcPct val="0"/>
              </a:spcBef>
              <a:spcAft>
                <a:spcPct val="0"/>
              </a:spcAft>
              <a:buNone/>
              <a:defRPr/>
            </a:pPr>
            <a:endParaRPr lang="en-US" sz="2000" i="1" dirty="0">
              <a:solidFill>
                <a:srgbClr val="002060"/>
              </a:solidFill>
              <a:latin typeface="Lato" panose="020F0502020204030203" pitchFamily="34" charset="0"/>
              <a:ea typeface="ＭＳ Ｐゴシック" charset="0"/>
            </a:endParaRPr>
          </a:p>
          <a:p>
            <a:pPr marL="0" lvl="0" indent="0" defTabSz="1219170" fontAlgn="base">
              <a:lnSpc>
                <a:spcPct val="100000"/>
              </a:lnSpc>
              <a:spcBef>
                <a:spcPct val="0"/>
              </a:spcBef>
              <a:spcAft>
                <a:spcPct val="0"/>
              </a:spcAft>
              <a:buNone/>
              <a:defRPr/>
            </a:pPr>
            <a:r>
              <a:rPr lang="en-US" sz="2000" b="1" dirty="0">
                <a:solidFill>
                  <a:srgbClr val="002060"/>
                </a:solidFill>
                <a:latin typeface="Lato" panose="020F0502020204030203" pitchFamily="34" charset="0"/>
                <a:ea typeface="ＭＳ Ｐゴシック" charset="0"/>
              </a:rPr>
              <a:t>Questionable Research Practices </a:t>
            </a:r>
            <a:r>
              <a:rPr lang="en-US" sz="2000" dirty="0">
                <a:solidFill>
                  <a:srgbClr val="002060"/>
                </a:solidFill>
                <a:latin typeface="Lato" panose="020F0502020204030203" pitchFamily="34" charset="0"/>
                <a:ea typeface="ＭＳ Ｐゴシック" charset="0"/>
              </a:rPr>
              <a:t>are reports of </a:t>
            </a:r>
            <a:r>
              <a:rPr lang="en-US" sz="2000" b="1" dirty="0">
                <a:solidFill>
                  <a:srgbClr val="002060"/>
                </a:solidFill>
                <a:latin typeface="Lato" panose="020F0502020204030203" pitchFamily="34" charset="0"/>
                <a:ea typeface="ＭＳ Ｐゴシック" charset="0"/>
              </a:rPr>
              <a:t>careless</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irregular</a:t>
            </a:r>
            <a:r>
              <a:rPr lang="en-US" sz="2000" dirty="0">
                <a:solidFill>
                  <a:srgbClr val="002060"/>
                </a:solidFill>
                <a:latin typeface="Lato" panose="020F0502020204030203" pitchFamily="34" charset="0"/>
                <a:ea typeface="ＭＳ Ｐゴシック" charset="0"/>
              </a:rPr>
              <a:t>, or </a:t>
            </a:r>
            <a:r>
              <a:rPr lang="en-US" sz="2000" b="1" dirty="0">
                <a:solidFill>
                  <a:srgbClr val="002060"/>
                </a:solidFill>
                <a:latin typeface="Lato" panose="020F0502020204030203" pitchFamily="34" charset="0"/>
                <a:ea typeface="ＭＳ Ｐゴシック" charset="0"/>
              </a:rPr>
              <a:t>contentious</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research practices</a:t>
            </a:r>
            <a:r>
              <a:rPr lang="en-US" sz="2000" dirty="0">
                <a:solidFill>
                  <a:srgbClr val="002060"/>
                </a:solidFill>
                <a:latin typeface="Lato" panose="020F0502020204030203" pitchFamily="34" charset="0"/>
                <a:ea typeface="ＭＳ Ｐゴシック" charset="0"/>
              </a:rPr>
              <a:t>, as well as authorship disputes,  may not meet the standard for research misconduct but may be a research integrity violation.</a:t>
            </a:r>
          </a:p>
          <a:p>
            <a:pPr lvl="0">
              <a:spcBef>
                <a:spcPts val="0"/>
              </a:spcBef>
              <a:defRPr/>
            </a:pPr>
            <a:endParaRPr lang="en-US" sz="2100" dirty="0">
              <a:ea typeface="Lato" charset="0"/>
              <a:cs typeface="Lato" charset="0"/>
            </a:endParaRPr>
          </a:p>
        </p:txBody>
      </p:sp>
      <p:sp>
        <p:nvSpPr>
          <p:cNvPr id="11" name="TextBox 10"/>
          <p:cNvSpPr txBox="1"/>
          <p:nvPr/>
        </p:nvSpPr>
        <p:spPr>
          <a:xfrm>
            <a:off x="670667" y="1030955"/>
            <a:ext cx="10947800"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endParaRPr lang="en-US" dirty="0">
              <a:solidFill>
                <a:srgbClr val="002060"/>
              </a:solidFill>
            </a:endParaRPr>
          </a:p>
          <a:p>
            <a:r>
              <a:rPr lang="en-US" dirty="0">
                <a:solidFill>
                  <a:srgbClr val="002060"/>
                </a:solidFill>
              </a:rPr>
              <a:t>Contact the UF Research Integrity Officer (RIO): </a:t>
            </a:r>
          </a:p>
          <a:p>
            <a:r>
              <a:rPr lang="en-US" dirty="0">
                <a:solidFill>
                  <a:srgbClr val="002060"/>
                </a:solidFill>
              </a:rPr>
              <a:t>Cassandra Farley | </a:t>
            </a:r>
            <a:r>
              <a:rPr lang="en-US" dirty="0">
                <a:solidFill>
                  <a:srgbClr val="002060"/>
                </a:solidFill>
                <a:hlinkClick r:id="rId4">
                  <a:extLst>
                    <a:ext uri="{A12FA001-AC4F-418D-AE19-62706E023703}">
                      <ahyp:hlinkClr xmlns:ahyp="http://schemas.microsoft.com/office/drawing/2018/hyperlinkcolor" val="tx"/>
                    </a:ext>
                  </a:extLst>
                </a:hlinkClick>
              </a:rPr>
              <a:t>rio@research.ufl.edu</a:t>
            </a:r>
            <a:r>
              <a:rPr lang="en-US" dirty="0">
                <a:solidFill>
                  <a:srgbClr val="002060"/>
                </a:solidFill>
              </a:rPr>
              <a:t> | 352-273-3052</a:t>
            </a:r>
          </a:p>
        </p:txBody>
      </p:sp>
      <p:pic>
        <p:nvPicPr>
          <p:cNvPr id="5" name="s7925c59e1ef49a585378ab7e7840975">
            <a:extLst>
              <a:ext uri="{FF2B5EF4-FFF2-40B4-BE49-F238E27FC236}">
                <a16:creationId xmlns:a16="http://schemas.microsoft.com/office/drawing/2014/main" id="{E106AAC4-1EAF-490D-B47C-6920F45438A1}"/>
              </a:ext>
            </a:extLst>
          </p:cNvPr>
          <p:cNvPicPr>
            <a:picLocks noChangeAspect="1"/>
          </p:cNvPicPr>
          <p:nvPr/>
        </p:nvPicPr>
        <p:blipFill>
          <a:blip r:embed="rId5"/>
          <a:stretch>
            <a:fillRect/>
          </a:stretch>
        </p:blipFill>
        <p:spPr>
          <a:xfrm>
            <a:off x="8320933" y="228600"/>
            <a:ext cx="3200400" cy="3200400"/>
          </a:xfrm>
          <a:prstGeom prst="rect">
            <a:avLst/>
          </a:prstGeom>
        </p:spPr>
      </p:pic>
      <p:sp>
        <p:nvSpPr>
          <p:cNvPr id="6" name="TextBox 5">
            <a:extLst>
              <a:ext uri="{FF2B5EF4-FFF2-40B4-BE49-F238E27FC236}">
                <a16:creationId xmlns:a16="http://schemas.microsoft.com/office/drawing/2014/main" id="{AC1E44DC-F03B-4504-A3C7-C3560E3B9B66}"/>
              </a:ext>
            </a:extLst>
          </p:cNvPr>
          <p:cNvSpPr txBox="1"/>
          <p:nvPr/>
        </p:nvSpPr>
        <p:spPr>
          <a:xfrm>
            <a:off x="7024255" y="3957050"/>
            <a:ext cx="4594212" cy="1795363"/>
          </a:xfrm>
          <a:prstGeom prst="rect">
            <a:avLst/>
          </a:prstGeom>
          <a:noFill/>
          <a:ln w="12700" cap="flat">
            <a:solidFill>
              <a:srgbClr val="BC581A"/>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2700" marR="46990">
              <a:lnSpc>
                <a:spcPts val="2880"/>
              </a:lnSpc>
              <a:spcBef>
                <a:spcPts val="795"/>
              </a:spcBef>
            </a:pPr>
            <a:r>
              <a:rPr lang="en-US" sz="2000" spc="-25" dirty="0">
                <a:solidFill>
                  <a:srgbClr val="002060"/>
                </a:solidFill>
                <a:latin typeface="Lato" panose="020F0502020204030203" pitchFamily="34" charset="0"/>
                <a:cs typeface="Calibri"/>
              </a:rPr>
              <a:t>Make </a:t>
            </a:r>
            <a:r>
              <a:rPr lang="en-US" sz="2000" dirty="0">
                <a:solidFill>
                  <a:srgbClr val="002060"/>
                </a:solidFill>
                <a:latin typeface="Lato" panose="020F0502020204030203" pitchFamily="34" charset="0"/>
                <a:cs typeface="Calibri"/>
              </a:rPr>
              <a:t>a </a:t>
            </a:r>
            <a:r>
              <a:rPr lang="en-US" sz="2000" b="1" spc="-10" dirty="0">
                <a:solidFill>
                  <a:srgbClr val="002060"/>
                </a:solidFill>
                <a:latin typeface="Lato" panose="020F0502020204030203" pitchFamily="34" charset="0"/>
                <a:cs typeface="Calibri"/>
              </a:rPr>
              <a:t>confidential report </a:t>
            </a:r>
            <a:r>
              <a:rPr lang="en-US" sz="2000" spc="-15" dirty="0">
                <a:solidFill>
                  <a:srgbClr val="002060"/>
                </a:solidFill>
                <a:latin typeface="Lato" panose="020F0502020204030203" pitchFamily="34" charset="0"/>
                <a:cs typeface="Calibri"/>
              </a:rPr>
              <a:t>to </a:t>
            </a:r>
            <a:r>
              <a:rPr lang="en-US" sz="2000" spc="-5" dirty="0">
                <a:solidFill>
                  <a:srgbClr val="002060"/>
                </a:solidFill>
                <a:latin typeface="Lato" panose="020F0502020204030203" pitchFamily="34" charset="0"/>
                <a:cs typeface="Calibri"/>
              </a:rPr>
              <a:t>the </a:t>
            </a:r>
            <a:r>
              <a:rPr lang="en-US" sz="2000" spc="-665"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UF </a:t>
            </a:r>
            <a:r>
              <a:rPr lang="en-US" sz="2000" spc="-15" dirty="0">
                <a:solidFill>
                  <a:srgbClr val="002060"/>
                </a:solidFill>
                <a:latin typeface="Lato" panose="020F0502020204030203" pitchFamily="34" charset="0"/>
                <a:cs typeface="Calibri"/>
              </a:rPr>
              <a:t>Research </a:t>
            </a:r>
            <a:r>
              <a:rPr lang="en-US" sz="2000" spc="-10" dirty="0">
                <a:solidFill>
                  <a:srgbClr val="002060"/>
                </a:solidFill>
                <a:latin typeface="Lato" panose="020F0502020204030203" pitchFamily="34" charset="0"/>
                <a:cs typeface="Calibri"/>
              </a:rPr>
              <a:t>Integrity Officer </a:t>
            </a:r>
            <a:r>
              <a:rPr lang="en-US" sz="2000" spc="-5" dirty="0">
                <a:solidFill>
                  <a:srgbClr val="002060"/>
                </a:solidFill>
                <a:latin typeface="Lato" panose="020F0502020204030203" pitchFamily="34" charset="0"/>
                <a:cs typeface="Calibri"/>
              </a:rPr>
              <a:t> </a:t>
            </a:r>
            <a:r>
              <a:rPr lang="en-US" sz="2000" dirty="0">
                <a:solidFill>
                  <a:srgbClr val="002060"/>
                </a:solidFill>
                <a:latin typeface="Lato" panose="020F0502020204030203" pitchFamily="34" charset="0"/>
                <a:cs typeface="Calibri"/>
              </a:rPr>
              <a:t>(RIO).</a:t>
            </a:r>
          </a:p>
          <a:p>
            <a:pPr marL="12700" marR="46990">
              <a:lnSpc>
                <a:spcPts val="2880"/>
              </a:lnSpc>
              <a:spcBef>
                <a:spcPts val="795"/>
              </a:spcBef>
            </a:pPr>
            <a:r>
              <a:rPr lang="en-US" sz="2000" spc="-65" dirty="0">
                <a:solidFill>
                  <a:srgbClr val="002060"/>
                </a:solidFill>
                <a:latin typeface="Lato" panose="020F0502020204030203" pitchFamily="34" charset="0"/>
                <a:cs typeface="Calibri"/>
              </a:rPr>
              <a:t>You</a:t>
            </a:r>
            <a:r>
              <a:rPr lang="en-US" sz="2000" spc="-25" dirty="0">
                <a:solidFill>
                  <a:srgbClr val="002060"/>
                </a:solidFill>
                <a:latin typeface="Lato" panose="020F0502020204030203" pitchFamily="34" charset="0"/>
                <a:cs typeface="Calibri"/>
              </a:rPr>
              <a:t> </a:t>
            </a:r>
            <a:r>
              <a:rPr lang="en-US" sz="2000" spc="-20" dirty="0">
                <a:solidFill>
                  <a:srgbClr val="002060"/>
                </a:solidFill>
                <a:latin typeface="Lato" panose="020F0502020204030203" pitchFamily="34" charset="0"/>
                <a:cs typeface="Calibri"/>
              </a:rPr>
              <a:t>may</a:t>
            </a:r>
            <a:r>
              <a:rPr lang="en-US" sz="2000" spc="-10" dirty="0">
                <a:solidFill>
                  <a:srgbClr val="002060"/>
                </a:solidFill>
                <a:latin typeface="Lato" panose="020F0502020204030203" pitchFamily="34" charset="0"/>
                <a:cs typeface="Calibri"/>
              </a:rPr>
              <a:t> </a:t>
            </a:r>
            <a:r>
              <a:rPr lang="en-US" sz="2000" dirty="0">
                <a:solidFill>
                  <a:srgbClr val="002060"/>
                </a:solidFill>
                <a:latin typeface="Lato" panose="020F0502020204030203" pitchFamily="34" charset="0"/>
                <a:cs typeface="Calibri"/>
              </a:rPr>
              <a:t>also</a:t>
            </a:r>
            <a:r>
              <a:rPr lang="en-US" sz="2000" spc="-20" dirty="0">
                <a:solidFill>
                  <a:srgbClr val="002060"/>
                </a:solidFill>
                <a:latin typeface="Lato" panose="020F0502020204030203" pitchFamily="34" charset="0"/>
                <a:cs typeface="Calibri"/>
              </a:rPr>
              <a:t> </a:t>
            </a:r>
            <a:r>
              <a:rPr lang="en-US" sz="2000" spc="-10" dirty="0">
                <a:solidFill>
                  <a:srgbClr val="002060"/>
                </a:solidFill>
                <a:latin typeface="Lato" panose="020F0502020204030203" pitchFamily="34" charset="0"/>
                <a:cs typeface="Calibri"/>
              </a:rPr>
              <a:t>report</a:t>
            </a:r>
            <a:r>
              <a:rPr lang="en-US" sz="2000" spc="-5" dirty="0">
                <a:solidFill>
                  <a:srgbClr val="002060"/>
                </a:solidFill>
                <a:latin typeface="Lato" panose="020F0502020204030203" pitchFamily="34" charset="0"/>
                <a:cs typeface="Calibri"/>
              </a:rPr>
              <a:t> anonymously </a:t>
            </a:r>
            <a:r>
              <a:rPr lang="en-US" sz="200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UF</a:t>
            </a:r>
            <a:r>
              <a:rPr lang="en-US" sz="200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Compliance</a:t>
            </a:r>
            <a:r>
              <a:rPr lang="en-US" sz="200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Hotline:</a:t>
            </a:r>
            <a:r>
              <a:rPr lang="en-US" sz="2000" spc="1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877-556-5356</a:t>
            </a:r>
            <a:endParaRPr lang="en-US" sz="2000" dirty="0">
              <a:solidFill>
                <a:srgbClr val="002060"/>
              </a:solidFill>
              <a:latin typeface="Lato" panose="020F0502020204030203" pitchFamily="34" charset="0"/>
              <a:cs typeface="Calibri"/>
            </a:endParaRPr>
          </a:p>
        </p:txBody>
      </p:sp>
    </p:spTree>
    <p:custDataLst>
      <p:tags r:id="rId1"/>
    </p:custDataLst>
    <p:extLst>
      <p:ext uri="{BB962C8B-B14F-4D97-AF65-F5344CB8AC3E}">
        <p14:creationId xmlns:p14="http://schemas.microsoft.com/office/powerpoint/2010/main" val="30995949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79608" y="2027374"/>
            <a:ext cx="5632784" cy="4534067"/>
            <a:chOff x="6024563" y="2762940"/>
            <a:chExt cx="6616700" cy="5326063"/>
          </a:xfrm>
        </p:grpSpPr>
        <p:sp>
          <p:nvSpPr>
            <p:cNvPr id="11" name="Oval 12"/>
            <p:cNvSpPr>
              <a:spLocks/>
            </p:cNvSpPr>
            <p:nvPr/>
          </p:nvSpPr>
          <p:spPr bwMode="auto">
            <a:xfrm>
              <a:off x="6024563" y="7814365"/>
              <a:ext cx="6616700" cy="274638"/>
            </a:xfrm>
            <a:prstGeom prst="ellipse">
              <a:avLst/>
            </a:prstGeom>
            <a:gradFill rotWithShape="0">
              <a:gsLst>
                <a:gs pos="0">
                  <a:srgbClr val="000000">
                    <a:alpha val="12999"/>
                  </a:srgbClr>
                </a:gs>
                <a:gs pos="100000">
                  <a:srgbClr val="000000">
                    <a:alpha val="0"/>
                  </a:srgbClr>
                </a:gs>
              </a:gsLst>
              <a:path path="rect">
                <a:fillToRect l="50000" t="50000" r="50000" b="50000"/>
              </a:path>
            </a:gra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nchor="t" anchorCtr="0">
              <a:noAutofit/>
            </a:bodyPr>
            <a:lstStyle/>
            <a:p>
              <a:endParaRPr lang="en-US" dirty="0">
                <a:latin typeface="Lato Regular"/>
                <a:ea typeface="Lato Regular"/>
                <a:cs typeface="Lato Regular"/>
              </a:endParaRPr>
            </a:p>
          </p:txBody>
        </p:sp>
        <p:grpSp>
          <p:nvGrpSpPr>
            <p:cNvPr id="12" name="Group 16"/>
            <p:cNvGrpSpPr>
              <a:grpSpLocks/>
            </p:cNvGrpSpPr>
            <p:nvPr/>
          </p:nvGrpSpPr>
          <p:grpSpPr bwMode="auto">
            <a:xfrm>
              <a:off x="8302626" y="7184128"/>
              <a:ext cx="2066925" cy="760412"/>
              <a:chOff x="0" y="0"/>
              <a:chExt cx="1302" cy="479"/>
            </a:xfrm>
          </p:grpSpPr>
          <p:sp>
            <p:nvSpPr>
              <p:cNvPr id="13" name="Freeform 13"/>
              <p:cNvSpPr>
                <a:spLocks/>
              </p:cNvSpPr>
              <p:nvPr/>
            </p:nvSpPr>
            <p:spPr bwMode="auto">
              <a:xfrm>
                <a:off x="0" y="0"/>
                <a:ext cx="1302" cy="479"/>
              </a:xfrm>
              <a:custGeom>
                <a:avLst/>
                <a:gdLst>
                  <a:gd name="T0" fmla="*/ 213 w 21381"/>
                  <a:gd name="T1" fmla="*/ 0 h 21600"/>
                  <a:gd name="T2" fmla="*/ 184 w 21381"/>
                  <a:gd name="T3" fmla="*/ 259 h 21600"/>
                  <a:gd name="T4" fmla="*/ 135 w 21381"/>
                  <a:gd name="T5" fmla="*/ 331 h 21600"/>
                  <a:gd name="T6" fmla="*/ 0 w 21381"/>
                  <a:gd name="T7" fmla="*/ 446 h 21600"/>
                  <a:gd name="T8" fmla="*/ 89 w 21381"/>
                  <a:gd name="T9" fmla="*/ 479 h 21600"/>
                  <a:gd name="T10" fmla="*/ 1205 w 21381"/>
                  <a:gd name="T11" fmla="*/ 476 h 21600"/>
                  <a:gd name="T12" fmla="*/ 1300 w 21381"/>
                  <a:gd name="T13" fmla="*/ 436 h 21600"/>
                  <a:gd name="T14" fmla="*/ 1169 w 21381"/>
                  <a:gd name="T15" fmla="*/ 328 h 21600"/>
                  <a:gd name="T16" fmla="*/ 1113 w 21381"/>
                  <a:gd name="T17" fmla="*/ 243 h 21600"/>
                  <a:gd name="T18" fmla="*/ 1077 w 21381"/>
                  <a:gd name="T19" fmla="*/ 0 h 21600"/>
                  <a:gd name="T20" fmla="*/ 213 w 21381"/>
                  <a:gd name="T21" fmla="*/ 0 h 21600"/>
                  <a:gd name="T22" fmla="*/ 213 w 21381"/>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381" h="2160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moveTo>
                      <a:pt x="3506" y="0"/>
                    </a:moveTo>
                  </a:path>
                </a:pathLst>
              </a:custGeom>
              <a:gradFill rotWithShape="0">
                <a:gsLst>
                  <a:gs pos="0">
                    <a:srgbClr val="4C4C4C"/>
                  </a:gs>
                  <a:gs pos="36270">
                    <a:srgbClr val="FFFFFF"/>
                  </a:gs>
                  <a:gs pos="59068">
                    <a:srgbClr val="666666"/>
                  </a:gs>
                  <a:gs pos="75648">
                    <a:srgbClr val="FFFFFF"/>
                  </a:gs>
                  <a:gs pos="91193">
                    <a:srgbClr val="CCCCCC"/>
                  </a:gs>
                  <a:gs pos="100000">
                    <a:srgbClr val="191919"/>
                  </a:gs>
                </a:gsLst>
                <a:lin ang="5400000" scaled="1"/>
              </a:gradFill>
              <a:ln>
                <a:noFill/>
              </a:ln>
              <a:extLst>
                <a:ext uri="{91240B29-F687-4f45-9708-019B960494DF}">
                  <a14:hiddenLine xmlns="" xmlns:a14="http://schemas.microsoft.com/office/drawing/2010/main" w="38100" cap="flat">
                    <a:solidFill>
                      <a:schemeClr val="tx1"/>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16" name="Freeform 14"/>
              <p:cNvSpPr>
                <a:spLocks/>
              </p:cNvSpPr>
              <p:nvPr/>
            </p:nvSpPr>
            <p:spPr bwMode="auto">
              <a:xfrm>
                <a:off x="185" y="279"/>
                <a:ext cx="936" cy="197"/>
              </a:xfrm>
              <a:custGeom>
                <a:avLst/>
                <a:gdLst>
                  <a:gd name="T0" fmla="*/ 0 w 21600"/>
                  <a:gd name="T1" fmla="*/ 0 h 21600"/>
                  <a:gd name="T2" fmla="*/ 936 w 21600"/>
                  <a:gd name="T3" fmla="*/ 0 h 21600"/>
                  <a:gd name="T4" fmla="*/ 788 w 21600"/>
                  <a:gd name="T5" fmla="*/ 197 h 21600"/>
                  <a:gd name="T6" fmla="*/ 148 w 21600"/>
                  <a:gd name="T7" fmla="*/ 197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21600" y="0"/>
                    </a:lnTo>
                    <a:lnTo>
                      <a:pt x="18189" y="21600"/>
                    </a:lnTo>
                    <a:lnTo>
                      <a:pt x="3411" y="21600"/>
                    </a:lnTo>
                    <a:lnTo>
                      <a:pt x="0" y="0"/>
                    </a:lnTo>
                    <a:close/>
                    <a:moveTo>
                      <a:pt x="0" y="0"/>
                    </a:moveTo>
                  </a:path>
                </a:pathLst>
              </a:custGeom>
              <a:solidFill>
                <a:srgbClr val="000000">
                  <a:alpha val="5098"/>
                </a:srgbClr>
              </a:solidFill>
              <a:ln>
                <a:noFill/>
              </a:ln>
              <a:extLst>
                <a:ext uri="{91240B29-F687-4f45-9708-019B960494DF}">
                  <a14:hiddenLine xmlns="" xmlns:a14="http://schemas.microsoft.com/office/drawing/2010/main" w="25400" cap="flat">
                    <a:solidFill>
                      <a:schemeClr val="tx1">
                        <a:alpha val="5098"/>
                      </a:schemeClr>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19" name="Freeform 15"/>
              <p:cNvSpPr>
                <a:spLocks/>
              </p:cNvSpPr>
              <p:nvPr/>
            </p:nvSpPr>
            <p:spPr bwMode="auto">
              <a:xfrm>
                <a:off x="16" y="426"/>
                <a:ext cx="1261" cy="31"/>
              </a:xfrm>
              <a:custGeom>
                <a:avLst/>
                <a:gdLst>
                  <a:gd name="T0" fmla="*/ 0 w 21600"/>
                  <a:gd name="T1" fmla="*/ 7 h 21600"/>
                  <a:gd name="T2" fmla="*/ 631 w 21600"/>
                  <a:gd name="T3" fmla="*/ 11 h 21600"/>
                  <a:gd name="T4" fmla="*/ 1261 w 21600"/>
                  <a:gd name="T5" fmla="*/ 0 h 21600"/>
                  <a:gd name="T6" fmla="*/ 1087 w 21600"/>
                  <a:gd name="T7" fmla="*/ 26 h 21600"/>
                  <a:gd name="T8" fmla="*/ 631 w 21600"/>
                  <a:gd name="T9" fmla="*/ 31 h 21600"/>
                  <a:gd name="T10" fmla="*/ 167 w 21600"/>
                  <a:gd name="T11" fmla="*/ 31 h 21600"/>
                  <a:gd name="T12" fmla="*/ 0 w 21600"/>
                  <a:gd name="T13" fmla="*/ 7 h 21600"/>
                  <a:gd name="T14" fmla="*/ 0 w 21600"/>
                  <a:gd name="T15" fmla="*/ 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moveTo>
                      <a:pt x="0" y="4547"/>
                    </a:moveTo>
                  </a:path>
                </a:pathLst>
              </a:custGeom>
              <a:solidFill>
                <a:srgbClr val="FFFFFF">
                  <a:alpha val="70195"/>
                </a:srgbClr>
              </a:solidFill>
              <a:ln>
                <a:noFill/>
              </a:ln>
              <a:extLst>
                <a:ext uri="{91240B29-F687-4f45-9708-019B960494DF}">
                  <a14:hiddenLine xmlns="" xmlns:a14="http://schemas.microsoft.com/office/drawing/2010/main" w="38100" cap="flat">
                    <a:solidFill>
                      <a:schemeClr val="tx1">
                        <a:alpha val="70195"/>
                      </a:schemeClr>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grpSp>
        <p:sp>
          <p:nvSpPr>
            <p:cNvPr id="21" name="Freeform 17"/>
            <p:cNvSpPr>
              <a:spLocks/>
            </p:cNvSpPr>
            <p:nvPr/>
          </p:nvSpPr>
          <p:spPr bwMode="auto">
            <a:xfrm>
              <a:off x="6110288" y="2762940"/>
              <a:ext cx="6432550" cy="4429125"/>
            </a:xfrm>
            <a:custGeom>
              <a:avLst/>
              <a:gdLst>
                <a:gd name="T0" fmla="*/ 0 w 21600"/>
                <a:gd name="T1" fmla="*/ 4224278 h 21600"/>
                <a:gd name="T2" fmla="*/ 0 w 21600"/>
                <a:gd name="T3" fmla="*/ 204847 h 21600"/>
                <a:gd name="T4" fmla="*/ 204591 w 21600"/>
                <a:gd name="T5" fmla="*/ 0 h 21600"/>
                <a:gd name="T6" fmla="*/ 6227959 w 21600"/>
                <a:gd name="T7" fmla="*/ 0 h 21600"/>
                <a:gd name="T8" fmla="*/ 6432550 w 21600"/>
                <a:gd name="T9" fmla="*/ 204847 h 21600"/>
                <a:gd name="T10" fmla="*/ 6432550 w 21600"/>
                <a:gd name="T11" fmla="*/ 4224278 h 21600"/>
                <a:gd name="T12" fmla="*/ 6227959 w 21600"/>
                <a:gd name="T13" fmla="*/ 4429125 h 21600"/>
                <a:gd name="T14" fmla="*/ 204591 w 21600"/>
                <a:gd name="T15" fmla="*/ 4429125 h 21600"/>
                <a:gd name="T16" fmla="*/ 0 w 21600"/>
                <a:gd name="T17" fmla="*/ 4224278 h 21600"/>
                <a:gd name="T18" fmla="*/ 0 w 21600"/>
                <a:gd name="T19" fmla="*/ 4224278 h 21600"/>
                <a:gd name="T20" fmla="*/ 0 w 21600"/>
                <a:gd name="T21" fmla="*/ 4224278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close/>
                  <a:moveTo>
                    <a:pt x="0" y="20601"/>
                  </a:moveTo>
                </a:path>
              </a:pathLst>
            </a:custGeom>
            <a:solidFill>
              <a:schemeClr val="tx1"/>
            </a:solidFill>
            <a:ln w="25400" cap="flat">
              <a:solidFill>
                <a:srgbClr val="FFFFFF">
                  <a:alpha val="41176"/>
                </a:srgbClr>
              </a:solidFill>
              <a:prstDash val="solid"/>
              <a:miter lim="800000"/>
              <a:headEnd type="none" w="med" len="med"/>
              <a:tailEnd type="none" w="med" len="med"/>
            </a:ln>
          </p:spPr>
          <p:txBody>
            <a:bodyPr lIns="0" tIns="0" rIns="0" bIns="0" anchor="t" anchorCtr="0">
              <a:noAutofit/>
            </a:bodyPr>
            <a:lstStyle/>
            <a:p>
              <a:endParaRPr lang="en-US" dirty="0">
                <a:latin typeface="Lato Regular"/>
                <a:ea typeface="Lato Regular"/>
                <a:cs typeface="Lato Regular"/>
              </a:endParaRPr>
            </a:p>
          </p:txBody>
        </p:sp>
        <p:sp>
          <p:nvSpPr>
            <p:cNvPr id="22" name="Freeform 18"/>
            <p:cNvSpPr>
              <a:spLocks/>
            </p:cNvSpPr>
            <p:nvPr/>
          </p:nvSpPr>
          <p:spPr bwMode="auto">
            <a:xfrm>
              <a:off x="6110288" y="2772465"/>
              <a:ext cx="6435725" cy="3806825"/>
            </a:xfrm>
            <a:custGeom>
              <a:avLst/>
              <a:gdLst>
                <a:gd name="T0" fmla="*/ 0 w 21600"/>
                <a:gd name="T1" fmla="*/ 3806825 h 21600"/>
                <a:gd name="T2" fmla="*/ 7747 w 21600"/>
                <a:gd name="T3" fmla="*/ 148572 h 21600"/>
                <a:gd name="T4" fmla="*/ 156424 w 21600"/>
                <a:gd name="T5" fmla="*/ 0 h 21600"/>
                <a:gd name="T6" fmla="*/ 6287048 w 21600"/>
                <a:gd name="T7" fmla="*/ 0 h 21600"/>
                <a:gd name="T8" fmla="*/ 6435725 w 21600"/>
                <a:gd name="T9" fmla="*/ 148572 h 21600"/>
                <a:gd name="T10" fmla="*/ 6435725 w 21600"/>
                <a:gd name="T11" fmla="*/ 3806825 h 21600"/>
                <a:gd name="T12" fmla="*/ 0 w 21600"/>
                <a:gd name="T13" fmla="*/ 3806825 h 21600"/>
                <a:gd name="T14" fmla="*/ 0 w 21600"/>
                <a:gd name="T15" fmla="*/ 3806825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21600"/>
                  </a:moveTo>
                  <a:lnTo>
                    <a:pt x="26" y="843"/>
                  </a:lnTo>
                  <a:cubicBezTo>
                    <a:pt x="26" y="377"/>
                    <a:pt x="250" y="0"/>
                    <a:pt x="525" y="0"/>
                  </a:cubicBezTo>
                  <a:lnTo>
                    <a:pt x="21101" y="0"/>
                  </a:lnTo>
                  <a:cubicBezTo>
                    <a:pt x="21377" y="0"/>
                    <a:pt x="21600" y="377"/>
                    <a:pt x="21600" y="843"/>
                  </a:cubicBezTo>
                  <a:lnTo>
                    <a:pt x="21600" y="21600"/>
                  </a:lnTo>
                  <a:cubicBezTo>
                    <a:pt x="21600" y="21556"/>
                    <a:pt x="0" y="21600"/>
                    <a:pt x="0" y="21600"/>
                  </a:cubicBezTo>
                  <a:close/>
                  <a:moveTo>
                    <a:pt x="0" y="21600"/>
                  </a:moveTo>
                </a:path>
              </a:pathLst>
            </a:custGeom>
            <a:solidFill>
              <a:srgbClr val="16181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23" name="Oval 19"/>
            <p:cNvSpPr>
              <a:spLocks/>
            </p:cNvSpPr>
            <p:nvPr/>
          </p:nvSpPr>
          <p:spPr bwMode="auto">
            <a:xfrm>
              <a:off x="8034338" y="7814365"/>
              <a:ext cx="2595563" cy="274638"/>
            </a:xfrm>
            <a:prstGeom prst="ellipse">
              <a:avLst/>
            </a:prstGeom>
            <a:gradFill rotWithShape="0">
              <a:gsLst>
                <a:gs pos="0">
                  <a:srgbClr val="000000">
                    <a:alpha val="35999"/>
                  </a:srgbClr>
                </a:gs>
                <a:gs pos="100000">
                  <a:srgbClr val="000000">
                    <a:alpha val="0"/>
                  </a:srgbClr>
                </a:gs>
              </a:gsLst>
              <a:path path="rect">
                <a:fillToRect l="50000" t="50000" r="50000" b="50000"/>
              </a:path>
            </a:gra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25" name="Rectangle 21"/>
            <p:cNvSpPr>
              <a:spLocks/>
            </p:cNvSpPr>
            <p:nvPr/>
          </p:nvSpPr>
          <p:spPr bwMode="auto">
            <a:xfrm>
              <a:off x="6359526" y="2975665"/>
              <a:ext cx="5961062" cy="55563"/>
            </a:xfrm>
            <a:prstGeom prst="rect">
              <a:avLst/>
            </a:prstGeom>
            <a:solidFill>
              <a:srgbClr val="000000">
                <a:alpha val="16862"/>
              </a:srgbClr>
            </a:solidFill>
            <a:ln>
              <a:noFill/>
            </a:ln>
            <a:extLst>
              <a:ext uri="{91240B29-F687-4f45-9708-019B960494DF}">
                <a14:hiddenLine xmlns="" xmlns:a14="http://schemas.microsoft.com/office/drawing/2010/main" w="25400">
                  <a:solidFill>
                    <a:schemeClr val="tx1">
                      <a:alpha val="23921"/>
                    </a:schemeClr>
                  </a:solidFill>
                  <a:miter lim="800000"/>
                  <a:headEnd/>
                  <a:tailEnd/>
                </a14:hiddenLine>
              </a:ext>
            </a:extLst>
          </p:spPr>
          <p:txBody>
            <a:bodyPr lIns="0" tIns="0" rIns="0" bIns="0" anchor="t" anchorCtr="0">
              <a:noAutofit/>
            </a:bodyPr>
            <a:lstStyle/>
            <a:p>
              <a:endParaRPr lang="en-US" dirty="0">
                <a:latin typeface="Lato Regular"/>
                <a:ea typeface="Lato Regular"/>
                <a:cs typeface="Lato Regular"/>
              </a:endParaRPr>
            </a:p>
          </p:txBody>
        </p:sp>
      </p:grpSp>
      <p:sp>
        <p:nvSpPr>
          <p:cNvPr id="4" name="Title 3"/>
          <p:cNvSpPr>
            <a:spLocks noGrp="1"/>
          </p:cNvSpPr>
          <p:nvPr>
            <p:ph type="title"/>
          </p:nvPr>
        </p:nvSpPr>
        <p:spPr/>
        <p:txBody>
          <a:bodyPr/>
          <a:lstStyle/>
          <a:p>
            <a:r>
              <a:rPr lang="en-US" dirty="0"/>
              <a:t>Check out the UF RIO video!</a:t>
            </a:r>
          </a:p>
        </p:txBody>
      </p:sp>
      <p:pic>
        <p:nvPicPr>
          <p:cNvPr id="14" name="Picture Placeholder 13"/>
          <p:cNvPicPr>
            <a:picLocks noGrp="1" noChangeAspect="1"/>
          </p:cNvPicPr>
          <p:nvPr>
            <p:ph type="pic" sz="quarter" idx="13"/>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29516" b="29516"/>
          <a:stretch>
            <a:fillRect/>
          </a:stretch>
        </p:blipFill>
        <p:spPr/>
      </p:pic>
      <p:sp>
        <p:nvSpPr>
          <p:cNvPr id="26" name="Shape 107"/>
          <p:cNvSpPr/>
          <p:nvPr/>
        </p:nvSpPr>
        <p:spPr>
          <a:xfrm>
            <a:off x="3558679" y="4437960"/>
            <a:ext cx="5074642" cy="834602"/>
          </a:xfrm>
          <a:prstGeom prst="rect">
            <a:avLst/>
          </a:prstGeom>
          <a:solidFill>
            <a:schemeClr val="accent1">
              <a:alpha val="94000"/>
            </a:schemeClr>
          </a:solidFill>
          <a:ln w="12700">
            <a:miter lim="400000"/>
          </a:ln>
        </p:spPr>
        <p:txBody>
          <a:bodyPr lIns="0" tIns="0" rIns="0" bIns="0" anchor="t" anchorCtr="0">
            <a:noAutofit/>
          </a:bodyPr>
          <a:lstStyle/>
          <a:p>
            <a:pPr lvl="0">
              <a:defRPr sz="2400">
                <a:solidFill>
                  <a:srgbClr val="FFFFFF"/>
                </a:solidFill>
              </a:defRPr>
            </a:pPr>
            <a:endParaRPr sz="2400" dirty="0">
              <a:latin typeface="Lato Regular"/>
              <a:ea typeface="Lato Regular"/>
              <a:cs typeface="Lato Regular"/>
            </a:endParaRPr>
          </a:p>
        </p:txBody>
      </p:sp>
      <p:sp>
        <p:nvSpPr>
          <p:cNvPr id="3" name="TextBox 2"/>
          <p:cNvSpPr txBox="1"/>
          <p:nvPr/>
        </p:nvSpPr>
        <p:spPr>
          <a:xfrm>
            <a:off x="3989222" y="4524043"/>
            <a:ext cx="4213557" cy="646331"/>
          </a:xfrm>
          <a:prstGeom prst="rect">
            <a:avLst/>
          </a:prstGeom>
          <a:ln w="12700">
            <a:miter lim="400000"/>
          </a:ln>
        </p:spPr>
        <p:txBody>
          <a:bodyPr wrap="square" lIns="0" tIns="0" rIns="0" bIns="0" anchor="t" anchorCtr="0">
            <a:noAutofit/>
          </a:bodyPr>
          <a:lstStyle>
            <a:lvl1pPr algn="l">
              <a:defRPr sz="2100">
                <a:solidFill>
                  <a:schemeClr val="tx1"/>
                </a:solidFill>
                <a:ea typeface="Lato Regular"/>
                <a:cs typeface="Lato Regular"/>
              </a:defRPr>
            </a:lvl1pPr>
          </a:lstStyle>
          <a:p>
            <a:pPr algn="ctr"/>
            <a:r>
              <a:rPr lang="en-US" dirty="0">
                <a:solidFill>
                  <a:schemeClr val="bg1"/>
                </a:solidFill>
              </a:rPr>
              <a:t>The media layout displays multimedia. </a:t>
            </a:r>
          </a:p>
        </p:txBody>
      </p:sp>
      <p:sp>
        <p:nvSpPr>
          <p:cNvPr id="18" name="TextBox 17">
            <a:extLst>
              <a:ext uri="{FF2B5EF4-FFF2-40B4-BE49-F238E27FC236}">
                <a16:creationId xmlns:a16="http://schemas.microsoft.com/office/drawing/2014/main" id="{45A0ED0B-0BE9-427E-B5EA-BCC5E0154D4A}"/>
              </a:ext>
            </a:extLst>
          </p:cNvPr>
          <p:cNvSpPr txBox="1"/>
          <p:nvPr/>
        </p:nvSpPr>
        <p:spPr>
          <a:xfrm>
            <a:off x="7786255" y="5927613"/>
            <a:ext cx="4350327" cy="9002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kumimoji="0" lang="en-US" sz="1050" b="0" i="0" u="none" strike="noStrike" kern="1200" cap="none" spc="0" normalizeH="0" baseline="0" noProof="0" dirty="0">
                <a:ln>
                  <a:noFill/>
                </a:ln>
                <a:solidFill>
                  <a:srgbClr val="000000"/>
                </a:solidFill>
                <a:effectLst/>
                <a:uLnTx/>
                <a:uFillTx/>
                <a:latin typeface="Lato" panose="020F0502020204030203" pitchFamily="34" charset="0"/>
                <a:ea typeface="+mj-ea"/>
                <a:cs typeface="+mj-cs"/>
              </a:rPr>
              <a:t>Acknowledgement: </a:t>
            </a:r>
            <a:r>
              <a:rPr kumimoji="0" lang="en-US" sz="1050" b="0" i="0" u="none" strike="noStrike" kern="1200" cap="none" spc="0" normalizeH="0" baseline="0" noProof="0" dirty="0">
                <a:ln>
                  <a:noFill/>
                </a:ln>
                <a:solidFill>
                  <a:srgbClr val="000000"/>
                </a:solidFill>
                <a:effectLst/>
                <a:uLnTx/>
                <a:uFillTx/>
                <a:latin typeface="Lato" panose="020F0502020204030203" pitchFamily="34"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kumimoji="0" lang="en-US" sz="1050" b="0" i="1" u="none" strike="noStrike" kern="1200" cap="none" spc="0" normalizeH="0" baseline="0" noProof="0" dirty="0">
                <a:ln>
                  <a:noFill/>
                </a:ln>
                <a:solidFill>
                  <a:srgbClr val="000000"/>
                </a:solidFill>
                <a:effectLst/>
                <a:uLnTx/>
                <a:uFillTx/>
                <a:latin typeface="Lato" panose="020F0502020204030203" pitchFamily="34"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a:t>
            </a:r>
            <a:r>
              <a:rPr lang="en-US" sz="1050" i="1" dirty="0">
                <a:solidFill>
                  <a:srgbClr val="000000"/>
                </a:solidFill>
                <a:latin typeface="Lato" panose="020F0502020204030203" pitchFamily="34" charset="0"/>
                <a:ea typeface="Calibri" panose="020F0502020204030204" pitchFamily="34" charset="0"/>
                <a:cs typeface="Times New Roman" panose="02020603050405020304" pitchFamily="18" charset="0"/>
              </a:rPr>
              <a:t>Dept. of Health and Human Services</a:t>
            </a:r>
            <a:endParaRPr lang="en-US" sz="1050" dirty="0"/>
          </a:p>
        </p:txBody>
      </p:sp>
    </p:spTree>
    <p:custDataLst>
      <p:tags r:id="rId1"/>
    </p:custDataLst>
    <p:extLst>
      <p:ext uri="{BB962C8B-B14F-4D97-AF65-F5344CB8AC3E}">
        <p14:creationId xmlns:p14="http://schemas.microsoft.com/office/powerpoint/2010/main" val="408948402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8454" y="170481"/>
            <a:ext cx="4711485" cy="6493790"/>
          </a:xfrm>
        </p:spPr>
        <p:txBody>
          <a:bodyPr>
            <a:normAutofit fontScale="90000"/>
          </a:bodyPr>
          <a:lstStyle/>
          <a:p>
            <a:pPr marL="0" marR="0">
              <a:lnSpc>
                <a:spcPct val="107000"/>
              </a:lnSpc>
              <a:spcBef>
                <a:spcPts val="0"/>
              </a:spcBef>
              <a:spcAft>
                <a:spcPts val="800"/>
              </a:spcAft>
            </a:pPr>
            <a:r>
              <a:rPr lang="en-US" sz="2400" dirty="0"/>
              <a:t>A podcast devoted to creating a culture of responsible conduct of research and research integrity at the University of Florida.</a:t>
            </a:r>
            <a:br>
              <a:rPr lang="en-US" sz="2400" dirty="0">
                <a:solidFill>
                  <a:srgbClr val="FF00FF"/>
                </a:solidFill>
              </a:rPr>
            </a:br>
            <a:br>
              <a:rPr lang="en-US" sz="2400" dirty="0">
                <a:solidFill>
                  <a:srgbClr val="FF00FF"/>
                </a:solidFill>
              </a:rPr>
            </a:br>
            <a:r>
              <a:rPr lang="en-US" sz="2400" dirty="0"/>
              <a:t>Produced by UF Creative Works, and a team of people across the UF Campus including UF Research, CTSI, the Center for Undergraduate Research, and a group of UF Research Ambassadors. </a:t>
            </a:r>
            <a:br>
              <a:rPr lang="en-US" sz="2400" dirty="0">
                <a:solidFill>
                  <a:srgbClr val="FF00FF"/>
                </a:solidFill>
              </a:rPr>
            </a:br>
            <a:br>
              <a:rPr lang="en-US" sz="2400" dirty="0">
                <a:solidFill>
                  <a:srgbClr val="FF00FF"/>
                </a:solidFill>
              </a:rPr>
            </a:br>
            <a:r>
              <a:rPr lang="en-US" sz="2400" dirty="0">
                <a:hlinkClick r:id="rId4"/>
              </a:rPr>
              <a:t>https://research.ufl.edu/research-roundtable-podcast.html</a:t>
            </a:r>
            <a:br>
              <a:rPr lang="en-US" sz="2000" dirty="0">
                <a:solidFill>
                  <a:srgbClr val="FF00FF"/>
                </a:solidFill>
              </a:rPr>
            </a:br>
            <a:br>
              <a:rPr lang="en-US" sz="2000" dirty="0">
                <a:solidFill>
                  <a:srgbClr val="FF00FF"/>
                </a:solidFill>
              </a:rPr>
            </a:br>
            <a:br>
              <a:rPr lang="en-US" sz="2000" dirty="0">
                <a:solidFill>
                  <a:srgbClr val="FF00FF"/>
                </a:solidFill>
              </a:rPr>
            </a:br>
            <a:br>
              <a:rPr lang="en-US" sz="2000" dirty="0">
                <a:solidFill>
                  <a:srgbClr val="FF00FF"/>
                </a:solidFill>
              </a:rPr>
            </a:br>
            <a:r>
              <a:rPr lang="en-US" sz="1200" dirty="0">
                <a:latin typeface="Lato" panose="020F0502020204030203" pitchFamily="34" charset="0"/>
              </a:rPr>
              <a:t>Acknowledgement: </a:t>
            </a:r>
            <a:r>
              <a:rPr lang="en-US" sz="1200" dirty="0">
                <a:effectLst/>
                <a:latin typeface="Lato" panose="020F0502020204030203" pitchFamily="34"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lang="en-US" sz="1200" i="1" dirty="0">
                <a:effectLst/>
                <a:latin typeface="Lato" panose="020F0502020204030203" pitchFamily="34"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National Institutes of Health.</a:t>
            </a:r>
            <a:br>
              <a:rPr lang="en-US" sz="1800" dirty="0">
                <a:solidFill>
                  <a:srgbClr val="FF00FF"/>
                </a:solidFill>
                <a:effectLst/>
                <a:latin typeface="Lato" panose="020F0502020204030203" pitchFamily="34" charset="0"/>
                <a:ea typeface="Calibri" panose="020F0502020204030204" pitchFamily="34" charset="0"/>
                <a:cs typeface="Times New Roman" panose="02020603050405020304" pitchFamily="18" charset="0"/>
              </a:rPr>
            </a:br>
            <a:endParaRPr lang="en-US" sz="2000" dirty="0">
              <a:solidFill>
                <a:srgbClr val="FF00FF"/>
              </a:solidFill>
              <a:latin typeface="Lato" panose="020F0502020204030203"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custDataLst>
      <p:tags r:id="rId1"/>
    </p:custDataLst>
    <p:extLst>
      <p:ext uri="{BB962C8B-B14F-4D97-AF65-F5344CB8AC3E}">
        <p14:creationId xmlns:p14="http://schemas.microsoft.com/office/powerpoint/2010/main" val="3903388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flipH="1">
            <a:off x="3182528" y="3702701"/>
            <a:ext cx="0" cy="1245856"/>
          </a:xfrm>
          <a:prstGeom prst="line">
            <a:avLst/>
          </a:prstGeom>
          <a:ln w="12700">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2" name="Title 1"/>
          <p:cNvSpPr>
            <a:spLocks noGrp="1"/>
          </p:cNvSpPr>
          <p:nvPr>
            <p:ph type="title"/>
          </p:nvPr>
        </p:nvSpPr>
        <p:spPr/>
        <p:txBody>
          <a:bodyPr/>
          <a:lstStyle/>
          <a:p>
            <a:pPr lvl="0"/>
            <a:r>
              <a:rPr lang="en-US" dirty="0"/>
              <a:t>OBJECTIVES</a:t>
            </a:r>
          </a:p>
        </p:txBody>
      </p:sp>
      <p:sp>
        <p:nvSpPr>
          <p:cNvPr id="28" name="TextBox 27"/>
          <p:cNvSpPr txBox="1"/>
          <p:nvPr/>
        </p:nvSpPr>
        <p:spPr>
          <a:xfrm>
            <a:off x="661883" y="5074864"/>
            <a:ext cx="2069151" cy="1268145"/>
          </a:xfrm>
          <a:prstGeom prst="rect">
            <a:avLst/>
          </a:prstGeom>
        </p:spPr>
        <p:txBody>
          <a:bodyPr wrap="square" lIns="0" tIns="0" rIns="0" bIns="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Explain what merits authorship</a:t>
            </a:r>
          </a:p>
        </p:txBody>
      </p:sp>
      <p:sp>
        <p:nvSpPr>
          <p:cNvPr id="33" name="TextBox 32"/>
          <p:cNvSpPr txBox="1"/>
          <p:nvPr/>
        </p:nvSpPr>
        <p:spPr>
          <a:xfrm>
            <a:off x="3575869" y="5074864"/>
            <a:ext cx="2325397" cy="1268145"/>
          </a:xfrm>
          <a:prstGeom prst="rect">
            <a:avLst/>
          </a:prstGeom>
        </p:spPr>
        <p:txBody>
          <a:bodyPr wrap="square" lIns="0" tIns="0" rIns="0" bIns="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Define types of authorship</a:t>
            </a:r>
          </a:p>
        </p:txBody>
      </p:sp>
      <p:sp>
        <p:nvSpPr>
          <p:cNvPr id="39" name="TextBox 38"/>
          <p:cNvSpPr txBox="1"/>
          <p:nvPr/>
        </p:nvSpPr>
        <p:spPr>
          <a:xfrm>
            <a:off x="6492767" y="5074864"/>
            <a:ext cx="2130213" cy="1268145"/>
          </a:xfrm>
          <a:prstGeom prst="rect">
            <a:avLst/>
          </a:prstGeom>
        </p:spPr>
        <p:txBody>
          <a:bodyPr wrap="square" lIns="0" tIns="0" rIns="0" bIns="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Know resources for guidance</a:t>
            </a:r>
          </a:p>
        </p:txBody>
      </p:sp>
      <p:sp>
        <p:nvSpPr>
          <p:cNvPr id="45" name="TextBox 44"/>
          <p:cNvSpPr txBox="1"/>
          <p:nvPr/>
        </p:nvSpPr>
        <p:spPr>
          <a:xfrm>
            <a:off x="9409665" y="5074864"/>
            <a:ext cx="2134635" cy="1268145"/>
          </a:xfrm>
          <a:prstGeom prst="rect">
            <a:avLst/>
          </a:prstGeom>
        </p:spPr>
        <p:txBody>
          <a:bodyPr wrap="square" lIns="0" tIns="0" rIns="0" bIns="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Implement best practices</a:t>
            </a:r>
          </a:p>
        </p:txBody>
      </p:sp>
      <p:sp>
        <p:nvSpPr>
          <p:cNvPr id="50" name="Shape 85"/>
          <p:cNvSpPr/>
          <p:nvPr/>
        </p:nvSpPr>
        <p:spPr>
          <a:xfrm flipH="1">
            <a:off x="6099425" y="3649327"/>
            <a:ext cx="0" cy="1245856"/>
          </a:xfrm>
          <a:prstGeom prst="line">
            <a:avLst/>
          </a:prstGeom>
          <a:ln w="12700">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51" name="Shape 85"/>
          <p:cNvSpPr/>
          <p:nvPr/>
        </p:nvSpPr>
        <p:spPr>
          <a:xfrm flipH="1">
            <a:off x="9016322" y="3649332"/>
            <a:ext cx="0" cy="1245855"/>
          </a:xfrm>
          <a:prstGeom prst="line">
            <a:avLst/>
          </a:prstGeom>
          <a:ln w="12700">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57" name="TextBox 56"/>
          <p:cNvSpPr txBox="1"/>
          <p:nvPr/>
        </p:nvSpPr>
        <p:spPr>
          <a:xfrm>
            <a:off x="643783" y="1030954"/>
            <a:ext cx="6866488" cy="575905"/>
          </a:xfrm>
          <a:prstGeom prst="rect">
            <a:avLst/>
          </a:prstGeom>
          <a:solidFill>
            <a:srgbClr val="FFFFFF"/>
          </a:solidFill>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solidFill>
                  <a:srgbClr val="002060"/>
                </a:solidFill>
              </a:rPr>
              <a:t>After this session, participants will be able to:</a:t>
            </a:r>
          </a:p>
        </p:txBody>
      </p:sp>
      <p:sp>
        <p:nvSpPr>
          <p:cNvPr id="29" name="Oval 28"/>
          <p:cNvSpPr/>
          <p:nvPr/>
        </p:nvSpPr>
        <p:spPr>
          <a:xfrm>
            <a:off x="658972"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1</a:t>
            </a:r>
          </a:p>
        </p:txBody>
      </p:sp>
      <p:sp>
        <p:nvSpPr>
          <p:cNvPr id="31" name="Oval 30"/>
          <p:cNvSpPr/>
          <p:nvPr/>
        </p:nvSpPr>
        <p:spPr>
          <a:xfrm>
            <a:off x="3575868"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2</a:t>
            </a:r>
          </a:p>
        </p:txBody>
      </p:sp>
      <p:sp>
        <p:nvSpPr>
          <p:cNvPr id="32" name="Oval 31"/>
          <p:cNvSpPr/>
          <p:nvPr/>
        </p:nvSpPr>
        <p:spPr>
          <a:xfrm>
            <a:off x="6492764"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3</a:t>
            </a:r>
          </a:p>
        </p:txBody>
      </p:sp>
      <p:sp>
        <p:nvSpPr>
          <p:cNvPr id="35" name="Oval 34"/>
          <p:cNvSpPr/>
          <p:nvPr/>
        </p:nvSpPr>
        <p:spPr>
          <a:xfrm>
            <a:off x="9409665"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4</a:t>
            </a:r>
          </a:p>
        </p:txBody>
      </p:sp>
      <p:pic>
        <p:nvPicPr>
          <p:cNvPr id="4" name="Picture 3" descr="A picture containing text, envelope&#10;&#10;Description automatically generated">
            <a:extLst>
              <a:ext uri="{FF2B5EF4-FFF2-40B4-BE49-F238E27FC236}">
                <a16:creationId xmlns:a16="http://schemas.microsoft.com/office/drawing/2014/main" id="{CFA89B1A-4764-1337-3034-8CDF2CE29FA0}"/>
              </a:ext>
            </a:extLst>
          </p:cNvPr>
          <p:cNvPicPr>
            <a:picLocks noChangeAspect="1"/>
          </p:cNvPicPr>
          <p:nvPr/>
        </p:nvPicPr>
        <p:blipFill>
          <a:blip r:embed="rId4"/>
          <a:stretch>
            <a:fillRect/>
          </a:stretch>
        </p:blipFill>
        <p:spPr>
          <a:xfrm>
            <a:off x="541969" y="1999488"/>
            <a:ext cx="2265836" cy="2015756"/>
          </a:xfrm>
          <a:prstGeom prst="rect">
            <a:avLst/>
          </a:prstGeom>
        </p:spPr>
      </p:pic>
      <p:pic>
        <p:nvPicPr>
          <p:cNvPr id="8" name="Picture Placeholder 7" descr="A person working on a computer&#10;&#10;Description automatically generated with medium confidence">
            <a:extLst>
              <a:ext uri="{FF2B5EF4-FFF2-40B4-BE49-F238E27FC236}">
                <a16:creationId xmlns:a16="http://schemas.microsoft.com/office/drawing/2014/main" id="{95354DA7-17B4-3C55-2E8A-A3409660D386}"/>
              </a:ext>
            </a:extLst>
          </p:cNvPr>
          <p:cNvPicPr>
            <a:picLocks noGrp="1" noChangeAspect="1"/>
          </p:cNvPicPr>
          <p:nvPr>
            <p:ph type="pic" sz="quarter" idx="10"/>
          </p:nvPr>
        </p:nvPicPr>
        <p:blipFill>
          <a:blip r:embed="rId5"/>
          <a:srcRect l="22490" r="22490"/>
          <a:stretch>
            <a:fillRect/>
          </a:stretch>
        </p:blipFill>
        <p:spPr>
          <a:xfrm>
            <a:off x="9399904" y="1835971"/>
            <a:ext cx="2130213" cy="2179272"/>
          </a:xfrm>
        </p:spPr>
      </p:pic>
      <p:pic>
        <p:nvPicPr>
          <p:cNvPr id="15" name="Picture Placeholder 14" descr="A close-up of a pen on a piece of paper&#10;&#10;Description automatically generated with medium confidence">
            <a:extLst>
              <a:ext uri="{FF2B5EF4-FFF2-40B4-BE49-F238E27FC236}">
                <a16:creationId xmlns:a16="http://schemas.microsoft.com/office/drawing/2014/main" id="{393BCF35-25DA-5958-4C06-5FC3D1D5B965}"/>
              </a:ext>
            </a:extLst>
          </p:cNvPr>
          <p:cNvPicPr>
            <a:picLocks noGrp="1" noChangeAspect="1"/>
          </p:cNvPicPr>
          <p:nvPr>
            <p:ph type="pic" sz="quarter" idx="11"/>
          </p:nvPr>
        </p:nvPicPr>
        <p:blipFill>
          <a:blip r:embed="rId6"/>
          <a:srcRect l="6781" r="6781"/>
          <a:stretch>
            <a:fillRect/>
          </a:stretch>
        </p:blipFill>
        <p:spPr>
          <a:xfrm>
            <a:off x="3471863" y="1906588"/>
            <a:ext cx="2128837" cy="2179637"/>
          </a:xfrm>
        </p:spPr>
      </p:pic>
      <p:pic>
        <p:nvPicPr>
          <p:cNvPr id="17" name="Picture Placeholder 16">
            <a:extLst>
              <a:ext uri="{FF2B5EF4-FFF2-40B4-BE49-F238E27FC236}">
                <a16:creationId xmlns:a16="http://schemas.microsoft.com/office/drawing/2014/main" id="{E6DEB7B3-323F-6DAA-775A-637D55E23C44}"/>
              </a:ext>
            </a:extLst>
          </p:cNvPr>
          <p:cNvPicPr>
            <a:picLocks noGrp="1" noChangeAspect="1"/>
          </p:cNvPicPr>
          <p:nvPr>
            <p:ph type="pic" sz="quarter" idx="12"/>
          </p:nvPr>
        </p:nvPicPr>
        <p:blipFill>
          <a:blip r:embed="rId7"/>
          <a:srcRect l="17380" r="17380"/>
          <a:stretch>
            <a:fillRect/>
          </a:stretch>
        </p:blipFill>
        <p:spPr>
          <a:xfrm>
            <a:off x="6492875" y="1895475"/>
            <a:ext cx="2130425" cy="2178050"/>
          </a:xfrm>
        </p:spPr>
      </p:pic>
    </p:spTree>
    <p:custDataLst>
      <p:tags r:id="rId1"/>
    </p:custDataLst>
    <p:extLst>
      <p:ext uri="{BB962C8B-B14F-4D97-AF65-F5344CB8AC3E}">
        <p14:creationId xmlns:p14="http://schemas.microsoft.com/office/powerpoint/2010/main" val="127233922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AA93-6AAE-45DD-B8FE-818760D289CE}"/>
              </a:ext>
            </a:extLst>
          </p:cNvPr>
          <p:cNvSpPr>
            <a:spLocks noGrp="1"/>
          </p:cNvSpPr>
          <p:nvPr>
            <p:ph type="title"/>
          </p:nvPr>
        </p:nvSpPr>
        <p:spPr>
          <a:xfrm>
            <a:off x="762000" y="565904"/>
            <a:ext cx="10024745" cy="1354217"/>
          </a:xfrm>
        </p:spPr>
        <p:txBody>
          <a:bodyPr/>
          <a:lstStyle/>
          <a:p>
            <a:r>
              <a:rPr lang="en-US" sz="4000" b="1" i="1" dirty="0">
                <a:latin typeface="+mj-lt"/>
              </a:rPr>
              <a:t>On Being a Scientist</a:t>
            </a:r>
            <a:br>
              <a:rPr lang="en-US" sz="4000" b="1" i="1" dirty="0">
                <a:latin typeface="+mj-lt"/>
              </a:rPr>
            </a:br>
            <a:r>
              <a:rPr lang="en-US" sz="4000" b="1" i="1" dirty="0">
                <a:latin typeface="+mj-lt"/>
              </a:rPr>
              <a:t>A guide to responsible conduct in research</a:t>
            </a:r>
          </a:p>
        </p:txBody>
      </p:sp>
      <p:pic>
        <p:nvPicPr>
          <p:cNvPr id="5" name="Picture 4">
            <a:extLst>
              <a:ext uri="{FF2B5EF4-FFF2-40B4-BE49-F238E27FC236}">
                <a16:creationId xmlns:a16="http://schemas.microsoft.com/office/drawing/2014/main" id="{3454A36B-04C4-4662-9916-1817512EEE5E}"/>
              </a:ext>
            </a:extLst>
          </p:cNvPr>
          <p:cNvPicPr>
            <a:picLocks noChangeAspect="1"/>
          </p:cNvPicPr>
          <p:nvPr/>
        </p:nvPicPr>
        <p:blipFill>
          <a:blip r:embed="rId3"/>
          <a:stretch>
            <a:fillRect/>
          </a:stretch>
        </p:blipFill>
        <p:spPr>
          <a:xfrm>
            <a:off x="7391400" y="3652915"/>
            <a:ext cx="4400655" cy="2748318"/>
          </a:xfrm>
          <a:prstGeom prst="rect">
            <a:avLst/>
          </a:prstGeom>
        </p:spPr>
      </p:pic>
      <p:pic>
        <p:nvPicPr>
          <p:cNvPr id="9" name="Picture 8">
            <a:extLst>
              <a:ext uri="{FF2B5EF4-FFF2-40B4-BE49-F238E27FC236}">
                <a16:creationId xmlns:a16="http://schemas.microsoft.com/office/drawing/2014/main" id="{C1D8B75C-09EF-4678-BFA1-4F637F57A945}"/>
              </a:ext>
            </a:extLst>
          </p:cNvPr>
          <p:cNvPicPr>
            <a:picLocks noChangeAspect="1"/>
          </p:cNvPicPr>
          <p:nvPr/>
        </p:nvPicPr>
        <p:blipFill>
          <a:blip r:embed="rId4"/>
          <a:stretch>
            <a:fillRect/>
          </a:stretch>
        </p:blipFill>
        <p:spPr>
          <a:xfrm>
            <a:off x="916939" y="2209800"/>
            <a:ext cx="4218367" cy="3405188"/>
          </a:xfrm>
          <a:prstGeom prst="rect">
            <a:avLst/>
          </a:prstGeom>
        </p:spPr>
      </p:pic>
      <p:sp>
        <p:nvSpPr>
          <p:cNvPr id="11" name="TextBox 10">
            <a:extLst>
              <a:ext uri="{FF2B5EF4-FFF2-40B4-BE49-F238E27FC236}">
                <a16:creationId xmlns:a16="http://schemas.microsoft.com/office/drawing/2014/main" id="{24BAAA57-1F9A-498F-904D-DCA90716E013}"/>
              </a:ext>
            </a:extLst>
          </p:cNvPr>
          <p:cNvSpPr txBox="1"/>
          <p:nvPr/>
        </p:nvSpPr>
        <p:spPr>
          <a:xfrm>
            <a:off x="164771" y="6107430"/>
            <a:ext cx="6098582" cy="369332"/>
          </a:xfrm>
          <a:prstGeom prst="rect">
            <a:avLst/>
          </a:prstGeom>
          <a:noFill/>
        </p:spPr>
        <p:txBody>
          <a:bodyPr wrap="square">
            <a:spAutoFit/>
          </a:bodyPr>
          <a:lstStyle/>
          <a:p>
            <a:pPr marL="457200" marR="0">
              <a:spcBef>
                <a:spcPts val="0"/>
              </a:spcBef>
              <a:spcAft>
                <a:spcPts val="0"/>
              </a:spcAft>
            </a:pPr>
            <a:r>
              <a:rPr lang="en-US" sz="1800" u="sng" dirty="0">
                <a:solidFill>
                  <a:srgbClr val="1F497D"/>
                </a:solidFill>
                <a:effectLst/>
                <a:latin typeface="Calibri" panose="020F0502020204030204" pitchFamily="34" charset="0"/>
                <a:ea typeface="Calibri" panose="020F0502020204030204" pitchFamily="34" charset="0"/>
                <a:hlinkClick r:id="rId5"/>
              </a:rPr>
              <a:t>https://www.youtube.com/embed/wIBjGV3OB0o#t=47</a:t>
            </a:r>
            <a:endParaRPr lang="en-US" sz="1600" dirty="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9F1EBAE7-0E2D-4136-AE6E-A0896D6CCF36}"/>
              </a:ext>
            </a:extLst>
          </p:cNvPr>
          <p:cNvSpPr txBox="1"/>
          <p:nvPr/>
        </p:nvSpPr>
        <p:spPr>
          <a:xfrm>
            <a:off x="8794760" y="6502593"/>
            <a:ext cx="2997295" cy="369332"/>
          </a:xfrm>
          <a:prstGeom prst="rect">
            <a:avLst/>
          </a:prstGeom>
          <a:noFill/>
        </p:spPr>
        <p:txBody>
          <a:bodyPr wrap="none" rtlCol="0">
            <a:spAutoFit/>
          </a:bodyPr>
          <a:lstStyle/>
          <a:p>
            <a:r>
              <a:rPr lang="en-US" dirty="0"/>
              <a:t>The National Academies Press</a:t>
            </a:r>
          </a:p>
        </p:txBody>
      </p:sp>
    </p:spTree>
    <p:extLst>
      <p:ext uri="{BB962C8B-B14F-4D97-AF65-F5344CB8AC3E}">
        <p14:creationId xmlns:p14="http://schemas.microsoft.com/office/powerpoint/2010/main" val="810727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Have you authored a peer-reviewed publication?</a:t>
            </a:r>
          </a:p>
        </p:txBody>
      </p:sp>
      <p:pic>
        <p:nvPicPr>
          <p:cNvPr id="13" name="Picture Placeholder 12" descr="A group of people sitting around a table looking at a computer&#10;&#10;Description automatically generated with medium confidence">
            <a:extLst>
              <a:ext uri="{FF2B5EF4-FFF2-40B4-BE49-F238E27FC236}">
                <a16:creationId xmlns:a16="http://schemas.microsoft.com/office/drawing/2014/main" id="{A6A2328D-A1B5-A4C6-32AD-E339C1118C95}"/>
              </a:ext>
            </a:extLst>
          </p:cNvPr>
          <p:cNvPicPr>
            <a:picLocks noGrp="1" noChangeAspect="1"/>
          </p:cNvPicPr>
          <p:nvPr>
            <p:ph type="pic" sz="quarter" idx="4294967295"/>
          </p:nvPr>
        </p:nvPicPr>
        <p:blipFill>
          <a:blip r:embed="rId4"/>
          <a:srcRect l="18485" r="18485"/>
          <a:stretch>
            <a:fillRect/>
          </a:stretch>
        </p:blipFill>
        <p:spPr>
          <a:xfrm>
            <a:off x="4281240" y="2001048"/>
            <a:ext cx="3521075" cy="3724275"/>
          </a:xfrm>
          <a:prstGeom prst="rect">
            <a:avLst/>
          </a:prstGeom>
        </p:spPr>
      </p:pic>
      <p:sp>
        <p:nvSpPr>
          <p:cNvPr id="86" name="TextBox 85"/>
          <p:cNvSpPr txBox="1"/>
          <p:nvPr/>
        </p:nvSpPr>
        <p:spPr>
          <a:xfrm>
            <a:off x="647008" y="1046095"/>
            <a:ext cx="65" cy="320088"/>
          </a:xfrm>
          <a:prstGeom prst="rect">
            <a:avLst/>
          </a:prstGeom>
          <a:ln w="12700">
            <a:miter lim="400000"/>
          </a:ln>
        </p:spPr>
        <p:txBody>
          <a:bodyPr wrap="none" lIns="0" tIns="0" rIns="0" bIns="0" anchor="ctr">
            <a:noAutofit/>
          </a:bodyPr>
          <a:lstStyle>
            <a:lvl1pPr lvl="0" algn="l">
              <a:lnSpc>
                <a:spcPct val="80000"/>
              </a:lnSpc>
              <a:defRPr sz="2600">
                <a:solidFill>
                  <a:srgbClr val="979C9C"/>
                </a:solidFill>
                <a:latin typeface="Lato Light"/>
                <a:ea typeface="Lato Light"/>
                <a:cs typeface="Lato Light"/>
              </a:defRPr>
            </a:lvl1pPr>
          </a:lstStyle>
          <a:p>
            <a:endParaRPr lang="en-US" dirty="0">
              <a:solidFill>
                <a:schemeClr val="accent6"/>
              </a:solidFill>
              <a:latin typeface="Lato Regular"/>
              <a:ea typeface="Lato Regular"/>
              <a:cs typeface="Lato Regular"/>
            </a:endParaRPr>
          </a:p>
        </p:txBody>
      </p:sp>
      <p:sp>
        <p:nvSpPr>
          <p:cNvPr id="10" name="TextBox 9"/>
          <p:cNvSpPr txBox="1"/>
          <p:nvPr/>
        </p:nvSpPr>
        <p:spPr>
          <a:xfrm>
            <a:off x="685652" y="1954704"/>
            <a:ext cx="3298526" cy="49500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algn="l"/>
            <a:r>
              <a:rPr lang="en-US" sz="2100" dirty="0">
                <a:ea typeface="Lato Regular"/>
                <a:cs typeface="Lato Regular"/>
              </a:rPr>
              <a:t>Peer-review is a key piece to quality control in scholarly publications, especially in STEM fields where new knowledge is typically published as journal articles.</a:t>
            </a:r>
          </a:p>
          <a:p>
            <a:pPr algn="l"/>
            <a:endParaRPr lang="en-US" sz="2100" dirty="0">
              <a:ea typeface="Lato Regular"/>
              <a:cs typeface="Lato Regular"/>
            </a:endParaRPr>
          </a:p>
          <a:p>
            <a:pPr algn="l"/>
            <a:r>
              <a:rPr lang="en-US" sz="2100" dirty="0">
                <a:ea typeface="Lato Regular"/>
                <a:cs typeface="Lato Regular"/>
              </a:rPr>
              <a:t>Under peer-review, submitted writing is evaluated by a group of peer experts, in addition to editors.</a:t>
            </a:r>
          </a:p>
          <a:p>
            <a:pPr algn="l"/>
            <a:endParaRPr lang="en-US" sz="2100" dirty="0">
              <a:ea typeface="Lato Regular"/>
              <a:cs typeface="Lato Regular"/>
            </a:endParaRPr>
          </a:p>
          <a:p>
            <a:pPr algn="l"/>
            <a:endParaRPr lang="en-US" sz="2100" dirty="0">
              <a:solidFill>
                <a:schemeClr val="bg1">
                  <a:lumMod val="65000"/>
                </a:schemeClr>
              </a:solidFill>
              <a:ea typeface="Lato Regular"/>
              <a:cs typeface="Lato Regular"/>
            </a:endParaRPr>
          </a:p>
        </p:txBody>
      </p:sp>
      <p:sp>
        <p:nvSpPr>
          <p:cNvPr id="12" name="TextBox 11"/>
          <p:cNvSpPr txBox="1"/>
          <p:nvPr/>
        </p:nvSpPr>
        <p:spPr>
          <a:xfrm>
            <a:off x="8207823" y="2357644"/>
            <a:ext cx="3543851" cy="23647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algn="l"/>
            <a:r>
              <a:rPr lang="en-US" sz="2100" dirty="0">
                <a:ea typeface="Lato Regular"/>
                <a:cs typeface="Lato Regular"/>
              </a:rPr>
              <a:t>Other types of authorship:</a:t>
            </a:r>
          </a:p>
          <a:p>
            <a:pPr algn="l"/>
            <a:endParaRPr lang="en-US" sz="2100" dirty="0">
              <a:ea typeface="Lato Regular"/>
              <a:cs typeface="Lato Regular"/>
            </a:endParaRPr>
          </a:p>
          <a:p>
            <a:pPr algn="l"/>
            <a:r>
              <a:rPr lang="en-US" sz="2100" dirty="0">
                <a:ea typeface="Lato Regular"/>
                <a:cs typeface="Lato Regular"/>
              </a:rPr>
              <a:t>Thesis or Dissertation</a:t>
            </a:r>
          </a:p>
          <a:p>
            <a:pPr algn="l"/>
            <a:r>
              <a:rPr lang="en-US" sz="2100" dirty="0">
                <a:ea typeface="Lato Regular"/>
                <a:cs typeface="Lato Regular"/>
              </a:rPr>
              <a:t>Books</a:t>
            </a:r>
          </a:p>
          <a:p>
            <a:pPr algn="l"/>
            <a:r>
              <a:rPr lang="en-US" sz="2100" dirty="0">
                <a:ea typeface="Lato Regular"/>
                <a:cs typeface="Lato Regular"/>
              </a:rPr>
              <a:t>Book chapters</a:t>
            </a:r>
          </a:p>
          <a:p>
            <a:pPr algn="l"/>
            <a:r>
              <a:rPr lang="en-US" sz="2100" dirty="0">
                <a:ea typeface="Lato Regular"/>
                <a:cs typeface="Lato Regular"/>
              </a:rPr>
              <a:t>Blogs and websites</a:t>
            </a:r>
          </a:p>
          <a:p>
            <a:pPr algn="l"/>
            <a:r>
              <a:rPr lang="en-US" sz="2100" dirty="0">
                <a:ea typeface="Lato Regular"/>
                <a:cs typeface="Lato Regular"/>
              </a:rPr>
              <a:t>Newsletters or news story</a:t>
            </a:r>
          </a:p>
        </p:txBody>
      </p:sp>
      <p:sp>
        <p:nvSpPr>
          <p:cNvPr id="16" name="TextBox 15"/>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Poll</a:t>
            </a:r>
          </a:p>
        </p:txBody>
      </p:sp>
    </p:spTree>
    <p:custDataLst>
      <p:tags r:id="rId1"/>
    </p:custDataLst>
    <p:extLst>
      <p:ext uri="{BB962C8B-B14F-4D97-AF65-F5344CB8AC3E}">
        <p14:creationId xmlns:p14="http://schemas.microsoft.com/office/powerpoint/2010/main" val="41697736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9725" y="402921"/>
            <a:ext cx="3946076" cy="1970366"/>
          </a:xfrm>
        </p:spPr>
        <p:txBody>
          <a:bodyPr/>
          <a:lstStyle/>
          <a:p>
            <a:r>
              <a:rPr lang="en-US" sz="3600" b="1" spc="-30" dirty="0">
                <a:latin typeface="+mj-lt"/>
              </a:rPr>
              <a:t>Why is A</a:t>
            </a:r>
            <a:r>
              <a:rPr lang="en-US" sz="3600" b="1" spc="-15" dirty="0">
                <a:latin typeface="+mj-lt"/>
              </a:rPr>
              <a:t>uthorship Important in Academia?</a:t>
            </a:r>
            <a:endParaRPr lang="en-US" dirty="0"/>
          </a:p>
        </p:txBody>
      </p:sp>
      <p:pic>
        <p:nvPicPr>
          <p:cNvPr id="9" name="Picture Placeholder 8" descr="A picture containing resort&#10;&#10;Description automatically generated">
            <a:extLst>
              <a:ext uri="{FF2B5EF4-FFF2-40B4-BE49-F238E27FC236}">
                <a16:creationId xmlns:a16="http://schemas.microsoft.com/office/drawing/2014/main" id="{F445354A-F2EB-51EA-A167-10D326F6BD14}"/>
              </a:ext>
            </a:extLst>
          </p:cNvPr>
          <p:cNvPicPr>
            <a:picLocks noGrp="1" noChangeAspect="1"/>
          </p:cNvPicPr>
          <p:nvPr>
            <p:ph type="pic" sz="quarter" idx="10"/>
          </p:nvPr>
        </p:nvPicPr>
        <p:blipFill>
          <a:blip r:embed="rId4"/>
          <a:srcRect l="19907" r="19907"/>
          <a:stretch>
            <a:fillRect/>
          </a:stretch>
        </p:blipFill>
        <p:spPr/>
      </p:pic>
    </p:spTree>
    <p:custDataLst>
      <p:tags r:id="rId1"/>
    </p:custDataLst>
    <p:extLst>
      <p:ext uri="{BB962C8B-B14F-4D97-AF65-F5344CB8AC3E}">
        <p14:creationId xmlns:p14="http://schemas.microsoft.com/office/powerpoint/2010/main" val="3113539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929854" y="609601"/>
            <a:ext cx="10103906" cy="602088"/>
          </a:xfrm>
          <a:prstGeom prst="rect">
            <a:avLst/>
          </a:prstGeom>
        </p:spPr>
        <p:txBody>
          <a:bodyPr vert="horz" wrap="square" lIns="0" tIns="12065" rIns="0" bIns="0" rtlCol="0">
            <a:spAutoFit/>
          </a:bodyPr>
          <a:lstStyle/>
          <a:p>
            <a:pPr marL="12700">
              <a:lnSpc>
                <a:spcPts val="4560"/>
              </a:lnSpc>
            </a:pPr>
            <a:r>
              <a:rPr lang="en-US" sz="4000" b="1" spc="-30" dirty="0">
                <a:latin typeface="+mj-lt"/>
              </a:rPr>
              <a:t>Why is A</a:t>
            </a:r>
            <a:r>
              <a:rPr sz="4000" b="1" spc="-15" dirty="0">
                <a:latin typeface="+mj-lt"/>
              </a:rPr>
              <a:t>uthorship</a:t>
            </a:r>
            <a:r>
              <a:rPr lang="en-US" sz="4000" b="1" spc="-15" dirty="0">
                <a:latin typeface="+mj-lt"/>
              </a:rPr>
              <a:t> Important in Academia?</a:t>
            </a:r>
            <a:endParaRPr sz="4000" b="1" dirty="0">
              <a:latin typeface="+mj-lt"/>
            </a:endParaRPr>
          </a:p>
        </p:txBody>
      </p:sp>
      <p:sp>
        <p:nvSpPr>
          <p:cNvPr id="7" name="Rectangle 6">
            <a:extLst>
              <a:ext uri="{FF2B5EF4-FFF2-40B4-BE49-F238E27FC236}">
                <a16:creationId xmlns:a16="http://schemas.microsoft.com/office/drawing/2014/main" id="{BA2FB0CC-6CB7-C8B3-D8D0-40F2F62DD3AF}"/>
              </a:ext>
            </a:extLst>
          </p:cNvPr>
          <p:cNvSpPr/>
          <p:nvPr/>
        </p:nvSpPr>
        <p:spPr>
          <a:xfrm>
            <a:off x="10191333" y="6462442"/>
            <a:ext cx="1878747" cy="253916"/>
          </a:xfrm>
          <a:prstGeom prst="rect">
            <a:avLst/>
          </a:prstGeom>
        </p:spPr>
        <p:txBody>
          <a:bodyPr wrap="square">
            <a:spAutoFit/>
          </a:bodyPr>
          <a:lstStyle/>
          <a:p>
            <a:r>
              <a:rPr lang="en-US" sz="1050" dirty="0"/>
              <a:t>Image: University of Florida</a:t>
            </a:r>
          </a:p>
        </p:txBody>
      </p:sp>
      <p:pic>
        <p:nvPicPr>
          <p:cNvPr id="8" name="Picture 7" descr="A picture containing nature, resort&#10;&#10;Description automatically generated">
            <a:extLst>
              <a:ext uri="{FF2B5EF4-FFF2-40B4-BE49-F238E27FC236}">
                <a16:creationId xmlns:a16="http://schemas.microsoft.com/office/drawing/2014/main" id="{2B16E827-577B-6EEA-B274-46A320DB57C5}"/>
              </a:ext>
            </a:extLst>
          </p:cNvPr>
          <p:cNvPicPr>
            <a:picLocks noChangeAspect="1"/>
          </p:cNvPicPr>
          <p:nvPr/>
        </p:nvPicPr>
        <p:blipFill>
          <a:blip r:embed="rId3"/>
          <a:stretch>
            <a:fillRect/>
          </a:stretch>
        </p:blipFill>
        <p:spPr>
          <a:xfrm>
            <a:off x="6756400" y="3361454"/>
            <a:ext cx="5313680" cy="2987469"/>
          </a:xfrm>
          <a:prstGeom prst="rect">
            <a:avLst/>
          </a:prstGeom>
        </p:spPr>
      </p:pic>
      <p:sp>
        <p:nvSpPr>
          <p:cNvPr id="9" name="TextBox 8">
            <a:extLst>
              <a:ext uri="{FF2B5EF4-FFF2-40B4-BE49-F238E27FC236}">
                <a16:creationId xmlns:a16="http://schemas.microsoft.com/office/drawing/2014/main" id="{BDD3717D-CCF4-F82C-C8E3-BDF8A1533029}"/>
              </a:ext>
            </a:extLst>
          </p:cNvPr>
          <p:cNvSpPr txBox="1"/>
          <p:nvPr/>
        </p:nvSpPr>
        <p:spPr>
          <a:xfrm>
            <a:off x="929854" y="1758120"/>
            <a:ext cx="6559082" cy="39805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Arial" panose="020B0604020202020204" pitchFamily="34" charset="0"/>
              <a:buChar char="•"/>
            </a:pPr>
            <a:r>
              <a:rPr lang="en-US" sz="2400" dirty="0"/>
              <a:t>A means to share your knowledge &amp; contribute to the advancement of a field </a:t>
            </a:r>
          </a:p>
          <a:p>
            <a:pPr marL="342900" indent="-342900">
              <a:buFont typeface="Arial" panose="020B0604020202020204" pitchFamily="34" charset="0"/>
              <a:buChar char="•"/>
            </a:pPr>
            <a:r>
              <a:rPr lang="en-US" sz="2400" dirty="0"/>
              <a:t>Credits sources of new knowledge</a:t>
            </a:r>
          </a:p>
          <a:p>
            <a:pPr marL="342900" indent="-342900">
              <a:buFont typeface="Arial" panose="020B0604020202020204" pitchFamily="34" charset="0"/>
              <a:buChar char="•"/>
            </a:pPr>
            <a:r>
              <a:rPr lang="en-US" sz="2400" dirty="0"/>
              <a:t>Primary means to demonstrate expertise &amp; research impact</a:t>
            </a:r>
          </a:p>
          <a:p>
            <a:pPr marL="342900" indent="-342900">
              <a:buFont typeface="Arial" panose="020B0604020202020204" pitchFamily="34" charset="0"/>
              <a:buChar char="•"/>
            </a:pPr>
            <a:r>
              <a:rPr lang="en-US" sz="2400" dirty="0"/>
              <a:t>Professional development &amp; career advancement; used in promotion(s) and awards/honors</a:t>
            </a:r>
          </a:p>
          <a:p>
            <a:pPr marL="342900" indent="-342900">
              <a:buFont typeface="Arial" panose="020B0604020202020204" pitchFamily="34" charset="0"/>
              <a:buChar char="•"/>
            </a:pPr>
            <a:r>
              <a:rPr lang="en-US" sz="2400" dirty="0"/>
              <a:t>“A different way of teaching” </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USED_PAGE_ORIENTATION" val="1"/>
  <p:tag name="ARTICULATE_USED_PAGE_SIZE" val="7"/>
  <p:tag name="ARTICULATE_REFERENCE_COUNT" val="0"/>
  <p:tag name="ARTICULATE_PLAYER_GLOSSARY_XML" val="&lt;?xml version=&quot;1.0&quot; encoding=&quot;utf-16&quot;?&gt;&lt;glossary xmlns:xsi=&quot;http://www.w3.org/2001/XMLSchema-instance&quot; xmlns:xsd=&quot;http://www.w3.org/2001/XMLSchema&quot;&gt;&lt;terms /&gt;&lt;/glossary&gt;"/>
  <p:tag name="ARTICULATE_SLIDE_THUMBNAIL_REFRESH" val="1"/>
  <p:tag name="ARTICULATE_SLIDE_COUNT" val="15"/>
  <p:tag name="TAG_BACKING_FORM_KEY" val="2492850-h:\2022 ufr_rcrtemplate.pptx"/>
  <p:tag name="ARTICULATE_PRESENTER_VERSION" val="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USED_LAYOUT" val="1"/>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401"/>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8"/>
  <p:tag name="ARTICULATE_SLIDE_PRESENTER_GUID" val="ebf9a19f-5ec0-4f06-bfc5-0626a326353e"/>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38"/>
  <p:tag name="ARTICULATE_CHARACTER_CROP" val="381"/>
</p:tagLst>
</file>

<file path=ppt/tags/tag48.xml><?xml version="1.0" encoding="utf-8"?>
<p:tagLst xmlns:a="http://schemas.openxmlformats.org/drawingml/2006/main" xmlns:r="http://schemas.openxmlformats.org/officeDocument/2006/relationships" xmlns:p="http://schemas.openxmlformats.org/presentationml/2006/main">
  <p:tag name="AUDIO_ID" val="271"/>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8"/>
  <p:tag name="ARTICULATE_SLIDE_PRESENTER_GUID" val="ebf9a19f-5ec0-4f06-bfc5-0626a326353e"/>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USED_LAYOUT" val="2"/>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11"/>
  <p:tag name="ARTICULATE_SLIDE_PRESENTER_GUID" val="ebf9a19f-5ec0-4f06-bfc5-0626a326353e"/>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269"/>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6"/>
  <p:tag name="ARTICULATE_SLIDE_PRESENTER_GUID" val="ebf9a19f-5ec0-4f06-bfc5-0626a326353e"/>
</p:tagLst>
</file>

<file path=ppt/tags/tag52.xml><?xml version="1.0" encoding="utf-8"?>
<p:tagLst xmlns:a="http://schemas.openxmlformats.org/drawingml/2006/main" xmlns:r="http://schemas.openxmlformats.org/officeDocument/2006/relationships" xmlns:p="http://schemas.openxmlformats.org/presentationml/2006/main">
  <p:tag name="AUDIO_ID" val="267"/>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5"/>
  <p:tag name="ARTICULATE_SLIDE_PRESENTER_GUID" val="ebf9a19f-5ec0-4f06-bfc5-0626a326353e"/>
</p:tagLst>
</file>

<file path=ppt/tags/tag53.xml><?xml version="1.0" encoding="utf-8"?>
<p:tagLst xmlns:a="http://schemas.openxmlformats.org/drawingml/2006/main" xmlns:r="http://schemas.openxmlformats.org/officeDocument/2006/relationships" xmlns:p="http://schemas.openxmlformats.org/presentationml/2006/main">
  <p:tag name="AUDIO_ID" val="279"/>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3"/>
  <p:tag name="ARTICULATE_SLIDE_PRESENTER_GUID" val="ebf9a19f-5ec0-4f06-bfc5-0626a326353e"/>
</p:tagLst>
</file>

<file path=ppt/tags/tag54.xml><?xml version="1.0" encoding="utf-8"?>
<p:tagLst xmlns:a="http://schemas.openxmlformats.org/drawingml/2006/main" xmlns:r="http://schemas.openxmlformats.org/officeDocument/2006/relationships" xmlns:p="http://schemas.openxmlformats.org/presentationml/2006/main">
  <p:tag name="AUDIO_ID" val="276"/>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9"/>
  <p:tag name="ARTICULATE_SLIDE_PRESENTER_GUID" val="ebf9a19f-5ec0-4f06-bfc5-0626a326353e"/>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UDIO_ID" val="263"/>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4"/>
  <p:tag name="ARTICULATE_SLIDE_PRESENTER_GUID" val="ebf9a19f-5ec0-4f06-bfc5-0626a326353e"/>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TOC_EXPANDED" val="True"/>
  <p:tag name="ARTICULATE_SLIDE_PRESENTER_GUID" val="2e8d07ec-2ec1-44e9-b076-51981498eeac"/>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UDIO_ID" val="275"/>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8"/>
  <p:tag name="ARTICULATE_SLIDE_PRESENTER_GUID" val="ebf9a19f-5ec0-4f06-bfc5-0626a326353e"/>
</p:tagLst>
</file>

<file path=ppt/tags/tag58.xml><?xml version="1.0" encoding="utf-8"?>
<p:tagLst xmlns:a="http://schemas.openxmlformats.org/drawingml/2006/main" xmlns:r="http://schemas.openxmlformats.org/officeDocument/2006/relationships" xmlns:p="http://schemas.openxmlformats.org/presentationml/2006/main">
  <p:tag name="AUDIO_ID" val="419"/>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13"/>
  <p:tag name="ARTICULATE_SLIDE_PRESENTER_GUID" val="ebf9a19f-5ec0-4f06-bfc5-0626a326353e"/>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USED_LAYOUT" val="2"/>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rmony">
  <a:themeElements>
    <a:clrScheme name="Harmony">
      <a:dk1>
        <a:srgbClr val="000000"/>
      </a:dk1>
      <a:lt1>
        <a:srgbClr val="FFFFFF"/>
      </a:lt1>
      <a:dk2>
        <a:srgbClr val="343E48"/>
      </a:dk2>
      <a:lt2>
        <a:srgbClr val="EFEFEF"/>
      </a:lt2>
      <a:accent1>
        <a:srgbClr val="5A31C3"/>
      </a:accent1>
      <a:accent2>
        <a:srgbClr val="381D81"/>
      </a:accent2>
      <a:accent3>
        <a:srgbClr val="997BDC"/>
      </a:accent3>
      <a:accent4>
        <a:srgbClr val="301969"/>
      </a:accent4>
      <a:accent5>
        <a:srgbClr val="866BC4"/>
      </a:accent5>
      <a:accent6>
        <a:srgbClr val="7D68DC"/>
      </a:accent6>
      <a:hlink>
        <a:srgbClr val="10AE99"/>
      </a:hlink>
      <a:folHlink>
        <a:srgbClr val="92D050"/>
      </a:folHlink>
    </a:clrScheme>
    <a:fontScheme name="Harmony">
      <a:majorFont>
        <a:latin typeface="Montserrat-Bold"/>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954" tIns="60977" rIns="121954" bIns="60977">
        <a:noAutofit/>
      </a:bodyPr>
      <a:lstStyle>
        <a:defPPr marL="0" indent="0">
          <a:spcBef>
            <a:spcPts val="0"/>
          </a:spcBef>
          <a:buNone/>
          <a:defRPr sz="2100" dirty="0">
            <a:solidFill>
              <a:schemeClr val="bg1">
                <a:lumMod val="50000"/>
              </a:schemeClr>
            </a:solidFill>
            <a:cs typeface="Calibri"/>
          </a:defRPr>
        </a:defPPr>
      </a:lstStyle>
    </a:txDef>
  </a:objectDefaults>
  <a:extraClrSchemeLst/>
</a:theme>
</file>

<file path=ppt/theme/theme3.xml><?xml version="1.0" encoding="utf-8"?>
<a:theme xmlns:a="http://schemas.openxmlformats.org/drawingml/2006/main" name="Bold Momentum">
  <a:themeElements>
    <a:clrScheme name="MOMENTUM 1">
      <a:dk1>
        <a:srgbClr val="000000"/>
      </a:dk1>
      <a:lt1>
        <a:srgbClr val="FFFFFF"/>
      </a:lt1>
      <a:dk2>
        <a:srgbClr val="002657"/>
      </a:dk2>
      <a:lt2>
        <a:srgbClr val="C7C9C8"/>
      </a:lt2>
      <a:accent1>
        <a:srgbClr val="FA4616"/>
      </a:accent1>
      <a:accent2>
        <a:srgbClr val="0020A5"/>
      </a:accent2>
      <a:accent3>
        <a:srgbClr val="F2A900"/>
      </a:accent3>
      <a:accent4>
        <a:srgbClr val="228848"/>
      </a:accent4>
      <a:accent5>
        <a:srgbClr val="692A60"/>
      </a:accent5>
      <a:accent6>
        <a:srgbClr val="D32737"/>
      </a:accent6>
      <a:hlink>
        <a:srgbClr val="343741"/>
      </a:hlink>
      <a:folHlink>
        <a:srgbClr val="343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PowerPoint_Template" id="{9CD39896-E0E5-3441-A32A-3B49EFDE19C3}" vid="{64BFE5F7-D160-5040-8040-E73C70509D1F}"/>
    </a:ext>
  </a:extLst>
</a:theme>
</file>

<file path=ppt/theme/theme4.xml><?xml version="1.0" encoding="utf-8"?>
<a:theme xmlns:a="http://schemas.openxmlformats.org/drawingml/2006/main" name="Illuminate">
  <a:themeElements>
    <a:clrScheme name="Mau City">
      <a:dk1>
        <a:srgbClr val="000000"/>
      </a:dk1>
      <a:lt1>
        <a:srgbClr val="FFFFFF"/>
      </a:lt1>
      <a:dk2>
        <a:srgbClr val="0298E1"/>
      </a:dk2>
      <a:lt2>
        <a:srgbClr val="CFD6DE"/>
      </a:lt2>
      <a:accent1>
        <a:srgbClr val="0087C9"/>
      </a:accent1>
      <a:accent2>
        <a:srgbClr val="36B2CA"/>
      </a:accent2>
      <a:accent3>
        <a:srgbClr val="0065AC"/>
      </a:accent3>
      <a:accent4>
        <a:srgbClr val="12254D"/>
      </a:accent4>
      <a:accent5>
        <a:srgbClr val="728089"/>
      </a:accent5>
      <a:accent6>
        <a:srgbClr val="A2B1C1"/>
      </a:accent6>
      <a:hlink>
        <a:srgbClr val="1D0F29"/>
      </a:hlink>
      <a:folHlink>
        <a:srgbClr val="3F3F3F"/>
      </a:folHlink>
    </a:clrScheme>
    <a:fontScheme name="City_16">
      <a:majorFont>
        <a:latin typeface="Lato Light"/>
        <a:ea typeface="Helvetica Light"/>
        <a:cs typeface="Helvetica Light"/>
      </a:majorFont>
      <a:minorFont>
        <a:latin typeface="Lato Regular"/>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a:noFill/>
          <a:miter lim="400000"/>
        </a:ln>
        <a:effectLst/>
      </a:spPr>
      <a:bodyPr rot="0" spcFirstLastPara="1" vertOverflow="overflow" horzOverflow="overflow" vert="horz" wrap="square" lIns="50800" tIns="50800" rIns="50800" bIns="50800" numCol="1" spcCol="38100" rtlCol="0" anchor="ctr">
        <a:no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Flow">
  <a:themeElements>
    <a:clrScheme name="Flow">
      <a:dk1>
        <a:sysClr val="windowText" lastClr="000000"/>
      </a:dk1>
      <a:lt1>
        <a:sysClr val="window" lastClr="FFFFFF"/>
      </a:lt1>
      <a:dk2>
        <a:srgbClr val="1A2026"/>
      </a:dk2>
      <a:lt2>
        <a:srgbClr val="7B8F9D"/>
      </a:lt2>
      <a:accent1>
        <a:srgbClr val="ED3667"/>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low">
      <a:majorFont>
        <a:latin typeface="Lato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91" tIns="60945" rIns="121891" bIns="60945">
        <a:noAutofit/>
      </a:bodyPr>
      <a:lstStyle>
        <a:defPPr marL="0" indent="0">
          <a:spcBef>
            <a:spcPts val="0"/>
          </a:spcBef>
          <a:buNone/>
          <a:defRPr sz="2099" dirty="0">
            <a:solidFill>
              <a:schemeClr val="bg1">
                <a:lumMod val="50000"/>
              </a:schemeClr>
            </a:solidFil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ontentPassPackage>
  <PackageId>Template-00025-PPT</PackageId>
</ContentPassPackage>
</file>

<file path=customXml/item2.xml><?xml version="1.0" encoding="utf-8"?>
<ContentPassPackage>
  <PackageId>Template-00017-PPT</PackageId>
</ContentPassPackage>
</file>

<file path=customXml/item3.xml><?xml version="1.0" encoding="utf-8"?>
<ContentPassPackage>
  <PackageId>Template-00009-PPT</PackageId>
</ContentPassPackage>
</file>

<file path=customXml/item4.xml><?xml version="1.0" encoding="utf-8"?>
<ct:contentTypeSchema xmlns:ct="http://schemas.microsoft.com/office/2006/metadata/contentType" xmlns:ma="http://schemas.microsoft.com/office/2006/metadata/properties/metaAttributes" ct:_="" ma:_="" ma:contentTypeName="Document" ma:contentTypeID="0x01010066F06474F4F00E4191D2B19874532D3A" ma:contentTypeVersion="10" ma:contentTypeDescription="Create a new document." ma:contentTypeScope="" ma:versionID="d77f51b4237023df078c93834b87b714">
  <xsd:schema xmlns:xsd="http://www.w3.org/2001/XMLSchema" xmlns:xs="http://www.w3.org/2001/XMLSchema" xmlns:p="http://schemas.microsoft.com/office/2006/metadata/properties" xmlns:ns2="6b207c02-c30d-4f65-91f1-72586439234c" xmlns:ns3="8984e8bf-8620-498a-b384-fbc295e74f77" targetNamespace="http://schemas.microsoft.com/office/2006/metadata/properties" ma:root="true" ma:fieldsID="b70dd4682082ab6ee61dcdba7673a258" ns2:_="" ns3:_="">
    <xsd:import namespace="6b207c02-c30d-4f65-91f1-72586439234c"/>
    <xsd:import namespace="8984e8bf-8620-498a-b384-fbc295e74f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07c02-c30d-4f65-91f1-7258643923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84e8bf-8620-498a-b384-fbc295e74f7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F84FAF-C99B-48F1-A192-AFB67BEF3636}">
  <ds:schemaRefs/>
</ds:datastoreItem>
</file>

<file path=customXml/itemProps2.xml><?xml version="1.0" encoding="utf-8"?>
<ds:datastoreItem xmlns:ds="http://schemas.openxmlformats.org/officeDocument/2006/customXml" ds:itemID="{A1191D65-BFB8-4C1A-8300-1BE8F671D54A}">
  <ds:schemaRefs/>
</ds:datastoreItem>
</file>

<file path=customXml/itemProps3.xml><?xml version="1.0" encoding="utf-8"?>
<ds:datastoreItem xmlns:ds="http://schemas.openxmlformats.org/officeDocument/2006/customXml" ds:itemID="{B0D250BC-6B06-4CB2-88F8-F0161027AEC5}">
  <ds:schemaRefs/>
</ds:datastoreItem>
</file>

<file path=customXml/itemProps4.xml><?xml version="1.0" encoding="utf-8"?>
<ds:datastoreItem xmlns:ds="http://schemas.openxmlformats.org/officeDocument/2006/customXml" ds:itemID="{02B768DB-C2AF-4958-82AF-7C2E1C8EC120}"/>
</file>

<file path=customXml/itemProps5.xml><?xml version="1.0" encoding="utf-8"?>
<ds:datastoreItem xmlns:ds="http://schemas.openxmlformats.org/officeDocument/2006/customXml" ds:itemID="{FB8508E6-CC72-404B-8505-808747F9A3C5}">
  <ds:schemaRefs>
    <ds:schemaRef ds:uri="http://schemas.microsoft.com/sharepoint/v3/contenttype/forms"/>
  </ds:schemaRefs>
</ds:datastoreItem>
</file>

<file path=customXml/itemProps6.xml><?xml version="1.0" encoding="utf-8"?>
<ds:datastoreItem xmlns:ds="http://schemas.openxmlformats.org/officeDocument/2006/customXml" ds:itemID="{9F36C47B-8187-4C8B-BA32-80571D0A2C23}">
  <ds:schemaRefs>
    <ds:schemaRef ds:uri="http://purl.org/dc/terms/"/>
    <ds:schemaRef ds:uri="http://purl.org/dc/dcmitype/"/>
    <ds:schemaRef ds:uri="http://www.w3.org/XML/1998/namespace"/>
    <ds:schemaRef ds:uri="http://purl.org/dc/elements/1.1/"/>
    <ds:schemaRef ds:uri="http://schemas.microsoft.com/office/2006/metadata/properties"/>
    <ds:schemaRef ds:uri="http://schemas.microsoft.com/office/2006/documentManagement/types"/>
    <ds:schemaRef ds:uri="ac344409-0dc1-4abb-ae42-6d753d68f3a3"/>
    <ds:schemaRef ds:uri="http://schemas.microsoft.com/office/infopath/2007/PartnerControls"/>
    <ds:schemaRef ds:uri="http://schemas.openxmlformats.org/package/2006/metadata/core-properties"/>
    <ds:schemaRef ds:uri="bc91afa5-2b48-4ee1-a934-e8453cd4b3d5"/>
  </ds:schemaRefs>
</ds:datastoreItem>
</file>

<file path=docProps/app.xml><?xml version="1.0" encoding="utf-8"?>
<Properties xmlns="http://schemas.openxmlformats.org/officeDocument/2006/extended-properties" xmlns:vt="http://schemas.openxmlformats.org/officeDocument/2006/docPropsVTypes">
  <Template/>
  <TotalTime>3048</TotalTime>
  <Words>3077</Words>
  <Application>Microsoft Office PowerPoint</Application>
  <PresentationFormat>Widescreen</PresentationFormat>
  <Paragraphs>366</Paragraphs>
  <Slides>42</Slides>
  <Notes>40</Notes>
  <HiddenSlides>0</HiddenSlides>
  <MMClips>0</MMClips>
  <ScaleCrop>false</ScaleCrop>
  <HeadingPairs>
    <vt:vector size="6" baseType="variant">
      <vt:variant>
        <vt:lpstr>Fonts Used</vt:lpstr>
      </vt:variant>
      <vt:variant>
        <vt:i4>34</vt:i4>
      </vt:variant>
      <vt:variant>
        <vt:lpstr>Theme</vt:lpstr>
      </vt:variant>
      <vt:variant>
        <vt:i4>5</vt:i4>
      </vt:variant>
      <vt:variant>
        <vt:lpstr>Slide Titles</vt:lpstr>
      </vt:variant>
      <vt:variant>
        <vt:i4>42</vt:i4>
      </vt:variant>
    </vt:vector>
  </HeadingPairs>
  <TitlesOfParts>
    <vt:vector size="81" baseType="lpstr">
      <vt:lpstr>ＭＳ Ｐゴシック</vt:lpstr>
      <vt:lpstr>Aleo Light</vt:lpstr>
      <vt:lpstr>Arial</vt:lpstr>
      <vt:lpstr>Arial Black</vt:lpstr>
      <vt:lpstr>Calibri</vt:lpstr>
      <vt:lpstr>Gentona</vt:lpstr>
      <vt:lpstr>Gentona Bold</vt:lpstr>
      <vt:lpstr>Gentona Book</vt:lpstr>
      <vt:lpstr>Gentona Light</vt:lpstr>
      <vt:lpstr>Gentona Medium</vt:lpstr>
      <vt:lpstr>Gentona Medium Italic</vt:lpstr>
      <vt:lpstr>Gentona SemiBold</vt:lpstr>
      <vt:lpstr>Gentona SemiBold Italic</vt:lpstr>
      <vt:lpstr>Gill Sans</vt:lpstr>
      <vt:lpstr>Helvetica Light</vt:lpstr>
      <vt:lpstr>Lato</vt:lpstr>
      <vt:lpstr>Lato Black</vt:lpstr>
      <vt:lpstr>Lato Light</vt:lpstr>
      <vt:lpstr>Lato Regular</vt:lpstr>
      <vt:lpstr>Montserrat</vt:lpstr>
      <vt:lpstr>Montserrat-Bold</vt:lpstr>
      <vt:lpstr>Obviously Extd Blck</vt:lpstr>
      <vt:lpstr>Obviously Extd Medi</vt:lpstr>
      <vt:lpstr>Obviously Wide Blck</vt:lpstr>
      <vt:lpstr>Obviously Wide Lght</vt:lpstr>
      <vt:lpstr>Obviously Wide Medi</vt:lpstr>
      <vt:lpstr>Obviously Wide Semi</vt:lpstr>
      <vt:lpstr>Obviously-WideLghtItalic</vt:lpstr>
      <vt:lpstr>Open Sans</vt:lpstr>
      <vt:lpstr>Palatino Linotype</vt:lpstr>
      <vt:lpstr>Roboto Condensed Light</vt:lpstr>
      <vt:lpstr>Roboto Light</vt:lpstr>
      <vt:lpstr>Times New Roman</vt:lpstr>
      <vt:lpstr>Wingdings</vt:lpstr>
      <vt:lpstr>Office Theme</vt:lpstr>
      <vt:lpstr>Harmony</vt:lpstr>
      <vt:lpstr>Bold Momentum</vt:lpstr>
      <vt:lpstr>Illuminate</vt:lpstr>
      <vt:lpstr>Flow</vt:lpstr>
      <vt:lpstr>PowerPoint Presentation</vt:lpstr>
      <vt:lpstr>Agenda:</vt:lpstr>
      <vt:lpstr>PowerPoint Presentation</vt:lpstr>
      <vt:lpstr>Ethics of Authorship</vt:lpstr>
      <vt:lpstr>OBJECTIVES</vt:lpstr>
      <vt:lpstr>On Being a Scientist A guide to responsible conduct in research</vt:lpstr>
      <vt:lpstr>Have you authored a peer-reviewed publication?</vt:lpstr>
      <vt:lpstr>Why is Authorship Important in Academia?</vt:lpstr>
      <vt:lpstr>Why is Authorship Important in Academia?</vt:lpstr>
      <vt:lpstr>Who is an Author?</vt:lpstr>
      <vt:lpstr>What Contribution Merits Authorship?</vt:lpstr>
      <vt:lpstr>Who is an Author?</vt:lpstr>
      <vt:lpstr>Author Contribution Statement Example</vt:lpstr>
      <vt:lpstr>PowerPoint Presentation</vt:lpstr>
      <vt:lpstr>An Authorship Rubric</vt:lpstr>
      <vt:lpstr>CRediT: Contributor Role Taxonomy</vt:lpstr>
      <vt:lpstr>COPE’s Minimum Requirements for Authorship</vt:lpstr>
      <vt:lpstr>PowerPoint Presentation</vt:lpstr>
      <vt:lpstr>Authorship Responsibilities</vt:lpstr>
      <vt:lpstr>Important Contributions  that may not Merit Authorship</vt:lpstr>
      <vt:lpstr>If there is more than one author,  what is the significance of the order of  authors?</vt:lpstr>
      <vt:lpstr>Types of Authorship Match Up</vt:lpstr>
      <vt:lpstr>Types of Authorship Match Up Answers</vt:lpstr>
      <vt:lpstr>Examples of Hyperauthorship</vt:lpstr>
      <vt:lpstr>PowerPoint Presentation</vt:lpstr>
      <vt:lpstr>PowerPoint Presentation</vt:lpstr>
      <vt:lpstr>Common authorship mistakes</vt:lpstr>
      <vt:lpstr>Authorship Guidelines</vt:lpstr>
      <vt:lpstr>Example of Author Misconduct Policy</vt:lpstr>
      <vt:lpstr>Motivations for Inappropriate Authorship: Identify reasons for Ghost, Guest, Hyperauthorship</vt:lpstr>
      <vt:lpstr>Motivations for Inappropriate Authorship: Identify reasons for Ghost, Guest, Hyperauthorship</vt:lpstr>
      <vt:lpstr>Examples of Authorship Misconduct</vt:lpstr>
      <vt:lpstr>Retraction Due to Unethical Authorship</vt:lpstr>
      <vt:lpstr>Best practices for ethical authorship</vt:lpstr>
      <vt:lpstr>SUMMARY: Ethics of Authorship</vt:lpstr>
      <vt:lpstr>Resources</vt:lpstr>
      <vt:lpstr>Thank you!</vt:lpstr>
      <vt:lpstr>Extra Time</vt:lpstr>
      <vt:lpstr>Survey:          |  30-day post seminar series  bit.ly/rcr2022       |  interviews</vt:lpstr>
      <vt:lpstr>IF  YOU  SUSPECT  RESEARCH  MISCONDUCT?</vt:lpstr>
      <vt:lpstr>Check out the UF RIO video!</vt:lpstr>
      <vt:lpstr>A podcast devoted to creating a culture of responsible conduct of research and research integrity at the University of Florida.  Produced by UF Creative Works, and a team of people across the UF Campus including UF Research, CTSI, the Center for Undergraduate Research, and a group of UF Research Ambassadors.   https://research.ufl.edu/research-roundtable-podcast.html    Acknowledgement: The 2022 RCR Summer Seminar Series is funded in part by the Department of Health and Human Services, Office of Research Integrity grant (#ORIIR210068). Disclaimer: The content is solely the responsibility of the authors and does not necessarily represent the official views of the National Institutes of Health.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UF Research</dc:title>
  <dc:creator>Joe Kays</dc:creator>
  <cp:lastModifiedBy>Suzanne Stapleton</cp:lastModifiedBy>
  <cp:revision>128</cp:revision>
  <cp:lastPrinted>2022-06-09T16:24:13Z</cp:lastPrinted>
  <dcterms:created xsi:type="dcterms:W3CDTF">2020-08-12T15:45:35Z</dcterms:created>
  <dcterms:modified xsi:type="dcterms:W3CDTF">2022-06-09T18:21:02Z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2022 UFR_RCRTemplate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7BC54C06-59C1-4BAF-82B5-1E116EDF9BAC</vt:lpwstr>
  </property>
  <property fmtid="{D5CDD505-2E9C-101B-9397-08002B2CF9AE}" pid="6" name="ArticulateProjectFull">
    <vt:lpwstr>H:\2022 RCR Summer Series\Final RCR Series\2022 UFR_RCRTemplate.ppta</vt:lpwstr>
  </property>
  <property fmtid="{D5CDD505-2E9C-101B-9397-08002B2CF9AE}" pid="7" name="ContentTypeId">
    <vt:lpwstr>0x01010066F06474F4F00E4191D2B19874532D3A</vt:lpwstr>
  </property>
</Properties>
</file>