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6858000" cx="12192000"/>
  <p:notesSz cx="6858000" cy="9144000"/>
  <p:embeddedFontLst>
    <p:embeddedFont>
      <p:font typeface="Roboto"/>
      <p:regular r:id="rId40"/>
      <p:bold r:id="rId41"/>
      <p:italic r:id="rId42"/>
      <p:boldItalic r:id="rId43"/>
    </p:embeddedFont>
    <p:embeddedFont>
      <p:font typeface="Lato"/>
      <p:regular r:id="rId44"/>
      <p:bold r:id="rId45"/>
      <p:italic r:id="rId46"/>
      <p:boldItalic r:id="rId47"/>
    </p:embeddedFont>
    <p:embeddedFont>
      <p:font typeface="Lato Light"/>
      <p:regular r:id="rId48"/>
      <p:bold r:id="rId49"/>
      <p:italic r:id="rId50"/>
      <p:boldItalic r:id="rId51"/>
    </p:embeddedFont>
    <p:embeddedFont>
      <p:font typeface="Palatino Linotype"/>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4">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lissa Moren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4" orient="horz"/>
        <p:guide pos="384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1.xml"/><Relationship Id="rId26" Type="http://schemas.openxmlformats.org/officeDocument/2006/relationships/slide" Target="slides/slide18.xml"/><Relationship Id="rId13" Type="http://schemas.openxmlformats.org/officeDocument/2006/relationships/slide" Target="slides/slide5.xml"/><Relationship Id="rId18" Type="http://schemas.openxmlformats.org/officeDocument/2006/relationships/slide" Target="slides/slide10.xml"/><Relationship Id="rId42" Type="http://schemas.openxmlformats.org/officeDocument/2006/relationships/font" Target="fonts/Roboto-italic.fntdata"/><Relationship Id="rId47" Type="http://schemas.openxmlformats.org/officeDocument/2006/relationships/font" Target="fonts/Lato-boldItalic.fntdata"/><Relationship Id="rId34" Type="http://schemas.openxmlformats.org/officeDocument/2006/relationships/slide" Target="slides/slide26.xml"/><Relationship Id="rId21" Type="http://schemas.openxmlformats.org/officeDocument/2006/relationships/slide" Target="slides/slide13.xml"/><Relationship Id="rId50" Type="http://schemas.openxmlformats.org/officeDocument/2006/relationships/font" Target="fonts/LatoLight-italic.fntdata"/><Relationship Id="rId55" Type="http://schemas.openxmlformats.org/officeDocument/2006/relationships/font" Target="fonts/PalatinoLinotype-boldItalic.fntdata"/><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21.xml"/><Relationship Id="rId16" Type="http://schemas.openxmlformats.org/officeDocument/2006/relationships/slide" Target="slides/slide8.xml"/><Relationship Id="rId40" Type="http://schemas.openxmlformats.org/officeDocument/2006/relationships/font" Target="fonts/Roboto-regular.fntdata"/><Relationship Id="rId45" Type="http://schemas.openxmlformats.org/officeDocument/2006/relationships/font" Target="fonts/Lato-bold.fntdata"/><Relationship Id="rId32" Type="http://schemas.openxmlformats.org/officeDocument/2006/relationships/slide" Target="slides/slide24.xml"/><Relationship Id="rId37" Type="http://schemas.openxmlformats.org/officeDocument/2006/relationships/slide" Target="slides/slide29.xml"/><Relationship Id="rId24" Type="http://schemas.openxmlformats.org/officeDocument/2006/relationships/slide" Target="slides/slide16.xml"/><Relationship Id="rId53" Type="http://schemas.openxmlformats.org/officeDocument/2006/relationships/font" Target="fonts/PalatinoLinotype-bold.fntdata"/><Relationship Id="rId11" Type="http://schemas.openxmlformats.org/officeDocument/2006/relationships/slide" Target="slides/slide3.xml"/><Relationship Id="rId58" Type="http://schemas.openxmlformats.org/officeDocument/2006/relationships/customXml" Target="../customXml/item3.xml"/><Relationship Id="rId5" Type="http://schemas.openxmlformats.org/officeDocument/2006/relationships/slideMaster" Target="slideMasters/slideMaster1.xml"/><Relationship Id="rId19" Type="http://schemas.openxmlformats.org/officeDocument/2006/relationships/slide" Target="slides/slide11.xml"/><Relationship Id="rId43" Type="http://schemas.openxmlformats.org/officeDocument/2006/relationships/font" Target="fonts/Roboto-boldItalic.fntdata"/><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font" Target="fonts/LatoLight-regular.fntdata"/><Relationship Id="rId30" Type="http://schemas.openxmlformats.org/officeDocument/2006/relationships/slide" Target="slides/slide22.xml"/><Relationship Id="rId35" Type="http://schemas.openxmlformats.org/officeDocument/2006/relationships/slide" Target="slides/slide27.xml"/><Relationship Id="rId22" Type="http://schemas.openxmlformats.org/officeDocument/2006/relationships/slide" Target="slides/slide14.xml"/><Relationship Id="rId27" Type="http://schemas.openxmlformats.org/officeDocument/2006/relationships/slide" Target="slides/slide19.xml"/><Relationship Id="rId14" Type="http://schemas.openxmlformats.org/officeDocument/2006/relationships/slide" Target="slides/slide6.xml"/><Relationship Id="rId56" Type="http://schemas.openxmlformats.org/officeDocument/2006/relationships/customXml" Target="../customXml/item1.xml"/><Relationship Id="rId8" Type="http://schemas.openxmlformats.org/officeDocument/2006/relationships/notesMaster" Target="notesMasters/notesMaster1.xml"/><Relationship Id="rId51" Type="http://schemas.openxmlformats.org/officeDocument/2006/relationships/font" Target="fonts/LatoLight-boldItalic.fntdata"/><Relationship Id="rId3" Type="http://schemas.openxmlformats.org/officeDocument/2006/relationships/presProps" Target="presProps.xml"/><Relationship Id="rId46" Type="http://schemas.openxmlformats.org/officeDocument/2006/relationships/font" Target="fonts/Lato-italic.fntdata"/><Relationship Id="rId33" Type="http://schemas.openxmlformats.org/officeDocument/2006/relationships/slide" Target="slides/slide25.xml"/><Relationship Id="rId38" Type="http://schemas.openxmlformats.org/officeDocument/2006/relationships/slide" Target="slides/slide30.xml"/><Relationship Id="rId25" Type="http://schemas.openxmlformats.org/officeDocument/2006/relationships/slide" Target="slides/slide17.xml"/><Relationship Id="rId12" Type="http://schemas.openxmlformats.org/officeDocument/2006/relationships/slide" Target="slides/slide4.xml"/><Relationship Id="rId17" Type="http://schemas.openxmlformats.org/officeDocument/2006/relationships/slide" Target="slides/slide9.xml"/><Relationship Id="rId41" Type="http://schemas.openxmlformats.org/officeDocument/2006/relationships/font" Target="fonts/Roboto-bold.fntdata"/><Relationship Id="rId20" Type="http://schemas.openxmlformats.org/officeDocument/2006/relationships/slide" Target="slides/slide12.xml"/><Relationship Id="rId54" Type="http://schemas.openxmlformats.org/officeDocument/2006/relationships/font" Target="fonts/PalatinoLinotype-italic.fntdata"/><Relationship Id="rId1" Type="http://schemas.openxmlformats.org/officeDocument/2006/relationships/theme" Target="theme/theme1.xml"/><Relationship Id="rId6" Type="http://schemas.openxmlformats.org/officeDocument/2006/relationships/slideMaster" Target="slideMasters/slideMaster2.xml"/><Relationship Id="rId49" Type="http://schemas.openxmlformats.org/officeDocument/2006/relationships/font" Target="fonts/LatoLight-bold.fntdata"/><Relationship Id="rId36" Type="http://schemas.openxmlformats.org/officeDocument/2006/relationships/slide" Target="slides/slide28.xml"/><Relationship Id="rId23" Type="http://schemas.openxmlformats.org/officeDocument/2006/relationships/slide" Target="slides/slide15.xml"/><Relationship Id="rId28" Type="http://schemas.openxmlformats.org/officeDocument/2006/relationships/slide" Target="slides/slide20.xml"/><Relationship Id="rId15" Type="http://schemas.openxmlformats.org/officeDocument/2006/relationships/slide" Target="slides/slide7.xml"/><Relationship Id="rId57" Type="http://schemas.openxmlformats.org/officeDocument/2006/relationships/customXml" Target="../customXml/item2.xml"/><Relationship Id="rId44" Type="http://schemas.openxmlformats.org/officeDocument/2006/relationships/font" Target="fonts/Lato-regular.fntdata"/><Relationship Id="rId31" Type="http://schemas.openxmlformats.org/officeDocument/2006/relationships/slide" Target="slides/slide23.xml"/><Relationship Id="rId52" Type="http://schemas.openxmlformats.org/officeDocument/2006/relationships/font" Target="fonts/PalatinoLinotype-regular.fntdata"/><Relationship Id="rId10"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6-15T15:36:52.392">
    <p:pos x="6000" y="0"/>
    <p:text>@melimore86@ufl.edu Break up the slides based on the topics on these slides
_Assigned to Melissa Moreno_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310710/#R5" TargetMode="External"/><Relationship Id="rId3" Type="http://schemas.openxmlformats.org/officeDocument/2006/relationships/hyperlink" Target="https://www.ncbi.nlm.nih.gov/pmc/articles/PMC5310710/#R17" TargetMode="External"/><Relationship Id="rId4" Type="http://schemas.openxmlformats.org/officeDocument/2006/relationships/hyperlink" Target="https://www.ncbi.nlm.nih.gov/pmc/articles/PMC5310710/#R1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310710/#R5" TargetMode="External"/><Relationship Id="rId3" Type="http://schemas.openxmlformats.org/officeDocument/2006/relationships/hyperlink" Target="https://www.ncbi.nlm.nih.gov/pmc/articles/PMC5310710/#R1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310710/#R5" TargetMode="External"/><Relationship Id="rId3" Type="http://schemas.openxmlformats.org/officeDocument/2006/relationships/hyperlink" Target="https://www.ncbi.nlm.nih.gov/pmc/articles/PMC5310710/#R17"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Lead slide by Michelle. Welcome to the Responsible Conduct of Research Summer Seminar Series, whether you registered for just a few seminars or are enrolled in the RCR Certificate of Completion program, we are glad to have you participate! </a:t>
            </a:r>
            <a:r>
              <a:rPr b="0" i="0" lang="en-US" sz="1200" u="none" cap="none" strike="noStrike">
                <a:solidFill>
                  <a:srgbClr val="000000"/>
                </a:solidFill>
                <a:latin typeface="Calibri"/>
                <a:ea typeface="Calibri"/>
                <a:cs typeface="Calibri"/>
                <a:sym typeface="Calibri"/>
              </a:rPr>
              <a:t>We have almost xx people in attendance, all with different levels of experience, knowledge and skills. These seminars are developed for the beginner but hopefully those of you with more experience will also find some take-aways, especially as we move to break out rooms to do the exercises, please keep that in mind as you begin your discussions. The goal for this seminar series is to promote a culture of research integrity on campus. To do this, we will learn from others, and have an open dialogue about research using active learning techniques, such as polls, breakout rooms, case studies, and discussions. The sessions will not be recorded so that we may discuss openly and freely. You will receive a copy of the presentation after the session ends.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Michelle will introduce the moderator.</a:t>
            </a:r>
            <a:endParaRPr/>
          </a:p>
          <a:p>
            <a:pPr indent="0" lvl="0" marL="0" rtl="0" algn="l">
              <a:spcBef>
                <a:spcPts val="0"/>
              </a:spcBef>
              <a:spcAft>
                <a:spcPts val="0"/>
              </a:spcAft>
              <a:buNone/>
            </a:pPr>
            <a:r>
              <a:t/>
            </a:r>
            <a:endParaRPr/>
          </a:p>
        </p:txBody>
      </p:sp>
      <p:sp>
        <p:nvSpPr>
          <p:cNvPr id="437" name="Google Shape;4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35023dc4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35023dc4e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2000"/>
              </a:spcBef>
              <a:spcAft>
                <a:spcPts val="2000"/>
              </a:spcAft>
              <a:buClr>
                <a:schemeClr val="dk1"/>
              </a:buClr>
              <a:buSzPts val="1100"/>
              <a:buFont typeface="Arial"/>
              <a:buNone/>
            </a:pPr>
            <a:r>
              <a:rPr lang="en-US">
                <a:solidFill>
                  <a:srgbClr val="212121"/>
                </a:solidFill>
                <a:highlight>
                  <a:schemeClr val="lt1"/>
                </a:highlight>
                <a:latin typeface="Times New Roman"/>
                <a:ea typeface="Times New Roman"/>
                <a:cs typeface="Times New Roman"/>
                <a:sym typeface="Times New Roman"/>
              </a:rPr>
              <a:t>Havasupai participants alleged that researchers had failed to make clear that the samples may be used for studies on schizophrenia and that no expanded informed consent was sought. Since mental illness is highly stigmatized in the Havasupai culture, tribe members asserted that they would not have consented to such research had they been properly informed (</a:t>
            </a:r>
            <a:r>
              <a:rPr lang="en-US" u="sng">
                <a:solidFill>
                  <a:srgbClr val="376FAA"/>
                </a:solidFill>
                <a:highlight>
                  <a:schemeClr val="lt1"/>
                </a:highlight>
                <a:latin typeface="Times New Roman"/>
                <a:ea typeface="Times New Roman"/>
                <a:cs typeface="Times New Roman"/>
                <a:sym typeface="Times New Roman"/>
                <a:hlinkClick r:id="rId2">
                  <a:extLst>
                    <a:ext uri="{A12FA001-AC4F-418D-AE19-62706E023703}">
                      <ahyp:hlinkClr val="tx"/>
                    </a:ext>
                  </a:extLst>
                </a:hlinkClick>
              </a:rPr>
              <a:t>Bommersbach 2008</a:t>
            </a:r>
            <a:r>
              <a:rPr lang="en-US">
                <a:solidFill>
                  <a:srgbClr val="212121"/>
                </a:solidFill>
                <a:highlight>
                  <a:schemeClr val="lt1"/>
                </a:highlight>
                <a:latin typeface="Times New Roman"/>
                <a:ea typeface="Times New Roman"/>
                <a:cs typeface="Times New Roman"/>
                <a:sym typeface="Times New Roman"/>
              </a:rPr>
              <a:t>; </a:t>
            </a:r>
            <a:r>
              <a:rPr lang="en-US" u="sng">
                <a:solidFill>
                  <a:srgbClr val="376FAA"/>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Hart and Sobraske 2003</a:t>
            </a:r>
            <a:r>
              <a:rPr lang="en-US">
                <a:solidFill>
                  <a:srgbClr val="212121"/>
                </a:solidFill>
                <a:highlight>
                  <a:schemeClr val="lt1"/>
                </a:highlight>
                <a:latin typeface="Times New Roman"/>
                <a:ea typeface="Times New Roman"/>
                <a:cs typeface="Times New Roman"/>
                <a:sym typeface="Times New Roman"/>
              </a:rPr>
              <a:t>). The tribe also alleged that researchers gained illegal access to Havasupai medical records by entering the local medical clinic and removing secured files without permission from tribal officials or clinic administrators (</a:t>
            </a:r>
            <a:r>
              <a:rPr lang="en-US" u="sng">
                <a:solidFill>
                  <a:srgbClr val="376FAA"/>
                </a:solidFill>
                <a:highlight>
                  <a:schemeClr val="lt1"/>
                </a:highlight>
                <a:latin typeface="Times New Roman"/>
                <a:ea typeface="Times New Roman"/>
                <a:cs typeface="Times New Roman"/>
                <a:sym typeface="Times New Roman"/>
                <a:hlinkClick r:id="rId4">
                  <a:extLst>
                    <a:ext uri="{A12FA001-AC4F-418D-AE19-62706E023703}">
                      <ahyp:hlinkClr val="tx"/>
                    </a:ext>
                  </a:extLst>
                </a:hlinkClick>
              </a:rPr>
              <a:t>Hart and Sobraske 2003</a:t>
            </a:r>
            <a:r>
              <a:rPr lang="en-US">
                <a:solidFill>
                  <a:srgbClr val="212121"/>
                </a:solidFill>
                <a:highlight>
                  <a:schemeClr val="lt1"/>
                </a:highlight>
                <a:latin typeface="Times New Roman"/>
                <a:ea typeface="Times New Roman"/>
                <a:cs typeface="Times New Roman"/>
                <a:sym typeface="Times New Roman"/>
              </a:rPr>
              <a:t>).</a:t>
            </a:r>
            <a:endParaRPr sz="400"/>
          </a:p>
        </p:txBody>
      </p:sp>
      <p:sp>
        <p:nvSpPr>
          <p:cNvPr id="564" name="Google Shape;564;g135023dc4e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35023dc4ea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35023dc4ea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g135023dc4ea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2eb5737c04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12eb5737c04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2eb5737c04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12eb5737c0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400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The pervasiveness of modern data technology means we might legitimately regard it as an aspect of societal </a:t>
            </a:r>
            <a:r>
              <a:rPr i="1" lang="en-US" sz="1500">
                <a:solidFill>
                  <a:srgbClr val="212121"/>
                </a:solidFill>
                <a:highlight>
                  <a:schemeClr val="lt1"/>
                </a:highlight>
                <a:latin typeface="Arial"/>
                <a:ea typeface="Arial"/>
                <a:cs typeface="Arial"/>
                <a:sym typeface="Arial"/>
              </a:rPr>
              <a:t>infrastructure</a:t>
            </a:r>
            <a:r>
              <a:rPr lang="en-US" sz="1500">
                <a:solidFill>
                  <a:srgbClr val="212121"/>
                </a:solidFill>
                <a:highlight>
                  <a:schemeClr val="lt1"/>
                </a:highlight>
                <a:latin typeface="Arial"/>
                <a:ea typeface="Arial"/>
                <a:cs typeface="Arial"/>
                <a:sym typeface="Arial"/>
              </a:rPr>
              <a:t>, in the same way that mathematics, language, transport, and so on are infrastructural.</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The interconnectedness of data. Data on travel may be used for discovering things far beyond mere travel patterns; data on purchases are not solely relevant to purchases; and so on.</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The dynamic nature of data. Modern data sets often evolve and accumulate over time so that they may permit discoveries in the future that they do not permit today.</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Real-time and online analysis and decision-making, as data arrive.</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Synergistic analysis through merging and combination of data sets.</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Lack of space, time, and social context limitation on scope of data (data may describe and be used regardless of where, when, and for what purpose they were collected).</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Ability to use for unexpected purposes and to reveal unexpected information (this is the core purpose of data mining).</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Risk of exceptional intrusiveness since it is impossible to avoid having data about individuals stored in multiple databases.</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Potential for misuse, privacy breach, blackmail, and other crimes.</a:t>
            </a:r>
            <a:endParaRPr sz="1500">
              <a:solidFill>
                <a:srgbClr val="212121"/>
              </a:solidFill>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212121"/>
              </a:buClr>
              <a:buSzPts val="1500"/>
              <a:buFont typeface="Arial"/>
              <a:buChar char="●"/>
            </a:pPr>
            <a:r>
              <a:rPr lang="en-US" sz="1500">
                <a:solidFill>
                  <a:srgbClr val="212121"/>
                </a:solidFill>
                <a:highlight>
                  <a:schemeClr val="lt1"/>
                </a:highlight>
                <a:latin typeface="Arial"/>
                <a:ea typeface="Arial"/>
                <a:cs typeface="Arial"/>
                <a:sym typeface="Arial"/>
              </a:rPr>
              <a:t>Subtle ownership issues (“my” data might also be your data; I can sell “my” data while retaining them, and so on, as discussed in detail below).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45f6dfa22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345f6dfa22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a:t>
            </a:r>
            <a:r>
              <a:rPr lang="en-US"/>
              <a:t>could</a:t>
            </a:r>
            <a:r>
              <a:rPr lang="en-US"/>
              <a:t> be Mels’ last slide that is a way to launch into Chris’s slides about HOWTO make a data management plan.</a:t>
            </a:r>
            <a:endParaRPr/>
          </a:p>
        </p:txBody>
      </p:sp>
      <p:sp>
        <p:nvSpPr>
          <p:cNvPr id="605" name="Google Shape;605;g1345f6dfa22_1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34a2464f1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34a2464f1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134a2464f1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35023dc4e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35023dc4ea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g135023dc4ea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34ff8c44f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34ff8c44f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1200"/>
              </a:spcBef>
              <a:spcAft>
                <a:spcPts val="0"/>
              </a:spcAft>
              <a:buClr>
                <a:srgbClr val="404B56"/>
              </a:buClr>
              <a:buSzPts val="1200"/>
              <a:buFont typeface="Roboto"/>
              <a:buChar char="●"/>
            </a:pPr>
            <a:r>
              <a:rPr lang="en-US">
                <a:solidFill>
                  <a:srgbClr val="404B56"/>
                </a:solidFill>
                <a:highlight>
                  <a:srgbClr val="FDFDFD"/>
                </a:highlight>
                <a:latin typeface="Roboto"/>
                <a:ea typeface="Roboto"/>
                <a:cs typeface="Roboto"/>
                <a:sym typeface="Roboto"/>
              </a:rPr>
              <a:t>If you provide collected sensitive information to NIAID as a condition of your award, NIAID is responsible for protecting the transfer.</a:t>
            </a:r>
            <a:endParaRPr>
              <a:solidFill>
                <a:srgbClr val="404B56"/>
              </a:solidFill>
              <a:highlight>
                <a:srgbClr val="FDFDFD"/>
              </a:highlight>
              <a:latin typeface="Roboto"/>
              <a:ea typeface="Roboto"/>
              <a:cs typeface="Roboto"/>
              <a:sym typeface="Roboto"/>
            </a:endParaRPr>
          </a:p>
          <a:p>
            <a:pPr indent="-304800" lvl="0" marL="457200" rtl="0" algn="l">
              <a:lnSpc>
                <a:spcPct val="115000"/>
              </a:lnSpc>
              <a:spcBef>
                <a:spcPts val="0"/>
              </a:spcBef>
              <a:spcAft>
                <a:spcPts val="0"/>
              </a:spcAft>
              <a:buClr>
                <a:srgbClr val="404B56"/>
              </a:buClr>
              <a:buSzPts val="1200"/>
              <a:buFont typeface="Roboto"/>
              <a:buChar char="●"/>
            </a:pPr>
            <a:r>
              <a:rPr lang="en-US">
                <a:solidFill>
                  <a:srgbClr val="404B56"/>
                </a:solidFill>
                <a:highlight>
                  <a:srgbClr val="FDFDFD"/>
                </a:highlight>
                <a:latin typeface="Roboto"/>
                <a:ea typeface="Roboto"/>
                <a:cs typeface="Roboto"/>
                <a:sym typeface="Roboto"/>
              </a:rPr>
              <a:t>In the event of a data security breach, do the following:</a:t>
            </a:r>
            <a:endParaRPr>
              <a:solidFill>
                <a:srgbClr val="404B56"/>
              </a:solidFill>
              <a:highlight>
                <a:srgbClr val="FDFDFD"/>
              </a:highlight>
              <a:latin typeface="Roboto"/>
              <a:ea typeface="Roboto"/>
              <a:cs typeface="Roboto"/>
              <a:sym typeface="Roboto"/>
            </a:endParaRPr>
          </a:p>
          <a:p>
            <a:pPr indent="-304800" lvl="1" marL="914400" rtl="0" algn="l">
              <a:lnSpc>
                <a:spcPct val="115000"/>
              </a:lnSpc>
              <a:spcBef>
                <a:spcPts val="0"/>
              </a:spcBef>
              <a:spcAft>
                <a:spcPts val="0"/>
              </a:spcAft>
              <a:buClr>
                <a:srgbClr val="404B56"/>
              </a:buClr>
              <a:buSzPts val="1200"/>
              <a:buFont typeface="Roboto"/>
              <a:buChar char="○"/>
            </a:pPr>
            <a:r>
              <a:rPr lang="en-US">
                <a:solidFill>
                  <a:srgbClr val="404B56"/>
                </a:solidFill>
                <a:highlight>
                  <a:srgbClr val="FDFDFD"/>
                </a:highlight>
                <a:latin typeface="Roboto"/>
                <a:ea typeface="Roboto"/>
                <a:cs typeface="Roboto"/>
                <a:sym typeface="Roboto"/>
              </a:rPr>
              <a:t>Follow your institute's policy.</a:t>
            </a:r>
            <a:endParaRPr>
              <a:solidFill>
                <a:srgbClr val="404B56"/>
              </a:solidFill>
              <a:highlight>
                <a:srgbClr val="FDFDFD"/>
              </a:highlight>
              <a:latin typeface="Roboto"/>
              <a:ea typeface="Roboto"/>
              <a:cs typeface="Roboto"/>
              <a:sym typeface="Roboto"/>
            </a:endParaRPr>
          </a:p>
          <a:p>
            <a:pPr indent="-304800" lvl="1" marL="914400" rtl="0" algn="l">
              <a:lnSpc>
                <a:spcPct val="115000"/>
              </a:lnSpc>
              <a:spcBef>
                <a:spcPts val="0"/>
              </a:spcBef>
              <a:spcAft>
                <a:spcPts val="0"/>
              </a:spcAft>
              <a:buClr>
                <a:srgbClr val="404B56"/>
              </a:buClr>
              <a:buSzPts val="1200"/>
              <a:buFont typeface="Roboto"/>
              <a:buChar char="○"/>
            </a:pPr>
            <a:r>
              <a:rPr lang="en-US">
                <a:solidFill>
                  <a:srgbClr val="404B56"/>
                </a:solidFill>
                <a:highlight>
                  <a:srgbClr val="FDFDFD"/>
                </a:highlight>
                <a:latin typeface="Roboto"/>
                <a:ea typeface="Roboto"/>
                <a:cs typeface="Roboto"/>
                <a:sym typeface="Roboto"/>
              </a:rPr>
              <a:t>Inform your NIAID program officer and grants management or contracting officer.</a:t>
            </a:r>
            <a:endParaRPr>
              <a:solidFill>
                <a:srgbClr val="404B56"/>
              </a:solidFill>
              <a:highlight>
                <a:srgbClr val="FDFDFD"/>
              </a:highlight>
              <a:latin typeface="Roboto"/>
              <a:ea typeface="Roboto"/>
              <a:cs typeface="Roboto"/>
              <a:sym typeface="Roboto"/>
            </a:endParaRPr>
          </a:p>
          <a:p>
            <a:pPr indent="-304800" lvl="1" marL="914400" rtl="0" algn="l">
              <a:lnSpc>
                <a:spcPct val="115000"/>
              </a:lnSpc>
              <a:spcBef>
                <a:spcPts val="0"/>
              </a:spcBef>
              <a:spcAft>
                <a:spcPts val="0"/>
              </a:spcAft>
              <a:buClr>
                <a:srgbClr val="404B56"/>
              </a:buClr>
              <a:buSzPts val="1200"/>
              <a:buFont typeface="Roboto"/>
              <a:buChar char="○"/>
            </a:pPr>
            <a:r>
              <a:rPr lang="en-US">
                <a:solidFill>
                  <a:srgbClr val="404B56"/>
                </a:solidFill>
                <a:highlight>
                  <a:srgbClr val="FDFDFD"/>
                </a:highlight>
                <a:latin typeface="Roboto"/>
                <a:ea typeface="Roboto"/>
                <a:cs typeface="Roboto"/>
                <a:sym typeface="Roboto"/>
              </a:rPr>
              <a:t>Your institute will pay expenses to address the breach out of indirect costs.</a:t>
            </a:r>
            <a:endParaRPr>
              <a:solidFill>
                <a:srgbClr val="404B56"/>
              </a:solidFill>
              <a:highlight>
                <a:srgbClr val="FDFDFD"/>
              </a:highlight>
              <a:latin typeface="Roboto"/>
              <a:ea typeface="Roboto"/>
              <a:cs typeface="Roboto"/>
              <a:sym typeface="Roboto"/>
            </a:endParaRPr>
          </a:p>
          <a:p>
            <a:pPr indent="-304800" lvl="1" marL="914400" rtl="0" algn="l">
              <a:lnSpc>
                <a:spcPct val="115000"/>
              </a:lnSpc>
              <a:spcBef>
                <a:spcPts val="0"/>
              </a:spcBef>
              <a:spcAft>
                <a:spcPts val="0"/>
              </a:spcAft>
              <a:buClr>
                <a:srgbClr val="404B56"/>
              </a:buClr>
              <a:buSzPts val="1200"/>
              <a:buFont typeface="Roboto"/>
              <a:buChar char="○"/>
            </a:pPr>
            <a:r>
              <a:t/>
            </a:r>
            <a:endParaRPr>
              <a:solidFill>
                <a:srgbClr val="404B56"/>
              </a:solidFill>
              <a:highlight>
                <a:srgbClr val="FDFDFD"/>
              </a:highlight>
              <a:latin typeface="Roboto"/>
              <a:ea typeface="Roboto"/>
              <a:cs typeface="Roboto"/>
              <a:sym typeface="Roboto"/>
            </a:endParaRPr>
          </a:p>
          <a:p>
            <a:pPr indent="0" lvl="0" marL="0" rtl="0" algn="l">
              <a:spcBef>
                <a:spcPts val="1200"/>
              </a:spcBef>
              <a:spcAft>
                <a:spcPts val="0"/>
              </a:spcAft>
              <a:buNone/>
            </a:pPr>
            <a:r>
              <a:t/>
            </a:r>
            <a:endParaRPr/>
          </a:p>
        </p:txBody>
      </p:sp>
      <p:sp>
        <p:nvSpPr>
          <p:cNvPr id="630" name="Google Shape;630;g134ff8c44f3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2eb5737c04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2eb5737c04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3600"/>
              </a:spcBef>
              <a:spcAft>
                <a:spcPts val="0"/>
              </a:spcAft>
              <a:buClr>
                <a:srgbClr val="1A202C"/>
              </a:buClr>
              <a:buSzPts val="1600"/>
              <a:buFont typeface="Arial"/>
              <a:buChar char="●"/>
            </a:pPr>
            <a:r>
              <a:rPr b="1" lang="en-US" sz="1600">
                <a:solidFill>
                  <a:srgbClr val="1A202C"/>
                </a:solidFill>
                <a:latin typeface="Arial"/>
                <a:ea typeface="Arial"/>
                <a:cs typeface="Arial"/>
                <a:sym typeface="Arial"/>
              </a:rPr>
              <a:t>Empathy</a:t>
            </a:r>
            <a:r>
              <a:rPr lang="en-US" sz="1600">
                <a:solidFill>
                  <a:srgbClr val="1A202C"/>
                </a:solidFill>
                <a:latin typeface="Arial"/>
                <a:ea typeface="Arial"/>
                <a:cs typeface="Arial"/>
                <a:sym typeface="Arial"/>
              </a:rPr>
              <a:t> — Data ultimately involves and affects human beings. By focusing on the human being at the center of every data transaction, analysts can make more ethical decisions when it comes to applying that data.</a:t>
            </a:r>
            <a:endParaRPr sz="1600">
              <a:solidFill>
                <a:srgbClr val="1A202C"/>
              </a:solidFill>
              <a:latin typeface="Arial"/>
              <a:ea typeface="Arial"/>
              <a:cs typeface="Arial"/>
              <a:sym typeface="Arial"/>
            </a:endParaRPr>
          </a:p>
          <a:p>
            <a:pPr indent="-330200" lvl="0" marL="457200" rtl="0" algn="l">
              <a:lnSpc>
                <a:spcPct val="115000"/>
              </a:lnSpc>
              <a:spcBef>
                <a:spcPts val="0"/>
              </a:spcBef>
              <a:spcAft>
                <a:spcPts val="0"/>
              </a:spcAft>
              <a:buClr>
                <a:srgbClr val="1A202C"/>
              </a:buClr>
              <a:buSzPts val="1600"/>
              <a:buFont typeface="Arial"/>
              <a:buChar char="●"/>
            </a:pPr>
            <a:r>
              <a:rPr b="1" lang="en-US" sz="1600">
                <a:solidFill>
                  <a:srgbClr val="1A202C"/>
                </a:solidFill>
                <a:latin typeface="Arial"/>
                <a:ea typeface="Arial"/>
                <a:cs typeface="Arial"/>
                <a:sym typeface="Arial"/>
              </a:rPr>
              <a:t>Data control</a:t>
            </a:r>
            <a:r>
              <a:rPr lang="en-US" sz="1600">
                <a:solidFill>
                  <a:srgbClr val="1A202C"/>
                </a:solidFill>
                <a:latin typeface="Arial"/>
                <a:ea typeface="Arial"/>
                <a:cs typeface="Arial"/>
                <a:sym typeface="Arial"/>
              </a:rPr>
              <a:t> — Our data is an extension of ourselves. In turn, organizations should prioritize user ownership and control of their own data. The user decides what they’re comfortable with, and organizations should support that. </a:t>
            </a:r>
            <a:endParaRPr sz="1600">
              <a:solidFill>
                <a:srgbClr val="1A202C"/>
              </a:solidFill>
              <a:latin typeface="Arial"/>
              <a:ea typeface="Arial"/>
              <a:cs typeface="Arial"/>
              <a:sym typeface="Arial"/>
            </a:endParaRPr>
          </a:p>
          <a:p>
            <a:pPr indent="-330200" lvl="0" marL="457200" rtl="0" algn="l">
              <a:lnSpc>
                <a:spcPct val="115000"/>
              </a:lnSpc>
              <a:spcBef>
                <a:spcPts val="0"/>
              </a:spcBef>
              <a:spcAft>
                <a:spcPts val="0"/>
              </a:spcAft>
              <a:buClr>
                <a:srgbClr val="1A202C"/>
              </a:buClr>
              <a:buSzPts val="1600"/>
              <a:buFont typeface="Arial"/>
              <a:buChar char="●"/>
            </a:pPr>
            <a:r>
              <a:rPr b="1" lang="en-US" sz="1600">
                <a:solidFill>
                  <a:srgbClr val="1A202C"/>
                </a:solidFill>
                <a:latin typeface="Arial"/>
                <a:ea typeface="Arial"/>
                <a:cs typeface="Arial"/>
                <a:sym typeface="Arial"/>
              </a:rPr>
              <a:t>Transparency</a:t>
            </a:r>
            <a:r>
              <a:rPr lang="en-US" sz="1600">
                <a:solidFill>
                  <a:srgbClr val="1A202C"/>
                </a:solidFill>
                <a:latin typeface="Arial"/>
                <a:ea typeface="Arial"/>
                <a:cs typeface="Arial"/>
                <a:sym typeface="Arial"/>
              </a:rPr>
              <a:t> — Everyone has encountered Terms of Service (ToS) agreements too lengthy and jargon-filled for the average user to understand. An ethical approach to data management makes it clear to the user what data is being collected and why. </a:t>
            </a:r>
            <a:endParaRPr sz="1600">
              <a:solidFill>
                <a:srgbClr val="1A202C"/>
              </a:solidFill>
              <a:latin typeface="Arial"/>
              <a:ea typeface="Arial"/>
              <a:cs typeface="Arial"/>
              <a:sym typeface="Arial"/>
            </a:endParaRPr>
          </a:p>
          <a:p>
            <a:pPr indent="-330200" lvl="0" marL="457200" rtl="0" algn="l">
              <a:lnSpc>
                <a:spcPct val="115000"/>
              </a:lnSpc>
              <a:spcBef>
                <a:spcPts val="0"/>
              </a:spcBef>
              <a:spcAft>
                <a:spcPts val="0"/>
              </a:spcAft>
              <a:buClr>
                <a:srgbClr val="1A202C"/>
              </a:buClr>
              <a:buSzPts val="1600"/>
              <a:buChar char="●"/>
            </a:pPr>
            <a:r>
              <a:rPr b="1" lang="en-US" sz="1600">
                <a:solidFill>
                  <a:srgbClr val="1A202C"/>
                </a:solidFill>
                <a:latin typeface="Arial"/>
                <a:ea typeface="Arial"/>
                <a:cs typeface="Arial"/>
                <a:sym typeface="Arial"/>
              </a:rPr>
              <a:t>Accountability</a:t>
            </a:r>
            <a:r>
              <a:rPr lang="en-US" sz="1600">
                <a:solidFill>
                  <a:srgbClr val="1A202C"/>
                </a:solidFill>
                <a:latin typeface="Arial"/>
                <a:ea typeface="Arial"/>
                <a:cs typeface="Arial"/>
                <a:sym typeface="Arial"/>
              </a:rPr>
              <a:t> — An organization is responsible for maintaining the security of the information it collects. This means a consistent, cutting-edge security process must be maintained if data is to be utilized. </a:t>
            </a:r>
            <a:endParaRPr sz="1600">
              <a:solidFill>
                <a:srgbClr val="1A202C"/>
              </a:solidFill>
              <a:latin typeface="Arial"/>
              <a:ea typeface="Arial"/>
              <a:cs typeface="Arial"/>
              <a:sym typeface="Arial"/>
            </a:endParaRPr>
          </a:p>
          <a:p>
            <a:pPr indent="-330200" lvl="0" marL="457200" rtl="0" algn="l">
              <a:lnSpc>
                <a:spcPct val="115000"/>
              </a:lnSpc>
              <a:spcBef>
                <a:spcPts val="0"/>
              </a:spcBef>
              <a:spcAft>
                <a:spcPts val="0"/>
              </a:spcAft>
              <a:buClr>
                <a:srgbClr val="1A202C"/>
              </a:buClr>
              <a:buSzPts val="1600"/>
              <a:buChar char="●"/>
            </a:pPr>
            <a:r>
              <a:rPr b="1" lang="en-US" sz="1600">
                <a:solidFill>
                  <a:srgbClr val="1A202C"/>
                </a:solidFill>
                <a:latin typeface="Arial"/>
                <a:ea typeface="Arial"/>
                <a:cs typeface="Arial"/>
                <a:sym typeface="Arial"/>
              </a:rPr>
              <a:t>Equality</a:t>
            </a:r>
            <a:r>
              <a:rPr lang="en-US" sz="1600">
                <a:solidFill>
                  <a:srgbClr val="1A202C"/>
                </a:solidFill>
                <a:latin typeface="Arial"/>
                <a:ea typeface="Arial"/>
                <a:cs typeface="Arial"/>
                <a:sym typeface="Arial"/>
              </a:rPr>
              <a:t> — You might think that data can’t be biased, and while that might be true, our means of gathering, collecting, and applying data can be. Evaluate your process to ensure that it doesn’t reflect prejudice of any kind, conscious or unconscious. </a:t>
            </a:r>
            <a:endParaRPr sz="1800">
              <a:latin typeface="Arial"/>
              <a:ea typeface="Arial"/>
              <a:cs typeface="Arial"/>
              <a:sym typeface="Arial"/>
            </a:endParaRPr>
          </a:p>
          <a:p>
            <a:pPr indent="0" lvl="0" marL="0" rtl="0" algn="l">
              <a:spcBef>
                <a:spcPts val="3600"/>
              </a:spcBef>
              <a:spcAft>
                <a:spcPts val="0"/>
              </a:spcAft>
              <a:buNone/>
            </a:pPr>
            <a:r>
              <a:t/>
            </a:r>
            <a:endParaRPr/>
          </a:p>
        </p:txBody>
      </p:sp>
      <p:sp>
        <p:nvSpPr>
          <p:cNvPr id="639" name="Google Shape;639;g12eb5737c04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4ff8c44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4ff8c44f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Chris </a:t>
            </a:r>
            <a:r>
              <a:rPr lang="en-US"/>
              <a:t>presents</a:t>
            </a:r>
            <a:r>
              <a:rPr lang="en-US"/>
              <a:t> slides 11 - 17</a:t>
            </a:r>
            <a:endParaRPr/>
          </a:p>
        </p:txBody>
      </p:sp>
      <p:sp>
        <p:nvSpPr>
          <p:cNvPr id="648" name="Google Shape;648;g134ff8c44f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insert information</a:t>
            </a:r>
            <a:endParaRPr/>
          </a:p>
          <a:p>
            <a:pPr indent="0" lvl="0" marL="0" rtl="0" algn="l">
              <a:spcBef>
                <a:spcPts val="0"/>
              </a:spcBef>
              <a:spcAft>
                <a:spcPts val="0"/>
              </a:spcAft>
              <a:buNone/>
            </a:pPr>
            <a:r>
              <a:rPr lang="en-US"/>
              <a:t>FONT: Lato</a:t>
            </a:r>
            <a:endParaRPr/>
          </a:p>
          <a:p>
            <a:pPr indent="0" lvl="0" marL="0" rtl="0" algn="l">
              <a:spcBef>
                <a:spcPts val="0"/>
              </a:spcBef>
              <a:spcAft>
                <a:spcPts val="0"/>
              </a:spcAft>
              <a:buNone/>
            </a:pPr>
            <a:r>
              <a:rPr lang="en-US"/>
              <a:t>Colors: black and blue (hex #005496)</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4ff8c44f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34ff8c44f3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134ff8c44f3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for content layout; change pix</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for content layout; change pix</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2eb5737c0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12eb5737c0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345f6dfa22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345f6dfa22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a:t>
            </a:r>
            <a:r>
              <a:rPr lang="en-US"/>
              <a:t>understanding</a:t>
            </a:r>
            <a:r>
              <a:rPr lang="en-US"/>
              <a:t> or knowing the safe and secure ways of using a tool can lead to mishandling of data. Example, </a:t>
            </a:r>
            <a:r>
              <a:rPr lang="en-US"/>
              <a:t>using</a:t>
            </a:r>
            <a:r>
              <a:rPr lang="en-US"/>
              <a:t> default passwords for SQL servers or not using encryption for connections can lead to disclosing data to third parties.</a:t>
            </a:r>
            <a:endParaRPr/>
          </a:p>
        </p:txBody>
      </p:sp>
      <p:sp>
        <p:nvSpPr>
          <p:cNvPr id="692" name="Google Shape;692;g1345f6dfa22_1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345f6dfa22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345f6dfa22_1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1345f6dfa22_1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34a2464f1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34a2464f17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134a2464f17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Feel free to use or create your 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Font: Lato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Michelle will place the evaluation survey link into the chat.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Michelle: survey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30 day post interview announcement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Michelle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Moderator: It’s not too late to enroll in other sessions. If you want to earn a RCR Certificate that meets NIH, NSF, and USDA RCR requirements, you will need to enroll in all of these sessions. By earning a certificate, this will replace the CITI online, asynchronous training. And of course, you may choose to attend any or all of the sessions. Add link to enroll in the chat: https://research.ufl.edu/rcr/2022-summer-seminar-series-registration/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Michelle: Resources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Michelle: check us out! Submit ideas!!!</a:t>
            </a:r>
            <a:endParaRPr/>
          </a:p>
        </p:txBody>
      </p:sp>
      <p:sp>
        <p:nvSpPr>
          <p:cNvPr id="770" name="Google Shape;7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Moderator will introduce the speaker(s). If the speaker prefers, they can send a brief bio in advance to the moderator, OR, the speaker can do a brief greeting and introduce the topic.</a:t>
            </a:r>
            <a:endParaRPr/>
          </a:p>
        </p:txBody>
      </p:sp>
      <p:sp>
        <p:nvSpPr>
          <p:cNvPr id="498" name="Google Shape;49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for the speaker. The images should be replaced or create a different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best to use an image and text. </a:t>
            </a:r>
            <a:endParaRPr/>
          </a:p>
          <a:p>
            <a:pPr indent="0" lvl="0" marL="0" rtl="0" algn="l">
              <a:spcBef>
                <a:spcPts val="0"/>
              </a:spcBef>
              <a:spcAft>
                <a:spcPts val="0"/>
              </a:spcAft>
              <a:buNone/>
            </a:pPr>
            <a:r>
              <a:rPr lang="en-US"/>
              <a:t>Font: Lato.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35023dc4ea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35023dc4ea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135023dc4ea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345f6dfa2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345f6dfa2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@Mel presents slides 7 - 10</a:t>
            </a:r>
            <a:endParaRPr/>
          </a:p>
          <a:p>
            <a:pPr indent="0" lvl="0" marL="0" rtl="0" algn="l">
              <a:spcBef>
                <a:spcPts val="0"/>
              </a:spcBef>
              <a:spcAft>
                <a:spcPts val="0"/>
              </a:spcAft>
              <a:buNone/>
            </a:pPr>
            <a:r>
              <a:t/>
            </a:r>
            <a:endParaRPr/>
          </a:p>
          <a:p>
            <a:pPr indent="0" lvl="0" marL="0" rtl="0" algn="l">
              <a:lnSpc>
                <a:spcPct val="115000"/>
              </a:lnSpc>
              <a:spcBef>
                <a:spcPts val="2000"/>
              </a:spcBef>
              <a:spcAft>
                <a:spcPts val="2000"/>
              </a:spcAft>
              <a:buClr>
                <a:schemeClr val="dk1"/>
              </a:buClr>
              <a:buSzPts val="1100"/>
              <a:buFont typeface="Arial"/>
              <a:buNone/>
            </a:pPr>
            <a:r>
              <a:rPr lang="en-US" sz="1000">
                <a:solidFill>
                  <a:srgbClr val="212121"/>
                </a:solidFill>
                <a:highlight>
                  <a:schemeClr val="lt1"/>
                </a:highlight>
                <a:latin typeface="Times New Roman"/>
                <a:ea typeface="Times New Roman"/>
                <a:cs typeface="Times New Roman"/>
                <a:sym typeface="Times New Roman"/>
              </a:rPr>
              <a:t>Between 1990 and 1994, DNA samples were solicited from approximately 400 Havasupai tribe members in conjunction with the Diabetes Project led by researchers at ASU. The stated intent of the project was to understand why more than half of Havasupai adults suffered from type 2 diabetes (</a:t>
            </a:r>
            <a:r>
              <a:rPr lang="en-US" sz="1000" u="sng">
                <a:solidFill>
                  <a:srgbClr val="376FAA"/>
                </a:solidFill>
                <a:highlight>
                  <a:schemeClr val="lt1"/>
                </a:highlight>
                <a:latin typeface="Times New Roman"/>
                <a:ea typeface="Times New Roman"/>
                <a:cs typeface="Times New Roman"/>
                <a:sym typeface="Times New Roman"/>
                <a:hlinkClick r:id="rId2">
                  <a:extLst>
                    <a:ext uri="{A12FA001-AC4F-418D-AE19-62706E023703}">
                      <ahyp:hlinkClr val="tx"/>
                    </a:ext>
                  </a:extLst>
                </a:hlinkClick>
              </a:rPr>
              <a:t>Bommersbach 2008</a:t>
            </a:r>
            <a:r>
              <a:rPr lang="en-US" sz="1000">
                <a:solidFill>
                  <a:srgbClr val="212121"/>
                </a:solidFill>
                <a:highlight>
                  <a:schemeClr val="lt1"/>
                </a:highlight>
                <a:latin typeface="Times New Roman"/>
                <a:ea typeface="Times New Roman"/>
                <a:cs typeface="Times New Roman"/>
                <a:sym typeface="Times New Roman"/>
              </a:rPr>
              <a:t>). The Havasupai, a small, isolated tribe living in a remote part of the Grand Canyon, had limited access to fresh food and health care. The Diabetes Project included education about diabetes, the collection and testing of blood samples, and genetic association testing. To obtain informed consent, ASU researchers made oral statements recruiting the tribal members to the research study. When they agreed, participants were asked to sign informed consent documents written in English (</a:t>
            </a:r>
            <a:r>
              <a:rPr lang="en-US" sz="1000" u="sng">
                <a:solidFill>
                  <a:srgbClr val="376FAA"/>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Hart and Sobraske 2003</a:t>
            </a:r>
            <a:r>
              <a:rPr lang="en-US" sz="1000">
                <a:solidFill>
                  <a:srgbClr val="212121"/>
                </a:solidFill>
                <a:highlight>
                  <a:schemeClr val="lt1"/>
                </a:highlight>
                <a:latin typeface="Times New Roman"/>
                <a:ea typeface="Times New Roman"/>
                <a:cs typeface="Times New Roman"/>
                <a:sym typeface="Times New Roman"/>
              </a:rPr>
              <a:t>). </a:t>
            </a:r>
            <a:endParaRPr sz="300"/>
          </a:p>
        </p:txBody>
      </p:sp>
      <p:sp>
        <p:nvSpPr>
          <p:cNvPr id="536" name="Google Shape;536;g1345f6dfa2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2eb5737c04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2eb5737c04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2000"/>
              </a:spcBef>
              <a:spcAft>
                <a:spcPts val="0"/>
              </a:spcAft>
              <a:buClr>
                <a:schemeClr val="dk1"/>
              </a:buClr>
              <a:buSzPts val="1100"/>
              <a:buFont typeface="Arial"/>
              <a:buNone/>
            </a:pPr>
            <a:r>
              <a:rPr lang="en-US" sz="1000">
                <a:solidFill>
                  <a:srgbClr val="212121"/>
                </a:solidFill>
                <a:highlight>
                  <a:schemeClr val="lt1"/>
                </a:highlight>
                <a:latin typeface="Times New Roman"/>
                <a:ea typeface="Times New Roman"/>
                <a:cs typeface="Times New Roman"/>
                <a:sym typeface="Times New Roman"/>
              </a:rPr>
              <a:t>Although the consent form said that the samples would be used for research on “behavioral/medical problems,” tribe members were told that their samples would be used specifically for genetic studies on diabetes (</a:t>
            </a:r>
            <a:r>
              <a:rPr lang="en-US" sz="1000" u="sng">
                <a:solidFill>
                  <a:srgbClr val="376FAA"/>
                </a:solidFill>
                <a:highlight>
                  <a:schemeClr val="lt1"/>
                </a:highlight>
                <a:latin typeface="Times New Roman"/>
                <a:ea typeface="Times New Roman"/>
                <a:cs typeface="Times New Roman"/>
                <a:sym typeface="Times New Roman"/>
                <a:hlinkClick r:id="rId2">
                  <a:extLst>
                    <a:ext uri="{A12FA001-AC4F-418D-AE19-62706E023703}">
                      <ahyp:hlinkClr val="tx"/>
                    </a:ext>
                  </a:extLst>
                </a:hlinkClick>
              </a:rPr>
              <a:t>Bommersbach 2008</a:t>
            </a:r>
            <a:r>
              <a:rPr lang="en-US" sz="1000">
                <a:solidFill>
                  <a:srgbClr val="212121"/>
                </a:solidFill>
                <a:highlight>
                  <a:schemeClr val="lt1"/>
                </a:highlight>
                <a:latin typeface="Times New Roman"/>
                <a:ea typeface="Times New Roman"/>
                <a:cs typeface="Times New Roman"/>
                <a:sym typeface="Times New Roman"/>
              </a:rPr>
              <a:t>; </a:t>
            </a:r>
            <a:r>
              <a:rPr lang="en-US" sz="1000" u="sng">
                <a:solidFill>
                  <a:srgbClr val="376FAA"/>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Hart and Sobraske 2003</a:t>
            </a:r>
            <a:r>
              <a:rPr lang="en-US" sz="1000">
                <a:solidFill>
                  <a:srgbClr val="212121"/>
                </a:solidFill>
                <a:highlight>
                  <a:schemeClr val="lt1"/>
                </a:highlight>
                <a:latin typeface="Times New Roman"/>
                <a:ea typeface="Times New Roman"/>
                <a:cs typeface="Times New Roman"/>
                <a:sym typeface="Times New Roman"/>
              </a:rPr>
              <a:t>).</a:t>
            </a:r>
            <a:endParaRPr sz="300"/>
          </a:p>
          <a:p>
            <a:pPr indent="0" lvl="0" marL="0" rtl="0" algn="l">
              <a:spcBef>
                <a:spcPts val="2000"/>
              </a:spcBef>
              <a:spcAft>
                <a:spcPts val="0"/>
              </a:spcAft>
              <a:buNone/>
            </a:pPr>
            <a:r>
              <a:t/>
            </a:r>
            <a:endParaRPr/>
          </a:p>
        </p:txBody>
      </p:sp>
      <p:sp>
        <p:nvSpPr>
          <p:cNvPr id="545" name="Google Shape;545;g12eb5737c04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345f6dfa2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345f6dfa22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1345f6dfa22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mt="57000"/>
          </a:blip>
          <a:tile algn="tl" flip="none" tx="0" sx="100000" ty="0" sy="100000"/>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op">
  <p:cSld name="Title Top">
    <p:spTree>
      <p:nvGrpSpPr>
        <p:cNvPr id="87" name="Shape 87"/>
        <p:cNvGrpSpPr/>
        <p:nvPr/>
      </p:nvGrpSpPr>
      <p:grpSpPr>
        <a:xfrm>
          <a:off x="0" y="0"/>
          <a:ext cx="0" cy="0"/>
          <a:chOff x="0" y="0"/>
          <a:chExt cx="0" cy="0"/>
        </a:xfrm>
      </p:grpSpPr>
      <p:sp>
        <p:nvSpPr>
          <p:cNvPr id="88" name="Google Shape;88;p14"/>
          <p:cNvSpPr txBox="1"/>
          <p:nvPr>
            <p:ph type="title"/>
          </p:nvPr>
        </p:nvSpPr>
        <p:spPr>
          <a:xfrm>
            <a:off x="646858" y="50133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s Across">
  <p:cSld name="Four Pictures Across">
    <p:spTree>
      <p:nvGrpSpPr>
        <p:cNvPr id="89" name="Shape 89"/>
        <p:cNvGrpSpPr/>
        <p:nvPr/>
      </p:nvGrpSpPr>
      <p:grpSpPr>
        <a:xfrm>
          <a:off x="0" y="0"/>
          <a:ext cx="0" cy="0"/>
          <a:chOff x="0" y="0"/>
          <a:chExt cx="0" cy="0"/>
        </a:xfrm>
      </p:grpSpPr>
      <p:sp>
        <p:nvSpPr>
          <p:cNvPr id="90" name="Google Shape;90;p15"/>
          <p:cNvSpPr/>
          <p:nvPr>
            <p:ph idx="2" type="pic"/>
          </p:nvPr>
        </p:nvSpPr>
        <p:spPr>
          <a:xfrm>
            <a:off x="658973" y="1861636"/>
            <a:ext cx="2130213" cy="2179272"/>
          </a:xfrm>
          <a:prstGeom prst="rect">
            <a:avLst/>
          </a:prstGeom>
          <a:noFill/>
          <a:ln>
            <a:noFill/>
          </a:ln>
        </p:spPr>
      </p:sp>
      <p:sp>
        <p:nvSpPr>
          <p:cNvPr id="91" name="Google Shape;91;p15"/>
          <p:cNvSpPr/>
          <p:nvPr>
            <p:ph idx="3" type="pic"/>
          </p:nvPr>
        </p:nvSpPr>
        <p:spPr>
          <a:xfrm>
            <a:off x="3575870" y="1861636"/>
            <a:ext cx="2130213" cy="2179272"/>
          </a:xfrm>
          <a:prstGeom prst="rect">
            <a:avLst/>
          </a:prstGeom>
          <a:noFill/>
          <a:ln>
            <a:noFill/>
          </a:ln>
        </p:spPr>
      </p:sp>
      <p:sp>
        <p:nvSpPr>
          <p:cNvPr id="92" name="Google Shape;92;p15"/>
          <p:cNvSpPr/>
          <p:nvPr>
            <p:ph idx="4" type="pic"/>
          </p:nvPr>
        </p:nvSpPr>
        <p:spPr>
          <a:xfrm>
            <a:off x="6492767" y="1861636"/>
            <a:ext cx="2130213" cy="2179272"/>
          </a:xfrm>
          <a:prstGeom prst="rect">
            <a:avLst/>
          </a:prstGeom>
          <a:noFill/>
          <a:ln>
            <a:noFill/>
          </a:ln>
        </p:spPr>
      </p:sp>
      <p:sp>
        <p:nvSpPr>
          <p:cNvPr id="93" name="Google Shape;93;p15"/>
          <p:cNvSpPr/>
          <p:nvPr>
            <p:ph idx="5" type="pic"/>
          </p:nvPr>
        </p:nvSpPr>
        <p:spPr>
          <a:xfrm>
            <a:off x="9409665" y="1861636"/>
            <a:ext cx="2130213" cy="2179272"/>
          </a:xfrm>
          <a:prstGeom prst="rect">
            <a:avLst/>
          </a:prstGeom>
          <a:noFill/>
          <a:ln>
            <a:noFill/>
          </a:ln>
        </p:spPr>
      </p:sp>
      <p:sp>
        <p:nvSpPr>
          <p:cNvPr id="94" name="Google Shape;94;p15"/>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408">
          <p15:clr>
            <a:srgbClr val="FBAE40"/>
          </p15:clr>
        </p15:guide>
        <p15:guide id="3" pos="72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Image Right">
  <p:cSld name="Medium Image Right">
    <p:spTree>
      <p:nvGrpSpPr>
        <p:cNvPr id="95" name="Shape 95"/>
        <p:cNvGrpSpPr/>
        <p:nvPr/>
      </p:nvGrpSpPr>
      <p:grpSpPr>
        <a:xfrm>
          <a:off x="0" y="0"/>
          <a:ext cx="0" cy="0"/>
          <a:chOff x="0" y="0"/>
          <a:chExt cx="0" cy="0"/>
        </a:xfrm>
      </p:grpSpPr>
      <p:sp>
        <p:nvSpPr>
          <p:cNvPr id="96" name="Google Shape;96;p16"/>
          <p:cNvSpPr/>
          <p:nvPr>
            <p:ph idx="2" type="pic"/>
          </p:nvPr>
        </p:nvSpPr>
        <p:spPr>
          <a:xfrm>
            <a:off x="6118860" y="-9525"/>
            <a:ext cx="6096000" cy="6867144"/>
          </a:xfrm>
          <a:prstGeom prst="rect">
            <a:avLst/>
          </a:prstGeom>
          <a:noFill/>
          <a:ln>
            <a:noFill/>
          </a:ln>
        </p:spPr>
      </p:sp>
      <p:sp>
        <p:nvSpPr>
          <p:cNvPr id="97" name="Google Shape;97;p16"/>
          <p:cNvSpPr txBox="1"/>
          <p:nvPr>
            <p:ph type="title"/>
          </p:nvPr>
        </p:nvSpPr>
        <p:spPr>
          <a:xfrm>
            <a:off x="648256" y="505894"/>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Right">
  <p:cSld name="Large Image Right">
    <p:spTree>
      <p:nvGrpSpPr>
        <p:cNvPr id="98" name="Shape 98"/>
        <p:cNvGrpSpPr/>
        <p:nvPr/>
      </p:nvGrpSpPr>
      <p:grpSpPr>
        <a:xfrm>
          <a:off x="0" y="0"/>
          <a:ext cx="0" cy="0"/>
          <a:chOff x="0" y="0"/>
          <a:chExt cx="0" cy="0"/>
        </a:xfrm>
      </p:grpSpPr>
      <p:sp>
        <p:nvSpPr>
          <p:cNvPr id="99" name="Google Shape;99;p17"/>
          <p:cNvSpPr/>
          <p:nvPr>
            <p:ph idx="2" type="pic"/>
          </p:nvPr>
        </p:nvSpPr>
        <p:spPr>
          <a:xfrm>
            <a:off x="4853491" y="-5825"/>
            <a:ext cx="7330748" cy="6858000"/>
          </a:xfrm>
          <a:prstGeom prst="rect">
            <a:avLst/>
          </a:prstGeom>
          <a:noFill/>
          <a:ln>
            <a:noFill/>
          </a:ln>
        </p:spPr>
      </p:sp>
      <p:sp>
        <p:nvSpPr>
          <p:cNvPr id="100" name="Google Shape;100;p17"/>
          <p:cNvSpPr txBox="1"/>
          <p:nvPr>
            <p:ph type="title"/>
          </p:nvPr>
        </p:nvSpPr>
        <p:spPr>
          <a:xfrm>
            <a:off x="648448" y="502266"/>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Image Right">
  <p:cSld name="Small Image Right">
    <p:spTree>
      <p:nvGrpSpPr>
        <p:cNvPr id="101" name="Shape 101"/>
        <p:cNvGrpSpPr/>
        <p:nvPr/>
      </p:nvGrpSpPr>
      <p:grpSpPr>
        <a:xfrm>
          <a:off x="0" y="0"/>
          <a:ext cx="0" cy="0"/>
          <a:chOff x="0" y="0"/>
          <a:chExt cx="0" cy="0"/>
        </a:xfrm>
      </p:grpSpPr>
      <p:sp>
        <p:nvSpPr>
          <p:cNvPr id="102" name="Google Shape;102;p18"/>
          <p:cNvSpPr/>
          <p:nvPr>
            <p:ph idx="2" type="pic"/>
          </p:nvPr>
        </p:nvSpPr>
        <p:spPr>
          <a:xfrm>
            <a:off x="8524558" y="0"/>
            <a:ext cx="3667745" cy="6858000"/>
          </a:xfrm>
          <a:prstGeom prst="rect">
            <a:avLst/>
          </a:prstGeom>
          <a:noFill/>
          <a:ln>
            <a:noFill/>
          </a:ln>
        </p:spPr>
      </p:sp>
      <p:sp>
        <p:nvSpPr>
          <p:cNvPr id="103" name="Google Shape;103;p18"/>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quare Center">
  <p:cSld name="Picture Square Center">
    <p:spTree>
      <p:nvGrpSpPr>
        <p:cNvPr id="104" name="Shape 104"/>
        <p:cNvGrpSpPr/>
        <p:nvPr/>
      </p:nvGrpSpPr>
      <p:grpSpPr>
        <a:xfrm>
          <a:off x="0" y="0"/>
          <a:ext cx="0" cy="0"/>
          <a:chOff x="0" y="0"/>
          <a:chExt cx="0" cy="0"/>
        </a:xfrm>
      </p:grpSpPr>
      <p:sp>
        <p:nvSpPr>
          <p:cNvPr id="105" name="Google Shape;105;p19"/>
          <p:cNvSpPr/>
          <p:nvPr>
            <p:ph idx="2" type="pic"/>
          </p:nvPr>
        </p:nvSpPr>
        <p:spPr>
          <a:xfrm>
            <a:off x="4335574" y="2218927"/>
            <a:ext cx="3520852" cy="3723941"/>
          </a:xfrm>
          <a:prstGeom prst="rect">
            <a:avLst/>
          </a:prstGeom>
          <a:noFill/>
          <a:ln>
            <a:noFill/>
          </a:ln>
        </p:spPr>
      </p:sp>
      <p:sp>
        <p:nvSpPr>
          <p:cNvPr id="106" name="Google Shape;106;p19"/>
          <p:cNvSpPr txBox="1"/>
          <p:nvPr>
            <p:ph type="title"/>
          </p:nvPr>
        </p:nvSpPr>
        <p:spPr>
          <a:xfrm>
            <a:off x="647008" y="505483"/>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anner Small">
  <p:cSld name="Picture Banner Small">
    <p:spTree>
      <p:nvGrpSpPr>
        <p:cNvPr id="107" name="Shape 107"/>
        <p:cNvGrpSpPr/>
        <p:nvPr/>
      </p:nvGrpSpPr>
      <p:grpSpPr>
        <a:xfrm>
          <a:off x="0" y="0"/>
          <a:ext cx="0" cy="0"/>
          <a:chOff x="0" y="0"/>
          <a:chExt cx="0" cy="0"/>
        </a:xfrm>
      </p:grpSpPr>
      <p:sp>
        <p:nvSpPr>
          <p:cNvPr id="108" name="Google Shape;108;p20"/>
          <p:cNvSpPr/>
          <p:nvPr>
            <p:ph idx="2" type="pic"/>
          </p:nvPr>
        </p:nvSpPr>
        <p:spPr>
          <a:xfrm>
            <a:off x="1" y="1731710"/>
            <a:ext cx="12191999" cy="2869803"/>
          </a:xfrm>
          <a:prstGeom prst="rect">
            <a:avLst/>
          </a:prstGeom>
          <a:noFill/>
          <a:ln>
            <a:noFill/>
          </a:ln>
        </p:spPr>
      </p:sp>
      <p:sp>
        <p:nvSpPr>
          <p:cNvPr id="109" name="Google Shape;109;p20"/>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with Title">
  <p:cSld name="Large Image with Title">
    <p:spTree>
      <p:nvGrpSpPr>
        <p:cNvPr id="110" name="Shape 110"/>
        <p:cNvGrpSpPr/>
        <p:nvPr/>
      </p:nvGrpSpPr>
      <p:grpSpPr>
        <a:xfrm>
          <a:off x="0" y="0"/>
          <a:ext cx="0" cy="0"/>
          <a:chOff x="0" y="0"/>
          <a:chExt cx="0" cy="0"/>
        </a:xfrm>
      </p:grpSpPr>
      <p:sp>
        <p:nvSpPr>
          <p:cNvPr id="111" name="Google Shape;111;p21"/>
          <p:cNvSpPr/>
          <p:nvPr>
            <p:ph idx="2" type="pic"/>
          </p:nvPr>
        </p:nvSpPr>
        <p:spPr>
          <a:xfrm>
            <a:off x="0" y="6"/>
            <a:ext cx="12192000" cy="4440287"/>
          </a:xfrm>
          <a:prstGeom prst="rect">
            <a:avLst/>
          </a:prstGeom>
          <a:noFill/>
          <a:ln>
            <a:noFill/>
          </a:ln>
        </p:spPr>
      </p:sp>
      <p:sp>
        <p:nvSpPr>
          <p:cNvPr id="112" name="Google Shape;112;p21"/>
          <p:cNvSpPr txBox="1"/>
          <p:nvPr>
            <p:ph type="title"/>
          </p:nvPr>
        </p:nvSpPr>
        <p:spPr>
          <a:xfrm>
            <a:off x="639240" y="4422583"/>
            <a:ext cx="10971609" cy="1143000"/>
          </a:xfrm>
          <a:prstGeom prst="rect">
            <a:avLst/>
          </a:prstGeom>
          <a:noFill/>
          <a:ln>
            <a:noFill/>
          </a:ln>
        </p:spPr>
        <p:txBody>
          <a:bodyPr anchorCtr="0" anchor="ctr" bIns="36575" lIns="36575" spcFirstLastPara="1" rIns="36575" wrap="square" tIns="365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Layout">
  <p:cSld name="Media Layout">
    <p:spTree>
      <p:nvGrpSpPr>
        <p:cNvPr id="113" name="Shape 113"/>
        <p:cNvGrpSpPr/>
        <p:nvPr/>
      </p:nvGrpSpPr>
      <p:grpSpPr>
        <a:xfrm>
          <a:off x="0" y="0"/>
          <a:ext cx="0" cy="0"/>
          <a:chOff x="0" y="0"/>
          <a:chExt cx="0" cy="0"/>
        </a:xfrm>
      </p:grpSpPr>
      <p:sp>
        <p:nvSpPr>
          <p:cNvPr id="114" name="Google Shape;114;p22"/>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22"/>
          <p:cNvSpPr txBox="1"/>
          <p:nvPr>
            <p:ph idx="1" type="body"/>
          </p:nvPr>
        </p:nvSpPr>
        <p:spPr>
          <a:xfrm>
            <a:off x="3559175" y="2276475"/>
            <a:ext cx="5073650" cy="3117850"/>
          </a:xfrm>
          <a:prstGeom prst="rect">
            <a:avLst/>
          </a:prstGeom>
          <a:noFill/>
          <a:ln>
            <a:noFill/>
          </a:ln>
        </p:spPr>
        <p:txBody>
          <a:bodyPr anchorCtr="0" anchor="t" bIns="45700" lIns="91425" spcFirstLastPara="1" rIns="91425" wrap="square" tIns="45700">
            <a:normAutofit/>
          </a:bodyPr>
          <a:lstStyle>
            <a:lvl1pPr indent="-314325" lvl="0" marL="457200" algn="l">
              <a:spcBef>
                <a:spcPts val="2953"/>
              </a:spcBef>
              <a:spcAft>
                <a:spcPts val="0"/>
              </a:spcAft>
              <a:buClr>
                <a:srgbClr val="A5A5A5"/>
              </a:buClr>
              <a:buSzPts val="1350"/>
              <a:buChar char="•"/>
              <a:defRPr/>
            </a:lvl1pPr>
            <a:lvl2pPr indent="-314325" lvl="1" marL="914400" algn="l">
              <a:spcBef>
                <a:spcPts val="2953"/>
              </a:spcBef>
              <a:spcAft>
                <a:spcPts val="0"/>
              </a:spcAft>
              <a:buClr>
                <a:srgbClr val="A5A5A5"/>
              </a:buClr>
              <a:buSzPts val="1350"/>
              <a:buChar char="•"/>
              <a:defRPr/>
            </a:lvl2pPr>
            <a:lvl3pPr indent="-314325" lvl="2" marL="1371600" algn="l">
              <a:spcBef>
                <a:spcPts val="2953"/>
              </a:spcBef>
              <a:spcAft>
                <a:spcPts val="0"/>
              </a:spcAft>
              <a:buClr>
                <a:srgbClr val="A5A5A5"/>
              </a:buClr>
              <a:buSzPts val="1350"/>
              <a:buChar char="•"/>
              <a:defRPr/>
            </a:lvl3pPr>
            <a:lvl4pPr indent="-314325" lvl="3" marL="1828800" algn="l">
              <a:spcBef>
                <a:spcPts val="2953"/>
              </a:spcBef>
              <a:spcAft>
                <a:spcPts val="0"/>
              </a:spcAft>
              <a:buClr>
                <a:srgbClr val="A5A5A5"/>
              </a:buClr>
              <a:buSzPts val="1350"/>
              <a:buChar char="•"/>
              <a:defRPr/>
            </a:lvl4pPr>
            <a:lvl5pPr indent="-314325" lvl="4" marL="2286000" algn="l">
              <a:spcBef>
                <a:spcPts val="2953"/>
              </a:spcBef>
              <a:spcAft>
                <a:spcPts val="0"/>
              </a:spcAft>
              <a:buClr>
                <a:srgbClr val="A5A5A5"/>
              </a:buClr>
              <a:buSzPts val="1350"/>
              <a:buChar char="•"/>
              <a:defRPr/>
            </a:lvl5pPr>
            <a:lvl6pPr indent="-314325" lvl="5" marL="2743200" algn="l">
              <a:spcBef>
                <a:spcPts val="2953"/>
              </a:spcBef>
              <a:spcAft>
                <a:spcPts val="0"/>
              </a:spcAft>
              <a:buSzPts val="1350"/>
              <a:buChar char="•"/>
              <a:defRPr/>
            </a:lvl6pPr>
            <a:lvl7pPr indent="-314325" lvl="6" marL="3200400" algn="l">
              <a:spcBef>
                <a:spcPts val="2953"/>
              </a:spcBef>
              <a:spcAft>
                <a:spcPts val="0"/>
              </a:spcAft>
              <a:buSzPts val="1350"/>
              <a:buChar char="•"/>
              <a:defRPr/>
            </a:lvl7pPr>
            <a:lvl8pPr indent="-314325" lvl="7" marL="3657600" algn="l">
              <a:spcBef>
                <a:spcPts val="2953"/>
              </a:spcBef>
              <a:spcAft>
                <a:spcPts val="0"/>
              </a:spcAft>
              <a:buSzPts val="1350"/>
              <a:buChar char="•"/>
              <a:defRPr/>
            </a:lvl8pPr>
            <a:lvl9pPr indent="-314325" lvl="8" marL="4114800" algn="l">
              <a:spcBef>
                <a:spcPts val="2953"/>
              </a:spcBef>
              <a:spcAft>
                <a:spcPts val="0"/>
              </a:spcAft>
              <a:buSzPts val="135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p:cSld name="Large Image">
    <p:spTree>
      <p:nvGrpSpPr>
        <p:cNvPr id="116" name="Shape 116"/>
        <p:cNvGrpSpPr/>
        <p:nvPr/>
      </p:nvGrpSpPr>
      <p:grpSpPr>
        <a:xfrm>
          <a:off x="0" y="0"/>
          <a:ext cx="0" cy="0"/>
          <a:chOff x="0" y="0"/>
          <a:chExt cx="0" cy="0"/>
        </a:xfrm>
      </p:grpSpPr>
      <p:sp>
        <p:nvSpPr>
          <p:cNvPr id="117" name="Google Shape;117;p23"/>
          <p:cNvSpPr/>
          <p:nvPr>
            <p:ph idx="2" type="pic"/>
          </p:nvPr>
        </p:nvSpPr>
        <p:spPr>
          <a:xfrm>
            <a:off x="0" y="0"/>
            <a:ext cx="12192000" cy="6858000"/>
          </a:xfrm>
          <a:prstGeom prst="rect">
            <a:avLst/>
          </a:prstGeom>
          <a:noFill/>
          <a:ln>
            <a:noFill/>
          </a:ln>
        </p:spPr>
      </p:sp>
      <p:sp>
        <p:nvSpPr>
          <p:cNvPr id="118" name="Google Shape;118;p23"/>
          <p:cNvSpPr txBox="1"/>
          <p:nvPr>
            <p:ph type="title"/>
          </p:nvPr>
        </p:nvSpPr>
        <p:spPr>
          <a:xfrm>
            <a:off x="610195" y="-629101"/>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all Center">
  <p:cSld name="Picture Tall Center">
    <p:spTree>
      <p:nvGrpSpPr>
        <p:cNvPr id="119" name="Shape 119"/>
        <p:cNvGrpSpPr/>
        <p:nvPr/>
      </p:nvGrpSpPr>
      <p:grpSpPr>
        <a:xfrm>
          <a:off x="0" y="0"/>
          <a:ext cx="0" cy="0"/>
          <a:chOff x="0" y="0"/>
          <a:chExt cx="0" cy="0"/>
        </a:xfrm>
      </p:grpSpPr>
      <p:pic>
        <p:nvPicPr>
          <p:cNvPr descr="phone-lebels.png" id="120" name="Google Shape;120;p24"/>
          <p:cNvPicPr preferRelativeResize="0"/>
          <p:nvPr/>
        </p:nvPicPr>
        <p:blipFill rotWithShape="1">
          <a:blip r:embed="rId2">
            <a:alphaModFix/>
          </a:blip>
          <a:srcRect b="0" l="0" r="0" t="0"/>
          <a:stretch/>
        </p:blipFill>
        <p:spPr>
          <a:xfrm>
            <a:off x="4746156" y="766108"/>
            <a:ext cx="2699689" cy="5618912"/>
          </a:xfrm>
          <a:prstGeom prst="rect">
            <a:avLst/>
          </a:prstGeom>
          <a:noFill/>
          <a:ln>
            <a:noFill/>
          </a:ln>
        </p:spPr>
      </p:pic>
      <p:sp>
        <p:nvSpPr>
          <p:cNvPr id="121" name="Google Shape;121;p24"/>
          <p:cNvSpPr txBox="1"/>
          <p:nvPr>
            <p:ph type="title"/>
          </p:nvPr>
        </p:nvSpPr>
        <p:spPr>
          <a:xfrm>
            <a:off x="649377" y="505894"/>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2" name="Google Shape;122;p24"/>
          <p:cNvSpPr/>
          <p:nvPr>
            <p:ph idx="2" type="pic"/>
          </p:nvPr>
        </p:nvSpPr>
        <p:spPr>
          <a:xfrm>
            <a:off x="4937760" y="1539241"/>
            <a:ext cx="2286000" cy="39597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anner Large">
  <p:cSld name="Picture Banner Large">
    <p:spTree>
      <p:nvGrpSpPr>
        <p:cNvPr id="123" name="Shape 123"/>
        <p:cNvGrpSpPr/>
        <p:nvPr/>
      </p:nvGrpSpPr>
      <p:grpSpPr>
        <a:xfrm>
          <a:off x="0" y="0"/>
          <a:ext cx="0" cy="0"/>
          <a:chOff x="0" y="0"/>
          <a:chExt cx="0" cy="0"/>
        </a:xfrm>
      </p:grpSpPr>
      <p:sp>
        <p:nvSpPr>
          <p:cNvPr id="124" name="Google Shape;124;p25"/>
          <p:cNvSpPr/>
          <p:nvPr>
            <p:ph idx="2" type="pic"/>
          </p:nvPr>
        </p:nvSpPr>
        <p:spPr>
          <a:xfrm>
            <a:off x="1" y="1719678"/>
            <a:ext cx="12191999" cy="3401568"/>
          </a:xfrm>
          <a:prstGeom prst="rect">
            <a:avLst/>
          </a:prstGeom>
          <a:noFill/>
          <a:ln>
            <a:noFill/>
          </a:ln>
        </p:spPr>
      </p:sp>
      <p:sp>
        <p:nvSpPr>
          <p:cNvPr id="125" name="Google Shape;125;p25"/>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 Grid">
  <p:cSld name="Four Picture Grid">
    <p:spTree>
      <p:nvGrpSpPr>
        <p:cNvPr id="126" name="Shape 126"/>
        <p:cNvGrpSpPr/>
        <p:nvPr/>
      </p:nvGrpSpPr>
      <p:grpSpPr>
        <a:xfrm>
          <a:off x="0" y="0"/>
          <a:ext cx="0" cy="0"/>
          <a:chOff x="0" y="0"/>
          <a:chExt cx="0" cy="0"/>
        </a:xfrm>
      </p:grpSpPr>
      <p:sp>
        <p:nvSpPr>
          <p:cNvPr id="127" name="Google Shape;127;p26"/>
          <p:cNvSpPr/>
          <p:nvPr>
            <p:ph idx="2" type="pic"/>
          </p:nvPr>
        </p:nvSpPr>
        <p:spPr>
          <a:xfrm>
            <a:off x="6384568" y="1885759"/>
            <a:ext cx="2130213" cy="1708727"/>
          </a:xfrm>
          <a:prstGeom prst="rect">
            <a:avLst/>
          </a:prstGeom>
          <a:noFill/>
          <a:ln>
            <a:noFill/>
          </a:ln>
        </p:spPr>
      </p:sp>
      <p:sp>
        <p:nvSpPr>
          <p:cNvPr id="128" name="Google Shape;128;p26"/>
          <p:cNvSpPr/>
          <p:nvPr>
            <p:ph idx="3" type="pic"/>
          </p:nvPr>
        </p:nvSpPr>
        <p:spPr>
          <a:xfrm>
            <a:off x="773692" y="1885759"/>
            <a:ext cx="2130213" cy="1724120"/>
          </a:xfrm>
          <a:prstGeom prst="rect">
            <a:avLst/>
          </a:prstGeom>
          <a:noFill/>
          <a:ln>
            <a:noFill/>
          </a:ln>
        </p:spPr>
      </p:sp>
      <p:sp>
        <p:nvSpPr>
          <p:cNvPr id="129" name="Google Shape;129;p26"/>
          <p:cNvSpPr/>
          <p:nvPr>
            <p:ph idx="4" type="pic"/>
          </p:nvPr>
        </p:nvSpPr>
        <p:spPr>
          <a:xfrm>
            <a:off x="773692" y="3877498"/>
            <a:ext cx="2130213" cy="1724121"/>
          </a:xfrm>
          <a:prstGeom prst="rect">
            <a:avLst/>
          </a:prstGeom>
          <a:noFill/>
          <a:ln>
            <a:noFill/>
          </a:ln>
        </p:spPr>
      </p:sp>
      <p:sp>
        <p:nvSpPr>
          <p:cNvPr id="130" name="Google Shape;130;p26"/>
          <p:cNvSpPr/>
          <p:nvPr>
            <p:ph idx="5" type="pic"/>
          </p:nvPr>
        </p:nvSpPr>
        <p:spPr>
          <a:xfrm>
            <a:off x="6384568" y="3877498"/>
            <a:ext cx="2130213" cy="1718205"/>
          </a:xfrm>
          <a:prstGeom prst="rect">
            <a:avLst/>
          </a:prstGeom>
          <a:noFill/>
          <a:ln>
            <a:noFill/>
          </a:ln>
        </p:spPr>
      </p:sp>
      <p:sp>
        <p:nvSpPr>
          <p:cNvPr id="131" name="Google Shape;131;p26"/>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2" name="Shape 13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Title Bold">
  <p:cSld name="2-Title Bold">
    <p:spTree>
      <p:nvGrpSpPr>
        <p:cNvPr id="137" name="Shape 137"/>
        <p:cNvGrpSpPr/>
        <p:nvPr/>
      </p:nvGrpSpPr>
      <p:grpSpPr>
        <a:xfrm>
          <a:off x="0" y="0"/>
          <a:ext cx="0" cy="0"/>
          <a:chOff x="0" y="0"/>
          <a:chExt cx="0" cy="0"/>
        </a:xfrm>
      </p:grpSpPr>
      <p:sp>
        <p:nvSpPr>
          <p:cNvPr id="138" name="Google Shape;138;p29"/>
          <p:cNvSpPr txBox="1"/>
          <p:nvPr>
            <p:ph type="title"/>
          </p:nvPr>
        </p:nvSpPr>
        <p:spPr>
          <a:xfrm>
            <a:off x="1" y="2891435"/>
            <a:ext cx="12192000" cy="1248439"/>
          </a:xfrm>
          <a:prstGeom prst="rect">
            <a:avLst/>
          </a:prstGeom>
          <a:noFill/>
          <a:ln>
            <a:noFill/>
          </a:ln>
        </p:spPr>
        <p:txBody>
          <a:bodyPr anchorCtr="0" anchor="ctr" bIns="0" lIns="0" spcFirstLastPara="1" rIns="0" wrap="square" tIns="0">
            <a:noAutofit/>
          </a:bodyPr>
          <a:lstStyle>
            <a:lvl1pPr lvl="0" algn="ctr">
              <a:lnSpc>
                <a:spcPct val="80000"/>
              </a:lnSpc>
              <a:spcBef>
                <a:spcPts val="95"/>
              </a:spcBef>
              <a:spcAft>
                <a:spcPts val="0"/>
              </a:spcAft>
              <a:buClr>
                <a:srgbClr val="E8E8E8"/>
              </a:buClr>
              <a:buSzPts val="5400"/>
              <a:buFont typeface="Arial"/>
              <a:buNone/>
              <a:defRPr b="1" i="1" sz="5400">
                <a:solidFill>
                  <a:srgbClr val="E8E8E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9"/>
          <p:cNvSpPr txBox="1"/>
          <p:nvPr>
            <p:ph idx="1" type="body"/>
          </p:nvPr>
        </p:nvSpPr>
        <p:spPr>
          <a:xfrm>
            <a:off x="0" y="2393511"/>
            <a:ext cx="12192000" cy="485156"/>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120"/>
              </a:spcBef>
              <a:spcAft>
                <a:spcPts val="0"/>
              </a:spcAft>
              <a:buClr>
                <a:schemeClr val="accent1"/>
              </a:buClr>
              <a:buSzPts val="1800"/>
              <a:buNone/>
              <a:defRPr b="0" i="0" sz="18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9"/>
          <p:cNvSpPr txBox="1"/>
          <p:nvPr>
            <p:ph idx="2" type="body"/>
          </p:nvPr>
        </p:nvSpPr>
        <p:spPr>
          <a:xfrm>
            <a:off x="0" y="5739525"/>
            <a:ext cx="5544252" cy="115093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accent1"/>
              </a:buClr>
              <a:buSzPts val="1600"/>
              <a:buNone/>
              <a:defRPr sz="1600">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9"/>
          <p:cNvSpPr txBox="1"/>
          <p:nvPr>
            <p:ph idx="3" type="body"/>
          </p:nvPr>
        </p:nvSpPr>
        <p:spPr>
          <a:xfrm>
            <a:off x="6647749" y="5739525"/>
            <a:ext cx="5544252" cy="115093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accent1"/>
              </a:buClr>
              <a:buSzPts val="1600"/>
              <a:buNone/>
              <a:defRPr sz="1600">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9"/>
          <p:cNvPicPr preferRelativeResize="0"/>
          <p:nvPr/>
        </p:nvPicPr>
        <p:blipFill rotWithShape="1">
          <a:blip r:embed="rId2">
            <a:alphaModFix/>
          </a:blip>
          <a:srcRect b="0" l="0" r="0" t="0"/>
          <a:stretch/>
        </p:blipFill>
        <p:spPr>
          <a:xfrm>
            <a:off x="5485664" y="5346392"/>
            <a:ext cx="1210249" cy="121024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Title Bold">
  <p:cSld name="1-Title Bold">
    <p:spTree>
      <p:nvGrpSpPr>
        <p:cNvPr id="143" name="Shape 143"/>
        <p:cNvGrpSpPr/>
        <p:nvPr/>
      </p:nvGrpSpPr>
      <p:grpSpPr>
        <a:xfrm>
          <a:off x="0" y="0"/>
          <a:ext cx="0" cy="0"/>
          <a:chOff x="0" y="0"/>
          <a:chExt cx="0" cy="0"/>
        </a:xfrm>
      </p:grpSpPr>
      <p:pic>
        <p:nvPicPr>
          <p:cNvPr descr="A picture containing outdoor, blue, high, day&#10;&#10;Description automatically generated" id="144" name="Google Shape;144;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5" name="Google Shape;145;p30"/>
          <p:cNvSpPr txBox="1"/>
          <p:nvPr>
            <p:ph type="ctrTitle"/>
          </p:nvPr>
        </p:nvSpPr>
        <p:spPr>
          <a:xfrm>
            <a:off x="2568992" y="2953714"/>
            <a:ext cx="9379552" cy="1345359"/>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rgbClr val="FFFFFF"/>
              </a:buClr>
              <a:buSzPts val="5400"/>
              <a:buFont typeface="Arial"/>
              <a:buNone/>
              <a:defRPr b="1" i="0" sz="54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0"/>
          <p:cNvSpPr txBox="1"/>
          <p:nvPr>
            <p:ph idx="1" type="subTitle"/>
          </p:nvPr>
        </p:nvSpPr>
        <p:spPr>
          <a:xfrm>
            <a:off x="2568992" y="4355719"/>
            <a:ext cx="6574969" cy="59423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400"/>
              <a:buNone/>
              <a:defRPr b="1" i="1" sz="1400">
                <a:solidFill>
                  <a:schemeClr val="accen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7" name="Google Shape;147;p30"/>
          <p:cNvSpPr txBox="1"/>
          <p:nvPr>
            <p:ph idx="2" type="body"/>
          </p:nvPr>
        </p:nvSpPr>
        <p:spPr>
          <a:xfrm>
            <a:off x="2568992" y="1519783"/>
            <a:ext cx="3564476" cy="158546"/>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000"/>
              <a:buFont typeface="Arial"/>
              <a:buNone/>
              <a:defRPr b="0" i="1" sz="10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0"/>
          <p:cNvSpPr txBox="1"/>
          <p:nvPr>
            <p:ph idx="3" type="body"/>
          </p:nvPr>
        </p:nvSpPr>
        <p:spPr>
          <a:xfrm>
            <a:off x="2568992" y="1688877"/>
            <a:ext cx="3681358" cy="36586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000"/>
              <a:buFont typeface="Arial"/>
              <a:buNone/>
              <a:defRPr b="0" i="1" sz="10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9" name="Google Shape;149;p30"/>
          <p:cNvCxnSpPr/>
          <p:nvPr/>
        </p:nvCxnSpPr>
        <p:spPr>
          <a:xfrm>
            <a:off x="801490" y="1591877"/>
            <a:ext cx="1210249" cy="0"/>
          </a:xfrm>
          <a:prstGeom prst="straightConnector1">
            <a:avLst/>
          </a:prstGeom>
          <a:noFill/>
          <a:ln cap="flat" cmpd="sng" w="9525">
            <a:solidFill>
              <a:srgbClr val="F26A36"/>
            </a:solidFill>
            <a:prstDash val="solid"/>
            <a:miter lim="800000"/>
            <a:headEnd len="sm" w="sm" type="none"/>
            <a:tailEnd len="sm" w="sm" type="none"/>
          </a:ln>
        </p:spPr>
      </p:cxnSp>
      <p:pic>
        <p:nvPicPr>
          <p:cNvPr id="150" name="Google Shape;150;p30"/>
          <p:cNvPicPr preferRelativeResize="0"/>
          <p:nvPr/>
        </p:nvPicPr>
        <p:blipFill rotWithShape="1">
          <a:blip r:embed="rId3">
            <a:alphaModFix/>
          </a:blip>
          <a:srcRect b="0" l="0" r="0" t="0"/>
          <a:stretch/>
        </p:blipFill>
        <p:spPr>
          <a:xfrm>
            <a:off x="801490" y="2953067"/>
            <a:ext cx="1210249" cy="121024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itle Bold">
  <p:cSld name="3-Title Bold">
    <p:bg>
      <p:bgPr>
        <a:solidFill>
          <a:schemeClr val="accent1"/>
        </a:solidFill>
      </p:bgPr>
    </p:bg>
    <p:spTree>
      <p:nvGrpSpPr>
        <p:cNvPr id="151" name="Shape 151"/>
        <p:cNvGrpSpPr/>
        <p:nvPr/>
      </p:nvGrpSpPr>
      <p:grpSpPr>
        <a:xfrm>
          <a:off x="0" y="0"/>
          <a:ext cx="0" cy="0"/>
          <a:chOff x="0" y="0"/>
          <a:chExt cx="0" cy="0"/>
        </a:xfrm>
      </p:grpSpPr>
      <p:pic>
        <p:nvPicPr>
          <p:cNvPr id="152" name="Google Shape;152;p31"/>
          <p:cNvPicPr preferRelativeResize="0"/>
          <p:nvPr/>
        </p:nvPicPr>
        <p:blipFill rotWithShape="1">
          <a:blip r:embed="rId2">
            <a:alphaModFix amt="60000"/>
          </a:blip>
          <a:srcRect b="0" l="0" r="0" t="0"/>
          <a:stretch/>
        </p:blipFill>
        <p:spPr>
          <a:xfrm>
            <a:off x="0" y="-2"/>
            <a:ext cx="12215405" cy="6858001"/>
          </a:xfrm>
          <a:prstGeom prst="rect">
            <a:avLst/>
          </a:prstGeom>
          <a:noFill/>
          <a:ln>
            <a:noFill/>
          </a:ln>
        </p:spPr>
      </p:pic>
      <p:sp>
        <p:nvSpPr>
          <p:cNvPr id="153" name="Google Shape;153;p31"/>
          <p:cNvSpPr txBox="1"/>
          <p:nvPr>
            <p:ph type="title"/>
          </p:nvPr>
        </p:nvSpPr>
        <p:spPr>
          <a:xfrm>
            <a:off x="425301" y="2592130"/>
            <a:ext cx="6206185" cy="1248439"/>
          </a:xfrm>
          <a:prstGeom prst="rect">
            <a:avLst/>
          </a:prstGeom>
          <a:noFill/>
          <a:ln>
            <a:noFill/>
          </a:ln>
        </p:spPr>
        <p:txBody>
          <a:bodyPr anchorCtr="0" anchor="b" bIns="0" lIns="0" spcFirstLastPara="1" rIns="0" wrap="square" tIns="0">
            <a:noAutofit/>
          </a:bodyPr>
          <a:lstStyle>
            <a:lvl1pPr lvl="0" algn="l">
              <a:lnSpc>
                <a:spcPct val="80000"/>
              </a:lnSpc>
              <a:spcBef>
                <a:spcPts val="95"/>
              </a:spcBef>
              <a:spcAft>
                <a:spcPts val="0"/>
              </a:spcAft>
              <a:buClr>
                <a:srgbClr val="FFFFFF"/>
              </a:buClr>
              <a:buSzPts val="3200"/>
              <a:buFont typeface="Arial"/>
              <a:buNone/>
              <a:defRPr b="1" i="0" sz="32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1"/>
          <p:cNvSpPr txBox="1"/>
          <p:nvPr>
            <p:ph idx="1" type="body"/>
          </p:nvPr>
        </p:nvSpPr>
        <p:spPr>
          <a:xfrm>
            <a:off x="808072" y="4024811"/>
            <a:ext cx="3179137" cy="940594"/>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120"/>
              </a:spcBef>
              <a:spcAft>
                <a:spcPts val="0"/>
              </a:spcAft>
              <a:buClr>
                <a:schemeClr val="accent2"/>
              </a:buClr>
              <a:buSzPts val="1400"/>
              <a:buNone/>
              <a:defRPr b="1" i="1" sz="1400">
                <a:solidFill>
                  <a:schemeClr val="accent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1"/>
          <p:cNvSpPr txBox="1"/>
          <p:nvPr>
            <p:ph idx="2" type="body"/>
          </p:nvPr>
        </p:nvSpPr>
        <p:spPr>
          <a:xfrm>
            <a:off x="425301" y="5917253"/>
            <a:ext cx="5901071" cy="17245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400"/>
              <a:buNone/>
              <a:defRPr b="1" i="0" sz="14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1"/>
          <p:cNvSpPr txBox="1"/>
          <p:nvPr>
            <p:ph idx="3" type="body"/>
          </p:nvPr>
        </p:nvSpPr>
        <p:spPr>
          <a:xfrm>
            <a:off x="425301" y="6132236"/>
            <a:ext cx="5901070" cy="11668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100"/>
              <a:buNone/>
              <a:defRPr b="1" i="1" sz="11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1"/>
          <p:cNvSpPr/>
          <p:nvPr/>
        </p:nvSpPr>
        <p:spPr>
          <a:xfrm>
            <a:off x="425301" y="3982138"/>
            <a:ext cx="3944680" cy="983267"/>
          </a:xfrm>
          <a:prstGeom prst="roundRect">
            <a:avLst>
              <a:gd fmla="val 50000" name="adj"/>
            </a:avLst>
          </a:prstGeom>
          <a:no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8" name="Google Shape;158;p31"/>
          <p:cNvCxnSpPr/>
          <p:nvPr/>
        </p:nvCxnSpPr>
        <p:spPr>
          <a:xfrm>
            <a:off x="4369981" y="4476307"/>
            <a:ext cx="1275907" cy="0"/>
          </a:xfrm>
          <a:prstGeom prst="straightConnector1">
            <a:avLst/>
          </a:prstGeom>
          <a:noFill/>
          <a:ln cap="flat" cmpd="sng" w="19050">
            <a:solidFill>
              <a:schemeClr val="accent2"/>
            </a:solidFill>
            <a:prstDash val="solid"/>
            <a:miter lim="800000"/>
            <a:headEnd len="sm" w="sm" type="none"/>
            <a:tailEnd len="med" w="med" type="triangle"/>
          </a:ln>
        </p:spPr>
      </p:cxnSp>
      <p:sp>
        <p:nvSpPr>
          <p:cNvPr id="159" name="Google Shape;159;p31"/>
          <p:cNvSpPr/>
          <p:nvPr>
            <p:ph idx="4" type="pic"/>
          </p:nvPr>
        </p:nvSpPr>
        <p:spPr>
          <a:xfrm>
            <a:off x="6631486" y="553279"/>
            <a:ext cx="5278437" cy="5751439"/>
          </a:xfrm>
          <a:prstGeom prst="rect">
            <a:avLst/>
          </a:prstGeom>
          <a:solidFill>
            <a:srgbClr val="FFFFFF"/>
          </a:solidFill>
          <a:ln>
            <a:noFill/>
          </a:ln>
        </p:spPr>
      </p:sp>
      <p:pic>
        <p:nvPicPr>
          <p:cNvPr id="160" name="Google Shape;160;p31"/>
          <p:cNvPicPr preferRelativeResize="0"/>
          <p:nvPr/>
        </p:nvPicPr>
        <p:blipFill rotWithShape="1">
          <a:blip r:embed="rId3">
            <a:alphaModFix/>
          </a:blip>
          <a:srcRect b="0" l="0" r="0" t="0"/>
          <a:stretch/>
        </p:blipFill>
        <p:spPr>
          <a:xfrm>
            <a:off x="425301" y="436620"/>
            <a:ext cx="998777" cy="99877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Intro Bold">
  <p:cSld name="1-Intro Bold">
    <p:spTree>
      <p:nvGrpSpPr>
        <p:cNvPr id="161" name="Shape 161"/>
        <p:cNvGrpSpPr/>
        <p:nvPr/>
      </p:nvGrpSpPr>
      <p:grpSpPr>
        <a:xfrm>
          <a:off x="0" y="0"/>
          <a:ext cx="0" cy="0"/>
          <a:chOff x="0" y="0"/>
          <a:chExt cx="0" cy="0"/>
        </a:xfrm>
      </p:grpSpPr>
      <p:pic>
        <p:nvPicPr>
          <p:cNvPr descr="A picture containing outdoor, blue, high, day&#10;&#10;Description automatically generated" id="162" name="Google Shape;162;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3" name="Google Shape;163;p32"/>
          <p:cNvSpPr txBox="1"/>
          <p:nvPr>
            <p:ph type="title"/>
          </p:nvPr>
        </p:nvSpPr>
        <p:spPr>
          <a:xfrm>
            <a:off x="340818" y="2634442"/>
            <a:ext cx="3061103" cy="160258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rgbClr val="FFFFFF"/>
              </a:buClr>
              <a:buSzPts val="1100"/>
              <a:buFont typeface="Arial"/>
              <a:buNone/>
              <a:defRPr b="1" i="0" sz="11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2"/>
          <p:cNvSpPr/>
          <p:nvPr>
            <p:ph idx="2" type="pic"/>
          </p:nvPr>
        </p:nvSpPr>
        <p:spPr>
          <a:xfrm>
            <a:off x="3913624" y="1731963"/>
            <a:ext cx="4125195" cy="3254375"/>
          </a:xfrm>
          <a:prstGeom prst="rect">
            <a:avLst/>
          </a:prstGeom>
          <a:solidFill>
            <a:srgbClr val="FFFFFF"/>
          </a:solidFill>
          <a:ln>
            <a:noFill/>
          </a:ln>
        </p:spPr>
      </p:sp>
      <p:sp>
        <p:nvSpPr>
          <p:cNvPr id="165" name="Google Shape;165;p32"/>
          <p:cNvSpPr txBox="1"/>
          <p:nvPr>
            <p:ph idx="1" type="body"/>
          </p:nvPr>
        </p:nvSpPr>
        <p:spPr>
          <a:xfrm>
            <a:off x="3913624" y="5108946"/>
            <a:ext cx="4125195" cy="13589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ctr">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6" name="Google Shape;166;p32"/>
          <p:cNvGrpSpPr/>
          <p:nvPr/>
        </p:nvGrpSpPr>
        <p:grpSpPr>
          <a:xfrm>
            <a:off x="97535" y="2509520"/>
            <a:ext cx="11692119" cy="1930400"/>
            <a:chOff x="240378" y="4083645"/>
            <a:chExt cx="19619509" cy="3664909"/>
          </a:xfrm>
        </p:grpSpPr>
        <p:sp>
          <p:nvSpPr>
            <p:cNvPr id="167" name="Google Shape;167;p32"/>
            <p:cNvSpPr/>
            <p:nvPr/>
          </p:nvSpPr>
          <p:spPr>
            <a:xfrm>
              <a:off x="624383" y="5628289"/>
              <a:ext cx="0" cy="1638935"/>
            </a:xfrm>
            <a:custGeom>
              <a:rect b="b" l="l" r="r" t="t"/>
              <a:pathLst>
                <a:path extrusionOk="0" h="1638934" w="120000">
                  <a:moveTo>
                    <a:pt x="0" y="1638505"/>
                  </a:moveTo>
                  <a:lnTo>
                    <a:pt x="0" y="0"/>
                  </a:lnTo>
                </a:path>
              </a:pathLst>
            </a:custGeom>
            <a:noFill/>
            <a:ln cap="flat" cmpd="sng" w="38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32"/>
            <p:cNvSpPr/>
            <p:nvPr/>
          </p:nvSpPr>
          <p:spPr>
            <a:xfrm>
              <a:off x="5883289" y="5628293"/>
              <a:ext cx="0" cy="1161415"/>
            </a:xfrm>
            <a:custGeom>
              <a:rect b="b" l="l" r="r" t="t"/>
              <a:pathLst>
                <a:path extrusionOk="0" h="1161415" w="120000">
                  <a:moveTo>
                    <a:pt x="0" y="1161388"/>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32"/>
            <p:cNvSpPr/>
            <p:nvPr/>
          </p:nvSpPr>
          <p:spPr>
            <a:xfrm>
              <a:off x="6314331" y="5628289"/>
              <a:ext cx="0" cy="1743710"/>
            </a:xfrm>
            <a:custGeom>
              <a:rect b="b" l="l" r="r" t="t"/>
              <a:pathLst>
                <a:path extrusionOk="0" h="1743709" w="120000">
                  <a:moveTo>
                    <a:pt x="0" y="1743213"/>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32"/>
            <p:cNvSpPr/>
            <p:nvPr/>
          </p:nvSpPr>
          <p:spPr>
            <a:xfrm>
              <a:off x="18261610"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32"/>
            <p:cNvSpPr/>
            <p:nvPr/>
          </p:nvSpPr>
          <p:spPr>
            <a:xfrm>
              <a:off x="13788576"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32"/>
            <p:cNvSpPr/>
            <p:nvPr/>
          </p:nvSpPr>
          <p:spPr>
            <a:xfrm>
              <a:off x="19723173"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32"/>
            <p:cNvSpPr/>
            <p:nvPr/>
          </p:nvSpPr>
          <p:spPr>
            <a:xfrm>
              <a:off x="14830765" y="5664881"/>
              <a:ext cx="0" cy="1367790"/>
            </a:xfrm>
            <a:custGeom>
              <a:rect b="b" l="l" r="r" t="t"/>
              <a:pathLst>
                <a:path extrusionOk="0" h="1367790" w="120000">
                  <a:moveTo>
                    <a:pt x="0" y="1367591"/>
                  </a:moveTo>
                  <a:lnTo>
                    <a:pt x="0" y="0"/>
                  </a:lnTo>
                </a:path>
              </a:pathLst>
            </a:custGeom>
            <a:noFill/>
            <a:ln cap="flat" cmpd="sng" w="184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32"/>
            <p:cNvSpPr/>
            <p:nvPr/>
          </p:nvSpPr>
          <p:spPr>
            <a:xfrm>
              <a:off x="16253153" y="5628289"/>
              <a:ext cx="0" cy="2120265"/>
            </a:xfrm>
            <a:custGeom>
              <a:rect b="b" l="l" r="r" t="t"/>
              <a:pathLst>
                <a:path extrusionOk="0" h="2120265" w="120000">
                  <a:moveTo>
                    <a:pt x="0" y="2120165"/>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32"/>
            <p:cNvSpPr/>
            <p:nvPr/>
          </p:nvSpPr>
          <p:spPr>
            <a:xfrm>
              <a:off x="14198365" y="5628289"/>
              <a:ext cx="0" cy="1638935"/>
            </a:xfrm>
            <a:custGeom>
              <a:rect b="b" l="l" r="r" t="t"/>
              <a:pathLst>
                <a:path extrusionOk="0" h="1638934" w="120000">
                  <a:moveTo>
                    <a:pt x="0" y="1638505"/>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32"/>
            <p:cNvSpPr/>
            <p:nvPr/>
          </p:nvSpPr>
          <p:spPr>
            <a:xfrm>
              <a:off x="17238634" y="5628290"/>
              <a:ext cx="0" cy="1367790"/>
            </a:xfrm>
            <a:custGeom>
              <a:rect b="b" l="l" r="r" t="t"/>
              <a:pathLst>
                <a:path extrusionOk="0" h="1367790" w="120000">
                  <a:moveTo>
                    <a:pt x="0" y="136759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32"/>
            <p:cNvSpPr/>
            <p:nvPr/>
          </p:nvSpPr>
          <p:spPr>
            <a:xfrm>
              <a:off x="17336739" y="4738307"/>
              <a:ext cx="0" cy="1367790"/>
            </a:xfrm>
            <a:custGeom>
              <a:rect b="b" l="l" r="r" t="t"/>
              <a:pathLst>
                <a:path extrusionOk="0" h="1367789" w="120000">
                  <a:moveTo>
                    <a:pt x="0" y="1367581"/>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32"/>
            <p:cNvSpPr/>
            <p:nvPr/>
          </p:nvSpPr>
          <p:spPr>
            <a:xfrm>
              <a:off x="16334886" y="4083645"/>
              <a:ext cx="0" cy="1825625"/>
            </a:xfrm>
            <a:custGeom>
              <a:rect b="b" l="l" r="r" t="t"/>
              <a:pathLst>
                <a:path extrusionOk="0" h="1825625" w="120000">
                  <a:moveTo>
                    <a:pt x="0" y="1825002"/>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32"/>
            <p:cNvSpPr/>
            <p:nvPr/>
          </p:nvSpPr>
          <p:spPr>
            <a:xfrm>
              <a:off x="15884107" y="5422101"/>
              <a:ext cx="0" cy="1367790"/>
            </a:xfrm>
            <a:custGeom>
              <a:rect b="b" l="l" r="r" t="t"/>
              <a:pathLst>
                <a:path extrusionOk="0" h="1367790" w="120000">
                  <a:moveTo>
                    <a:pt x="0" y="1367581"/>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32"/>
            <p:cNvSpPr/>
            <p:nvPr/>
          </p:nvSpPr>
          <p:spPr>
            <a:xfrm>
              <a:off x="14896851" y="4483837"/>
              <a:ext cx="0" cy="1367790"/>
            </a:xfrm>
            <a:custGeom>
              <a:rect b="b" l="l" r="r" t="t"/>
              <a:pathLst>
                <a:path extrusionOk="0" h="1367789" w="120000">
                  <a:moveTo>
                    <a:pt x="0" y="1367581"/>
                  </a:moveTo>
                  <a:lnTo>
                    <a:pt x="0" y="0"/>
                  </a:lnTo>
                </a:path>
              </a:pathLst>
            </a:custGeom>
            <a:noFill/>
            <a:ln cap="flat" cmpd="sng" w="267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32"/>
            <p:cNvSpPr/>
            <p:nvPr/>
          </p:nvSpPr>
          <p:spPr>
            <a:xfrm>
              <a:off x="13823475"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32"/>
            <p:cNvSpPr/>
            <p:nvPr/>
          </p:nvSpPr>
          <p:spPr>
            <a:xfrm>
              <a:off x="19859887"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32"/>
            <p:cNvSpPr/>
            <p:nvPr/>
          </p:nvSpPr>
          <p:spPr>
            <a:xfrm>
              <a:off x="6366464" y="4738306"/>
              <a:ext cx="0" cy="1170940"/>
            </a:xfrm>
            <a:custGeom>
              <a:rect b="b" l="l" r="r" t="t"/>
              <a:pathLst>
                <a:path extrusionOk="0" h="1170939" w="120000">
                  <a:moveTo>
                    <a:pt x="0" y="117034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32"/>
            <p:cNvSpPr/>
            <p:nvPr/>
          </p:nvSpPr>
          <p:spPr>
            <a:xfrm>
              <a:off x="18313743" y="4270142"/>
              <a:ext cx="0" cy="1638935"/>
            </a:xfrm>
            <a:custGeom>
              <a:rect b="b" l="l" r="r" t="t"/>
              <a:pathLst>
                <a:path extrusionOk="0" h="1638935" w="120000">
                  <a:moveTo>
                    <a:pt x="0" y="1638505"/>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32"/>
            <p:cNvSpPr/>
            <p:nvPr/>
          </p:nvSpPr>
          <p:spPr>
            <a:xfrm>
              <a:off x="240378"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32"/>
            <p:cNvSpPr/>
            <p:nvPr/>
          </p:nvSpPr>
          <p:spPr>
            <a:xfrm>
              <a:off x="240379" y="4541066"/>
              <a:ext cx="0" cy="1367790"/>
            </a:xfrm>
            <a:custGeom>
              <a:rect b="b" l="l" r="r" t="t"/>
              <a:pathLst>
                <a:path extrusionOk="0" h="1367789" w="120000">
                  <a:moveTo>
                    <a:pt x="0" y="136758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32"/>
            <p:cNvSpPr/>
            <p:nvPr/>
          </p:nvSpPr>
          <p:spPr>
            <a:xfrm>
              <a:off x="5945333" y="4334946"/>
              <a:ext cx="0" cy="1574165"/>
            </a:xfrm>
            <a:custGeom>
              <a:rect b="b" l="l" r="r" t="t"/>
              <a:pathLst>
                <a:path extrusionOk="0" h="1574164" w="120000">
                  <a:moveTo>
                    <a:pt x="0" y="157370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32"/>
            <p:cNvSpPr/>
            <p:nvPr/>
          </p:nvSpPr>
          <p:spPr>
            <a:xfrm>
              <a:off x="647602" y="4541066"/>
              <a:ext cx="0" cy="1367790"/>
            </a:xfrm>
            <a:custGeom>
              <a:rect b="b" l="l" r="r" t="t"/>
              <a:pathLst>
                <a:path extrusionOk="0" h="1367789" w="120000">
                  <a:moveTo>
                    <a:pt x="0" y="136758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9" name="Google Shape;189;p32"/>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Intro Bold">
  <p:cSld name="2-Intro Bold">
    <p:spTree>
      <p:nvGrpSpPr>
        <p:cNvPr id="190" name="Shape 190"/>
        <p:cNvGrpSpPr/>
        <p:nvPr/>
      </p:nvGrpSpPr>
      <p:grpSpPr>
        <a:xfrm>
          <a:off x="0" y="0"/>
          <a:ext cx="0" cy="0"/>
          <a:chOff x="0" y="0"/>
          <a:chExt cx="0" cy="0"/>
        </a:xfrm>
      </p:grpSpPr>
      <p:pic>
        <p:nvPicPr>
          <p:cNvPr descr="A picture containing outdoor, blue, high, day&#10;&#10;Description automatically generated" id="191" name="Google Shape;191;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2" name="Google Shape;192;p33"/>
          <p:cNvSpPr txBox="1"/>
          <p:nvPr>
            <p:ph type="title"/>
          </p:nvPr>
        </p:nvSpPr>
        <p:spPr>
          <a:xfrm>
            <a:off x="340818" y="2634442"/>
            <a:ext cx="3198970" cy="160258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rgbClr val="FFFFFF"/>
              </a:buClr>
              <a:buSzPts val="1100"/>
              <a:buFont typeface="Arial"/>
              <a:buNone/>
              <a:defRPr b="1" i="0" sz="11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33"/>
          <p:cNvSpPr txBox="1"/>
          <p:nvPr>
            <p:ph idx="12" type="sldNum"/>
          </p:nvPr>
        </p:nvSpPr>
        <p:spPr>
          <a:xfrm>
            <a:off x="9448800" y="646784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a:solidFill>
                  <a:srgbClr val="FFFFFF"/>
                </a:solidFill>
                <a:latin typeface="Arial"/>
                <a:ea typeface="Arial"/>
                <a:cs typeface="Arial"/>
                <a:sym typeface="Arial"/>
              </a:defRPr>
            </a:lvl1pPr>
            <a:lvl2pPr indent="0" lvl="1" marL="0" algn="r">
              <a:spcBef>
                <a:spcPts val="0"/>
              </a:spcBef>
              <a:buNone/>
              <a:defRPr b="1" i="0" sz="1200">
                <a:solidFill>
                  <a:srgbClr val="FFFFFF"/>
                </a:solidFill>
                <a:latin typeface="Arial"/>
                <a:ea typeface="Arial"/>
                <a:cs typeface="Arial"/>
                <a:sym typeface="Arial"/>
              </a:defRPr>
            </a:lvl2pPr>
            <a:lvl3pPr indent="0" lvl="2" marL="0" algn="r">
              <a:spcBef>
                <a:spcPts val="0"/>
              </a:spcBef>
              <a:buNone/>
              <a:defRPr b="1" i="0" sz="1200">
                <a:solidFill>
                  <a:srgbClr val="FFFFFF"/>
                </a:solidFill>
                <a:latin typeface="Arial"/>
                <a:ea typeface="Arial"/>
                <a:cs typeface="Arial"/>
                <a:sym typeface="Arial"/>
              </a:defRPr>
            </a:lvl3pPr>
            <a:lvl4pPr indent="0" lvl="3" marL="0" algn="r">
              <a:spcBef>
                <a:spcPts val="0"/>
              </a:spcBef>
              <a:buNone/>
              <a:defRPr b="1" i="0" sz="1200">
                <a:solidFill>
                  <a:srgbClr val="FFFFFF"/>
                </a:solidFill>
                <a:latin typeface="Arial"/>
                <a:ea typeface="Arial"/>
                <a:cs typeface="Arial"/>
                <a:sym typeface="Arial"/>
              </a:defRPr>
            </a:lvl4pPr>
            <a:lvl5pPr indent="0" lvl="4" marL="0" algn="r">
              <a:spcBef>
                <a:spcPts val="0"/>
              </a:spcBef>
              <a:buNone/>
              <a:defRPr b="1" i="0" sz="1200">
                <a:solidFill>
                  <a:srgbClr val="FFFFFF"/>
                </a:solidFill>
                <a:latin typeface="Arial"/>
                <a:ea typeface="Arial"/>
                <a:cs typeface="Arial"/>
                <a:sym typeface="Arial"/>
              </a:defRPr>
            </a:lvl5pPr>
            <a:lvl6pPr indent="0" lvl="5" marL="0" algn="r">
              <a:spcBef>
                <a:spcPts val="0"/>
              </a:spcBef>
              <a:buNone/>
              <a:defRPr b="1" i="0" sz="1200">
                <a:solidFill>
                  <a:srgbClr val="FFFFFF"/>
                </a:solidFill>
                <a:latin typeface="Arial"/>
                <a:ea typeface="Arial"/>
                <a:cs typeface="Arial"/>
                <a:sym typeface="Arial"/>
              </a:defRPr>
            </a:lvl6pPr>
            <a:lvl7pPr indent="0" lvl="6" marL="0" algn="r">
              <a:spcBef>
                <a:spcPts val="0"/>
              </a:spcBef>
              <a:buNone/>
              <a:defRPr b="1" i="0" sz="1200">
                <a:solidFill>
                  <a:srgbClr val="FFFFFF"/>
                </a:solidFill>
                <a:latin typeface="Arial"/>
                <a:ea typeface="Arial"/>
                <a:cs typeface="Arial"/>
                <a:sym typeface="Arial"/>
              </a:defRPr>
            </a:lvl7pPr>
            <a:lvl8pPr indent="0" lvl="7" marL="0" algn="r">
              <a:spcBef>
                <a:spcPts val="0"/>
              </a:spcBef>
              <a:buNone/>
              <a:defRPr b="1" i="0" sz="1200">
                <a:solidFill>
                  <a:srgbClr val="FFFFFF"/>
                </a:solidFill>
                <a:latin typeface="Arial"/>
                <a:ea typeface="Arial"/>
                <a:cs typeface="Arial"/>
                <a:sym typeface="Arial"/>
              </a:defRPr>
            </a:lvl8pPr>
            <a:lvl9pPr indent="0" lvl="8" marL="0" algn="r">
              <a:spcBef>
                <a:spcPts val="0"/>
              </a:spcBef>
              <a:buNone/>
              <a:defRPr b="1" i="0"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p33"/>
          <p:cNvSpPr/>
          <p:nvPr>
            <p:ph idx="2" type="pic"/>
          </p:nvPr>
        </p:nvSpPr>
        <p:spPr>
          <a:xfrm>
            <a:off x="4779963" y="1731963"/>
            <a:ext cx="2722493" cy="3254375"/>
          </a:xfrm>
          <a:prstGeom prst="rect">
            <a:avLst/>
          </a:prstGeom>
          <a:solidFill>
            <a:srgbClr val="FFFFFF"/>
          </a:solidFill>
          <a:ln>
            <a:noFill/>
          </a:ln>
        </p:spPr>
      </p:sp>
      <p:sp>
        <p:nvSpPr>
          <p:cNvPr id="195" name="Google Shape;195;p33"/>
          <p:cNvSpPr/>
          <p:nvPr>
            <p:ph idx="3" type="pic"/>
          </p:nvPr>
        </p:nvSpPr>
        <p:spPr>
          <a:xfrm>
            <a:off x="8065957" y="1731963"/>
            <a:ext cx="2722493" cy="3254375"/>
          </a:xfrm>
          <a:prstGeom prst="rect">
            <a:avLst/>
          </a:prstGeom>
          <a:solidFill>
            <a:srgbClr val="FFFFFF"/>
          </a:solidFill>
          <a:ln>
            <a:noFill/>
          </a:ln>
        </p:spPr>
      </p:sp>
      <p:sp>
        <p:nvSpPr>
          <p:cNvPr id="196" name="Google Shape;196;p33"/>
          <p:cNvSpPr txBox="1"/>
          <p:nvPr>
            <p:ph idx="1" type="body"/>
          </p:nvPr>
        </p:nvSpPr>
        <p:spPr>
          <a:xfrm>
            <a:off x="4779963" y="5108946"/>
            <a:ext cx="2722493" cy="1358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3"/>
          <p:cNvSpPr txBox="1"/>
          <p:nvPr>
            <p:ph idx="4" type="body"/>
          </p:nvPr>
        </p:nvSpPr>
        <p:spPr>
          <a:xfrm>
            <a:off x="8065957" y="5108946"/>
            <a:ext cx="2722493" cy="1358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8" name="Google Shape;198;p33"/>
          <p:cNvGrpSpPr/>
          <p:nvPr/>
        </p:nvGrpSpPr>
        <p:grpSpPr>
          <a:xfrm>
            <a:off x="97535" y="2597085"/>
            <a:ext cx="11692127" cy="1663832"/>
            <a:chOff x="240378" y="4483837"/>
            <a:chExt cx="19200675" cy="2548833"/>
          </a:xfrm>
        </p:grpSpPr>
        <p:sp>
          <p:nvSpPr>
            <p:cNvPr id="199" name="Google Shape;199;p33"/>
            <p:cNvSpPr/>
            <p:nvPr/>
          </p:nvSpPr>
          <p:spPr>
            <a:xfrm>
              <a:off x="624383" y="5628290"/>
              <a:ext cx="0" cy="1367790"/>
            </a:xfrm>
            <a:custGeom>
              <a:rect b="b" l="l" r="r" t="t"/>
              <a:pathLst>
                <a:path extrusionOk="0" h="1367790" w="120000">
                  <a:moveTo>
                    <a:pt x="0" y="1367591"/>
                  </a:moveTo>
                  <a:lnTo>
                    <a:pt x="0" y="0"/>
                  </a:lnTo>
                </a:path>
              </a:pathLst>
            </a:custGeom>
            <a:noFill/>
            <a:ln cap="flat" cmpd="sng" w="38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33"/>
            <p:cNvSpPr/>
            <p:nvPr/>
          </p:nvSpPr>
          <p:spPr>
            <a:xfrm>
              <a:off x="5883289" y="5628290"/>
              <a:ext cx="0" cy="1367790"/>
            </a:xfrm>
            <a:custGeom>
              <a:rect b="b" l="l" r="r" t="t"/>
              <a:pathLst>
                <a:path extrusionOk="0" h="1367790" w="120000">
                  <a:moveTo>
                    <a:pt x="0" y="1367591"/>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33"/>
            <p:cNvSpPr/>
            <p:nvPr/>
          </p:nvSpPr>
          <p:spPr>
            <a:xfrm>
              <a:off x="6314331"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33"/>
            <p:cNvSpPr/>
            <p:nvPr/>
          </p:nvSpPr>
          <p:spPr>
            <a:xfrm>
              <a:off x="7345512"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33"/>
            <p:cNvSpPr/>
            <p:nvPr/>
          </p:nvSpPr>
          <p:spPr>
            <a:xfrm>
              <a:off x="19304337"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33"/>
            <p:cNvSpPr/>
            <p:nvPr/>
          </p:nvSpPr>
          <p:spPr>
            <a:xfrm>
              <a:off x="6900865" y="5628290"/>
              <a:ext cx="0" cy="1367790"/>
            </a:xfrm>
            <a:custGeom>
              <a:rect b="b" l="l" r="r" t="t"/>
              <a:pathLst>
                <a:path extrusionOk="0" h="1367790" w="120000">
                  <a:moveTo>
                    <a:pt x="0" y="1367591"/>
                  </a:moveTo>
                  <a:lnTo>
                    <a:pt x="0" y="0"/>
                  </a:lnTo>
                </a:path>
              </a:pathLst>
            </a:custGeom>
            <a:noFill/>
            <a:ln cap="flat" cmpd="sng" w="303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33"/>
            <p:cNvSpPr/>
            <p:nvPr/>
          </p:nvSpPr>
          <p:spPr>
            <a:xfrm>
              <a:off x="12558584" y="5664880"/>
              <a:ext cx="0" cy="1367790"/>
            </a:xfrm>
            <a:custGeom>
              <a:rect b="b" l="l" r="r" t="t"/>
              <a:pathLst>
                <a:path extrusionOk="0" h="1367790" w="120000">
                  <a:moveTo>
                    <a:pt x="0" y="1367591"/>
                  </a:moveTo>
                  <a:lnTo>
                    <a:pt x="0" y="0"/>
                  </a:lnTo>
                </a:path>
              </a:pathLst>
            </a:custGeom>
            <a:noFill/>
            <a:ln cap="flat" cmpd="sng" w="184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33"/>
            <p:cNvSpPr/>
            <p:nvPr/>
          </p:nvSpPr>
          <p:spPr>
            <a:xfrm>
              <a:off x="18205244" y="5628290"/>
              <a:ext cx="0" cy="1367790"/>
            </a:xfrm>
            <a:custGeom>
              <a:rect b="b" l="l" r="r" t="t"/>
              <a:pathLst>
                <a:path extrusionOk="0" h="1367790" w="120000">
                  <a:moveTo>
                    <a:pt x="0" y="1367591"/>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33"/>
            <p:cNvSpPr/>
            <p:nvPr/>
          </p:nvSpPr>
          <p:spPr>
            <a:xfrm>
              <a:off x="7755302" y="5628290"/>
              <a:ext cx="0" cy="1367790"/>
            </a:xfrm>
            <a:custGeom>
              <a:rect b="b" l="l" r="r" t="t"/>
              <a:pathLst>
                <a:path extrusionOk="0" h="1367790" w="120000">
                  <a:moveTo>
                    <a:pt x="0" y="1367591"/>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33"/>
            <p:cNvSpPr/>
            <p:nvPr/>
          </p:nvSpPr>
          <p:spPr>
            <a:xfrm>
              <a:off x="18771889" y="5628290"/>
              <a:ext cx="0" cy="1367790"/>
            </a:xfrm>
            <a:custGeom>
              <a:rect b="b" l="l" r="r" t="t"/>
              <a:pathLst>
                <a:path extrusionOk="0" h="1367790" w="120000">
                  <a:moveTo>
                    <a:pt x="0" y="136759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33"/>
            <p:cNvSpPr/>
            <p:nvPr/>
          </p:nvSpPr>
          <p:spPr>
            <a:xfrm>
              <a:off x="18869996" y="4738307"/>
              <a:ext cx="0" cy="1367790"/>
            </a:xfrm>
            <a:custGeom>
              <a:rect b="b" l="l" r="r" t="t"/>
              <a:pathLst>
                <a:path extrusionOk="0" h="1367789" w="120000">
                  <a:moveTo>
                    <a:pt x="0" y="1367581"/>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33"/>
            <p:cNvSpPr/>
            <p:nvPr/>
          </p:nvSpPr>
          <p:spPr>
            <a:xfrm>
              <a:off x="18286977" y="4541066"/>
              <a:ext cx="0" cy="1367790"/>
            </a:xfrm>
            <a:custGeom>
              <a:rect b="b" l="l" r="r" t="t"/>
              <a:pathLst>
                <a:path extrusionOk="0" h="1367789" w="120000">
                  <a:moveTo>
                    <a:pt x="0" y="1367581"/>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33"/>
            <p:cNvSpPr/>
            <p:nvPr/>
          </p:nvSpPr>
          <p:spPr>
            <a:xfrm>
              <a:off x="12983672" y="5422101"/>
              <a:ext cx="0" cy="1367790"/>
            </a:xfrm>
            <a:custGeom>
              <a:rect b="b" l="l" r="r" t="t"/>
              <a:pathLst>
                <a:path extrusionOk="0" h="1367790" w="120000">
                  <a:moveTo>
                    <a:pt x="0" y="1367581"/>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33"/>
            <p:cNvSpPr/>
            <p:nvPr/>
          </p:nvSpPr>
          <p:spPr>
            <a:xfrm>
              <a:off x="12624669" y="4483837"/>
              <a:ext cx="0" cy="1367790"/>
            </a:xfrm>
            <a:custGeom>
              <a:rect b="b" l="l" r="r" t="t"/>
              <a:pathLst>
                <a:path extrusionOk="0" h="1367789" w="120000">
                  <a:moveTo>
                    <a:pt x="0" y="1367581"/>
                  </a:moveTo>
                  <a:lnTo>
                    <a:pt x="0" y="0"/>
                  </a:lnTo>
                </a:path>
              </a:pathLst>
            </a:custGeom>
            <a:noFill/>
            <a:ln cap="flat" cmpd="sng" w="267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33"/>
            <p:cNvSpPr/>
            <p:nvPr/>
          </p:nvSpPr>
          <p:spPr>
            <a:xfrm>
              <a:off x="6916374" y="4541066"/>
              <a:ext cx="0" cy="1367790"/>
            </a:xfrm>
            <a:custGeom>
              <a:rect b="b" l="l" r="r" t="t"/>
              <a:pathLst>
                <a:path extrusionOk="0" h="1367789" w="120000">
                  <a:moveTo>
                    <a:pt x="0" y="1367581"/>
                  </a:moveTo>
                  <a:lnTo>
                    <a:pt x="0" y="0"/>
                  </a:lnTo>
                </a:path>
              </a:pathLst>
            </a:custGeom>
            <a:noFill/>
            <a:ln cap="flat" cmpd="sng" w="160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33"/>
            <p:cNvSpPr/>
            <p:nvPr/>
          </p:nvSpPr>
          <p:spPr>
            <a:xfrm>
              <a:off x="7380410"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33"/>
            <p:cNvSpPr/>
            <p:nvPr/>
          </p:nvSpPr>
          <p:spPr>
            <a:xfrm>
              <a:off x="19441053"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33"/>
            <p:cNvSpPr/>
            <p:nvPr/>
          </p:nvSpPr>
          <p:spPr>
            <a:xfrm>
              <a:off x="6366464" y="4541066"/>
              <a:ext cx="0" cy="1367790"/>
            </a:xfrm>
            <a:custGeom>
              <a:rect b="b" l="l" r="r" t="t"/>
              <a:pathLst>
                <a:path extrusionOk="0" h="1367789" w="120000">
                  <a:moveTo>
                    <a:pt x="0" y="136758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33"/>
            <p:cNvSpPr/>
            <p:nvPr/>
          </p:nvSpPr>
          <p:spPr>
            <a:xfrm>
              <a:off x="240378"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33"/>
            <p:cNvSpPr/>
            <p:nvPr/>
          </p:nvSpPr>
          <p:spPr>
            <a:xfrm>
              <a:off x="240379" y="4541066"/>
              <a:ext cx="0" cy="1367790"/>
            </a:xfrm>
            <a:custGeom>
              <a:rect b="b" l="l" r="r" t="t"/>
              <a:pathLst>
                <a:path extrusionOk="0" h="1367789" w="120000">
                  <a:moveTo>
                    <a:pt x="0" y="136758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33"/>
            <p:cNvSpPr/>
            <p:nvPr/>
          </p:nvSpPr>
          <p:spPr>
            <a:xfrm>
              <a:off x="5945333" y="4541066"/>
              <a:ext cx="0" cy="1367790"/>
            </a:xfrm>
            <a:custGeom>
              <a:rect b="b" l="l" r="r" t="t"/>
              <a:pathLst>
                <a:path extrusionOk="0" h="1367789" w="120000">
                  <a:moveTo>
                    <a:pt x="0" y="136758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33"/>
            <p:cNvSpPr/>
            <p:nvPr/>
          </p:nvSpPr>
          <p:spPr>
            <a:xfrm>
              <a:off x="647602" y="4541066"/>
              <a:ext cx="0" cy="1367790"/>
            </a:xfrm>
            <a:custGeom>
              <a:rect b="b" l="l" r="r" t="t"/>
              <a:pathLst>
                <a:path extrusionOk="0" h="1367789" w="120000">
                  <a:moveTo>
                    <a:pt x="0" y="136758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Intro Bold">
  <p:cSld name="3-Intro Bold">
    <p:spTree>
      <p:nvGrpSpPr>
        <p:cNvPr id="221" name="Shape 221"/>
        <p:cNvGrpSpPr/>
        <p:nvPr/>
      </p:nvGrpSpPr>
      <p:grpSpPr>
        <a:xfrm>
          <a:off x="0" y="0"/>
          <a:ext cx="0" cy="0"/>
          <a:chOff x="0" y="0"/>
          <a:chExt cx="0" cy="0"/>
        </a:xfrm>
      </p:grpSpPr>
      <p:pic>
        <p:nvPicPr>
          <p:cNvPr descr="A picture containing outdoor, blue, high, day&#10;&#10;Description automatically generated" id="222" name="Google Shape;222;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3" name="Google Shape;223;p34"/>
          <p:cNvSpPr txBox="1"/>
          <p:nvPr>
            <p:ph type="title"/>
          </p:nvPr>
        </p:nvSpPr>
        <p:spPr>
          <a:xfrm>
            <a:off x="340818" y="2634442"/>
            <a:ext cx="3198970" cy="160258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rgbClr val="FFFFFF"/>
              </a:buClr>
              <a:buSzPts val="1100"/>
              <a:buFont typeface="Arial"/>
              <a:buNone/>
              <a:defRPr b="1" i="0" sz="11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4" name="Google Shape;224;p34"/>
          <p:cNvGrpSpPr/>
          <p:nvPr/>
        </p:nvGrpSpPr>
        <p:grpSpPr>
          <a:xfrm>
            <a:off x="97536" y="2597084"/>
            <a:ext cx="11692128" cy="1663833"/>
            <a:chOff x="240378" y="4483837"/>
            <a:chExt cx="19200675" cy="2548833"/>
          </a:xfrm>
        </p:grpSpPr>
        <p:sp>
          <p:nvSpPr>
            <p:cNvPr id="225" name="Google Shape;225;p34"/>
            <p:cNvSpPr/>
            <p:nvPr/>
          </p:nvSpPr>
          <p:spPr>
            <a:xfrm>
              <a:off x="624383" y="5628290"/>
              <a:ext cx="0" cy="1367790"/>
            </a:xfrm>
            <a:custGeom>
              <a:rect b="b" l="l" r="r" t="t"/>
              <a:pathLst>
                <a:path extrusionOk="0" h="1367790" w="120000">
                  <a:moveTo>
                    <a:pt x="0" y="1367591"/>
                  </a:moveTo>
                  <a:lnTo>
                    <a:pt x="0" y="0"/>
                  </a:lnTo>
                </a:path>
              </a:pathLst>
            </a:custGeom>
            <a:noFill/>
            <a:ln cap="flat" cmpd="sng" w="38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4"/>
            <p:cNvSpPr/>
            <p:nvPr/>
          </p:nvSpPr>
          <p:spPr>
            <a:xfrm>
              <a:off x="5883289" y="5628290"/>
              <a:ext cx="0" cy="1367790"/>
            </a:xfrm>
            <a:custGeom>
              <a:rect b="b" l="l" r="r" t="t"/>
              <a:pathLst>
                <a:path extrusionOk="0" h="1367790" w="120000">
                  <a:moveTo>
                    <a:pt x="0" y="1367591"/>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4"/>
            <p:cNvSpPr/>
            <p:nvPr/>
          </p:nvSpPr>
          <p:spPr>
            <a:xfrm>
              <a:off x="6314331"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34"/>
            <p:cNvSpPr/>
            <p:nvPr/>
          </p:nvSpPr>
          <p:spPr>
            <a:xfrm>
              <a:off x="7345512"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34"/>
            <p:cNvSpPr/>
            <p:nvPr/>
          </p:nvSpPr>
          <p:spPr>
            <a:xfrm>
              <a:off x="19304337" y="5628290"/>
              <a:ext cx="0" cy="1367790"/>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34"/>
            <p:cNvSpPr/>
            <p:nvPr/>
          </p:nvSpPr>
          <p:spPr>
            <a:xfrm>
              <a:off x="6900865" y="5628290"/>
              <a:ext cx="0" cy="1367790"/>
            </a:xfrm>
            <a:custGeom>
              <a:rect b="b" l="l" r="r" t="t"/>
              <a:pathLst>
                <a:path extrusionOk="0" h="1367790" w="120000">
                  <a:moveTo>
                    <a:pt x="0" y="1367591"/>
                  </a:moveTo>
                  <a:lnTo>
                    <a:pt x="0" y="0"/>
                  </a:lnTo>
                </a:path>
              </a:pathLst>
            </a:custGeom>
            <a:noFill/>
            <a:ln cap="flat" cmpd="sng" w="303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34"/>
            <p:cNvSpPr/>
            <p:nvPr/>
          </p:nvSpPr>
          <p:spPr>
            <a:xfrm>
              <a:off x="11270664" y="5664880"/>
              <a:ext cx="0" cy="1367790"/>
            </a:xfrm>
            <a:custGeom>
              <a:rect b="b" l="l" r="r" t="t"/>
              <a:pathLst>
                <a:path extrusionOk="0" h="1367790" w="120000">
                  <a:moveTo>
                    <a:pt x="0" y="1367591"/>
                  </a:moveTo>
                  <a:lnTo>
                    <a:pt x="0" y="0"/>
                  </a:lnTo>
                </a:path>
              </a:pathLst>
            </a:custGeom>
            <a:noFill/>
            <a:ln cap="flat" cmpd="sng" w="184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34"/>
            <p:cNvSpPr/>
            <p:nvPr/>
          </p:nvSpPr>
          <p:spPr>
            <a:xfrm>
              <a:off x="15300301" y="5628290"/>
              <a:ext cx="0" cy="1367790"/>
            </a:xfrm>
            <a:custGeom>
              <a:rect b="b" l="l" r="r" t="t"/>
              <a:pathLst>
                <a:path extrusionOk="0" h="1367790" w="120000">
                  <a:moveTo>
                    <a:pt x="0" y="1367591"/>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34"/>
            <p:cNvSpPr/>
            <p:nvPr/>
          </p:nvSpPr>
          <p:spPr>
            <a:xfrm>
              <a:off x="7755302" y="5628290"/>
              <a:ext cx="0" cy="1367790"/>
            </a:xfrm>
            <a:custGeom>
              <a:rect b="b" l="l" r="r" t="t"/>
              <a:pathLst>
                <a:path extrusionOk="0" h="1367790" w="120000">
                  <a:moveTo>
                    <a:pt x="0" y="1367591"/>
                  </a:moveTo>
                  <a:lnTo>
                    <a:pt x="0" y="0"/>
                  </a:lnTo>
                </a:path>
              </a:pathLst>
            </a:custGeom>
            <a:noFill/>
            <a:ln cap="flat" cmpd="sng" w="136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34"/>
            <p:cNvSpPr/>
            <p:nvPr/>
          </p:nvSpPr>
          <p:spPr>
            <a:xfrm>
              <a:off x="15866947" y="5628290"/>
              <a:ext cx="0" cy="1367790"/>
            </a:xfrm>
            <a:custGeom>
              <a:rect b="b" l="l" r="r" t="t"/>
              <a:pathLst>
                <a:path extrusionOk="0" h="1367790" w="120000">
                  <a:moveTo>
                    <a:pt x="0" y="136759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34"/>
            <p:cNvSpPr/>
            <p:nvPr/>
          </p:nvSpPr>
          <p:spPr>
            <a:xfrm>
              <a:off x="15965052" y="4738307"/>
              <a:ext cx="0" cy="1367790"/>
            </a:xfrm>
            <a:custGeom>
              <a:rect b="b" l="l" r="r" t="t"/>
              <a:pathLst>
                <a:path extrusionOk="0" h="1367789" w="120000">
                  <a:moveTo>
                    <a:pt x="0" y="1367581"/>
                  </a:moveTo>
                  <a:lnTo>
                    <a:pt x="0" y="0"/>
                  </a:lnTo>
                </a:path>
              </a:pathLst>
            </a:custGeom>
            <a:noFill/>
            <a:ln cap="flat" cmpd="sng" w="37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34"/>
            <p:cNvSpPr/>
            <p:nvPr/>
          </p:nvSpPr>
          <p:spPr>
            <a:xfrm>
              <a:off x="15382035" y="4541066"/>
              <a:ext cx="0" cy="1367790"/>
            </a:xfrm>
            <a:custGeom>
              <a:rect b="b" l="l" r="r" t="t"/>
              <a:pathLst>
                <a:path extrusionOk="0" h="1367789" w="120000">
                  <a:moveTo>
                    <a:pt x="0" y="1367581"/>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34"/>
            <p:cNvSpPr/>
            <p:nvPr/>
          </p:nvSpPr>
          <p:spPr>
            <a:xfrm>
              <a:off x="11695753" y="5422101"/>
              <a:ext cx="0" cy="1367790"/>
            </a:xfrm>
            <a:custGeom>
              <a:rect b="b" l="l" r="r" t="t"/>
              <a:pathLst>
                <a:path extrusionOk="0" h="1367790" w="120000">
                  <a:moveTo>
                    <a:pt x="0" y="1367581"/>
                  </a:moveTo>
                  <a:lnTo>
                    <a:pt x="0" y="0"/>
                  </a:lnTo>
                </a:path>
              </a:pathLst>
            </a:custGeom>
            <a:noFill/>
            <a:ln cap="flat" cmpd="sng" w="327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34"/>
            <p:cNvSpPr/>
            <p:nvPr/>
          </p:nvSpPr>
          <p:spPr>
            <a:xfrm>
              <a:off x="11336750" y="4483837"/>
              <a:ext cx="0" cy="1367790"/>
            </a:xfrm>
            <a:custGeom>
              <a:rect b="b" l="l" r="r" t="t"/>
              <a:pathLst>
                <a:path extrusionOk="0" h="1367789" w="120000">
                  <a:moveTo>
                    <a:pt x="0" y="1367581"/>
                  </a:moveTo>
                  <a:lnTo>
                    <a:pt x="0" y="0"/>
                  </a:lnTo>
                </a:path>
              </a:pathLst>
            </a:custGeom>
            <a:noFill/>
            <a:ln cap="flat" cmpd="sng" w="2677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34"/>
            <p:cNvSpPr/>
            <p:nvPr/>
          </p:nvSpPr>
          <p:spPr>
            <a:xfrm>
              <a:off x="6916374" y="4541066"/>
              <a:ext cx="0" cy="1367790"/>
            </a:xfrm>
            <a:custGeom>
              <a:rect b="b" l="l" r="r" t="t"/>
              <a:pathLst>
                <a:path extrusionOk="0" h="1367789" w="120000">
                  <a:moveTo>
                    <a:pt x="0" y="1367581"/>
                  </a:moveTo>
                  <a:lnTo>
                    <a:pt x="0" y="0"/>
                  </a:lnTo>
                </a:path>
              </a:pathLst>
            </a:custGeom>
            <a:noFill/>
            <a:ln cap="flat" cmpd="sng" w="1605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34"/>
            <p:cNvSpPr/>
            <p:nvPr/>
          </p:nvSpPr>
          <p:spPr>
            <a:xfrm>
              <a:off x="7380410"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34"/>
            <p:cNvSpPr/>
            <p:nvPr/>
          </p:nvSpPr>
          <p:spPr>
            <a:xfrm>
              <a:off x="19441053" y="4541066"/>
              <a:ext cx="0" cy="1367790"/>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34"/>
            <p:cNvSpPr/>
            <p:nvPr/>
          </p:nvSpPr>
          <p:spPr>
            <a:xfrm>
              <a:off x="6366464" y="4541066"/>
              <a:ext cx="0" cy="1367790"/>
            </a:xfrm>
            <a:custGeom>
              <a:rect b="b" l="l" r="r" t="t"/>
              <a:pathLst>
                <a:path extrusionOk="0" h="1367789" w="120000">
                  <a:moveTo>
                    <a:pt x="0" y="136758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34"/>
            <p:cNvSpPr/>
            <p:nvPr/>
          </p:nvSpPr>
          <p:spPr>
            <a:xfrm>
              <a:off x="240378" y="5628290"/>
              <a:ext cx="0" cy="1367790"/>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34"/>
            <p:cNvSpPr/>
            <p:nvPr/>
          </p:nvSpPr>
          <p:spPr>
            <a:xfrm>
              <a:off x="240379" y="4541066"/>
              <a:ext cx="0" cy="1367790"/>
            </a:xfrm>
            <a:custGeom>
              <a:rect b="b" l="l" r="r" t="t"/>
              <a:pathLst>
                <a:path extrusionOk="0" h="1367789" w="120000">
                  <a:moveTo>
                    <a:pt x="0" y="1367581"/>
                  </a:moveTo>
                  <a:lnTo>
                    <a:pt x="0" y="0"/>
                  </a:lnTo>
                </a:path>
              </a:pathLst>
            </a:custGeom>
            <a:noFill/>
            <a:ln cap="flat" cmpd="sng" w="101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34"/>
            <p:cNvSpPr/>
            <p:nvPr/>
          </p:nvSpPr>
          <p:spPr>
            <a:xfrm>
              <a:off x="5945333" y="4541066"/>
              <a:ext cx="0" cy="1367790"/>
            </a:xfrm>
            <a:custGeom>
              <a:rect b="b" l="l" r="r" t="t"/>
              <a:pathLst>
                <a:path extrusionOk="0" h="1367789" w="120000">
                  <a:moveTo>
                    <a:pt x="0" y="136758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34"/>
            <p:cNvSpPr/>
            <p:nvPr/>
          </p:nvSpPr>
          <p:spPr>
            <a:xfrm>
              <a:off x="647602" y="4541066"/>
              <a:ext cx="0" cy="1367790"/>
            </a:xfrm>
            <a:custGeom>
              <a:rect b="b" l="l" r="r" t="t"/>
              <a:pathLst>
                <a:path extrusionOk="0" h="1367789" w="120000">
                  <a:moveTo>
                    <a:pt x="0" y="1367581"/>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7" name="Google Shape;247;p34"/>
          <p:cNvSpPr/>
          <p:nvPr>
            <p:ph idx="2" type="pic"/>
          </p:nvPr>
        </p:nvSpPr>
        <p:spPr>
          <a:xfrm>
            <a:off x="4779963" y="1731963"/>
            <a:ext cx="1754187" cy="3254375"/>
          </a:xfrm>
          <a:prstGeom prst="rect">
            <a:avLst/>
          </a:prstGeom>
          <a:solidFill>
            <a:srgbClr val="FFFFFF"/>
          </a:solidFill>
          <a:ln>
            <a:noFill/>
          </a:ln>
        </p:spPr>
      </p:sp>
      <p:sp>
        <p:nvSpPr>
          <p:cNvPr id="248" name="Google Shape;248;p34"/>
          <p:cNvSpPr/>
          <p:nvPr>
            <p:ph idx="3" type="pic"/>
          </p:nvPr>
        </p:nvSpPr>
        <p:spPr>
          <a:xfrm>
            <a:off x="7291515" y="1731963"/>
            <a:ext cx="1754187" cy="3254375"/>
          </a:xfrm>
          <a:prstGeom prst="rect">
            <a:avLst/>
          </a:prstGeom>
          <a:solidFill>
            <a:srgbClr val="FFFFFF"/>
          </a:solidFill>
          <a:ln>
            <a:noFill/>
          </a:ln>
        </p:spPr>
      </p:sp>
      <p:sp>
        <p:nvSpPr>
          <p:cNvPr id="249" name="Google Shape;249;p34"/>
          <p:cNvSpPr/>
          <p:nvPr>
            <p:ph idx="4" type="pic"/>
          </p:nvPr>
        </p:nvSpPr>
        <p:spPr>
          <a:xfrm>
            <a:off x="9803067" y="1731963"/>
            <a:ext cx="1754187" cy="3254375"/>
          </a:xfrm>
          <a:prstGeom prst="rect">
            <a:avLst/>
          </a:prstGeom>
          <a:solidFill>
            <a:srgbClr val="FFFFFF"/>
          </a:solidFill>
          <a:ln>
            <a:noFill/>
          </a:ln>
        </p:spPr>
      </p:sp>
      <p:sp>
        <p:nvSpPr>
          <p:cNvPr id="250" name="Google Shape;250;p34"/>
          <p:cNvSpPr txBox="1"/>
          <p:nvPr>
            <p:ph idx="1" type="body"/>
          </p:nvPr>
        </p:nvSpPr>
        <p:spPr>
          <a:xfrm>
            <a:off x="4779963" y="5108946"/>
            <a:ext cx="2169473" cy="1358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34"/>
          <p:cNvSpPr txBox="1"/>
          <p:nvPr>
            <p:ph idx="5" type="body"/>
          </p:nvPr>
        </p:nvSpPr>
        <p:spPr>
          <a:xfrm>
            <a:off x="7291515" y="5108946"/>
            <a:ext cx="2169473" cy="1358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34"/>
          <p:cNvSpPr txBox="1"/>
          <p:nvPr>
            <p:ph idx="6" type="body"/>
          </p:nvPr>
        </p:nvSpPr>
        <p:spPr>
          <a:xfrm>
            <a:off x="9803067" y="5108946"/>
            <a:ext cx="2169473" cy="1358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34"/>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Section Bold">
  <p:cSld name="1-Section Bold">
    <p:spTree>
      <p:nvGrpSpPr>
        <p:cNvPr id="254" name="Shape 254"/>
        <p:cNvGrpSpPr/>
        <p:nvPr/>
      </p:nvGrpSpPr>
      <p:grpSpPr>
        <a:xfrm>
          <a:off x="0" y="0"/>
          <a:ext cx="0" cy="0"/>
          <a:chOff x="0" y="0"/>
          <a:chExt cx="0" cy="0"/>
        </a:xfrm>
      </p:grpSpPr>
      <p:pic>
        <p:nvPicPr>
          <p:cNvPr descr="A picture containing outdoor, blue, high, day&#10;&#10;Description automatically generated" id="255" name="Google Shape;255;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6" name="Google Shape;256;p35"/>
          <p:cNvSpPr txBox="1"/>
          <p:nvPr>
            <p:ph type="title"/>
          </p:nvPr>
        </p:nvSpPr>
        <p:spPr>
          <a:xfrm>
            <a:off x="50659" y="2721183"/>
            <a:ext cx="12090683" cy="1602589"/>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rgbClr val="FFFFFF"/>
              </a:buClr>
              <a:buSzPts val="4400"/>
              <a:buFont typeface="Arial"/>
              <a:buNone/>
              <a:defRPr b="1" i="0" sz="44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35"/>
          <p:cNvSpPr txBox="1"/>
          <p:nvPr>
            <p:ph idx="1" type="body"/>
          </p:nvPr>
        </p:nvSpPr>
        <p:spPr>
          <a:xfrm>
            <a:off x="4033403" y="1984328"/>
            <a:ext cx="4125195" cy="35668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ctr">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58" name="Google Shape;258;p35"/>
          <p:cNvGrpSpPr/>
          <p:nvPr/>
        </p:nvGrpSpPr>
        <p:grpSpPr>
          <a:xfrm>
            <a:off x="5637151" y="307065"/>
            <a:ext cx="1054452" cy="6343343"/>
            <a:chOff x="5637151" y="307065"/>
            <a:chExt cx="1054452" cy="6343343"/>
          </a:xfrm>
        </p:grpSpPr>
        <p:grpSp>
          <p:nvGrpSpPr>
            <p:cNvPr id="259" name="Google Shape;259;p35"/>
            <p:cNvGrpSpPr/>
            <p:nvPr/>
          </p:nvGrpSpPr>
          <p:grpSpPr>
            <a:xfrm>
              <a:off x="5637151" y="307065"/>
              <a:ext cx="1054452" cy="97449"/>
              <a:chOff x="5637151" y="307065"/>
              <a:chExt cx="1054452" cy="97449"/>
            </a:xfrm>
          </p:grpSpPr>
          <p:sp>
            <p:nvSpPr>
              <p:cNvPr id="260" name="Google Shape;260;p35"/>
              <p:cNvSpPr/>
              <p:nvPr/>
            </p:nvSpPr>
            <p:spPr>
              <a:xfrm>
                <a:off x="5936682" y="7534"/>
                <a:ext cx="0" cy="599062"/>
              </a:xfrm>
              <a:custGeom>
                <a:rect b="b" l="l" r="r" t="t"/>
                <a:pathLst>
                  <a:path extrusionOk="0" h="1367790" w="120000">
                    <a:moveTo>
                      <a:pt x="0" y="1367591"/>
                    </a:moveTo>
                    <a:lnTo>
                      <a:pt x="0" y="0"/>
                    </a:lnTo>
                  </a:path>
                </a:pathLst>
              </a:custGeom>
              <a:noFill/>
              <a:ln cap="flat" cmpd="sng" w="339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35"/>
              <p:cNvSpPr/>
              <p:nvPr/>
            </p:nvSpPr>
            <p:spPr>
              <a:xfrm>
                <a:off x="6392072" y="104983"/>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2" name="Google Shape;262;p35"/>
            <p:cNvGrpSpPr/>
            <p:nvPr/>
          </p:nvGrpSpPr>
          <p:grpSpPr>
            <a:xfrm>
              <a:off x="5637151" y="748531"/>
              <a:ext cx="1054452" cy="111512"/>
              <a:chOff x="5637151" y="748531"/>
              <a:chExt cx="1054452" cy="111512"/>
            </a:xfrm>
          </p:grpSpPr>
          <p:sp>
            <p:nvSpPr>
              <p:cNvPr id="263" name="Google Shape;263;p35"/>
              <p:cNvSpPr/>
              <p:nvPr/>
            </p:nvSpPr>
            <p:spPr>
              <a:xfrm>
                <a:off x="5936682" y="449000"/>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35"/>
              <p:cNvSpPr/>
              <p:nvPr/>
            </p:nvSpPr>
            <p:spPr>
              <a:xfrm>
                <a:off x="6392072" y="489700"/>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35"/>
              <p:cNvSpPr/>
              <p:nvPr/>
            </p:nvSpPr>
            <p:spPr>
              <a:xfrm>
                <a:off x="5936682" y="560512"/>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 name="Google Shape;266;p35"/>
            <p:cNvGrpSpPr/>
            <p:nvPr/>
          </p:nvGrpSpPr>
          <p:grpSpPr>
            <a:xfrm>
              <a:off x="5637151" y="1356272"/>
              <a:ext cx="1054452" cy="18398"/>
              <a:chOff x="5637151" y="1356272"/>
              <a:chExt cx="1054452" cy="18398"/>
            </a:xfrm>
          </p:grpSpPr>
          <p:sp>
            <p:nvSpPr>
              <p:cNvPr id="267" name="Google Shape;267;p35"/>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35"/>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 name="Google Shape;269;p35"/>
            <p:cNvGrpSpPr/>
            <p:nvPr/>
          </p:nvGrpSpPr>
          <p:grpSpPr>
            <a:xfrm>
              <a:off x="5637151" y="2332004"/>
              <a:ext cx="1054452" cy="18398"/>
              <a:chOff x="5637151" y="1356272"/>
              <a:chExt cx="1054452" cy="18398"/>
            </a:xfrm>
          </p:grpSpPr>
          <p:sp>
            <p:nvSpPr>
              <p:cNvPr id="270" name="Google Shape;270;p35"/>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35"/>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2" name="Google Shape;272;p35"/>
            <p:cNvSpPr/>
            <p:nvPr/>
          </p:nvSpPr>
          <p:spPr>
            <a:xfrm>
              <a:off x="5936682" y="2446740"/>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3" name="Google Shape;273;p35"/>
            <p:cNvGrpSpPr/>
            <p:nvPr/>
          </p:nvGrpSpPr>
          <p:grpSpPr>
            <a:xfrm flipH="1">
              <a:off x="5637151" y="4556673"/>
              <a:ext cx="1054452" cy="18398"/>
              <a:chOff x="5637151" y="1356272"/>
              <a:chExt cx="1054452" cy="18398"/>
            </a:xfrm>
          </p:grpSpPr>
          <p:sp>
            <p:nvSpPr>
              <p:cNvPr id="274" name="Google Shape;274;p35"/>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35"/>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6" name="Google Shape;276;p35"/>
            <p:cNvGrpSpPr/>
            <p:nvPr/>
          </p:nvGrpSpPr>
          <p:grpSpPr>
            <a:xfrm flipH="1">
              <a:off x="5637151" y="5071585"/>
              <a:ext cx="1054452" cy="444171"/>
              <a:chOff x="5637151" y="1285667"/>
              <a:chExt cx="1054452" cy="444171"/>
            </a:xfrm>
          </p:grpSpPr>
          <p:sp>
            <p:nvSpPr>
              <p:cNvPr id="277" name="Google Shape;277;p35"/>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35"/>
              <p:cNvSpPr/>
              <p:nvPr/>
            </p:nvSpPr>
            <p:spPr>
              <a:xfrm>
                <a:off x="6392072" y="986136"/>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35"/>
              <p:cNvSpPr/>
              <p:nvPr/>
            </p:nvSpPr>
            <p:spPr>
              <a:xfrm>
                <a:off x="5936682" y="1430307"/>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35"/>
              <p:cNvSpPr/>
              <p:nvPr/>
            </p:nvSpPr>
            <p:spPr>
              <a:xfrm>
                <a:off x="6392072" y="1359702"/>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1" name="Google Shape;281;p35"/>
            <p:cNvSpPr/>
            <p:nvPr/>
          </p:nvSpPr>
          <p:spPr>
            <a:xfrm rot="10800000">
              <a:off x="5936682" y="5521587"/>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2" name="Google Shape;282;p35"/>
            <p:cNvGrpSpPr/>
            <p:nvPr/>
          </p:nvGrpSpPr>
          <p:grpSpPr>
            <a:xfrm>
              <a:off x="5637151" y="6467844"/>
              <a:ext cx="1039485" cy="182564"/>
              <a:chOff x="5637151" y="1356272"/>
              <a:chExt cx="1039485" cy="182564"/>
            </a:xfrm>
          </p:grpSpPr>
          <p:sp>
            <p:nvSpPr>
              <p:cNvPr id="283" name="Google Shape;283;p35"/>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35"/>
              <p:cNvSpPr/>
              <p:nvPr/>
            </p:nvSpPr>
            <p:spPr>
              <a:xfrm>
                <a:off x="6377105" y="1239305"/>
                <a:ext cx="0" cy="599062"/>
              </a:xfrm>
              <a:custGeom>
                <a:rect b="b" l="l" r="r" t="t"/>
                <a:pathLst>
                  <a:path extrusionOk="0" h="1367789" w="120000">
                    <a:moveTo>
                      <a:pt x="0" y="1367581"/>
                    </a:moveTo>
                    <a:lnTo>
                      <a:pt x="0" y="0"/>
                    </a:lnTo>
                  </a:path>
                </a:pathLst>
              </a:custGeom>
              <a:noFill/>
              <a:ln cap="flat" cmpd="sng" w="125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85" name="Google Shape;285;p35"/>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Section Bold">
  <p:cSld name="2-Section Bold">
    <p:bg>
      <p:bgPr>
        <a:solidFill>
          <a:schemeClr val="accent1"/>
        </a:solidFill>
      </p:bgPr>
    </p:bg>
    <p:spTree>
      <p:nvGrpSpPr>
        <p:cNvPr id="286" name="Shape 286"/>
        <p:cNvGrpSpPr/>
        <p:nvPr/>
      </p:nvGrpSpPr>
      <p:grpSpPr>
        <a:xfrm>
          <a:off x="0" y="0"/>
          <a:ext cx="0" cy="0"/>
          <a:chOff x="0" y="0"/>
          <a:chExt cx="0" cy="0"/>
        </a:xfrm>
      </p:grpSpPr>
      <p:pic>
        <p:nvPicPr>
          <p:cNvPr id="287" name="Google Shape;287;p36"/>
          <p:cNvPicPr preferRelativeResize="0"/>
          <p:nvPr/>
        </p:nvPicPr>
        <p:blipFill rotWithShape="1">
          <a:blip r:embed="rId2">
            <a:alphaModFix amt="60000"/>
          </a:blip>
          <a:srcRect b="0" l="0" r="0" t="0"/>
          <a:stretch/>
        </p:blipFill>
        <p:spPr>
          <a:xfrm>
            <a:off x="0" y="-2"/>
            <a:ext cx="12215405" cy="6858001"/>
          </a:xfrm>
          <a:prstGeom prst="rect">
            <a:avLst/>
          </a:prstGeom>
          <a:noFill/>
          <a:ln>
            <a:noFill/>
          </a:ln>
        </p:spPr>
      </p:pic>
      <p:sp>
        <p:nvSpPr>
          <p:cNvPr id="288" name="Google Shape;288;p36"/>
          <p:cNvSpPr txBox="1"/>
          <p:nvPr>
            <p:ph type="title"/>
          </p:nvPr>
        </p:nvSpPr>
        <p:spPr>
          <a:xfrm>
            <a:off x="50659" y="2721183"/>
            <a:ext cx="12090683" cy="1602589"/>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rgbClr val="FFFFFF"/>
              </a:buClr>
              <a:buSzPts val="4400"/>
              <a:buFont typeface="Arial"/>
              <a:buNone/>
              <a:defRPr b="1" i="0" sz="44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36"/>
          <p:cNvSpPr txBox="1"/>
          <p:nvPr>
            <p:ph idx="1" type="body"/>
          </p:nvPr>
        </p:nvSpPr>
        <p:spPr>
          <a:xfrm>
            <a:off x="4033403" y="1984328"/>
            <a:ext cx="4125195" cy="35668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Clr>
                <a:srgbClr val="FFFFFF"/>
              </a:buClr>
              <a:buSzPts val="1100"/>
              <a:buNone/>
              <a:defRPr b="1" i="0" sz="1100">
                <a:solidFill>
                  <a:srgbClr val="FFFFFF"/>
                </a:solidFill>
                <a:latin typeface="Arial"/>
                <a:ea typeface="Arial"/>
                <a:cs typeface="Arial"/>
                <a:sym typeface="Arial"/>
              </a:defRPr>
            </a:lvl1pPr>
            <a:lvl2pPr indent="-228600" lvl="1" marL="914400" algn="ctr">
              <a:lnSpc>
                <a:spcPct val="90000"/>
              </a:lnSpc>
              <a:spcBef>
                <a:spcPts val="500"/>
              </a:spcBef>
              <a:spcAft>
                <a:spcPts val="0"/>
              </a:spcAft>
              <a:buClr>
                <a:schemeClr val="accent1"/>
              </a:buClr>
              <a:buSzPts val="800"/>
              <a:buNone/>
              <a:defRPr b="1" i="0" sz="800">
                <a:solidFill>
                  <a:schemeClr val="accent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0" name="Google Shape;290;p36"/>
          <p:cNvGrpSpPr/>
          <p:nvPr/>
        </p:nvGrpSpPr>
        <p:grpSpPr>
          <a:xfrm>
            <a:off x="5637151" y="307065"/>
            <a:ext cx="1054452" cy="6343343"/>
            <a:chOff x="5637151" y="307065"/>
            <a:chExt cx="1054452" cy="6343343"/>
          </a:xfrm>
        </p:grpSpPr>
        <p:grpSp>
          <p:nvGrpSpPr>
            <p:cNvPr id="291" name="Google Shape;291;p36"/>
            <p:cNvGrpSpPr/>
            <p:nvPr/>
          </p:nvGrpSpPr>
          <p:grpSpPr>
            <a:xfrm>
              <a:off x="5637151" y="307065"/>
              <a:ext cx="1054452" cy="97449"/>
              <a:chOff x="5637151" y="307065"/>
              <a:chExt cx="1054452" cy="97449"/>
            </a:xfrm>
          </p:grpSpPr>
          <p:sp>
            <p:nvSpPr>
              <p:cNvPr id="292" name="Google Shape;292;p36"/>
              <p:cNvSpPr/>
              <p:nvPr/>
            </p:nvSpPr>
            <p:spPr>
              <a:xfrm>
                <a:off x="5936682" y="7534"/>
                <a:ext cx="0" cy="599062"/>
              </a:xfrm>
              <a:custGeom>
                <a:rect b="b" l="l" r="r" t="t"/>
                <a:pathLst>
                  <a:path extrusionOk="0" h="1367790" w="120000">
                    <a:moveTo>
                      <a:pt x="0" y="1367591"/>
                    </a:moveTo>
                    <a:lnTo>
                      <a:pt x="0" y="0"/>
                    </a:lnTo>
                  </a:path>
                </a:pathLst>
              </a:custGeom>
              <a:noFill/>
              <a:ln cap="flat" cmpd="sng" w="339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6"/>
              <p:cNvSpPr/>
              <p:nvPr/>
            </p:nvSpPr>
            <p:spPr>
              <a:xfrm>
                <a:off x="6392072" y="104983"/>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4" name="Google Shape;294;p36"/>
            <p:cNvGrpSpPr/>
            <p:nvPr/>
          </p:nvGrpSpPr>
          <p:grpSpPr>
            <a:xfrm>
              <a:off x="5637151" y="748531"/>
              <a:ext cx="1054452" cy="111512"/>
              <a:chOff x="5637151" y="748531"/>
              <a:chExt cx="1054452" cy="111512"/>
            </a:xfrm>
          </p:grpSpPr>
          <p:sp>
            <p:nvSpPr>
              <p:cNvPr id="295" name="Google Shape;295;p36"/>
              <p:cNvSpPr/>
              <p:nvPr/>
            </p:nvSpPr>
            <p:spPr>
              <a:xfrm>
                <a:off x="5936682" y="449000"/>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36"/>
              <p:cNvSpPr/>
              <p:nvPr/>
            </p:nvSpPr>
            <p:spPr>
              <a:xfrm>
                <a:off x="6392072" y="489700"/>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36"/>
              <p:cNvSpPr/>
              <p:nvPr/>
            </p:nvSpPr>
            <p:spPr>
              <a:xfrm>
                <a:off x="5936682" y="560512"/>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8" name="Google Shape;298;p36"/>
            <p:cNvGrpSpPr/>
            <p:nvPr/>
          </p:nvGrpSpPr>
          <p:grpSpPr>
            <a:xfrm>
              <a:off x="5637151" y="1356272"/>
              <a:ext cx="1054452" cy="18398"/>
              <a:chOff x="5637151" y="1356272"/>
              <a:chExt cx="1054452" cy="18398"/>
            </a:xfrm>
          </p:grpSpPr>
          <p:sp>
            <p:nvSpPr>
              <p:cNvPr id="299" name="Google Shape;299;p36"/>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36"/>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1" name="Google Shape;301;p36"/>
            <p:cNvGrpSpPr/>
            <p:nvPr/>
          </p:nvGrpSpPr>
          <p:grpSpPr>
            <a:xfrm>
              <a:off x="5637151" y="2332004"/>
              <a:ext cx="1054452" cy="18398"/>
              <a:chOff x="5637151" y="1356272"/>
              <a:chExt cx="1054452" cy="18398"/>
            </a:xfrm>
          </p:grpSpPr>
          <p:sp>
            <p:nvSpPr>
              <p:cNvPr id="302" name="Google Shape;302;p36"/>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36"/>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4" name="Google Shape;304;p36"/>
            <p:cNvSpPr/>
            <p:nvPr/>
          </p:nvSpPr>
          <p:spPr>
            <a:xfrm>
              <a:off x="5936682" y="2446740"/>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5" name="Google Shape;305;p36"/>
            <p:cNvGrpSpPr/>
            <p:nvPr/>
          </p:nvGrpSpPr>
          <p:grpSpPr>
            <a:xfrm flipH="1">
              <a:off x="5637151" y="4556673"/>
              <a:ext cx="1054452" cy="18398"/>
              <a:chOff x="5637151" y="1356272"/>
              <a:chExt cx="1054452" cy="18398"/>
            </a:xfrm>
          </p:grpSpPr>
          <p:sp>
            <p:nvSpPr>
              <p:cNvPr id="306" name="Google Shape;306;p36"/>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36"/>
              <p:cNvSpPr/>
              <p:nvPr/>
            </p:nvSpPr>
            <p:spPr>
              <a:xfrm>
                <a:off x="6392072" y="1075139"/>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8" name="Google Shape;308;p36"/>
            <p:cNvGrpSpPr/>
            <p:nvPr/>
          </p:nvGrpSpPr>
          <p:grpSpPr>
            <a:xfrm flipH="1">
              <a:off x="5637151" y="5071585"/>
              <a:ext cx="1054452" cy="444171"/>
              <a:chOff x="5637151" y="1285667"/>
              <a:chExt cx="1054452" cy="444171"/>
            </a:xfrm>
          </p:grpSpPr>
          <p:sp>
            <p:nvSpPr>
              <p:cNvPr id="309" name="Google Shape;309;p36"/>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36"/>
              <p:cNvSpPr/>
              <p:nvPr/>
            </p:nvSpPr>
            <p:spPr>
              <a:xfrm>
                <a:off x="6392072" y="986136"/>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36"/>
              <p:cNvSpPr/>
              <p:nvPr/>
            </p:nvSpPr>
            <p:spPr>
              <a:xfrm>
                <a:off x="5936682" y="1430307"/>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36"/>
              <p:cNvSpPr/>
              <p:nvPr/>
            </p:nvSpPr>
            <p:spPr>
              <a:xfrm>
                <a:off x="6392072" y="1359702"/>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3" name="Google Shape;313;p36"/>
            <p:cNvSpPr/>
            <p:nvPr/>
          </p:nvSpPr>
          <p:spPr>
            <a:xfrm rot="10800000">
              <a:off x="5936682" y="5521587"/>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4" name="Google Shape;314;p36"/>
            <p:cNvGrpSpPr/>
            <p:nvPr/>
          </p:nvGrpSpPr>
          <p:grpSpPr>
            <a:xfrm>
              <a:off x="5637151" y="6467844"/>
              <a:ext cx="1039485" cy="182564"/>
              <a:chOff x="5637151" y="1356272"/>
              <a:chExt cx="1039485" cy="182564"/>
            </a:xfrm>
          </p:grpSpPr>
          <p:sp>
            <p:nvSpPr>
              <p:cNvPr id="315" name="Google Shape;315;p36"/>
              <p:cNvSpPr/>
              <p:nvPr/>
            </p:nvSpPr>
            <p:spPr>
              <a:xfrm>
                <a:off x="5936682" y="1056741"/>
                <a:ext cx="0" cy="599062"/>
              </a:xfrm>
              <a:custGeom>
                <a:rect b="b" l="l" r="r" t="t"/>
                <a:pathLst>
                  <a:path extrusionOk="0" h="1367790" w="120000">
                    <a:moveTo>
                      <a:pt x="0" y="1367591"/>
                    </a:moveTo>
                    <a:lnTo>
                      <a:pt x="0" y="0"/>
                    </a:lnTo>
                  </a:path>
                </a:pathLst>
              </a:custGeom>
              <a:noFill/>
              <a:ln cap="flat" cmpd="sng" w="363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36"/>
              <p:cNvSpPr/>
              <p:nvPr/>
            </p:nvSpPr>
            <p:spPr>
              <a:xfrm>
                <a:off x="6377105" y="1239305"/>
                <a:ext cx="0" cy="599062"/>
              </a:xfrm>
              <a:custGeom>
                <a:rect b="b" l="l" r="r" t="t"/>
                <a:pathLst>
                  <a:path extrusionOk="0" h="1367789" w="120000">
                    <a:moveTo>
                      <a:pt x="0" y="1367581"/>
                    </a:moveTo>
                    <a:lnTo>
                      <a:pt x="0" y="0"/>
                    </a:lnTo>
                  </a:path>
                </a:pathLst>
              </a:custGeom>
              <a:noFill/>
              <a:ln cap="flat" cmpd="sng" w="12500">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17" name="Google Shape;317;p36"/>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Section Bold">
  <p:cSld name="3-Section Bold">
    <p:bg>
      <p:bgPr>
        <a:solidFill>
          <a:srgbClr val="FFFFFF"/>
        </a:solidFill>
      </p:bgPr>
    </p:bg>
    <p:spTree>
      <p:nvGrpSpPr>
        <p:cNvPr id="318" name="Shape 318"/>
        <p:cNvGrpSpPr/>
        <p:nvPr/>
      </p:nvGrpSpPr>
      <p:grpSpPr>
        <a:xfrm>
          <a:off x="0" y="0"/>
          <a:ext cx="0" cy="0"/>
          <a:chOff x="0" y="0"/>
          <a:chExt cx="0" cy="0"/>
        </a:xfrm>
      </p:grpSpPr>
      <p:pic>
        <p:nvPicPr>
          <p:cNvPr descr="A picture containing outdoor, blue, high, day&#10;&#10;Description automatically generated" id="319" name="Google Shape;319;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0" name="Google Shape;320;p37"/>
          <p:cNvSpPr txBox="1"/>
          <p:nvPr>
            <p:ph type="title"/>
          </p:nvPr>
        </p:nvSpPr>
        <p:spPr>
          <a:xfrm>
            <a:off x="720507" y="3305975"/>
            <a:ext cx="4125194" cy="69186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FFFFFF"/>
              </a:buClr>
              <a:buSzPts val="1800"/>
              <a:buFont typeface="Arial"/>
              <a:buNone/>
              <a:defRPr b="1" i="1" sz="1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37"/>
          <p:cNvSpPr txBox="1"/>
          <p:nvPr>
            <p:ph idx="1" type="body"/>
          </p:nvPr>
        </p:nvSpPr>
        <p:spPr>
          <a:xfrm>
            <a:off x="720507" y="3027918"/>
            <a:ext cx="4125195" cy="29932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600"/>
              <a:buNone/>
              <a:defRPr b="1" i="1" sz="16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37"/>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grpSp>
        <p:nvGrpSpPr>
          <p:cNvPr id="323" name="Google Shape;323;p37"/>
          <p:cNvGrpSpPr/>
          <p:nvPr/>
        </p:nvGrpSpPr>
        <p:grpSpPr>
          <a:xfrm>
            <a:off x="-308344" y="1"/>
            <a:ext cx="2289125" cy="6858000"/>
            <a:chOff x="-350874" y="1"/>
            <a:chExt cx="2331655" cy="7767048"/>
          </a:xfrm>
        </p:grpSpPr>
        <p:sp>
          <p:nvSpPr>
            <p:cNvPr id="324" name="Google Shape;324;p37"/>
            <p:cNvSpPr/>
            <p:nvPr/>
          </p:nvSpPr>
          <p:spPr>
            <a:xfrm>
              <a:off x="-350874" y="3883525"/>
              <a:ext cx="839846" cy="0"/>
            </a:xfrm>
            <a:custGeom>
              <a:rect b="b" l="l" r="r" t="t"/>
              <a:pathLst>
                <a:path extrusionOk="0" h="120000" w="1183640">
                  <a:moveTo>
                    <a:pt x="0" y="0"/>
                  </a:moveTo>
                  <a:lnTo>
                    <a:pt x="1183319"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5" name="Google Shape;325;p37"/>
            <p:cNvGrpSpPr/>
            <p:nvPr/>
          </p:nvGrpSpPr>
          <p:grpSpPr>
            <a:xfrm>
              <a:off x="-350874" y="1"/>
              <a:ext cx="2331655" cy="3180687"/>
              <a:chOff x="-343367" y="1"/>
              <a:chExt cx="2331655" cy="3180687"/>
            </a:xfrm>
          </p:grpSpPr>
          <p:sp>
            <p:nvSpPr>
              <p:cNvPr id="326" name="Google Shape;326;p37"/>
              <p:cNvSpPr/>
              <p:nvPr/>
            </p:nvSpPr>
            <p:spPr>
              <a:xfrm>
                <a:off x="-343367" y="1"/>
                <a:ext cx="2331655" cy="3180687"/>
              </a:xfrm>
              <a:custGeom>
                <a:rect b="b" l="l" r="r" t="t"/>
                <a:pathLst>
                  <a:path extrusionOk="0" h="4549775" w="3286125">
                    <a:moveTo>
                      <a:pt x="3285774" y="2062273"/>
                    </a:moveTo>
                    <a:lnTo>
                      <a:pt x="1105442" y="2062273"/>
                    </a:lnTo>
                    <a:lnTo>
                      <a:pt x="675790" y="0"/>
                    </a:lnTo>
                  </a:path>
                  <a:path extrusionOk="0" h="4549775" w="3286125">
                    <a:moveTo>
                      <a:pt x="3285774" y="2684034"/>
                    </a:moveTo>
                    <a:lnTo>
                      <a:pt x="1105442" y="2684034"/>
                    </a:lnTo>
                    <a:lnTo>
                      <a:pt x="406493" y="0"/>
                    </a:lnTo>
                  </a:path>
                  <a:path extrusionOk="0" h="4549775" w="3286125">
                    <a:moveTo>
                      <a:pt x="3285774" y="3305796"/>
                    </a:moveTo>
                    <a:lnTo>
                      <a:pt x="1105442" y="3305796"/>
                    </a:lnTo>
                    <a:lnTo>
                      <a:pt x="0" y="121549"/>
                    </a:lnTo>
                  </a:path>
                  <a:path extrusionOk="0" h="4549775" w="3286125">
                    <a:moveTo>
                      <a:pt x="3285774" y="3927630"/>
                    </a:moveTo>
                    <a:lnTo>
                      <a:pt x="1105442" y="3927630"/>
                    </a:lnTo>
                    <a:lnTo>
                      <a:pt x="0" y="1804160"/>
                    </a:lnTo>
                  </a:path>
                  <a:path extrusionOk="0" h="4549775" w="3286125">
                    <a:moveTo>
                      <a:pt x="3285774" y="4549391"/>
                    </a:moveTo>
                    <a:lnTo>
                      <a:pt x="1105442" y="4549391"/>
                    </a:lnTo>
                    <a:lnTo>
                      <a:pt x="0" y="348674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37"/>
              <p:cNvSpPr/>
              <p:nvPr/>
            </p:nvSpPr>
            <p:spPr>
              <a:xfrm>
                <a:off x="263538" y="1"/>
                <a:ext cx="1724749" cy="1007255"/>
              </a:xfrm>
              <a:custGeom>
                <a:rect b="b" l="l" r="r" t="t"/>
                <a:pathLst>
                  <a:path extrusionOk="0" h="1440814" w="2430779">
                    <a:moveTo>
                      <a:pt x="128260" y="0"/>
                    </a:moveTo>
                    <a:lnTo>
                      <a:pt x="250098" y="818678"/>
                    </a:lnTo>
                    <a:lnTo>
                      <a:pt x="2430429" y="818678"/>
                    </a:lnTo>
                  </a:path>
                  <a:path extrusionOk="0" h="1440814" w="2430779">
                    <a:moveTo>
                      <a:pt x="2430429" y="1440439"/>
                    </a:moveTo>
                    <a:lnTo>
                      <a:pt x="250098" y="1440439"/>
                    </a:lnTo>
                    <a:lnTo>
                      <a:pt x="0" y="0"/>
                    </a:lnTo>
                  </a:path>
                  <a:path extrusionOk="0" h="1440814" w="2430779">
                    <a:moveTo>
                      <a:pt x="2430429" y="196916"/>
                    </a:moveTo>
                    <a:lnTo>
                      <a:pt x="250098" y="196916"/>
                    </a:lnTo>
                    <a:lnTo>
                      <a:pt x="224453"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8" name="Google Shape;328;p37"/>
            <p:cNvGrpSpPr/>
            <p:nvPr/>
          </p:nvGrpSpPr>
          <p:grpSpPr>
            <a:xfrm flipH="1" rot="10800000">
              <a:off x="-350874" y="4586362"/>
              <a:ext cx="2331655" cy="3180687"/>
              <a:chOff x="-343367" y="1"/>
              <a:chExt cx="2331655" cy="3180687"/>
            </a:xfrm>
          </p:grpSpPr>
          <p:sp>
            <p:nvSpPr>
              <p:cNvPr id="329" name="Google Shape;329;p37"/>
              <p:cNvSpPr/>
              <p:nvPr/>
            </p:nvSpPr>
            <p:spPr>
              <a:xfrm>
                <a:off x="-343367" y="1"/>
                <a:ext cx="2331655" cy="3180687"/>
              </a:xfrm>
              <a:custGeom>
                <a:rect b="b" l="l" r="r" t="t"/>
                <a:pathLst>
                  <a:path extrusionOk="0" h="4549775" w="3286125">
                    <a:moveTo>
                      <a:pt x="3285774" y="2062273"/>
                    </a:moveTo>
                    <a:lnTo>
                      <a:pt x="1105442" y="2062273"/>
                    </a:lnTo>
                    <a:lnTo>
                      <a:pt x="675790" y="0"/>
                    </a:lnTo>
                  </a:path>
                  <a:path extrusionOk="0" h="4549775" w="3286125">
                    <a:moveTo>
                      <a:pt x="3285774" y="2684034"/>
                    </a:moveTo>
                    <a:lnTo>
                      <a:pt x="1105442" y="2684034"/>
                    </a:lnTo>
                    <a:lnTo>
                      <a:pt x="406493" y="0"/>
                    </a:lnTo>
                  </a:path>
                  <a:path extrusionOk="0" h="4549775" w="3286125">
                    <a:moveTo>
                      <a:pt x="3285774" y="3305796"/>
                    </a:moveTo>
                    <a:lnTo>
                      <a:pt x="1105442" y="3305796"/>
                    </a:lnTo>
                    <a:lnTo>
                      <a:pt x="0" y="121549"/>
                    </a:lnTo>
                  </a:path>
                  <a:path extrusionOk="0" h="4549775" w="3286125">
                    <a:moveTo>
                      <a:pt x="3285774" y="3927630"/>
                    </a:moveTo>
                    <a:lnTo>
                      <a:pt x="1105442" y="3927630"/>
                    </a:lnTo>
                    <a:lnTo>
                      <a:pt x="0" y="1804160"/>
                    </a:lnTo>
                  </a:path>
                  <a:path extrusionOk="0" h="4549775" w="3286125">
                    <a:moveTo>
                      <a:pt x="3285774" y="4549391"/>
                    </a:moveTo>
                    <a:lnTo>
                      <a:pt x="1105442" y="4549391"/>
                    </a:lnTo>
                    <a:lnTo>
                      <a:pt x="0" y="348674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37"/>
              <p:cNvSpPr/>
              <p:nvPr/>
            </p:nvSpPr>
            <p:spPr>
              <a:xfrm>
                <a:off x="263538" y="1"/>
                <a:ext cx="1724749" cy="1007255"/>
              </a:xfrm>
              <a:custGeom>
                <a:rect b="b" l="l" r="r" t="t"/>
                <a:pathLst>
                  <a:path extrusionOk="0" h="1440814" w="2430779">
                    <a:moveTo>
                      <a:pt x="128260" y="0"/>
                    </a:moveTo>
                    <a:lnTo>
                      <a:pt x="250098" y="818678"/>
                    </a:lnTo>
                    <a:lnTo>
                      <a:pt x="2430429" y="818678"/>
                    </a:lnTo>
                  </a:path>
                  <a:path extrusionOk="0" h="1440814" w="2430779">
                    <a:moveTo>
                      <a:pt x="2430429" y="1440439"/>
                    </a:moveTo>
                    <a:lnTo>
                      <a:pt x="250098" y="1440439"/>
                    </a:lnTo>
                    <a:lnTo>
                      <a:pt x="0" y="0"/>
                    </a:lnTo>
                  </a:path>
                  <a:path extrusionOk="0" h="1440814" w="2430779">
                    <a:moveTo>
                      <a:pt x="2430429" y="196916"/>
                    </a:moveTo>
                    <a:lnTo>
                      <a:pt x="250098" y="196916"/>
                    </a:lnTo>
                    <a:lnTo>
                      <a:pt x="224453"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31" name="Google Shape;331;p37"/>
          <p:cNvSpPr txBox="1"/>
          <p:nvPr>
            <p:ph idx="2" type="body"/>
          </p:nvPr>
        </p:nvSpPr>
        <p:spPr>
          <a:xfrm>
            <a:off x="4997931" y="1381065"/>
            <a:ext cx="5305425" cy="291448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FFFFF"/>
              </a:buClr>
              <a:buSzPts val="1800"/>
              <a:buFont typeface="Arial"/>
              <a:buNone/>
              <a:defRPr b="1" i="0" sz="1800">
                <a:solidFill>
                  <a:srgbClr val="FFFFFF"/>
                </a:solidFill>
                <a:latin typeface="Arial"/>
                <a:ea typeface="Arial"/>
                <a:cs typeface="Arial"/>
                <a:sym typeface="Arial"/>
              </a:defRPr>
            </a:lvl1pPr>
            <a:lvl2pPr indent="-228600" lvl="1" marL="914400" algn="l">
              <a:lnSpc>
                <a:spcPct val="100000"/>
              </a:lnSpc>
              <a:spcBef>
                <a:spcPts val="1700"/>
              </a:spcBef>
              <a:spcAft>
                <a:spcPts val="0"/>
              </a:spcAft>
              <a:buClr>
                <a:srgbClr val="FFFFFF"/>
              </a:buClr>
              <a:buSzPts val="1400"/>
              <a:buFont typeface="Arial"/>
              <a:buNone/>
              <a:defRPr sz="1400">
                <a:solidFill>
                  <a:srgbClr val="FFFFFF"/>
                </a:solidFil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32" name="Google Shape;332;p37"/>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333" name="Google Shape;333;p37"/>
          <p:cNvSpPr txBox="1"/>
          <p:nvPr>
            <p:ph idx="3" type="body"/>
          </p:nvPr>
        </p:nvSpPr>
        <p:spPr>
          <a:xfrm>
            <a:off x="4997931" y="4740954"/>
            <a:ext cx="5305425" cy="122768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rgbClr val="FFFFFF"/>
              </a:buClr>
              <a:buSzPts val="1800"/>
              <a:buFont typeface="Arial"/>
              <a:buNone/>
              <a:defRPr b="1" i="0" sz="1800">
                <a:solidFill>
                  <a:srgbClr val="FFFFFF"/>
                </a:solidFill>
                <a:latin typeface="Arial"/>
                <a:ea typeface="Arial"/>
                <a:cs typeface="Arial"/>
                <a:sym typeface="Arial"/>
              </a:defRPr>
            </a:lvl1pPr>
            <a:lvl2pPr indent="-228600" lvl="1" marL="914400" algn="l">
              <a:lnSpc>
                <a:spcPct val="100000"/>
              </a:lnSpc>
              <a:spcBef>
                <a:spcPts val="1700"/>
              </a:spcBef>
              <a:spcAft>
                <a:spcPts val="0"/>
              </a:spcAft>
              <a:buClr>
                <a:srgbClr val="FFFFFF"/>
              </a:buClr>
              <a:buSzPts val="1400"/>
              <a:buFont typeface="Arial"/>
              <a:buNone/>
              <a:defRPr sz="1400">
                <a:solidFill>
                  <a:srgbClr val="FFFFFF"/>
                </a:solidFil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Section Bold">
  <p:cSld name="4-Section Bold">
    <p:bg>
      <p:bgPr>
        <a:solidFill>
          <a:schemeClr val="accent1"/>
        </a:solidFill>
      </p:bgPr>
    </p:bg>
    <p:spTree>
      <p:nvGrpSpPr>
        <p:cNvPr id="334" name="Shape 334"/>
        <p:cNvGrpSpPr/>
        <p:nvPr/>
      </p:nvGrpSpPr>
      <p:grpSpPr>
        <a:xfrm>
          <a:off x="0" y="0"/>
          <a:ext cx="0" cy="0"/>
          <a:chOff x="0" y="0"/>
          <a:chExt cx="0" cy="0"/>
        </a:xfrm>
      </p:grpSpPr>
      <p:pic>
        <p:nvPicPr>
          <p:cNvPr id="335" name="Google Shape;335;p38"/>
          <p:cNvPicPr preferRelativeResize="0"/>
          <p:nvPr/>
        </p:nvPicPr>
        <p:blipFill rotWithShape="1">
          <a:blip r:embed="rId2">
            <a:alphaModFix amt="60000"/>
          </a:blip>
          <a:srcRect b="0" l="0" r="0" t="0"/>
          <a:stretch/>
        </p:blipFill>
        <p:spPr>
          <a:xfrm>
            <a:off x="0" y="0"/>
            <a:ext cx="12215405" cy="6858001"/>
          </a:xfrm>
          <a:prstGeom prst="rect">
            <a:avLst/>
          </a:prstGeom>
          <a:noFill/>
          <a:ln>
            <a:noFill/>
          </a:ln>
        </p:spPr>
      </p:pic>
      <p:sp>
        <p:nvSpPr>
          <p:cNvPr id="336" name="Google Shape;336;p38"/>
          <p:cNvSpPr txBox="1"/>
          <p:nvPr>
            <p:ph type="title"/>
          </p:nvPr>
        </p:nvSpPr>
        <p:spPr>
          <a:xfrm>
            <a:off x="720507" y="3305975"/>
            <a:ext cx="4125194" cy="69186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FFFFFF"/>
              </a:buClr>
              <a:buSzPts val="1800"/>
              <a:buFont typeface="Arial"/>
              <a:buNone/>
              <a:defRPr b="1" i="1" sz="1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38"/>
          <p:cNvSpPr txBox="1"/>
          <p:nvPr>
            <p:ph idx="1" type="body"/>
          </p:nvPr>
        </p:nvSpPr>
        <p:spPr>
          <a:xfrm>
            <a:off x="720507" y="3027918"/>
            <a:ext cx="4125195" cy="29932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FFFFFF"/>
              </a:buClr>
              <a:buSzPts val="1600"/>
              <a:buNone/>
              <a:defRPr b="1" i="1" sz="16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38"/>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rgbClr val="FFFFFF"/>
                </a:solidFill>
                <a:latin typeface="Arial"/>
                <a:ea typeface="Arial"/>
                <a:cs typeface="Arial"/>
                <a:sym typeface="Arial"/>
              </a:rPr>
              <a:t>‹#›</a:t>
            </a:fld>
            <a:endParaRPr b="1" i="0" sz="1200">
              <a:solidFill>
                <a:srgbClr val="FFFFFF"/>
              </a:solidFill>
              <a:latin typeface="Arial"/>
              <a:ea typeface="Arial"/>
              <a:cs typeface="Arial"/>
              <a:sym typeface="Arial"/>
            </a:endParaRPr>
          </a:p>
        </p:txBody>
      </p:sp>
      <p:grpSp>
        <p:nvGrpSpPr>
          <p:cNvPr id="339" name="Google Shape;339;p38"/>
          <p:cNvGrpSpPr/>
          <p:nvPr/>
        </p:nvGrpSpPr>
        <p:grpSpPr>
          <a:xfrm>
            <a:off x="-250156" y="0"/>
            <a:ext cx="2289125" cy="6858000"/>
            <a:chOff x="-350874" y="1"/>
            <a:chExt cx="2331655" cy="7767048"/>
          </a:xfrm>
        </p:grpSpPr>
        <p:sp>
          <p:nvSpPr>
            <p:cNvPr id="340" name="Google Shape;340;p38"/>
            <p:cNvSpPr/>
            <p:nvPr/>
          </p:nvSpPr>
          <p:spPr>
            <a:xfrm>
              <a:off x="-350874" y="3883525"/>
              <a:ext cx="839846" cy="0"/>
            </a:xfrm>
            <a:custGeom>
              <a:rect b="b" l="l" r="r" t="t"/>
              <a:pathLst>
                <a:path extrusionOk="0" h="120000" w="1183640">
                  <a:moveTo>
                    <a:pt x="0" y="0"/>
                  </a:moveTo>
                  <a:lnTo>
                    <a:pt x="1183319"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1" name="Google Shape;341;p38"/>
            <p:cNvGrpSpPr/>
            <p:nvPr/>
          </p:nvGrpSpPr>
          <p:grpSpPr>
            <a:xfrm>
              <a:off x="-350874" y="1"/>
              <a:ext cx="2331655" cy="3180687"/>
              <a:chOff x="-343367" y="1"/>
              <a:chExt cx="2331655" cy="3180687"/>
            </a:xfrm>
          </p:grpSpPr>
          <p:sp>
            <p:nvSpPr>
              <p:cNvPr id="342" name="Google Shape;342;p38"/>
              <p:cNvSpPr/>
              <p:nvPr/>
            </p:nvSpPr>
            <p:spPr>
              <a:xfrm>
                <a:off x="-343367" y="1"/>
                <a:ext cx="2331655" cy="3180687"/>
              </a:xfrm>
              <a:custGeom>
                <a:rect b="b" l="l" r="r" t="t"/>
                <a:pathLst>
                  <a:path extrusionOk="0" h="4549775" w="3286125">
                    <a:moveTo>
                      <a:pt x="3285774" y="2062273"/>
                    </a:moveTo>
                    <a:lnTo>
                      <a:pt x="1105442" y="2062273"/>
                    </a:lnTo>
                    <a:lnTo>
                      <a:pt x="675790" y="0"/>
                    </a:lnTo>
                  </a:path>
                  <a:path extrusionOk="0" h="4549775" w="3286125">
                    <a:moveTo>
                      <a:pt x="3285774" y="2684034"/>
                    </a:moveTo>
                    <a:lnTo>
                      <a:pt x="1105442" y="2684034"/>
                    </a:lnTo>
                    <a:lnTo>
                      <a:pt x="406493" y="0"/>
                    </a:lnTo>
                  </a:path>
                  <a:path extrusionOk="0" h="4549775" w="3286125">
                    <a:moveTo>
                      <a:pt x="3285774" y="3305796"/>
                    </a:moveTo>
                    <a:lnTo>
                      <a:pt x="1105442" y="3305796"/>
                    </a:lnTo>
                    <a:lnTo>
                      <a:pt x="0" y="121549"/>
                    </a:lnTo>
                  </a:path>
                  <a:path extrusionOk="0" h="4549775" w="3286125">
                    <a:moveTo>
                      <a:pt x="3285774" y="3927630"/>
                    </a:moveTo>
                    <a:lnTo>
                      <a:pt x="1105442" y="3927630"/>
                    </a:lnTo>
                    <a:lnTo>
                      <a:pt x="0" y="1804160"/>
                    </a:lnTo>
                  </a:path>
                  <a:path extrusionOk="0" h="4549775" w="3286125">
                    <a:moveTo>
                      <a:pt x="3285774" y="4549391"/>
                    </a:moveTo>
                    <a:lnTo>
                      <a:pt x="1105442" y="4549391"/>
                    </a:lnTo>
                    <a:lnTo>
                      <a:pt x="0" y="348674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38"/>
              <p:cNvSpPr/>
              <p:nvPr/>
            </p:nvSpPr>
            <p:spPr>
              <a:xfrm>
                <a:off x="263538" y="1"/>
                <a:ext cx="1724749" cy="1007255"/>
              </a:xfrm>
              <a:custGeom>
                <a:rect b="b" l="l" r="r" t="t"/>
                <a:pathLst>
                  <a:path extrusionOk="0" h="1440814" w="2430779">
                    <a:moveTo>
                      <a:pt x="128260" y="0"/>
                    </a:moveTo>
                    <a:lnTo>
                      <a:pt x="250098" y="818678"/>
                    </a:lnTo>
                    <a:lnTo>
                      <a:pt x="2430429" y="818678"/>
                    </a:lnTo>
                  </a:path>
                  <a:path extrusionOk="0" h="1440814" w="2430779">
                    <a:moveTo>
                      <a:pt x="2430429" y="1440439"/>
                    </a:moveTo>
                    <a:lnTo>
                      <a:pt x="250098" y="1440439"/>
                    </a:lnTo>
                    <a:lnTo>
                      <a:pt x="0" y="0"/>
                    </a:lnTo>
                  </a:path>
                  <a:path extrusionOk="0" h="1440814" w="2430779">
                    <a:moveTo>
                      <a:pt x="2430429" y="196916"/>
                    </a:moveTo>
                    <a:lnTo>
                      <a:pt x="250098" y="196916"/>
                    </a:lnTo>
                    <a:lnTo>
                      <a:pt x="224453"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4" name="Google Shape;344;p38"/>
            <p:cNvGrpSpPr/>
            <p:nvPr/>
          </p:nvGrpSpPr>
          <p:grpSpPr>
            <a:xfrm flipH="1" rot="10800000">
              <a:off x="-350874" y="4586362"/>
              <a:ext cx="2331655" cy="3180687"/>
              <a:chOff x="-343367" y="1"/>
              <a:chExt cx="2331655" cy="3180687"/>
            </a:xfrm>
          </p:grpSpPr>
          <p:sp>
            <p:nvSpPr>
              <p:cNvPr id="345" name="Google Shape;345;p38"/>
              <p:cNvSpPr/>
              <p:nvPr/>
            </p:nvSpPr>
            <p:spPr>
              <a:xfrm>
                <a:off x="-343367" y="1"/>
                <a:ext cx="2331655" cy="3180687"/>
              </a:xfrm>
              <a:custGeom>
                <a:rect b="b" l="l" r="r" t="t"/>
                <a:pathLst>
                  <a:path extrusionOk="0" h="4549775" w="3286125">
                    <a:moveTo>
                      <a:pt x="3285774" y="2062273"/>
                    </a:moveTo>
                    <a:lnTo>
                      <a:pt x="1105442" y="2062273"/>
                    </a:lnTo>
                    <a:lnTo>
                      <a:pt x="675790" y="0"/>
                    </a:lnTo>
                  </a:path>
                  <a:path extrusionOk="0" h="4549775" w="3286125">
                    <a:moveTo>
                      <a:pt x="3285774" y="2684034"/>
                    </a:moveTo>
                    <a:lnTo>
                      <a:pt x="1105442" y="2684034"/>
                    </a:lnTo>
                    <a:lnTo>
                      <a:pt x="406493" y="0"/>
                    </a:lnTo>
                  </a:path>
                  <a:path extrusionOk="0" h="4549775" w="3286125">
                    <a:moveTo>
                      <a:pt x="3285774" y="3305796"/>
                    </a:moveTo>
                    <a:lnTo>
                      <a:pt x="1105442" y="3305796"/>
                    </a:lnTo>
                    <a:lnTo>
                      <a:pt x="0" y="121549"/>
                    </a:lnTo>
                  </a:path>
                  <a:path extrusionOk="0" h="4549775" w="3286125">
                    <a:moveTo>
                      <a:pt x="3285774" y="3927630"/>
                    </a:moveTo>
                    <a:lnTo>
                      <a:pt x="1105442" y="3927630"/>
                    </a:lnTo>
                    <a:lnTo>
                      <a:pt x="0" y="1804160"/>
                    </a:lnTo>
                  </a:path>
                  <a:path extrusionOk="0" h="4549775" w="3286125">
                    <a:moveTo>
                      <a:pt x="3285774" y="4549391"/>
                    </a:moveTo>
                    <a:lnTo>
                      <a:pt x="1105442" y="4549391"/>
                    </a:lnTo>
                    <a:lnTo>
                      <a:pt x="0" y="3486742"/>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38"/>
              <p:cNvSpPr/>
              <p:nvPr/>
            </p:nvSpPr>
            <p:spPr>
              <a:xfrm>
                <a:off x="263538" y="1"/>
                <a:ext cx="1724749" cy="1007255"/>
              </a:xfrm>
              <a:custGeom>
                <a:rect b="b" l="l" r="r" t="t"/>
                <a:pathLst>
                  <a:path extrusionOk="0" h="1440814" w="2430779">
                    <a:moveTo>
                      <a:pt x="128260" y="0"/>
                    </a:moveTo>
                    <a:lnTo>
                      <a:pt x="250098" y="818678"/>
                    </a:lnTo>
                    <a:lnTo>
                      <a:pt x="2430429" y="818678"/>
                    </a:lnTo>
                  </a:path>
                  <a:path extrusionOk="0" h="1440814" w="2430779">
                    <a:moveTo>
                      <a:pt x="2430429" y="1440439"/>
                    </a:moveTo>
                    <a:lnTo>
                      <a:pt x="250098" y="1440439"/>
                    </a:lnTo>
                    <a:lnTo>
                      <a:pt x="0" y="0"/>
                    </a:lnTo>
                  </a:path>
                  <a:path extrusionOk="0" h="1440814" w="2430779">
                    <a:moveTo>
                      <a:pt x="2430429" y="196916"/>
                    </a:moveTo>
                    <a:lnTo>
                      <a:pt x="250098" y="196916"/>
                    </a:lnTo>
                    <a:lnTo>
                      <a:pt x="224453" y="0"/>
                    </a:lnTo>
                  </a:path>
                </a:pathLst>
              </a:custGeom>
              <a:noFill/>
              <a:ln cap="flat" cmpd="sng" w="190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47" name="Google Shape;347;p38"/>
          <p:cNvSpPr txBox="1"/>
          <p:nvPr>
            <p:ph idx="2" type="body"/>
          </p:nvPr>
        </p:nvSpPr>
        <p:spPr>
          <a:xfrm>
            <a:off x="4997931" y="1381065"/>
            <a:ext cx="5305425" cy="291448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FFFFFF"/>
              </a:buClr>
              <a:buSzPts val="1800"/>
              <a:buFont typeface="Arial"/>
              <a:buNone/>
              <a:defRPr b="1" i="0" sz="1800">
                <a:solidFill>
                  <a:srgbClr val="FFFFFF"/>
                </a:solidFill>
                <a:latin typeface="Arial"/>
                <a:ea typeface="Arial"/>
                <a:cs typeface="Arial"/>
                <a:sym typeface="Arial"/>
              </a:defRPr>
            </a:lvl1pPr>
            <a:lvl2pPr indent="-228600" lvl="1" marL="914400" algn="l">
              <a:lnSpc>
                <a:spcPct val="100000"/>
              </a:lnSpc>
              <a:spcBef>
                <a:spcPts val="1700"/>
              </a:spcBef>
              <a:spcAft>
                <a:spcPts val="0"/>
              </a:spcAft>
              <a:buClr>
                <a:srgbClr val="FFFFFF"/>
              </a:buClr>
              <a:buSzPts val="1400"/>
              <a:buFont typeface="Arial"/>
              <a:buNone/>
              <a:defRPr sz="1400">
                <a:solidFill>
                  <a:srgbClr val="FFFFFF"/>
                </a:solidFil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48" name="Google Shape;348;p38"/>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349" name="Google Shape;349;p38"/>
          <p:cNvSpPr txBox="1"/>
          <p:nvPr>
            <p:ph idx="3" type="body"/>
          </p:nvPr>
        </p:nvSpPr>
        <p:spPr>
          <a:xfrm>
            <a:off x="4997931" y="4740954"/>
            <a:ext cx="5305425" cy="122768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rgbClr val="FFFFFF"/>
              </a:buClr>
              <a:buSzPts val="1800"/>
              <a:buFont typeface="Arial"/>
              <a:buNone/>
              <a:defRPr b="1" i="0" sz="1800">
                <a:solidFill>
                  <a:srgbClr val="FFFFFF"/>
                </a:solidFill>
                <a:latin typeface="Arial"/>
                <a:ea typeface="Arial"/>
                <a:cs typeface="Arial"/>
                <a:sym typeface="Arial"/>
              </a:defRPr>
            </a:lvl1pPr>
            <a:lvl2pPr indent="-228600" lvl="1" marL="914400" algn="l">
              <a:lnSpc>
                <a:spcPct val="100000"/>
              </a:lnSpc>
              <a:spcBef>
                <a:spcPts val="1700"/>
              </a:spcBef>
              <a:spcAft>
                <a:spcPts val="0"/>
              </a:spcAft>
              <a:buClr>
                <a:srgbClr val="FFFFFF"/>
              </a:buClr>
              <a:buSzPts val="1400"/>
              <a:buFont typeface="Arial"/>
              <a:buNone/>
              <a:defRPr sz="1400">
                <a:solidFill>
                  <a:srgbClr val="FFFFFF"/>
                </a:solidFill>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Text-Blue-Bold">
  <p:cSld name="1-Text-Blue-Bold">
    <p:bg>
      <p:bgPr>
        <a:solidFill>
          <a:srgbClr val="FFFFFF"/>
        </a:solidFill>
      </p:bgPr>
    </p:bg>
    <p:spTree>
      <p:nvGrpSpPr>
        <p:cNvPr id="350" name="Shape 350"/>
        <p:cNvGrpSpPr/>
        <p:nvPr/>
      </p:nvGrpSpPr>
      <p:grpSpPr>
        <a:xfrm>
          <a:off x="0" y="0"/>
          <a:ext cx="0" cy="0"/>
          <a:chOff x="0" y="0"/>
          <a:chExt cx="0" cy="0"/>
        </a:xfrm>
      </p:grpSpPr>
      <p:sp>
        <p:nvSpPr>
          <p:cNvPr id="351" name="Google Shape;351;p39"/>
          <p:cNvSpPr txBox="1"/>
          <p:nvPr>
            <p:ph type="title"/>
          </p:nvPr>
        </p:nvSpPr>
        <p:spPr>
          <a:xfrm>
            <a:off x="574203" y="723353"/>
            <a:ext cx="11617791" cy="2993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39"/>
          <p:cNvSpPr txBox="1"/>
          <p:nvPr>
            <p:ph idx="1" type="body"/>
          </p:nvPr>
        </p:nvSpPr>
        <p:spPr>
          <a:xfrm>
            <a:off x="574203" y="435564"/>
            <a:ext cx="11617791" cy="29930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39"/>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54" name="Google Shape;354;p39"/>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cxnSp>
        <p:nvCxnSpPr>
          <p:cNvPr id="355" name="Google Shape;355;p39"/>
          <p:cNvCxnSpPr/>
          <p:nvPr/>
        </p:nvCxnSpPr>
        <p:spPr>
          <a:xfrm>
            <a:off x="6096000" y="1999488"/>
            <a:ext cx="0" cy="3803904"/>
          </a:xfrm>
          <a:prstGeom prst="straightConnector1">
            <a:avLst/>
          </a:prstGeom>
          <a:noFill/>
          <a:ln cap="flat" cmpd="sng" w="19050">
            <a:solidFill>
              <a:schemeClr val="accent1"/>
            </a:solidFill>
            <a:prstDash val="solid"/>
            <a:miter lim="800000"/>
            <a:headEnd len="sm" w="sm" type="none"/>
            <a:tailEnd len="sm" w="sm" type="none"/>
          </a:ln>
        </p:spPr>
      </p:cxnSp>
      <p:sp>
        <p:nvSpPr>
          <p:cNvPr id="356" name="Google Shape;356;p39"/>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p39"/>
          <p:cNvSpPr txBox="1"/>
          <p:nvPr>
            <p:ph idx="3" type="body"/>
          </p:nvPr>
        </p:nvSpPr>
        <p:spPr>
          <a:xfrm>
            <a:off x="574203" y="2629393"/>
            <a:ext cx="5121275"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39"/>
          <p:cNvSpPr txBox="1"/>
          <p:nvPr>
            <p:ph idx="4" type="body"/>
          </p:nvPr>
        </p:nvSpPr>
        <p:spPr>
          <a:xfrm>
            <a:off x="6760057" y="2723124"/>
            <a:ext cx="5431944" cy="34112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2000"/>
              <a:buNone/>
              <a:defRPr b="1" i="0" sz="20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39"/>
          <p:cNvSpPr txBox="1"/>
          <p:nvPr>
            <p:ph idx="5" type="body"/>
          </p:nvPr>
        </p:nvSpPr>
        <p:spPr>
          <a:xfrm>
            <a:off x="6760056" y="3138981"/>
            <a:ext cx="4549775" cy="2817812"/>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1400"/>
              <a:buFont typeface="Arial"/>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outdoor, blue, high, day&#10;&#10;Description automatically generated" id="360" name="Google Shape;360;p39"/>
          <p:cNvPicPr preferRelativeResize="0"/>
          <p:nvPr/>
        </p:nvPicPr>
        <p:blipFill rotWithShape="1">
          <a:blip r:embed="rId2">
            <a:alphaModFix/>
          </a:blip>
          <a:srcRect b="0" l="0" r="0" t="0"/>
          <a:stretch/>
        </p:blipFill>
        <p:spPr>
          <a:xfrm>
            <a:off x="0" y="0"/>
            <a:ext cx="12192000" cy="29932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Text-Blue-Bold">
  <p:cSld name="2-Text-Blue-Bold">
    <p:bg>
      <p:bgPr>
        <a:solidFill>
          <a:srgbClr val="FFFFFF"/>
        </a:solidFill>
      </p:bgPr>
    </p:bg>
    <p:spTree>
      <p:nvGrpSpPr>
        <p:cNvPr id="361" name="Shape 361"/>
        <p:cNvGrpSpPr/>
        <p:nvPr/>
      </p:nvGrpSpPr>
      <p:grpSpPr>
        <a:xfrm>
          <a:off x="0" y="0"/>
          <a:ext cx="0" cy="0"/>
          <a:chOff x="0" y="0"/>
          <a:chExt cx="0" cy="0"/>
        </a:xfrm>
      </p:grpSpPr>
      <p:sp>
        <p:nvSpPr>
          <p:cNvPr id="362" name="Google Shape;362;p40"/>
          <p:cNvSpPr txBox="1"/>
          <p:nvPr>
            <p:ph type="title"/>
          </p:nvPr>
        </p:nvSpPr>
        <p:spPr>
          <a:xfrm>
            <a:off x="574203" y="723353"/>
            <a:ext cx="11479568" cy="29933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40"/>
          <p:cNvSpPr txBox="1"/>
          <p:nvPr>
            <p:ph idx="1" type="body"/>
          </p:nvPr>
        </p:nvSpPr>
        <p:spPr>
          <a:xfrm>
            <a:off x="574203" y="435564"/>
            <a:ext cx="11479568" cy="29931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40"/>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65" name="Google Shape;365;p40"/>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pic>
        <p:nvPicPr>
          <p:cNvPr descr="A picture containing outdoor, blue, high, day&#10;&#10;Description automatically generated" id="366" name="Google Shape;366;p40"/>
          <p:cNvPicPr preferRelativeResize="0"/>
          <p:nvPr/>
        </p:nvPicPr>
        <p:blipFill rotWithShape="1">
          <a:blip r:embed="rId2">
            <a:alphaModFix/>
          </a:blip>
          <a:srcRect b="0" l="0" r="0" t="0"/>
          <a:stretch/>
        </p:blipFill>
        <p:spPr>
          <a:xfrm>
            <a:off x="0" y="0"/>
            <a:ext cx="12192000" cy="299320"/>
          </a:xfrm>
          <a:prstGeom prst="rect">
            <a:avLst/>
          </a:prstGeom>
          <a:noFill/>
          <a:ln>
            <a:noFill/>
          </a:ln>
        </p:spPr>
      </p:pic>
      <p:sp>
        <p:nvSpPr>
          <p:cNvPr id="367" name="Google Shape;367;p40"/>
          <p:cNvSpPr txBox="1"/>
          <p:nvPr>
            <p:ph idx="2" type="body"/>
          </p:nvPr>
        </p:nvSpPr>
        <p:spPr>
          <a:xfrm>
            <a:off x="574203" y="2060702"/>
            <a:ext cx="10954182" cy="41670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b="0" i="0"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b="0" i="0" sz="1800">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b="0" i="0" sz="1800">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sz="1800">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sz="18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ext-Blue-Bold">
  <p:cSld name="3-Text-Blue-Bold">
    <p:bg>
      <p:bgPr>
        <a:solidFill>
          <a:srgbClr val="FFFFFF"/>
        </a:solidFill>
      </p:bgPr>
    </p:bg>
    <p:spTree>
      <p:nvGrpSpPr>
        <p:cNvPr id="368" name="Shape 368"/>
        <p:cNvGrpSpPr/>
        <p:nvPr/>
      </p:nvGrpSpPr>
      <p:grpSpPr>
        <a:xfrm>
          <a:off x="0" y="0"/>
          <a:ext cx="0" cy="0"/>
          <a:chOff x="0" y="0"/>
          <a:chExt cx="0" cy="0"/>
        </a:xfrm>
      </p:grpSpPr>
      <p:sp>
        <p:nvSpPr>
          <p:cNvPr id="369" name="Google Shape;369;p41"/>
          <p:cNvSpPr txBox="1"/>
          <p:nvPr>
            <p:ph type="title"/>
          </p:nvPr>
        </p:nvSpPr>
        <p:spPr>
          <a:xfrm>
            <a:off x="574203" y="723353"/>
            <a:ext cx="11617797" cy="29932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41"/>
          <p:cNvSpPr txBox="1"/>
          <p:nvPr>
            <p:ph idx="1" type="body"/>
          </p:nvPr>
        </p:nvSpPr>
        <p:spPr>
          <a:xfrm>
            <a:off x="574203" y="435564"/>
            <a:ext cx="11617797" cy="29931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41"/>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72" name="Google Shape;372;p41"/>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373" name="Google Shape;373;p41"/>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41"/>
          <p:cNvSpPr txBox="1"/>
          <p:nvPr>
            <p:ph idx="3" type="body"/>
          </p:nvPr>
        </p:nvSpPr>
        <p:spPr>
          <a:xfrm>
            <a:off x="574203" y="2629393"/>
            <a:ext cx="5168229"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41"/>
          <p:cNvSpPr txBox="1"/>
          <p:nvPr>
            <p:ph idx="4" type="body"/>
          </p:nvPr>
        </p:nvSpPr>
        <p:spPr>
          <a:xfrm>
            <a:off x="6145947" y="2629393"/>
            <a:ext cx="5168229"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outdoor, blue, high, day&#10;&#10;Description automatically generated" id="376" name="Google Shape;376;p41"/>
          <p:cNvPicPr preferRelativeResize="0"/>
          <p:nvPr/>
        </p:nvPicPr>
        <p:blipFill rotWithShape="1">
          <a:blip r:embed="rId2">
            <a:alphaModFix/>
          </a:blip>
          <a:srcRect b="0" l="0" r="0" t="0"/>
          <a:stretch/>
        </p:blipFill>
        <p:spPr>
          <a:xfrm>
            <a:off x="0" y="0"/>
            <a:ext cx="12192000" cy="29932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Text-Blue-Bold">
  <p:cSld name="4-Text-Blue-Bold">
    <p:bg>
      <p:bgPr>
        <a:solidFill>
          <a:srgbClr val="FFFFFF"/>
        </a:solidFill>
      </p:bgPr>
    </p:bg>
    <p:spTree>
      <p:nvGrpSpPr>
        <p:cNvPr id="377" name="Shape 377"/>
        <p:cNvGrpSpPr/>
        <p:nvPr/>
      </p:nvGrpSpPr>
      <p:grpSpPr>
        <a:xfrm>
          <a:off x="0" y="0"/>
          <a:ext cx="0" cy="0"/>
          <a:chOff x="0" y="0"/>
          <a:chExt cx="0" cy="0"/>
        </a:xfrm>
      </p:grpSpPr>
      <p:sp>
        <p:nvSpPr>
          <p:cNvPr id="378" name="Google Shape;378;p42"/>
          <p:cNvSpPr txBox="1"/>
          <p:nvPr>
            <p:ph type="title"/>
          </p:nvPr>
        </p:nvSpPr>
        <p:spPr>
          <a:xfrm>
            <a:off x="574203" y="723353"/>
            <a:ext cx="11479568" cy="33467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42"/>
          <p:cNvSpPr txBox="1"/>
          <p:nvPr>
            <p:ph idx="1" type="body"/>
          </p:nvPr>
        </p:nvSpPr>
        <p:spPr>
          <a:xfrm>
            <a:off x="574203" y="435564"/>
            <a:ext cx="11479568" cy="33465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42"/>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81" name="Google Shape;381;p42"/>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382" name="Google Shape;382;p42"/>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42"/>
          <p:cNvSpPr txBox="1"/>
          <p:nvPr>
            <p:ph idx="3" type="body"/>
          </p:nvPr>
        </p:nvSpPr>
        <p:spPr>
          <a:xfrm>
            <a:off x="574675" y="2730500"/>
            <a:ext cx="5521325" cy="3865563"/>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2000"/>
              <a:buFont typeface="Arial"/>
              <a:buNone/>
              <a:defRPr b="0" i="0" sz="20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sz="20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b="0" i="0"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b="0" i="0"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42"/>
          <p:cNvSpPr txBox="1"/>
          <p:nvPr>
            <p:ph idx="4" type="body"/>
          </p:nvPr>
        </p:nvSpPr>
        <p:spPr>
          <a:xfrm>
            <a:off x="6097651" y="2730500"/>
            <a:ext cx="5521325" cy="3865563"/>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2000"/>
              <a:buFont typeface="Arial"/>
              <a:buNone/>
              <a:defRPr b="0" i="0" sz="20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sz="20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b="0" i="0"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b="0" i="0"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outdoor, blue, high, day&#10;&#10;Description automatically generated" id="385" name="Google Shape;385;p42"/>
          <p:cNvPicPr preferRelativeResize="0"/>
          <p:nvPr/>
        </p:nvPicPr>
        <p:blipFill rotWithShape="1">
          <a:blip r:embed="rId2">
            <a:alphaModFix/>
          </a:blip>
          <a:srcRect b="0" l="0" r="0" t="0"/>
          <a:stretch/>
        </p:blipFill>
        <p:spPr>
          <a:xfrm>
            <a:off x="0" y="0"/>
            <a:ext cx="12192000" cy="2993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Text-Blue-Bold">
  <p:cSld name="5-Text-Blue-Bold">
    <p:bg>
      <p:bgPr>
        <a:solidFill>
          <a:srgbClr val="FFFFFF"/>
        </a:solidFill>
      </p:bgPr>
    </p:bg>
    <p:spTree>
      <p:nvGrpSpPr>
        <p:cNvPr id="386" name="Shape 386"/>
        <p:cNvGrpSpPr/>
        <p:nvPr/>
      </p:nvGrpSpPr>
      <p:grpSpPr>
        <a:xfrm>
          <a:off x="0" y="0"/>
          <a:ext cx="0" cy="0"/>
          <a:chOff x="0" y="0"/>
          <a:chExt cx="0" cy="0"/>
        </a:xfrm>
      </p:grpSpPr>
      <p:sp>
        <p:nvSpPr>
          <p:cNvPr id="387" name="Google Shape;387;p43"/>
          <p:cNvSpPr txBox="1"/>
          <p:nvPr>
            <p:ph type="title"/>
          </p:nvPr>
        </p:nvSpPr>
        <p:spPr>
          <a:xfrm>
            <a:off x="574203" y="723353"/>
            <a:ext cx="11617797" cy="29932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43"/>
          <p:cNvSpPr txBox="1"/>
          <p:nvPr>
            <p:ph idx="1" type="body"/>
          </p:nvPr>
        </p:nvSpPr>
        <p:spPr>
          <a:xfrm>
            <a:off x="574203" y="435564"/>
            <a:ext cx="11617797" cy="29931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43"/>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90" name="Google Shape;390;p43"/>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pic>
        <p:nvPicPr>
          <p:cNvPr descr="A picture containing outdoor, blue, high, day&#10;&#10;Description automatically generated" id="391" name="Google Shape;391;p43"/>
          <p:cNvPicPr preferRelativeResize="0"/>
          <p:nvPr/>
        </p:nvPicPr>
        <p:blipFill rotWithShape="1">
          <a:blip r:embed="rId2">
            <a:alphaModFix/>
          </a:blip>
          <a:srcRect b="0" l="0" r="0" t="0"/>
          <a:stretch/>
        </p:blipFill>
        <p:spPr>
          <a:xfrm>
            <a:off x="0" y="0"/>
            <a:ext cx="12192000" cy="29932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Text-Orange-Bold">
  <p:cSld name="1-Text-Orange-Bold">
    <p:bg>
      <p:bgPr>
        <a:solidFill>
          <a:srgbClr val="FFFFFF"/>
        </a:solidFill>
      </p:bgPr>
    </p:bg>
    <p:spTree>
      <p:nvGrpSpPr>
        <p:cNvPr id="392" name="Shape 392"/>
        <p:cNvGrpSpPr/>
        <p:nvPr/>
      </p:nvGrpSpPr>
      <p:grpSpPr>
        <a:xfrm>
          <a:off x="0" y="0"/>
          <a:ext cx="0" cy="0"/>
          <a:chOff x="0" y="0"/>
          <a:chExt cx="0" cy="0"/>
        </a:xfrm>
      </p:grpSpPr>
      <p:sp>
        <p:nvSpPr>
          <p:cNvPr id="393" name="Google Shape;393;p44"/>
          <p:cNvSpPr txBox="1"/>
          <p:nvPr>
            <p:ph type="title"/>
          </p:nvPr>
        </p:nvSpPr>
        <p:spPr>
          <a:xfrm>
            <a:off x="574203" y="723353"/>
            <a:ext cx="11617791" cy="34113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44"/>
          <p:cNvSpPr txBox="1"/>
          <p:nvPr>
            <p:ph idx="1" type="body"/>
          </p:nvPr>
        </p:nvSpPr>
        <p:spPr>
          <a:xfrm>
            <a:off x="574203" y="435564"/>
            <a:ext cx="11617791" cy="34112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p44"/>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396" name="Google Shape;396;p44"/>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cxnSp>
        <p:nvCxnSpPr>
          <p:cNvPr id="397" name="Google Shape;397;p44"/>
          <p:cNvCxnSpPr/>
          <p:nvPr/>
        </p:nvCxnSpPr>
        <p:spPr>
          <a:xfrm>
            <a:off x="6096000" y="1999488"/>
            <a:ext cx="0" cy="3803904"/>
          </a:xfrm>
          <a:prstGeom prst="straightConnector1">
            <a:avLst/>
          </a:prstGeom>
          <a:noFill/>
          <a:ln cap="flat" cmpd="sng" w="19050">
            <a:solidFill>
              <a:schemeClr val="accent1"/>
            </a:solidFill>
            <a:prstDash val="solid"/>
            <a:miter lim="800000"/>
            <a:headEnd len="sm" w="sm" type="none"/>
            <a:tailEnd len="sm" w="sm" type="none"/>
          </a:ln>
        </p:spPr>
      </p:cxnSp>
      <p:sp>
        <p:nvSpPr>
          <p:cNvPr id="398" name="Google Shape;398;p44"/>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44"/>
          <p:cNvSpPr txBox="1"/>
          <p:nvPr>
            <p:ph idx="3" type="body"/>
          </p:nvPr>
        </p:nvSpPr>
        <p:spPr>
          <a:xfrm>
            <a:off x="574203" y="2629393"/>
            <a:ext cx="5121275"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44"/>
          <p:cNvSpPr txBox="1"/>
          <p:nvPr>
            <p:ph idx="4" type="body"/>
          </p:nvPr>
        </p:nvSpPr>
        <p:spPr>
          <a:xfrm>
            <a:off x="6760056" y="2723124"/>
            <a:ext cx="5521325" cy="34112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2000"/>
              <a:buNone/>
              <a:defRPr b="1" i="0" sz="20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p44"/>
          <p:cNvSpPr txBox="1"/>
          <p:nvPr>
            <p:ph idx="5" type="body"/>
          </p:nvPr>
        </p:nvSpPr>
        <p:spPr>
          <a:xfrm>
            <a:off x="6760056" y="3138981"/>
            <a:ext cx="4549775" cy="2817812"/>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1400"/>
              <a:buFont typeface="Arial"/>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2" name="Google Shape;402;p44"/>
          <p:cNvPicPr preferRelativeResize="0"/>
          <p:nvPr/>
        </p:nvPicPr>
        <p:blipFill rotWithShape="1">
          <a:blip r:embed="rId2">
            <a:alphaModFix/>
          </a:blip>
          <a:srcRect b="0" l="0" r="0" t="0"/>
          <a:stretch/>
        </p:blipFill>
        <p:spPr>
          <a:xfrm>
            <a:off x="0" y="-1"/>
            <a:ext cx="12215405" cy="29932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Text-Orange-Bold">
  <p:cSld name="2-Text-Orange-Bold">
    <p:bg>
      <p:bgPr>
        <a:solidFill>
          <a:srgbClr val="FFFFFF"/>
        </a:solidFill>
      </p:bgPr>
    </p:bg>
    <p:spTree>
      <p:nvGrpSpPr>
        <p:cNvPr id="403" name="Shape 403"/>
        <p:cNvGrpSpPr/>
        <p:nvPr/>
      </p:nvGrpSpPr>
      <p:grpSpPr>
        <a:xfrm>
          <a:off x="0" y="0"/>
          <a:ext cx="0" cy="0"/>
          <a:chOff x="0" y="0"/>
          <a:chExt cx="0" cy="0"/>
        </a:xfrm>
      </p:grpSpPr>
      <p:sp>
        <p:nvSpPr>
          <p:cNvPr id="404" name="Google Shape;404;p45"/>
          <p:cNvSpPr txBox="1"/>
          <p:nvPr>
            <p:ph type="title"/>
          </p:nvPr>
        </p:nvSpPr>
        <p:spPr>
          <a:xfrm>
            <a:off x="574203" y="723353"/>
            <a:ext cx="11617797" cy="29933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45"/>
          <p:cNvSpPr txBox="1"/>
          <p:nvPr>
            <p:ph idx="1" type="body"/>
          </p:nvPr>
        </p:nvSpPr>
        <p:spPr>
          <a:xfrm>
            <a:off x="574203" y="435564"/>
            <a:ext cx="11617797" cy="29932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45"/>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407" name="Google Shape;407;p45"/>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408" name="Google Shape;408;p45"/>
          <p:cNvSpPr txBox="1"/>
          <p:nvPr>
            <p:ph idx="2" type="body"/>
          </p:nvPr>
        </p:nvSpPr>
        <p:spPr>
          <a:xfrm>
            <a:off x="574203" y="2060702"/>
            <a:ext cx="10954182" cy="41670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b="0" i="0"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b="0" i="0" sz="1800">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b="0" i="0" sz="1800">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sz="1800">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sz="18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9" name="Google Shape;409;p45"/>
          <p:cNvPicPr preferRelativeResize="0"/>
          <p:nvPr/>
        </p:nvPicPr>
        <p:blipFill rotWithShape="1">
          <a:blip r:embed="rId2">
            <a:alphaModFix/>
          </a:blip>
          <a:srcRect b="0" l="0" r="0" t="0"/>
          <a:stretch/>
        </p:blipFill>
        <p:spPr>
          <a:xfrm>
            <a:off x="0" y="-1"/>
            <a:ext cx="12215405" cy="29932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ext-Orange-Bold">
  <p:cSld name="3-Text-Orange-Bold">
    <p:bg>
      <p:bgPr>
        <a:solidFill>
          <a:srgbClr val="FFFFFF"/>
        </a:solidFill>
      </p:bgPr>
    </p:bg>
    <p:spTree>
      <p:nvGrpSpPr>
        <p:cNvPr id="410" name="Shape 410"/>
        <p:cNvGrpSpPr/>
        <p:nvPr/>
      </p:nvGrpSpPr>
      <p:grpSpPr>
        <a:xfrm>
          <a:off x="0" y="0"/>
          <a:ext cx="0" cy="0"/>
          <a:chOff x="0" y="0"/>
          <a:chExt cx="0" cy="0"/>
        </a:xfrm>
      </p:grpSpPr>
      <p:sp>
        <p:nvSpPr>
          <p:cNvPr id="411" name="Google Shape;411;p46"/>
          <p:cNvSpPr txBox="1"/>
          <p:nvPr>
            <p:ph type="title"/>
          </p:nvPr>
        </p:nvSpPr>
        <p:spPr>
          <a:xfrm>
            <a:off x="574203" y="723353"/>
            <a:ext cx="11641202" cy="2993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46"/>
          <p:cNvSpPr txBox="1"/>
          <p:nvPr>
            <p:ph idx="1" type="body"/>
          </p:nvPr>
        </p:nvSpPr>
        <p:spPr>
          <a:xfrm>
            <a:off x="574203" y="435564"/>
            <a:ext cx="11641202" cy="2993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46"/>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414" name="Google Shape;414;p46"/>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415" name="Google Shape;415;p46"/>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46"/>
          <p:cNvSpPr txBox="1"/>
          <p:nvPr>
            <p:ph idx="3" type="body"/>
          </p:nvPr>
        </p:nvSpPr>
        <p:spPr>
          <a:xfrm>
            <a:off x="574203" y="2629393"/>
            <a:ext cx="5168229"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46"/>
          <p:cNvSpPr txBox="1"/>
          <p:nvPr>
            <p:ph idx="4" type="body"/>
          </p:nvPr>
        </p:nvSpPr>
        <p:spPr>
          <a:xfrm>
            <a:off x="6145947" y="2629393"/>
            <a:ext cx="5168229" cy="3327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400"/>
              <a:buFont typeface="Arial"/>
              <a:buNone/>
              <a:defRPr b="0" i="0" sz="2400">
                <a:latin typeface="Arial"/>
                <a:ea typeface="Arial"/>
                <a:cs typeface="Arial"/>
                <a:sym typeface="Arial"/>
              </a:defRPr>
            </a:lvl1pPr>
            <a:lvl2pPr indent="-228600" lvl="1" marL="914400" algn="l">
              <a:lnSpc>
                <a:spcPct val="100000"/>
              </a:lnSpc>
              <a:spcBef>
                <a:spcPts val="500"/>
              </a:spcBef>
              <a:spcAft>
                <a:spcPts val="0"/>
              </a:spcAft>
              <a:buClr>
                <a:schemeClr val="dk1"/>
              </a:buClr>
              <a:buSzPts val="2400"/>
              <a:buNone/>
              <a:defRPr b="0" i="0" sz="2400">
                <a:latin typeface="Arial"/>
                <a:ea typeface="Arial"/>
                <a:cs typeface="Arial"/>
                <a:sym typeface="Arial"/>
              </a:defRPr>
            </a:lvl2pPr>
            <a:lvl3pPr indent="-228600" lvl="2" marL="1371600" algn="l">
              <a:lnSpc>
                <a:spcPct val="100000"/>
              </a:lnSpc>
              <a:spcBef>
                <a:spcPts val="500"/>
              </a:spcBef>
              <a:spcAft>
                <a:spcPts val="0"/>
              </a:spcAft>
              <a:buClr>
                <a:schemeClr val="dk1"/>
              </a:buClr>
              <a:buSzPts val="2400"/>
              <a:buNone/>
              <a:defRPr b="0" i="0" sz="2400">
                <a:latin typeface="Arial"/>
                <a:ea typeface="Arial"/>
                <a:cs typeface="Arial"/>
                <a:sym typeface="Arial"/>
              </a:defRPr>
            </a:lvl3pPr>
            <a:lvl4pPr indent="-228600" lvl="3" marL="1828800" algn="l">
              <a:lnSpc>
                <a:spcPct val="100000"/>
              </a:lnSpc>
              <a:spcBef>
                <a:spcPts val="500"/>
              </a:spcBef>
              <a:spcAft>
                <a:spcPts val="0"/>
              </a:spcAft>
              <a:buClr>
                <a:schemeClr val="dk1"/>
              </a:buClr>
              <a:buSzPts val="2400"/>
              <a:buNone/>
              <a:defRPr b="0" i="0" sz="2400">
                <a:latin typeface="Arial"/>
                <a:ea typeface="Arial"/>
                <a:cs typeface="Arial"/>
                <a:sym typeface="Arial"/>
              </a:defRPr>
            </a:lvl4pPr>
            <a:lvl5pPr indent="-228600" lvl="4" marL="2286000" algn="l">
              <a:lnSpc>
                <a:spcPct val="100000"/>
              </a:lnSpc>
              <a:spcBef>
                <a:spcPts val="500"/>
              </a:spcBef>
              <a:spcAft>
                <a:spcPts val="0"/>
              </a:spcAft>
              <a:buClr>
                <a:schemeClr val="dk1"/>
              </a:buClr>
              <a:buSzPts val="2400"/>
              <a:buNone/>
              <a:defRPr b="0" i="0" sz="2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18" name="Google Shape;418;p46"/>
          <p:cNvPicPr preferRelativeResize="0"/>
          <p:nvPr/>
        </p:nvPicPr>
        <p:blipFill rotWithShape="1">
          <a:blip r:embed="rId2">
            <a:alphaModFix/>
          </a:blip>
          <a:srcRect b="0" l="0" r="0" t="0"/>
          <a:stretch/>
        </p:blipFill>
        <p:spPr>
          <a:xfrm>
            <a:off x="0" y="-1"/>
            <a:ext cx="12215405" cy="29932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Text-Orange-Bold">
  <p:cSld name="4-Text-Orange-Bold">
    <p:bg>
      <p:bgPr>
        <a:solidFill>
          <a:srgbClr val="FFFFFF"/>
        </a:solidFill>
      </p:bgPr>
    </p:bg>
    <p:spTree>
      <p:nvGrpSpPr>
        <p:cNvPr id="419" name="Shape 419"/>
        <p:cNvGrpSpPr/>
        <p:nvPr/>
      </p:nvGrpSpPr>
      <p:grpSpPr>
        <a:xfrm>
          <a:off x="0" y="0"/>
          <a:ext cx="0" cy="0"/>
          <a:chOff x="0" y="0"/>
          <a:chExt cx="0" cy="0"/>
        </a:xfrm>
      </p:grpSpPr>
      <p:sp>
        <p:nvSpPr>
          <p:cNvPr id="420" name="Google Shape;420;p47"/>
          <p:cNvSpPr txBox="1"/>
          <p:nvPr>
            <p:ph type="title"/>
          </p:nvPr>
        </p:nvSpPr>
        <p:spPr>
          <a:xfrm>
            <a:off x="574203" y="723353"/>
            <a:ext cx="11617797" cy="33468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47"/>
          <p:cNvSpPr txBox="1"/>
          <p:nvPr>
            <p:ph idx="1" type="body"/>
          </p:nvPr>
        </p:nvSpPr>
        <p:spPr>
          <a:xfrm>
            <a:off x="574203" y="435565"/>
            <a:ext cx="11617797" cy="33466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47"/>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423" name="Google Shape;423;p47"/>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sp>
        <p:nvSpPr>
          <p:cNvPr id="424" name="Google Shape;424;p47"/>
          <p:cNvSpPr txBox="1"/>
          <p:nvPr>
            <p:ph idx="2" type="body"/>
          </p:nvPr>
        </p:nvSpPr>
        <p:spPr>
          <a:xfrm>
            <a:off x="574675" y="2000251"/>
            <a:ext cx="5521325" cy="4133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3200"/>
              <a:buNone/>
              <a:defRPr b="1" i="0" sz="3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47"/>
          <p:cNvSpPr txBox="1"/>
          <p:nvPr>
            <p:ph idx="3" type="body"/>
          </p:nvPr>
        </p:nvSpPr>
        <p:spPr>
          <a:xfrm>
            <a:off x="574675" y="2730500"/>
            <a:ext cx="5521325" cy="3865563"/>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2000"/>
              <a:buFont typeface="Arial"/>
              <a:buNone/>
              <a:defRPr b="0" i="0" sz="20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sz="20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b="0" i="0"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b="0" i="0"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47"/>
          <p:cNvSpPr txBox="1"/>
          <p:nvPr>
            <p:ph idx="4" type="body"/>
          </p:nvPr>
        </p:nvSpPr>
        <p:spPr>
          <a:xfrm>
            <a:off x="6097651" y="2730500"/>
            <a:ext cx="5521325" cy="3865563"/>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2000"/>
              <a:buFont typeface="Arial"/>
              <a:buNone/>
              <a:defRPr b="0" i="0" sz="20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sz="20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b="0" i="0"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b="0" i="0" sz="20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7" name="Google Shape;427;p47"/>
          <p:cNvPicPr preferRelativeResize="0"/>
          <p:nvPr/>
        </p:nvPicPr>
        <p:blipFill rotWithShape="1">
          <a:blip r:embed="rId2">
            <a:alphaModFix/>
          </a:blip>
          <a:srcRect b="0" l="0" r="0" t="0"/>
          <a:stretch/>
        </p:blipFill>
        <p:spPr>
          <a:xfrm>
            <a:off x="0" y="-1"/>
            <a:ext cx="12215405" cy="29932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Text-Orange-Bold">
  <p:cSld name="5-Text-Orange-Bold">
    <p:bg>
      <p:bgPr>
        <a:solidFill>
          <a:srgbClr val="FFFFFF"/>
        </a:solidFill>
      </p:bgPr>
    </p:bg>
    <p:spTree>
      <p:nvGrpSpPr>
        <p:cNvPr id="428" name="Shape 428"/>
        <p:cNvGrpSpPr/>
        <p:nvPr/>
      </p:nvGrpSpPr>
      <p:grpSpPr>
        <a:xfrm>
          <a:off x="0" y="0"/>
          <a:ext cx="0" cy="0"/>
          <a:chOff x="0" y="0"/>
          <a:chExt cx="0" cy="0"/>
        </a:xfrm>
      </p:grpSpPr>
      <p:sp>
        <p:nvSpPr>
          <p:cNvPr id="429" name="Google Shape;429;p48"/>
          <p:cNvSpPr txBox="1"/>
          <p:nvPr>
            <p:ph type="title"/>
          </p:nvPr>
        </p:nvSpPr>
        <p:spPr>
          <a:xfrm>
            <a:off x="574203" y="723353"/>
            <a:ext cx="11617797" cy="31374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800"/>
              <a:buFont typeface="Arial"/>
              <a:buNone/>
              <a:defRPr b="1" i="0" sz="1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48"/>
          <p:cNvSpPr txBox="1"/>
          <p:nvPr>
            <p:ph idx="1" type="body"/>
          </p:nvPr>
        </p:nvSpPr>
        <p:spPr>
          <a:xfrm>
            <a:off x="574203" y="435564"/>
            <a:ext cx="11617797" cy="31372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1"/>
              </a:buClr>
              <a:buSzPts val="1200"/>
              <a:buNone/>
              <a:defRPr b="1" i="1" sz="1200">
                <a:solidFill>
                  <a:schemeClr val="accen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48"/>
          <p:cNvSpPr txBox="1"/>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accent2"/>
                </a:solidFill>
                <a:latin typeface="Arial"/>
                <a:ea typeface="Arial"/>
                <a:cs typeface="Arial"/>
                <a:sym typeface="Arial"/>
              </a:rPr>
              <a:t>‹#›</a:t>
            </a:fld>
            <a:endParaRPr b="1" i="0" sz="1200">
              <a:solidFill>
                <a:schemeClr val="accent2"/>
              </a:solidFill>
              <a:latin typeface="Arial"/>
              <a:ea typeface="Arial"/>
              <a:cs typeface="Arial"/>
              <a:sym typeface="Arial"/>
            </a:endParaRPr>
          </a:p>
        </p:txBody>
      </p:sp>
      <p:cxnSp>
        <p:nvCxnSpPr>
          <p:cNvPr id="432" name="Google Shape;432;p48"/>
          <p:cNvCxnSpPr/>
          <p:nvPr/>
        </p:nvCxnSpPr>
        <p:spPr>
          <a:xfrm>
            <a:off x="4997931" y="4635795"/>
            <a:ext cx="4900981" cy="0"/>
          </a:xfrm>
          <a:prstGeom prst="straightConnector1">
            <a:avLst/>
          </a:prstGeom>
          <a:noFill/>
          <a:ln cap="flat" cmpd="sng" w="19050">
            <a:solidFill>
              <a:srgbClr val="FFFFFF"/>
            </a:solidFill>
            <a:prstDash val="solid"/>
            <a:miter lim="800000"/>
            <a:headEnd len="sm" w="sm" type="none"/>
            <a:tailEnd len="sm" w="sm" type="none"/>
          </a:ln>
        </p:spPr>
      </p:cxnSp>
      <p:pic>
        <p:nvPicPr>
          <p:cNvPr id="433" name="Google Shape;433;p48"/>
          <p:cNvPicPr preferRelativeResize="0"/>
          <p:nvPr/>
        </p:nvPicPr>
        <p:blipFill rotWithShape="1">
          <a:blip r:embed="rId2">
            <a:alphaModFix/>
          </a:blip>
          <a:srcRect b="0" l="0" r="0" t="0"/>
          <a:stretch/>
        </p:blipFill>
        <p:spPr>
          <a:xfrm>
            <a:off x="0" y="-1"/>
            <a:ext cx="12215405" cy="2993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5.png"/><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4.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5.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21" Type="http://schemas.openxmlformats.org/officeDocument/2006/relationships/theme" Target="../theme/theme2.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19" Type="http://schemas.openxmlformats.org/officeDocument/2006/relationships/slideLayout" Target="../slideLayouts/slideLayout44.xml"/><Relationship Id="rId6" Type="http://schemas.openxmlformats.org/officeDocument/2006/relationships/slideLayout" Target="../slideLayouts/slideLayout31.xml"/><Relationship Id="rId18" Type="http://schemas.openxmlformats.org/officeDocument/2006/relationships/slideLayout" Target="../slideLayouts/slideLayout4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3000"/>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 name="Google Shape;13;p1"/>
          <p:cNvPicPr preferRelativeResize="0"/>
          <p:nvPr/>
        </p:nvPicPr>
        <p:blipFill rotWithShape="1">
          <a:blip r:embed="rId3">
            <a:alphaModFix/>
          </a:blip>
          <a:srcRect b="0" l="0" r="0" t="0"/>
          <a:stretch/>
        </p:blipFill>
        <p:spPr>
          <a:xfrm>
            <a:off x="7410530" y="6239172"/>
            <a:ext cx="3352747" cy="470094"/>
          </a:xfrm>
          <a:prstGeom prst="rect">
            <a:avLst/>
          </a:prstGeom>
          <a:noFill/>
          <a:ln>
            <a:noFill/>
          </a:ln>
        </p:spPr>
      </p:pic>
      <p:pic>
        <p:nvPicPr>
          <p:cNvPr id="14" name="Google Shape;14;p1"/>
          <p:cNvPicPr preferRelativeResize="0"/>
          <p:nvPr/>
        </p:nvPicPr>
        <p:blipFill rotWithShape="1">
          <a:blip r:embed="rId4">
            <a:alphaModFix/>
          </a:blip>
          <a:srcRect b="0" l="0" r="0" t="0"/>
          <a:stretch/>
        </p:blipFill>
        <p:spPr>
          <a:xfrm>
            <a:off x="11135568" y="5845272"/>
            <a:ext cx="863994" cy="86399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sp>
        <p:nvSpPr>
          <p:cNvPr id="82" name="Google Shape;82;p1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3"/>
          <p:cNvSpPr txBox="1"/>
          <p:nvPr>
            <p:ph type="title"/>
          </p:nvPr>
        </p:nvSpPr>
        <p:spPr>
          <a:xfrm>
            <a:off x="647653" y="504238"/>
            <a:ext cx="10972800" cy="625003"/>
          </a:xfrm>
          <a:prstGeom prst="rect">
            <a:avLst/>
          </a:prstGeom>
          <a:noFill/>
          <a:ln>
            <a:noFill/>
          </a:ln>
        </p:spPr>
        <p:txBody>
          <a:bodyPr anchorCtr="0" anchor="t" bIns="36575" lIns="36575" spcFirstLastPara="1" rIns="36575" wrap="square" tIns="36575">
            <a:noAutofit/>
          </a:bodyPr>
          <a:lstStyle>
            <a:lvl1pPr lvl="0" marR="0" rtl="0" algn="l">
              <a:spcBef>
                <a:spcPts val="0"/>
              </a:spcBef>
              <a:spcAft>
                <a:spcPts val="0"/>
              </a:spcAft>
              <a:buSzPts val="1400"/>
              <a:buNone/>
              <a:defRPr b="1" i="0" sz="3600" u="none" cap="none" strike="noStrike">
                <a:solidFill>
                  <a:schemeClr val="dk1"/>
                </a:solidFill>
                <a:latin typeface="Lato Light"/>
                <a:ea typeface="Lato Light"/>
                <a:cs typeface="Lato Light"/>
                <a:sym typeface="Lato Light"/>
              </a:defRPr>
            </a:lvl1pPr>
            <a:lvl2pPr lvl="1" marR="0" rtl="0" algn="ctr">
              <a:spcBef>
                <a:spcPts val="0"/>
              </a:spcBef>
              <a:spcAft>
                <a:spcPts val="0"/>
              </a:spcAft>
              <a:buSzPts val="1400"/>
              <a:buNone/>
              <a:defRPr b="0" i="0" sz="5600" u="none" cap="none" strike="noStrike">
                <a:latin typeface="Lato"/>
                <a:ea typeface="Lato"/>
                <a:cs typeface="Lato"/>
                <a:sym typeface="Lato"/>
              </a:defRPr>
            </a:lvl2pPr>
            <a:lvl3pPr lvl="2" marR="0" rtl="0" algn="ctr">
              <a:spcBef>
                <a:spcPts val="0"/>
              </a:spcBef>
              <a:spcAft>
                <a:spcPts val="0"/>
              </a:spcAft>
              <a:buSzPts val="1400"/>
              <a:buNone/>
              <a:defRPr b="0" i="0" sz="5600" u="none" cap="none" strike="noStrike">
                <a:latin typeface="Lato"/>
                <a:ea typeface="Lato"/>
                <a:cs typeface="Lato"/>
                <a:sym typeface="Lato"/>
              </a:defRPr>
            </a:lvl3pPr>
            <a:lvl4pPr lvl="3" marR="0" rtl="0" algn="ctr">
              <a:spcBef>
                <a:spcPts val="0"/>
              </a:spcBef>
              <a:spcAft>
                <a:spcPts val="0"/>
              </a:spcAft>
              <a:buSzPts val="1400"/>
              <a:buNone/>
              <a:defRPr b="0" i="0" sz="5600" u="none" cap="none" strike="noStrike">
                <a:latin typeface="Lato"/>
                <a:ea typeface="Lato"/>
                <a:cs typeface="Lato"/>
                <a:sym typeface="Lato"/>
              </a:defRPr>
            </a:lvl4pPr>
            <a:lvl5pPr lvl="4" marR="0" rtl="0" algn="ctr">
              <a:spcBef>
                <a:spcPts val="0"/>
              </a:spcBef>
              <a:spcAft>
                <a:spcPts val="0"/>
              </a:spcAft>
              <a:buSzPts val="1400"/>
              <a:buNone/>
              <a:defRPr b="0" i="0" sz="5600" u="none" cap="none" strike="noStrike">
                <a:latin typeface="Lato"/>
                <a:ea typeface="Lato"/>
                <a:cs typeface="Lato"/>
                <a:sym typeface="Lato"/>
              </a:defRPr>
            </a:lvl5pPr>
            <a:lvl6pPr lvl="5" marR="0" rtl="0" algn="ctr">
              <a:spcBef>
                <a:spcPts val="0"/>
              </a:spcBef>
              <a:spcAft>
                <a:spcPts val="0"/>
              </a:spcAft>
              <a:buSzPts val="1400"/>
              <a:buNone/>
              <a:defRPr b="0" i="0" sz="5600" u="none" cap="none" strike="noStrike">
                <a:latin typeface="Lato"/>
                <a:ea typeface="Lato"/>
                <a:cs typeface="Lato"/>
                <a:sym typeface="Lato"/>
              </a:defRPr>
            </a:lvl6pPr>
            <a:lvl7pPr lvl="6" marR="0" rtl="0" algn="ctr">
              <a:spcBef>
                <a:spcPts val="0"/>
              </a:spcBef>
              <a:spcAft>
                <a:spcPts val="0"/>
              </a:spcAft>
              <a:buSzPts val="1400"/>
              <a:buNone/>
              <a:defRPr b="0" i="0" sz="5600" u="none" cap="none" strike="noStrike">
                <a:latin typeface="Lato"/>
                <a:ea typeface="Lato"/>
                <a:cs typeface="Lato"/>
                <a:sym typeface="Lato"/>
              </a:defRPr>
            </a:lvl7pPr>
            <a:lvl8pPr lvl="7" marR="0" rtl="0" algn="ctr">
              <a:spcBef>
                <a:spcPts val="0"/>
              </a:spcBef>
              <a:spcAft>
                <a:spcPts val="0"/>
              </a:spcAft>
              <a:buSzPts val="1400"/>
              <a:buNone/>
              <a:defRPr b="0" i="0" sz="5600" u="none" cap="none" strike="noStrike">
                <a:latin typeface="Lato"/>
                <a:ea typeface="Lato"/>
                <a:cs typeface="Lato"/>
                <a:sym typeface="Lato"/>
              </a:defRPr>
            </a:lvl8pPr>
            <a:lvl9pPr lvl="8" marR="0" rtl="0" algn="ctr">
              <a:spcBef>
                <a:spcPts val="0"/>
              </a:spcBef>
              <a:spcAft>
                <a:spcPts val="0"/>
              </a:spcAft>
              <a:buSzPts val="1400"/>
              <a:buNone/>
              <a:defRPr b="0" i="0" sz="5600" u="none" cap="none" strike="noStrike">
                <a:latin typeface="Lato"/>
                <a:ea typeface="Lato"/>
                <a:cs typeface="Lato"/>
                <a:sym typeface="Lato"/>
              </a:defRPr>
            </a:lvl9pPr>
          </a:lstStyle>
          <a:p/>
        </p:txBody>
      </p:sp>
      <p:sp>
        <p:nvSpPr>
          <p:cNvPr id="84" name="Google Shape;84;p1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18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18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18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18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18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18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1800" u="none" cap="none" strike="noStrike">
                <a:solidFill>
                  <a:schemeClr val="dk1"/>
                </a:solidFill>
                <a:latin typeface="Lato"/>
                <a:ea typeface="Lato"/>
                <a:cs typeface="Lato"/>
                <a:sym typeface="Lato"/>
              </a:defRPr>
            </a:lvl9pPr>
          </a:lstStyle>
          <a:p/>
        </p:txBody>
      </p:sp>
      <p:sp>
        <p:nvSpPr>
          <p:cNvPr id="85" name="Google Shape;85;p1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18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18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18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18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18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18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1800" u="none" cap="none" strike="noStrike">
                <a:solidFill>
                  <a:schemeClr val="dk1"/>
                </a:solidFill>
                <a:latin typeface="Lato"/>
                <a:ea typeface="Lato"/>
                <a:cs typeface="Lato"/>
                <a:sym typeface="Lato"/>
              </a:defRPr>
            </a:lvl9pPr>
          </a:lstStyle>
          <a:p/>
        </p:txBody>
      </p:sp>
      <p:sp>
        <p:nvSpPr>
          <p:cNvPr id="86" name="Google Shape;86;p13"/>
          <p:cNvSpPr txBox="1"/>
          <p:nvPr>
            <p:ph idx="1" type="body"/>
          </p:nvPr>
        </p:nvSpPr>
        <p:spPr>
          <a:xfrm>
            <a:off x="647653" y="1600205"/>
            <a:ext cx="10972800" cy="4525963"/>
          </a:xfrm>
          <a:prstGeom prst="rect">
            <a:avLst/>
          </a:prstGeom>
          <a:noFill/>
          <a:ln>
            <a:noFill/>
          </a:ln>
        </p:spPr>
        <p:txBody>
          <a:bodyPr anchorCtr="0" anchor="t" bIns="45700" lIns="91425" spcFirstLastPara="1" rIns="91425" wrap="square" tIns="45700">
            <a:normAutofit/>
          </a:bodyPr>
          <a:lstStyle>
            <a:lvl1pPr indent="-328612" lvl="0" marL="457200" marR="0" rtl="0" algn="l">
              <a:spcBef>
                <a:spcPts val="2953"/>
              </a:spcBef>
              <a:spcAft>
                <a:spcPts val="0"/>
              </a:spcAft>
              <a:buClr>
                <a:srgbClr val="A5A5A5"/>
              </a:buClr>
              <a:buSzPts val="1575"/>
              <a:buFont typeface="Lato"/>
              <a:buChar char="•"/>
              <a:defRPr b="0" i="0" sz="2100" u="none" cap="none" strike="noStrike">
                <a:solidFill>
                  <a:srgbClr val="A5A5A5"/>
                </a:solidFill>
                <a:latin typeface="Lato"/>
                <a:ea typeface="Lato"/>
                <a:cs typeface="Lato"/>
                <a:sym typeface="Lato"/>
              </a:defRPr>
            </a:lvl1pPr>
            <a:lvl2pPr indent="-328612" lvl="1" marL="914400" marR="0" rtl="0" algn="l">
              <a:spcBef>
                <a:spcPts val="2953"/>
              </a:spcBef>
              <a:spcAft>
                <a:spcPts val="0"/>
              </a:spcAft>
              <a:buClr>
                <a:srgbClr val="A5A5A5"/>
              </a:buClr>
              <a:buSzPts val="1575"/>
              <a:buFont typeface="Lato"/>
              <a:buChar char="•"/>
              <a:defRPr b="0" i="0" sz="2100" u="none" cap="none" strike="noStrike">
                <a:solidFill>
                  <a:srgbClr val="A5A5A5"/>
                </a:solidFill>
                <a:latin typeface="Lato"/>
                <a:ea typeface="Lato"/>
                <a:cs typeface="Lato"/>
                <a:sym typeface="Lato"/>
              </a:defRPr>
            </a:lvl2pPr>
            <a:lvl3pPr indent="-328612" lvl="2" marL="1371600" marR="0" rtl="0" algn="l">
              <a:spcBef>
                <a:spcPts val="2953"/>
              </a:spcBef>
              <a:spcAft>
                <a:spcPts val="0"/>
              </a:spcAft>
              <a:buClr>
                <a:srgbClr val="A5A5A5"/>
              </a:buClr>
              <a:buSzPts val="1575"/>
              <a:buFont typeface="Lato"/>
              <a:buChar char="•"/>
              <a:defRPr b="0" i="0" sz="2100" u="none" cap="none" strike="noStrike">
                <a:solidFill>
                  <a:srgbClr val="A5A5A5"/>
                </a:solidFill>
                <a:latin typeface="Lato"/>
                <a:ea typeface="Lato"/>
                <a:cs typeface="Lato"/>
                <a:sym typeface="Lato"/>
              </a:defRPr>
            </a:lvl3pPr>
            <a:lvl4pPr indent="-328612" lvl="3" marL="1828800" marR="0" rtl="0" algn="l">
              <a:spcBef>
                <a:spcPts val="2953"/>
              </a:spcBef>
              <a:spcAft>
                <a:spcPts val="0"/>
              </a:spcAft>
              <a:buClr>
                <a:srgbClr val="A5A5A5"/>
              </a:buClr>
              <a:buSzPts val="1575"/>
              <a:buFont typeface="Lato"/>
              <a:buChar char="•"/>
              <a:defRPr b="0" i="0" sz="2100" u="none" cap="none" strike="noStrike">
                <a:solidFill>
                  <a:srgbClr val="A5A5A5"/>
                </a:solidFill>
                <a:latin typeface="Lato"/>
                <a:ea typeface="Lato"/>
                <a:cs typeface="Lato"/>
                <a:sym typeface="Lato"/>
              </a:defRPr>
            </a:lvl4pPr>
            <a:lvl5pPr indent="-328612" lvl="4" marL="2286000" marR="0" rtl="0" algn="l">
              <a:spcBef>
                <a:spcPts val="2953"/>
              </a:spcBef>
              <a:spcAft>
                <a:spcPts val="0"/>
              </a:spcAft>
              <a:buClr>
                <a:srgbClr val="A5A5A5"/>
              </a:buClr>
              <a:buSzPts val="1575"/>
              <a:buFont typeface="Lato"/>
              <a:buChar char="•"/>
              <a:defRPr b="0" i="0" sz="2100" u="none" cap="none" strike="noStrike">
                <a:solidFill>
                  <a:srgbClr val="A5A5A5"/>
                </a:solidFill>
                <a:latin typeface="Lato"/>
                <a:ea typeface="Lato"/>
                <a:cs typeface="Lato"/>
                <a:sym typeface="Lato"/>
              </a:defRPr>
            </a:lvl5pPr>
            <a:lvl6pPr indent="-347662" lvl="5" marL="2743200" marR="0" rtl="0" algn="l">
              <a:spcBef>
                <a:spcPts val="2953"/>
              </a:spcBef>
              <a:spcAft>
                <a:spcPts val="0"/>
              </a:spcAft>
              <a:buSzPts val="1875"/>
              <a:buFont typeface="Lato"/>
              <a:buChar char="•"/>
              <a:defRPr b="0" i="0" sz="2500" u="none" cap="none" strike="noStrike">
                <a:latin typeface="Lato"/>
                <a:ea typeface="Lato"/>
                <a:cs typeface="Lato"/>
                <a:sym typeface="Lato"/>
              </a:defRPr>
            </a:lvl6pPr>
            <a:lvl7pPr indent="-347662" lvl="6" marL="3200400" marR="0" rtl="0" algn="l">
              <a:spcBef>
                <a:spcPts val="2953"/>
              </a:spcBef>
              <a:spcAft>
                <a:spcPts val="0"/>
              </a:spcAft>
              <a:buSzPts val="1875"/>
              <a:buFont typeface="Lato"/>
              <a:buChar char="•"/>
              <a:defRPr b="0" i="0" sz="2500" u="none" cap="none" strike="noStrike">
                <a:latin typeface="Lato"/>
                <a:ea typeface="Lato"/>
                <a:cs typeface="Lato"/>
                <a:sym typeface="Lato"/>
              </a:defRPr>
            </a:lvl7pPr>
            <a:lvl8pPr indent="-347662" lvl="7" marL="3657600" marR="0" rtl="0" algn="l">
              <a:spcBef>
                <a:spcPts val="2953"/>
              </a:spcBef>
              <a:spcAft>
                <a:spcPts val="0"/>
              </a:spcAft>
              <a:buSzPts val="1875"/>
              <a:buFont typeface="Lato"/>
              <a:buChar char="•"/>
              <a:defRPr b="0" i="0" sz="2500" u="none" cap="none" strike="noStrike">
                <a:latin typeface="Lato"/>
                <a:ea typeface="Lato"/>
                <a:cs typeface="Lato"/>
                <a:sym typeface="Lato"/>
              </a:defRPr>
            </a:lvl8pPr>
            <a:lvl9pPr indent="-347662" lvl="8" marL="4114800" marR="0" rtl="0" algn="l">
              <a:spcBef>
                <a:spcPts val="2953"/>
              </a:spcBef>
              <a:spcAft>
                <a:spcPts val="0"/>
              </a:spcAft>
              <a:buSzPts val="1875"/>
              <a:buFont typeface="Lato"/>
              <a:buChar char="•"/>
              <a:defRPr b="0" i="0" sz="2500" u="none" cap="none" strike="noStrike">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5" name="Google Shape;13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8"/>
          <p:cNvSpPr txBox="1"/>
          <p:nvPr>
            <p:ph idx="12" type="sldNum"/>
          </p:nvPr>
        </p:nvSpPr>
        <p:spPr>
          <a:xfrm>
            <a:off x="9310571" y="6397178"/>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rgbClr val="888888"/>
                </a:solidFill>
                <a:latin typeface="Arial"/>
                <a:ea typeface="Arial"/>
                <a:cs typeface="Arial"/>
                <a:sym typeface="Arial"/>
              </a:defRPr>
            </a:lvl1pPr>
            <a:lvl2pPr indent="0" lvl="1" marL="0" marR="0" rtl="0" algn="r">
              <a:spcBef>
                <a:spcPts val="0"/>
              </a:spcBef>
              <a:buNone/>
              <a:defRPr b="1" i="0" sz="1200">
                <a:solidFill>
                  <a:srgbClr val="888888"/>
                </a:solidFill>
                <a:latin typeface="Arial"/>
                <a:ea typeface="Arial"/>
                <a:cs typeface="Arial"/>
                <a:sym typeface="Arial"/>
              </a:defRPr>
            </a:lvl2pPr>
            <a:lvl3pPr indent="0" lvl="2" marL="0" marR="0" rtl="0" algn="r">
              <a:spcBef>
                <a:spcPts val="0"/>
              </a:spcBef>
              <a:buNone/>
              <a:defRPr b="1" i="0" sz="1200">
                <a:solidFill>
                  <a:srgbClr val="888888"/>
                </a:solidFill>
                <a:latin typeface="Arial"/>
                <a:ea typeface="Arial"/>
                <a:cs typeface="Arial"/>
                <a:sym typeface="Arial"/>
              </a:defRPr>
            </a:lvl3pPr>
            <a:lvl4pPr indent="0" lvl="3" marL="0" marR="0" rtl="0" algn="r">
              <a:spcBef>
                <a:spcPts val="0"/>
              </a:spcBef>
              <a:buNone/>
              <a:defRPr b="1" i="0" sz="1200">
                <a:solidFill>
                  <a:srgbClr val="888888"/>
                </a:solidFill>
                <a:latin typeface="Arial"/>
                <a:ea typeface="Arial"/>
                <a:cs typeface="Arial"/>
                <a:sym typeface="Arial"/>
              </a:defRPr>
            </a:lvl4pPr>
            <a:lvl5pPr indent="0" lvl="4" marL="0" marR="0" rtl="0" algn="r">
              <a:spcBef>
                <a:spcPts val="0"/>
              </a:spcBef>
              <a:buNone/>
              <a:defRPr b="1" i="0" sz="1200">
                <a:solidFill>
                  <a:srgbClr val="888888"/>
                </a:solidFill>
                <a:latin typeface="Arial"/>
                <a:ea typeface="Arial"/>
                <a:cs typeface="Arial"/>
                <a:sym typeface="Arial"/>
              </a:defRPr>
            </a:lvl5pPr>
            <a:lvl6pPr indent="0" lvl="5" marL="0" marR="0" rtl="0" algn="r">
              <a:spcBef>
                <a:spcPts val="0"/>
              </a:spcBef>
              <a:buNone/>
              <a:defRPr b="1" i="0" sz="1200">
                <a:solidFill>
                  <a:srgbClr val="888888"/>
                </a:solidFill>
                <a:latin typeface="Arial"/>
                <a:ea typeface="Arial"/>
                <a:cs typeface="Arial"/>
                <a:sym typeface="Arial"/>
              </a:defRPr>
            </a:lvl6pPr>
            <a:lvl7pPr indent="0" lvl="6" marL="0" marR="0" rtl="0" algn="r">
              <a:spcBef>
                <a:spcPts val="0"/>
              </a:spcBef>
              <a:buNone/>
              <a:defRPr b="1" i="0" sz="1200">
                <a:solidFill>
                  <a:srgbClr val="888888"/>
                </a:solidFill>
                <a:latin typeface="Arial"/>
                <a:ea typeface="Arial"/>
                <a:cs typeface="Arial"/>
                <a:sym typeface="Arial"/>
              </a:defRPr>
            </a:lvl7pPr>
            <a:lvl8pPr indent="0" lvl="7" marL="0" marR="0" rtl="0" algn="r">
              <a:spcBef>
                <a:spcPts val="0"/>
              </a:spcBef>
              <a:buNone/>
              <a:defRPr b="1" i="0" sz="1200">
                <a:solidFill>
                  <a:srgbClr val="888888"/>
                </a:solidFill>
                <a:latin typeface="Arial"/>
                <a:ea typeface="Arial"/>
                <a:cs typeface="Arial"/>
                <a:sym typeface="Arial"/>
              </a:defRPr>
            </a:lvl8pPr>
            <a:lvl9pPr indent="0" lvl="8" marL="0" marR="0" rtl="0" algn="r">
              <a:spcBef>
                <a:spcPts val="0"/>
              </a:spcBef>
              <a:buNone/>
              <a:defRPr b="1" i="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hyperlink" Target="https://www.ncbi.nlm.nih.gov/pmc/articles/PMC5310710/#R5" TargetMode="External"/><Relationship Id="rId5" Type="http://schemas.openxmlformats.org/officeDocument/2006/relationships/hyperlink" Target="https://www.ncbi.nlm.nih.gov/pmc/articles/PMC5310710/#R17" TargetMode="External"/><Relationship Id="rId6" Type="http://schemas.openxmlformats.org/officeDocument/2006/relationships/hyperlink" Target="https://www.ncbi.nlm.nih.gov/pmc/articles/PMC5310710/#R1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hyperlink" Target="https://www.go-fair.org/fair-principles/fairification-process/" TargetMode="External"/><Relationship Id="rId5" Type="http://schemas.openxmlformats.org/officeDocument/2006/relationships/hyperlink" Target="https://www.go-fair.org/fair-princip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hyperlink" Target="https://goo.gl/wC98V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39.jpg"/><Relationship Id="rId4" Type="http://schemas.openxmlformats.org/officeDocument/2006/relationships/hyperlink" Target="mailto:cpb@ufl.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hyperlink" Target="http://bit.ly/rcr2022" TargetMode="Externa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mailto:rio@research.ufl.edu"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research.ufl.edu/research-roundtable-podcast.html"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hyperlink" Target="https://www.ncbi.nlm.nih.gov/pmc/articles/PMC5310710/#R17" TargetMode="External"/><Relationship Id="rId4" Type="http://schemas.openxmlformats.org/officeDocument/2006/relationships/hyperlink" Target="https://www.ncbi.nlm.nih.gov/pmc/articles/PMC5310710/#R5" TargetMode="External"/><Relationship Id="rId5" Type="http://schemas.openxmlformats.org/officeDocument/2006/relationships/hyperlink" Target="https://www.ncbi.nlm.nih.gov/pmc/articles/PMC5310710/#R17" TargetMode="External"/><Relationship Id="rId6"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0" name="Google Shape;440;p49"/>
          <p:cNvSpPr txBox="1"/>
          <p:nvPr/>
        </p:nvSpPr>
        <p:spPr>
          <a:xfrm>
            <a:off x="2097068" y="1533655"/>
            <a:ext cx="7867911"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1" name="Google Shape;441;p49"/>
          <p:cNvSpPr txBox="1"/>
          <p:nvPr/>
        </p:nvSpPr>
        <p:spPr>
          <a:xfrm>
            <a:off x="2005263" y="921880"/>
            <a:ext cx="10112714" cy="586443"/>
          </a:xfrm>
          <a:prstGeom prst="rect">
            <a:avLst/>
          </a:prstGeom>
          <a:noFill/>
          <a:ln>
            <a:noFill/>
          </a:ln>
        </p:spPr>
        <p:txBody>
          <a:bodyPr anchorCtr="0" anchor="t" bIns="45700" lIns="91425" spcFirstLastPara="1" rIns="91425" wrap="square" tIns="45700">
            <a:spAutoFit/>
          </a:bodyPr>
          <a:lstStyle/>
          <a:p>
            <a:pPr indent="0" lvl="0" marL="0" marR="0" rtl="0" algn="ctr">
              <a:lnSpc>
                <a:spcPct val="98684"/>
              </a:lnSpc>
              <a:spcBef>
                <a:spcPts val="0"/>
              </a:spcBef>
              <a:spcAft>
                <a:spcPts val="0"/>
              </a:spcAft>
              <a:buNone/>
            </a:pPr>
            <a:r>
              <a:rPr b="1" lang="en-US" sz="3800">
                <a:solidFill>
                  <a:schemeClr val="lt1"/>
                </a:solidFill>
                <a:latin typeface="Arial"/>
                <a:ea typeface="Arial"/>
                <a:cs typeface="Arial"/>
                <a:sym typeface="Arial"/>
              </a:rPr>
              <a:t>RCR Summer Seminar Series 2022</a:t>
            </a:r>
            <a:endParaRPr/>
          </a:p>
        </p:txBody>
      </p:sp>
      <p:sp>
        <p:nvSpPr>
          <p:cNvPr id="442" name="Google Shape;442;p49"/>
          <p:cNvSpPr/>
          <p:nvPr/>
        </p:nvSpPr>
        <p:spPr>
          <a:xfrm>
            <a:off x="280736" y="1958963"/>
            <a:ext cx="10112713"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Michelle Leonard Assistant Director, Education &amp; Training Programs | UF Research</a:t>
            </a:r>
            <a:endParaRPr/>
          </a:p>
          <a:p>
            <a:pPr indent="0" lvl="0" marL="0" marR="0" rtl="0" algn="l">
              <a:spcBef>
                <a:spcPts val="0"/>
              </a:spcBef>
              <a:spcAft>
                <a:spcPts val="0"/>
              </a:spcAft>
              <a:buNone/>
            </a:pPr>
            <a:r>
              <a:rPr b="1" lang="en-US" sz="1800">
                <a:solidFill>
                  <a:srgbClr val="FFFFFF"/>
                </a:solidFill>
                <a:latin typeface="Arial"/>
                <a:ea typeface="Arial"/>
                <a:cs typeface="Arial"/>
                <a:sym typeface="Arial"/>
              </a:rPr>
              <a:t>Bob Kolb | Assistant Director, Clinical Research | UF CTSI</a:t>
            </a:r>
            <a:endParaRPr/>
          </a:p>
          <a:p>
            <a:pPr indent="0" lvl="0" marL="0" marR="0" rtl="0" algn="l">
              <a:spcBef>
                <a:spcPts val="0"/>
              </a:spcBef>
              <a:spcAft>
                <a:spcPts val="0"/>
              </a:spcAft>
              <a:buNone/>
            </a:pPr>
            <a:r>
              <a:rPr b="1" lang="en-US" sz="1800">
                <a:solidFill>
                  <a:srgbClr val="FFFFFF"/>
                </a:solidFill>
                <a:latin typeface="Arial"/>
                <a:ea typeface="Arial"/>
                <a:cs typeface="Arial"/>
                <a:sym typeface="Arial"/>
              </a:rPr>
              <a:t>Cassandra Farley | Research Integrity Officer | UF Research</a:t>
            </a:r>
            <a:endParaRPr/>
          </a:p>
          <a:p>
            <a:pPr indent="0" lvl="0" marL="0" marR="0" rtl="0" algn="l">
              <a:spcBef>
                <a:spcPts val="0"/>
              </a:spcBef>
              <a:spcAft>
                <a:spcPts val="0"/>
              </a:spcAft>
              <a:buNone/>
            </a:pPr>
            <a:r>
              <a:rPr b="1" lang="en-US" sz="1800">
                <a:solidFill>
                  <a:srgbClr val="FFFFFF"/>
                </a:solidFill>
                <a:latin typeface="Arial"/>
                <a:ea typeface="Arial"/>
                <a:cs typeface="Arial"/>
                <a:sym typeface="Arial"/>
              </a:rPr>
              <a:t>Terry Selfe | Translational Research &amp; Impact Librarian | UF Health Science Center Libraries</a:t>
            </a:r>
            <a:endParaRPr/>
          </a:p>
          <a:p>
            <a:pPr indent="0" lvl="0" marL="0" marR="0" rtl="0" algn="l">
              <a:spcBef>
                <a:spcPts val="0"/>
              </a:spcBef>
              <a:spcAft>
                <a:spcPts val="0"/>
              </a:spcAft>
              <a:buNone/>
            </a:pPr>
            <a:r>
              <a:rPr b="1" lang="en-US" sz="1800">
                <a:solidFill>
                  <a:srgbClr val="FFFFFF"/>
                </a:solidFill>
                <a:latin typeface="Arial"/>
                <a:ea typeface="Arial"/>
                <a:cs typeface="Arial"/>
                <a:sym typeface="Arial"/>
              </a:rPr>
              <a:t> </a:t>
            </a:r>
            <a:endParaRPr/>
          </a:p>
        </p:txBody>
      </p:sp>
      <p:sp>
        <p:nvSpPr>
          <p:cNvPr id="443" name="Google Shape;443;p49"/>
          <p:cNvSpPr txBox="1"/>
          <p:nvPr/>
        </p:nvSpPr>
        <p:spPr>
          <a:xfrm>
            <a:off x="266888" y="6050262"/>
            <a:ext cx="5106511" cy="80913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100">
                <a:solidFill>
                  <a:srgbClr val="FFF2CC"/>
                </a:solidFill>
                <a:latin typeface="Palatino Linotype"/>
                <a:ea typeface="Palatino Linotype"/>
                <a:cs typeface="Palatino Linotype"/>
                <a:sym typeface="Palatino Linotype"/>
              </a:rPr>
              <a:t>The 2022 RCR Summer Seminar Series is funded in part by the Department of Health and Human Services, Office of Research Integrity grant (#ORIIR210068). Disclaimer: </a:t>
            </a:r>
            <a:r>
              <a:rPr i="1" lang="en-US" sz="1100">
                <a:solidFill>
                  <a:srgbClr val="FFF2CC"/>
                </a:solidFill>
                <a:latin typeface="Palatino Linotype"/>
                <a:ea typeface="Palatino Linotype"/>
                <a:cs typeface="Palatino Linotype"/>
                <a:sym typeface="Palatino Linotype"/>
              </a:rPr>
              <a:t>The content is solely the responsibility of the authors and does not necessarily represent the official views of the  Dept. of Health and Human Services.</a:t>
            </a:r>
            <a:endParaRPr sz="1100">
              <a:solidFill>
                <a:srgbClr val="FFF2CC"/>
              </a:solidFill>
              <a:latin typeface="Palatino Linotype"/>
              <a:ea typeface="Palatino Linotype"/>
              <a:cs typeface="Palatino Linotype"/>
              <a:sym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58"/>
          <p:cNvPicPr preferRelativeResize="0"/>
          <p:nvPr>
            <p:ph idx="2" type="pic"/>
          </p:nvPr>
        </p:nvPicPr>
        <p:blipFill rotWithShape="1">
          <a:blip r:embed="rId3">
            <a:alphaModFix/>
          </a:blip>
          <a:srcRect b="0" l="36629" r="36629" t="0"/>
          <a:stretch/>
        </p:blipFill>
        <p:spPr>
          <a:xfrm>
            <a:off x="8524558" y="0"/>
            <a:ext cx="3667800" cy="6858000"/>
          </a:xfrm>
          <a:prstGeom prst="rect">
            <a:avLst/>
          </a:prstGeom>
        </p:spPr>
      </p:pic>
      <p:sp>
        <p:nvSpPr>
          <p:cNvPr id="567" name="Google Shape;567;p58"/>
          <p:cNvSpPr txBox="1"/>
          <p:nvPr>
            <p:ph type="title"/>
          </p:nvPr>
        </p:nvSpPr>
        <p:spPr>
          <a:xfrm>
            <a:off x="356774" y="265800"/>
            <a:ext cx="7990200" cy="623400"/>
          </a:xfrm>
          <a:prstGeom prst="rect">
            <a:avLst/>
          </a:prstGeom>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rPr lang="en-US"/>
              <a:t>Use Case - Havasupai tribe: The Issue</a:t>
            </a:r>
            <a:endParaRPr/>
          </a:p>
        </p:txBody>
      </p:sp>
      <p:sp>
        <p:nvSpPr>
          <p:cNvPr id="568" name="Google Shape;568;p58"/>
          <p:cNvSpPr txBox="1"/>
          <p:nvPr/>
        </p:nvSpPr>
        <p:spPr>
          <a:xfrm>
            <a:off x="96600" y="6085275"/>
            <a:ext cx="8320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303030"/>
                </a:solidFill>
                <a:highlight>
                  <a:srgbClr val="FFFFFF"/>
                </a:highlight>
                <a:latin typeface="Roboto"/>
                <a:ea typeface="Roboto"/>
                <a:cs typeface="Roboto"/>
                <a:sym typeface="Roboto"/>
              </a:rPr>
              <a:t>Garrison N. A. (2013). Genomic Justice for Native Americans: Impact of the Havasupai Case on Genetic Research. </a:t>
            </a:r>
            <a:r>
              <a:rPr i="1" lang="en-US" sz="1300">
                <a:solidFill>
                  <a:srgbClr val="303030"/>
                </a:solidFill>
                <a:highlight>
                  <a:srgbClr val="FFFFFF"/>
                </a:highlight>
                <a:latin typeface="Roboto"/>
                <a:ea typeface="Roboto"/>
                <a:cs typeface="Roboto"/>
                <a:sym typeface="Roboto"/>
              </a:rPr>
              <a:t>Science, technology &amp; human values</a:t>
            </a:r>
            <a:r>
              <a:rPr lang="en-US" sz="1300">
                <a:solidFill>
                  <a:srgbClr val="303030"/>
                </a:solidFill>
                <a:highlight>
                  <a:srgbClr val="FFFFFF"/>
                </a:highlight>
                <a:latin typeface="Roboto"/>
                <a:ea typeface="Roboto"/>
                <a:cs typeface="Roboto"/>
                <a:sym typeface="Roboto"/>
              </a:rPr>
              <a:t>, </a:t>
            </a:r>
            <a:r>
              <a:rPr i="1" lang="en-US" sz="1300">
                <a:solidFill>
                  <a:srgbClr val="303030"/>
                </a:solidFill>
                <a:highlight>
                  <a:srgbClr val="FFFFFF"/>
                </a:highlight>
                <a:latin typeface="Roboto"/>
                <a:ea typeface="Roboto"/>
                <a:cs typeface="Roboto"/>
                <a:sym typeface="Roboto"/>
              </a:rPr>
              <a:t>38</a:t>
            </a:r>
            <a:r>
              <a:rPr lang="en-US" sz="1300">
                <a:solidFill>
                  <a:srgbClr val="303030"/>
                </a:solidFill>
                <a:highlight>
                  <a:srgbClr val="FFFFFF"/>
                </a:highlight>
                <a:latin typeface="Roboto"/>
                <a:ea typeface="Roboto"/>
                <a:cs typeface="Roboto"/>
                <a:sym typeface="Roboto"/>
              </a:rPr>
              <a:t>(2), 201–223. https://doi.org/10.1177/0162243912470009</a:t>
            </a:r>
            <a:endParaRPr/>
          </a:p>
        </p:txBody>
      </p:sp>
      <p:sp>
        <p:nvSpPr>
          <p:cNvPr id="569" name="Google Shape;569;p58"/>
          <p:cNvSpPr txBox="1"/>
          <p:nvPr/>
        </p:nvSpPr>
        <p:spPr>
          <a:xfrm>
            <a:off x="356775" y="1002938"/>
            <a:ext cx="7293900" cy="49686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2000"/>
              </a:spcBef>
              <a:spcAft>
                <a:spcPts val="0"/>
              </a:spcAft>
              <a:buClr>
                <a:srgbClr val="212121"/>
              </a:buClr>
              <a:buSzPts val="2100"/>
              <a:buFont typeface="Times New Roman"/>
              <a:buChar char="●"/>
            </a:pPr>
            <a:r>
              <a:rPr lang="en-US" sz="2100">
                <a:solidFill>
                  <a:srgbClr val="212121"/>
                </a:solidFill>
                <a:highlight>
                  <a:srgbClr val="FFFFFF"/>
                </a:highlight>
                <a:latin typeface="Times New Roman"/>
                <a:ea typeface="Times New Roman"/>
                <a:cs typeface="Times New Roman"/>
                <a:sym typeface="Times New Roman"/>
              </a:rPr>
              <a:t>Havasupai participants alleged that researchers had failed to make clear that the samples may be used for studies on schizophrenia and that no expanded informed consent was sought. </a:t>
            </a:r>
            <a:endParaRPr sz="2100">
              <a:solidFill>
                <a:srgbClr val="212121"/>
              </a:solidFill>
              <a:highlight>
                <a:srgbClr val="FFFFFF"/>
              </a:highlight>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US" sz="2100">
                <a:solidFill>
                  <a:srgbClr val="212121"/>
                </a:solidFill>
                <a:highlight>
                  <a:srgbClr val="FFFFFF"/>
                </a:highlight>
                <a:latin typeface="Times New Roman"/>
                <a:ea typeface="Times New Roman"/>
                <a:cs typeface="Times New Roman"/>
                <a:sym typeface="Times New Roman"/>
              </a:rPr>
              <a:t>Since mental illness is highly stigmatized in the Havasupai culture, tribe members asserted that they would not have consented to such research had they been properly informed (</a:t>
            </a:r>
            <a:r>
              <a:rPr lang="en-US" sz="2100" u="sng">
                <a:solidFill>
                  <a:srgbClr val="376FAA"/>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Bommersbach 2008</a:t>
            </a:r>
            <a:r>
              <a:rPr lang="en-US" sz="2100">
                <a:solidFill>
                  <a:srgbClr val="212121"/>
                </a:solidFill>
                <a:highlight>
                  <a:srgbClr val="FFFFFF"/>
                </a:highlight>
                <a:latin typeface="Times New Roman"/>
                <a:ea typeface="Times New Roman"/>
                <a:cs typeface="Times New Roman"/>
                <a:sym typeface="Times New Roman"/>
              </a:rPr>
              <a:t>; </a:t>
            </a:r>
            <a:r>
              <a:rPr lang="en-US" sz="2100" u="sng">
                <a:solidFill>
                  <a:srgbClr val="376FAA"/>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Hart and Sobraske 2003</a:t>
            </a:r>
            <a:r>
              <a:rPr lang="en-US" sz="2100">
                <a:solidFill>
                  <a:srgbClr val="212121"/>
                </a:solidFill>
                <a:highlight>
                  <a:srgbClr val="FFFFFF"/>
                </a:highlight>
                <a:latin typeface="Times New Roman"/>
                <a:ea typeface="Times New Roman"/>
                <a:cs typeface="Times New Roman"/>
                <a:sym typeface="Times New Roman"/>
              </a:rPr>
              <a:t>). </a:t>
            </a:r>
            <a:endParaRPr sz="2100">
              <a:solidFill>
                <a:srgbClr val="212121"/>
              </a:solidFill>
              <a:highlight>
                <a:srgbClr val="FFFFFF"/>
              </a:highlight>
              <a:latin typeface="Times New Roman"/>
              <a:ea typeface="Times New Roman"/>
              <a:cs typeface="Times New Roman"/>
              <a:sym typeface="Times New Roman"/>
            </a:endParaRPr>
          </a:p>
          <a:p>
            <a:pPr indent="-361950" lvl="0" marL="457200" rtl="0" algn="l">
              <a:lnSpc>
                <a:spcPct val="115000"/>
              </a:lnSpc>
              <a:spcBef>
                <a:spcPts val="0"/>
              </a:spcBef>
              <a:spcAft>
                <a:spcPts val="0"/>
              </a:spcAft>
              <a:buSzPts val="2100"/>
              <a:buFont typeface="Times New Roman"/>
              <a:buChar char="●"/>
            </a:pPr>
            <a:r>
              <a:rPr lang="en-US" sz="2100">
                <a:solidFill>
                  <a:srgbClr val="212121"/>
                </a:solidFill>
                <a:highlight>
                  <a:srgbClr val="FFFFFF"/>
                </a:highlight>
                <a:latin typeface="Times New Roman"/>
                <a:ea typeface="Times New Roman"/>
                <a:cs typeface="Times New Roman"/>
                <a:sym typeface="Times New Roman"/>
              </a:rPr>
              <a:t>The tribe also alleged that researchers gained illegal access to Havasupai medical records by entering the local medical clinic and removing secured files without permission from tribal officials or clinic administrators (</a:t>
            </a:r>
            <a:r>
              <a:rPr lang="en-US" sz="2100" u="sng">
                <a:solidFill>
                  <a:srgbClr val="376FAA"/>
                </a:solidFill>
                <a:highlight>
                  <a:srgbClr val="FFFFFF"/>
                </a:highlight>
                <a:latin typeface="Times New Roman"/>
                <a:ea typeface="Times New Roman"/>
                <a:cs typeface="Times New Roman"/>
                <a:sym typeface="Times New Roman"/>
                <a:hlinkClick r:id="rId6">
                  <a:extLst>
                    <a:ext uri="{A12FA001-AC4F-418D-AE19-62706E023703}">
                      <ahyp:hlinkClr val="tx"/>
                    </a:ext>
                  </a:extLst>
                </a:hlinkClick>
              </a:rPr>
              <a:t>Hart and Sobraske 2003</a:t>
            </a:r>
            <a:r>
              <a:rPr lang="en-US" sz="2100">
                <a:solidFill>
                  <a:srgbClr val="212121"/>
                </a:solidFill>
                <a:highlight>
                  <a:srgbClr val="FFFFFF"/>
                </a:highlight>
                <a:latin typeface="Times New Roman"/>
                <a:ea typeface="Times New Roman"/>
                <a:cs typeface="Times New Roman"/>
                <a:sym typeface="Times New Roman"/>
              </a:rPr>
              <a:t>).</a:t>
            </a:r>
            <a:endParaRPr sz="21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59"/>
          <p:cNvPicPr preferRelativeResize="0"/>
          <p:nvPr>
            <p:ph idx="2" type="pic"/>
          </p:nvPr>
        </p:nvPicPr>
        <p:blipFill rotWithShape="1">
          <a:blip r:embed="rId3">
            <a:alphaModFix/>
          </a:blip>
          <a:srcRect b="0" l="11772" r="11780" t="0"/>
          <a:stretch/>
        </p:blipFill>
        <p:spPr>
          <a:xfrm>
            <a:off x="8402308" y="0"/>
            <a:ext cx="3667800" cy="6858001"/>
          </a:xfrm>
          <a:prstGeom prst="rect">
            <a:avLst/>
          </a:prstGeom>
        </p:spPr>
      </p:pic>
      <p:sp>
        <p:nvSpPr>
          <p:cNvPr id="576" name="Google Shape;576;p59"/>
          <p:cNvSpPr txBox="1"/>
          <p:nvPr/>
        </p:nvSpPr>
        <p:spPr>
          <a:xfrm>
            <a:off x="1089425" y="456125"/>
            <a:ext cx="57798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900">
                <a:latin typeface="Lato"/>
                <a:ea typeface="Lato"/>
                <a:cs typeface="Lato"/>
                <a:sym typeface="Lato"/>
              </a:rPr>
              <a:t>Section</a:t>
            </a:r>
            <a:r>
              <a:rPr b="1" lang="en-US" sz="2900">
                <a:latin typeface="Lato"/>
                <a:ea typeface="Lato"/>
                <a:cs typeface="Lato"/>
                <a:sym typeface="Lato"/>
              </a:rPr>
              <a:t> 2- Data Ethics, Empathy, Confidentiality, Ownership and Sharing</a:t>
            </a:r>
            <a:endParaRPr b="1" sz="2900">
              <a:latin typeface="Lato"/>
              <a:ea typeface="Lato"/>
              <a:cs typeface="Lato"/>
              <a:sym typeface="Lato"/>
            </a:endParaRPr>
          </a:p>
        </p:txBody>
      </p:sp>
      <p:pic>
        <p:nvPicPr>
          <p:cNvPr id="577" name="Google Shape;577;p59"/>
          <p:cNvPicPr preferRelativeResize="0"/>
          <p:nvPr/>
        </p:nvPicPr>
        <p:blipFill>
          <a:blip r:embed="rId4">
            <a:alphaModFix/>
          </a:blip>
          <a:stretch>
            <a:fillRect/>
          </a:stretch>
        </p:blipFill>
        <p:spPr>
          <a:xfrm>
            <a:off x="1141650" y="2487875"/>
            <a:ext cx="5227424" cy="3475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60"/>
          <p:cNvPicPr preferRelativeResize="0"/>
          <p:nvPr>
            <p:ph idx="2" type="pic"/>
          </p:nvPr>
        </p:nvPicPr>
        <p:blipFill rotWithShape="1">
          <a:blip r:embed="rId3">
            <a:alphaModFix/>
          </a:blip>
          <a:srcRect b="0" l="33754" r="33751" t="0"/>
          <a:stretch/>
        </p:blipFill>
        <p:spPr>
          <a:xfrm>
            <a:off x="7234225" y="0"/>
            <a:ext cx="4958069" cy="6858003"/>
          </a:xfrm>
          <a:prstGeom prst="rect">
            <a:avLst/>
          </a:prstGeom>
          <a:noFill/>
          <a:ln>
            <a:noFill/>
          </a:ln>
        </p:spPr>
      </p:pic>
      <p:sp>
        <p:nvSpPr>
          <p:cNvPr id="583" name="Google Shape;583;p60"/>
          <p:cNvSpPr txBox="1"/>
          <p:nvPr>
            <p:ph type="title"/>
          </p:nvPr>
        </p:nvSpPr>
        <p:spPr>
          <a:xfrm>
            <a:off x="402975" y="334375"/>
            <a:ext cx="6289800" cy="623400"/>
          </a:xfrm>
          <a:prstGeom prst="rect">
            <a:avLst/>
          </a:prstGeom>
          <a:noFill/>
          <a:ln>
            <a:noFill/>
          </a:ln>
        </p:spPr>
        <p:txBody>
          <a:bodyPr anchorCtr="0" anchor="t" bIns="36575" lIns="36575" spcFirstLastPara="1" rIns="36575" wrap="square" tIns="36575">
            <a:noAutofit/>
          </a:bodyPr>
          <a:lstStyle/>
          <a:p>
            <a:pPr indent="0" lvl="0" marL="0" rtl="0" algn="l">
              <a:lnSpc>
                <a:spcPct val="104000"/>
              </a:lnSpc>
              <a:spcBef>
                <a:spcPts val="700"/>
              </a:spcBef>
              <a:spcAft>
                <a:spcPts val="0"/>
              </a:spcAft>
              <a:buNone/>
            </a:pPr>
            <a:r>
              <a:rPr lang="en-US" sz="2300">
                <a:latin typeface="Arial"/>
                <a:ea typeface="Arial"/>
                <a:cs typeface="Arial"/>
                <a:sym typeface="Arial"/>
              </a:rPr>
              <a:t>Data Confidentiality- Data Ethics Principles; why do we do this?</a:t>
            </a:r>
            <a:endParaRPr sz="35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584" name="Google Shape;584;p60"/>
          <p:cNvGrpSpPr/>
          <p:nvPr/>
        </p:nvGrpSpPr>
        <p:grpSpPr>
          <a:xfrm>
            <a:off x="920492" y="2107176"/>
            <a:ext cx="283430" cy="274332"/>
            <a:chOff x="0" y="0"/>
            <a:chExt cx="568566" cy="550314"/>
          </a:xfrm>
        </p:grpSpPr>
        <p:sp>
          <p:nvSpPr>
            <p:cNvPr id="585" name="Google Shape;585;p60"/>
            <p:cNvSpPr/>
            <p:nvPr/>
          </p:nvSpPr>
          <p:spPr>
            <a:xfrm>
              <a:off x="0" y="0"/>
              <a:ext cx="568566" cy="550314"/>
            </a:xfrm>
            <a:custGeom>
              <a:rect b="b" l="l" r="r" t="t"/>
              <a:pathLst>
                <a:path extrusionOk="0" h="21600" w="21600">
                  <a:moveTo>
                    <a:pt x="21080" y="2241"/>
                  </a:moveTo>
                  <a:cubicBezTo>
                    <a:pt x="18824" y="2241"/>
                    <a:pt x="18824" y="2241"/>
                    <a:pt x="18824" y="2241"/>
                  </a:cubicBezTo>
                  <a:cubicBezTo>
                    <a:pt x="18824" y="538"/>
                    <a:pt x="18824" y="538"/>
                    <a:pt x="18824" y="538"/>
                  </a:cubicBezTo>
                  <a:cubicBezTo>
                    <a:pt x="18824" y="179"/>
                    <a:pt x="18564" y="0"/>
                    <a:pt x="18304" y="0"/>
                  </a:cubicBezTo>
                  <a:cubicBezTo>
                    <a:pt x="16222" y="0"/>
                    <a:pt x="16222" y="0"/>
                    <a:pt x="16222" y="0"/>
                  </a:cubicBezTo>
                  <a:cubicBezTo>
                    <a:pt x="15875" y="0"/>
                    <a:pt x="15701" y="179"/>
                    <a:pt x="15701" y="538"/>
                  </a:cubicBezTo>
                  <a:cubicBezTo>
                    <a:pt x="15701" y="2241"/>
                    <a:pt x="15701" y="2241"/>
                    <a:pt x="15701" y="2241"/>
                  </a:cubicBezTo>
                  <a:cubicBezTo>
                    <a:pt x="12752" y="2241"/>
                    <a:pt x="12752" y="2241"/>
                    <a:pt x="12752" y="2241"/>
                  </a:cubicBezTo>
                  <a:cubicBezTo>
                    <a:pt x="12752" y="538"/>
                    <a:pt x="12752" y="538"/>
                    <a:pt x="12752" y="538"/>
                  </a:cubicBezTo>
                  <a:cubicBezTo>
                    <a:pt x="12752" y="179"/>
                    <a:pt x="12492" y="0"/>
                    <a:pt x="12231" y="0"/>
                  </a:cubicBezTo>
                  <a:cubicBezTo>
                    <a:pt x="10149" y="0"/>
                    <a:pt x="10149" y="0"/>
                    <a:pt x="10149" y="0"/>
                  </a:cubicBezTo>
                  <a:cubicBezTo>
                    <a:pt x="9802" y="0"/>
                    <a:pt x="9629" y="179"/>
                    <a:pt x="9629" y="538"/>
                  </a:cubicBezTo>
                  <a:cubicBezTo>
                    <a:pt x="9629" y="2241"/>
                    <a:pt x="9629" y="2241"/>
                    <a:pt x="9629" y="2241"/>
                  </a:cubicBezTo>
                  <a:cubicBezTo>
                    <a:pt x="6680" y="2241"/>
                    <a:pt x="6680" y="2241"/>
                    <a:pt x="6680" y="2241"/>
                  </a:cubicBezTo>
                  <a:cubicBezTo>
                    <a:pt x="6680" y="538"/>
                    <a:pt x="6680" y="538"/>
                    <a:pt x="6680" y="538"/>
                  </a:cubicBezTo>
                  <a:cubicBezTo>
                    <a:pt x="6680" y="179"/>
                    <a:pt x="6419" y="0"/>
                    <a:pt x="6159" y="0"/>
                  </a:cubicBezTo>
                  <a:cubicBezTo>
                    <a:pt x="4077" y="0"/>
                    <a:pt x="4077" y="0"/>
                    <a:pt x="4077" y="0"/>
                  </a:cubicBezTo>
                  <a:cubicBezTo>
                    <a:pt x="3730" y="0"/>
                    <a:pt x="3557" y="179"/>
                    <a:pt x="3557" y="538"/>
                  </a:cubicBezTo>
                  <a:cubicBezTo>
                    <a:pt x="3557" y="2241"/>
                    <a:pt x="3557" y="2241"/>
                    <a:pt x="3557" y="2241"/>
                  </a:cubicBezTo>
                  <a:cubicBezTo>
                    <a:pt x="520" y="2241"/>
                    <a:pt x="520" y="2241"/>
                    <a:pt x="520" y="2241"/>
                  </a:cubicBezTo>
                  <a:cubicBezTo>
                    <a:pt x="260" y="2241"/>
                    <a:pt x="0" y="2510"/>
                    <a:pt x="0" y="2778"/>
                  </a:cubicBezTo>
                  <a:cubicBezTo>
                    <a:pt x="0" y="21062"/>
                    <a:pt x="0" y="21062"/>
                    <a:pt x="0" y="21062"/>
                  </a:cubicBezTo>
                  <a:cubicBezTo>
                    <a:pt x="0" y="21331"/>
                    <a:pt x="260" y="21600"/>
                    <a:pt x="520" y="21600"/>
                  </a:cubicBezTo>
                  <a:cubicBezTo>
                    <a:pt x="21080" y="21600"/>
                    <a:pt x="21080" y="21600"/>
                    <a:pt x="21080" y="21600"/>
                  </a:cubicBezTo>
                  <a:cubicBezTo>
                    <a:pt x="21340" y="21600"/>
                    <a:pt x="21600" y="21331"/>
                    <a:pt x="21600" y="21062"/>
                  </a:cubicBezTo>
                  <a:cubicBezTo>
                    <a:pt x="21600" y="2778"/>
                    <a:pt x="21600" y="2778"/>
                    <a:pt x="21600" y="2778"/>
                  </a:cubicBezTo>
                  <a:cubicBezTo>
                    <a:pt x="21600" y="2510"/>
                    <a:pt x="21340" y="2241"/>
                    <a:pt x="21080" y="2241"/>
                  </a:cubicBezTo>
                  <a:close/>
                  <a:moveTo>
                    <a:pt x="16742" y="1076"/>
                  </a:moveTo>
                  <a:cubicBezTo>
                    <a:pt x="17783" y="1076"/>
                    <a:pt x="17783" y="1076"/>
                    <a:pt x="17783" y="1076"/>
                  </a:cubicBezTo>
                  <a:cubicBezTo>
                    <a:pt x="17783" y="4212"/>
                    <a:pt x="17783" y="4212"/>
                    <a:pt x="17783" y="4212"/>
                  </a:cubicBezTo>
                  <a:cubicBezTo>
                    <a:pt x="16742" y="4212"/>
                    <a:pt x="16742" y="4212"/>
                    <a:pt x="16742" y="4212"/>
                  </a:cubicBezTo>
                  <a:lnTo>
                    <a:pt x="16742" y="1076"/>
                  </a:lnTo>
                  <a:close/>
                  <a:moveTo>
                    <a:pt x="10670" y="1076"/>
                  </a:moveTo>
                  <a:cubicBezTo>
                    <a:pt x="11711" y="1076"/>
                    <a:pt x="11711" y="1076"/>
                    <a:pt x="11711" y="1076"/>
                  </a:cubicBezTo>
                  <a:cubicBezTo>
                    <a:pt x="11711" y="2689"/>
                    <a:pt x="11711" y="2689"/>
                    <a:pt x="11711" y="2689"/>
                  </a:cubicBezTo>
                  <a:cubicBezTo>
                    <a:pt x="11711" y="2778"/>
                    <a:pt x="11711" y="2778"/>
                    <a:pt x="11711" y="2778"/>
                  </a:cubicBezTo>
                  <a:cubicBezTo>
                    <a:pt x="11711" y="2868"/>
                    <a:pt x="11711" y="2868"/>
                    <a:pt x="11711" y="2958"/>
                  </a:cubicBezTo>
                  <a:cubicBezTo>
                    <a:pt x="11711" y="4212"/>
                    <a:pt x="11711" y="4212"/>
                    <a:pt x="11711" y="4212"/>
                  </a:cubicBezTo>
                  <a:cubicBezTo>
                    <a:pt x="10670" y="4212"/>
                    <a:pt x="10670" y="4212"/>
                    <a:pt x="10670" y="4212"/>
                  </a:cubicBezTo>
                  <a:lnTo>
                    <a:pt x="10670" y="1076"/>
                  </a:lnTo>
                  <a:close/>
                  <a:moveTo>
                    <a:pt x="4598" y="1076"/>
                  </a:moveTo>
                  <a:cubicBezTo>
                    <a:pt x="5639" y="1076"/>
                    <a:pt x="5639" y="1076"/>
                    <a:pt x="5639" y="1076"/>
                  </a:cubicBezTo>
                  <a:cubicBezTo>
                    <a:pt x="5639" y="4212"/>
                    <a:pt x="5639" y="4212"/>
                    <a:pt x="5639" y="4212"/>
                  </a:cubicBezTo>
                  <a:cubicBezTo>
                    <a:pt x="4598" y="4212"/>
                    <a:pt x="4598" y="4212"/>
                    <a:pt x="4598" y="4212"/>
                  </a:cubicBezTo>
                  <a:lnTo>
                    <a:pt x="4598" y="1076"/>
                  </a:lnTo>
                  <a:close/>
                  <a:moveTo>
                    <a:pt x="20559" y="20524"/>
                  </a:moveTo>
                  <a:cubicBezTo>
                    <a:pt x="1041" y="20524"/>
                    <a:pt x="1041" y="20524"/>
                    <a:pt x="1041" y="20524"/>
                  </a:cubicBezTo>
                  <a:cubicBezTo>
                    <a:pt x="1041" y="3316"/>
                    <a:pt x="1041" y="3316"/>
                    <a:pt x="1041" y="3316"/>
                  </a:cubicBezTo>
                  <a:cubicBezTo>
                    <a:pt x="3557" y="3316"/>
                    <a:pt x="3557" y="3316"/>
                    <a:pt x="3557" y="3316"/>
                  </a:cubicBezTo>
                  <a:cubicBezTo>
                    <a:pt x="3557" y="4750"/>
                    <a:pt x="3557" y="4750"/>
                    <a:pt x="3557" y="4750"/>
                  </a:cubicBezTo>
                  <a:cubicBezTo>
                    <a:pt x="3557" y="5019"/>
                    <a:pt x="3730" y="5288"/>
                    <a:pt x="4077" y="5288"/>
                  </a:cubicBezTo>
                  <a:cubicBezTo>
                    <a:pt x="6159" y="5288"/>
                    <a:pt x="6159" y="5288"/>
                    <a:pt x="6159" y="5288"/>
                  </a:cubicBezTo>
                  <a:cubicBezTo>
                    <a:pt x="6419" y="5288"/>
                    <a:pt x="6680" y="5019"/>
                    <a:pt x="6680" y="4750"/>
                  </a:cubicBezTo>
                  <a:cubicBezTo>
                    <a:pt x="6680" y="3316"/>
                    <a:pt x="6680" y="3316"/>
                    <a:pt x="6680" y="3316"/>
                  </a:cubicBezTo>
                  <a:cubicBezTo>
                    <a:pt x="9629" y="3316"/>
                    <a:pt x="9629" y="3316"/>
                    <a:pt x="9629" y="3316"/>
                  </a:cubicBezTo>
                  <a:cubicBezTo>
                    <a:pt x="9629" y="4750"/>
                    <a:pt x="9629" y="4750"/>
                    <a:pt x="9629" y="4750"/>
                  </a:cubicBezTo>
                  <a:cubicBezTo>
                    <a:pt x="9629" y="5019"/>
                    <a:pt x="9802" y="5288"/>
                    <a:pt x="10149" y="5288"/>
                  </a:cubicBezTo>
                  <a:cubicBezTo>
                    <a:pt x="12231" y="5288"/>
                    <a:pt x="12231" y="5288"/>
                    <a:pt x="12231" y="5288"/>
                  </a:cubicBezTo>
                  <a:cubicBezTo>
                    <a:pt x="12492" y="5288"/>
                    <a:pt x="12752" y="5019"/>
                    <a:pt x="12752" y="4750"/>
                  </a:cubicBezTo>
                  <a:cubicBezTo>
                    <a:pt x="12752" y="3316"/>
                    <a:pt x="12752" y="3316"/>
                    <a:pt x="12752" y="3316"/>
                  </a:cubicBezTo>
                  <a:cubicBezTo>
                    <a:pt x="15701" y="3316"/>
                    <a:pt x="15701" y="3316"/>
                    <a:pt x="15701" y="3316"/>
                  </a:cubicBezTo>
                  <a:cubicBezTo>
                    <a:pt x="15701" y="4750"/>
                    <a:pt x="15701" y="4750"/>
                    <a:pt x="15701" y="4750"/>
                  </a:cubicBezTo>
                  <a:cubicBezTo>
                    <a:pt x="15701" y="5019"/>
                    <a:pt x="15875" y="5288"/>
                    <a:pt x="16222" y="5288"/>
                  </a:cubicBezTo>
                  <a:cubicBezTo>
                    <a:pt x="18304" y="5288"/>
                    <a:pt x="18304" y="5288"/>
                    <a:pt x="18304" y="5288"/>
                  </a:cubicBezTo>
                  <a:cubicBezTo>
                    <a:pt x="18564" y="5288"/>
                    <a:pt x="18824" y="5019"/>
                    <a:pt x="18824" y="4750"/>
                  </a:cubicBezTo>
                  <a:cubicBezTo>
                    <a:pt x="18824" y="3316"/>
                    <a:pt x="18824" y="3316"/>
                    <a:pt x="18824" y="3316"/>
                  </a:cubicBezTo>
                  <a:cubicBezTo>
                    <a:pt x="20559" y="3316"/>
                    <a:pt x="20559" y="3316"/>
                    <a:pt x="20559" y="3316"/>
                  </a:cubicBezTo>
                  <a:lnTo>
                    <a:pt x="20559" y="20524"/>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sp>
          <p:nvSpPr>
            <p:cNvPr id="586" name="Google Shape;586;p60"/>
            <p:cNvSpPr/>
            <p:nvPr/>
          </p:nvSpPr>
          <p:spPr>
            <a:xfrm>
              <a:off x="91334" y="184952"/>
              <a:ext cx="385884" cy="273996"/>
            </a:xfrm>
            <a:custGeom>
              <a:rect b="b" l="l" r="r" t="t"/>
              <a:pathLst>
                <a:path extrusionOk="0" h="21600" w="21600">
                  <a:moveTo>
                    <a:pt x="20833" y="0"/>
                  </a:moveTo>
                  <a:cubicBezTo>
                    <a:pt x="767" y="0"/>
                    <a:pt x="767" y="0"/>
                    <a:pt x="767" y="0"/>
                  </a:cubicBezTo>
                  <a:cubicBezTo>
                    <a:pt x="383" y="0"/>
                    <a:pt x="0" y="540"/>
                    <a:pt x="0" y="1080"/>
                  </a:cubicBezTo>
                  <a:cubicBezTo>
                    <a:pt x="0" y="20520"/>
                    <a:pt x="0" y="20520"/>
                    <a:pt x="0" y="20520"/>
                  </a:cubicBezTo>
                  <a:cubicBezTo>
                    <a:pt x="0" y="21060"/>
                    <a:pt x="383" y="21600"/>
                    <a:pt x="767" y="21600"/>
                  </a:cubicBezTo>
                  <a:cubicBezTo>
                    <a:pt x="20833" y="21600"/>
                    <a:pt x="20833" y="21600"/>
                    <a:pt x="20833" y="21600"/>
                  </a:cubicBezTo>
                  <a:cubicBezTo>
                    <a:pt x="21217" y="21600"/>
                    <a:pt x="21600" y="21060"/>
                    <a:pt x="21600" y="20520"/>
                  </a:cubicBezTo>
                  <a:cubicBezTo>
                    <a:pt x="21600" y="1080"/>
                    <a:pt x="21600" y="1080"/>
                    <a:pt x="21600" y="1080"/>
                  </a:cubicBezTo>
                  <a:cubicBezTo>
                    <a:pt x="21600" y="540"/>
                    <a:pt x="21217" y="0"/>
                    <a:pt x="20833" y="0"/>
                  </a:cubicBezTo>
                  <a:close/>
                  <a:moveTo>
                    <a:pt x="20066" y="19440"/>
                  </a:moveTo>
                  <a:cubicBezTo>
                    <a:pt x="1534" y="19440"/>
                    <a:pt x="1534" y="19440"/>
                    <a:pt x="1534" y="19440"/>
                  </a:cubicBezTo>
                  <a:cubicBezTo>
                    <a:pt x="1534" y="2160"/>
                    <a:pt x="1534" y="2160"/>
                    <a:pt x="1534" y="2160"/>
                  </a:cubicBezTo>
                  <a:cubicBezTo>
                    <a:pt x="20066" y="2160"/>
                    <a:pt x="20066" y="2160"/>
                    <a:pt x="20066" y="2160"/>
                  </a:cubicBezTo>
                  <a:lnTo>
                    <a:pt x="20066" y="19440"/>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grpSp>
      <p:sp>
        <p:nvSpPr>
          <p:cNvPr id="587" name="Google Shape;587;p60"/>
          <p:cNvSpPr txBox="1"/>
          <p:nvPr/>
        </p:nvSpPr>
        <p:spPr>
          <a:xfrm>
            <a:off x="1666711" y="1878760"/>
            <a:ext cx="6637200" cy="7203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a:p>
        </p:txBody>
      </p:sp>
      <p:sp>
        <p:nvSpPr>
          <p:cNvPr id="588" name="Google Shape;588;p60"/>
          <p:cNvSpPr txBox="1"/>
          <p:nvPr/>
        </p:nvSpPr>
        <p:spPr>
          <a:xfrm>
            <a:off x="229275" y="1082775"/>
            <a:ext cx="6637200" cy="51858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4000"/>
              </a:spcBef>
              <a:spcAft>
                <a:spcPts val="0"/>
              </a:spcAft>
              <a:buClr>
                <a:srgbClr val="212121"/>
              </a:buClr>
              <a:buSzPts val="1900"/>
              <a:buFont typeface="Arial"/>
              <a:buChar char="●"/>
            </a:pPr>
            <a:r>
              <a:rPr lang="en-US" sz="1900">
                <a:solidFill>
                  <a:srgbClr val="212121"/>
                </a:solidFill>
                <a:highlight>
                  <a:srgbClr val="FFFFFF"/>
                </a:highlight>
              </a:rPr>
              <a:t>Protect vulnerable populations who could be harmed by the profession's activities;</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Protect/enhance the good reputation of and trust for the profession;</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Establish the profession as a distinct moral community worthy of autonomy from external control and regulation;</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Provide a basis for public expectations and evaluation of the profession;</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Serve as a basis for adjudicating disputes among members of the profession and between members and nonmembers;</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Create institutions resilient in the face of external pressures; and</a:t>
            </a:r>
            <a:endParaRPr sz="1900">
              <a:solidFill>
                <a:srgbClr val="212121"/>
              </a:solidFill>
              <a:highlight>
                <a:srgbClr val="FFFFFF"/>
              </a:highlight>
            </a:endParaRPr>
          </a:p>
          <a:p>
            <a:pPr indent="-349250" lvl="0" marL="457200" rtl="0" algn="l">
              <a:lnSpc>
                <a:spcPct val="115000"/>
              </a:lnSpc>
              <a:spcBef>
                <a:spcPts val="0"/>
              </a:spcBef>
              <a:spcAft>
                <a:spcPts val="0"/>
              </a:spcAft>
              <a:buClr>
                <a:srgbClr val="212121"/>
              </a:buClr>
              <a:buSzPts val="1900"/>
              <a:buFont typeface="Arial"/>
              <a:buChar char="●"/>
            </a:pPr>
            <a:r>
              <a:rPr lang="en-US" sz="1900">
                <a:solidFill>
                  <a:srgbClr val="212121"/>
                </a:solidFill>
                <a:highlight>
                  <a:srgbClr val="FFFFFF"/>
                </a:highlight>
              </a:rPr>
              <a:t>Respond to past harms done by the profession.</a:t>
            </a:r>
            <a:endParaRPr>
              <a:solidFill>
                <a:schemeClr val="dk1"/>
              </a:solidFill>
            </a:endParaRPr>
          </a:p>
        </p:txBody>
      </p:sp>
      <p:sp>
        <p:nvSpPr>
          <p:cNvPr id="589" name="Google Shape;589;p60"/>
          <p:cNvSpPr txBox="1"/>
          <p:nvPr/>
        </p:nvSpPr>
        <p:spPr>
          <a:xfrm>
            <a:off x="289375" y="6170900"/>
            <a:ext cx="7716600" cy="498600"/>
          </a:xfrm>
          <a:prstGeom prst="rect">
            <a:avLst/>
          </a:prstGeom>
          <a:noFill/>
          <a:ln>
            <a:noFill/>
          </a:ln>
        </p:spPr>
        <p:txBody>
          <a:bodyPr anchorCtr="0" anchor="t" bIns="91425" lIns="91425" spcFirstLastPara="1" rIns="91425" wrap="square" tIns="91425">
            <a:spAutoFit/>
          </a:bodyPr>
          <a:lstStyle/>
          <a:p>
            <a:pPr indent="0" lvl="0" marL="0" rtl="0" algn="l">
              <a:lnSpc>
                <a:spcPct val="104000"/>
              </a:lnSpc>
              <a:spcBef>
                <a:spcPts val="700"/>
              </a:spcBef>
              <a:spcAft>
                <a:spcPts val="0"/>
              </a:spcAft>
              <a:buClr>
                <a:schemeClr val="dk1"/>
              </a:buClr>
              <a:buSzPts val="1100"/>
              <a:buFont typeface="Arial"/>
              <a:buNone/>
            </a:pPr>
            <a:r>
              <a:rPr lang="en-US" sz="1000">
                <a:solidFill>
                  <a:srgbClr val="303030"/>
                </a:solidFill>
                <a:highlight>
                  <a:srgbClr val="FFFFFF"/>
                </a:highlight>
              </a:rPr>
              <a:t>Hand D. J. (2018). Aspects of Data Ethics in a Changing World: Where Are We Now?. </a:t>
            </a:r>
            <a:r>
              <a:rPr i="1" lang="en-US" sz="1000">
                <a:solidFill>
                  <a:srgbClr val="303030"/>
                </a:solidFill>
                <a:highlight>
                  <a:srgbClr val="FFFFFF"/>
                </a:highlight>
              </a:rPr>
              <a:t>Big data</a:t>
            </a:r>
            <a:r>
              <a:rPr lang="en-US" sz="1000">
                <a:solidFill>
                  <a:srgbClr val="303030"/>
                </a:solidFill>
                <a:highlight>
                  <a:srgbClr val="FFFFFF"/>
                </a:highlight>
              </a:rPr>
              <a:t>, </a:t>
            </a:r>
            <a:r>
              <a:rPr i="1" lang="en-US" sz="1000">
                <a:solidFill>
                  <a:srgbClr val="303030"/>
                </a:solidFill>
                <a:highlight>
                  <a:srgbClr val="FFFFFF"/>
                </a:highlight>
              </a:rPr>
              <a:t>6</a:t>
            </a:r>
            <a:r>
              <a:rPr lang="en-US" sz="1000">
                <a:solidFill>
                  <a:srgbClr val="303030"/>
                </a:solidFill>
                <a:highlight>
                  <a:srgbClr val="FFFFFF"/>
                </a:highlight>
              </a:rPr>
              <a:t>(3), 176–190. https://doi.org/10.1089/big.2018.0083</a:t>
            </a:r>
            <a:endParaRPr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61"/>
          <p:cNvPicPr preferRelativeResize="0"/>
          <p:nvPr>
            <p:ph idx="2" type="pic"/>
          </p:nvPr>
        </p:nvPicPr>
        <p:blipFill rotWithShape="1">
          <a:blip r:embed="rId3">
            <a:alphaModFix/>
          </a:blip>
          <a:srcRect b="0" l="23259" r="23259" t="0"/>
          <a:stretch/>
        </p:blipFill>
        <p:spPr>
          <a:xfrm>
            <a:off x="8524558" y="0"/>
            <a:ext cx="3667746" cy="6857999"/>
          </a:xfrm>
          <a:prstGeom prst="rect">
            <a:avLst/>
          </a:prstGeom>
          <a:noFill/>
          <a:ln>
            <a:noFill/>
          </a:ln>
        </p:spPr>
      </p:pic>
      <p:grpSp>
        <p:nvGrpSpPr>
          <p:cNvPr id="595" name="Google Shape;595;p61"/>
          <p:cNvGrpSpPr/>
          <p:nvPr/>
        </p:nvGrpSpPr>
        <p:grpSpPr>
          <a:xfrm>
            <a:off x="920492" y="2107176"/>
            <a:ext cx="283430" cy="274332"/>
            <a:chOff x="0" y="0"/>
            <a:chExt cx="568566" cy="550314"/>
          </a:xfrm>
        </p:grpSpPr>
        <p:sp>
          <p:nvSpPr>
            <p:cNvPr id="596" name="Google Shape;596;p61"/>
            <p:cNvSpPr/>
            <p:nvPr/>
          </p:nvSpPr>
          <p:spPr>
            <a:xfrm>
              <a:off x="0" y="0"/>
              <a:ext cx="568566" cy="550314"/>
            </a:xfrm>
            <a:custGeom>
              <a:rect b="b" l="l" r="r" t="t"/>
              <a:pathLst>
                <a:path extrusionOk="0" h="21600" w="21600">
                  <a:moveTo>
                    <a:pt x="21080" y="2241"/>
                  </a:moveTo>
                  <a:cubicBezTo>
                    <a:pt x="18824" y="2241"/>
                    <a:pt x="18824" y="2241"/>
                    <a:pt x="18824" y="2241"/>
                  </a:cubicBezTo>
                  <a:cubicBezTo>
                    <a:pt x="18824" y="538"/>
                    <a:pt x="18824" y="538"/>
                    <a:pt x="18824" y="538"/>
                  </a:cubicBezTo>
                  <a:cubicBezTo>
                    <a:pt x="18824" y="179"/>
                    <a:pt x="18564" y="0"/>
                    <a:pt x="18304" y="0"/>
                  </a:cubicBezTo>
                  <a:cubicBezTo>
                    <a:pt x="16222" y="0"/>
                    <a:pt x="16222" y="0"/>
                    <a:pt x="16222" y="0"/>
                  </a:cubicBezTo>
                  <a:cubicBezTo>
                    <a:pt x="15875" y="0"/>
                    <a:pt x="15701" y="179"/>
                    <a:pt x="15701" y="538"/>
                  </a:cubicBezTo>
                  <a:cubicBezTo>
                    <a:pt x="15701" y="2241"/>
                    <a:pt x="15701" y="2241"/>
                    <a:pt x="15701" y="2241"/>
                  </a:cubicBezTo>
                  <a:cubicBezTo>
                    <a:pt x="12752" y="2241"/>
                    <a:pt x="12752" y="2241"/>
                    <a:pt x="12752" y="2241"/>
                  </a:cubicBezTo>
                  <a:cubicBezTo>
                    <a:pt x="12752" y="538"/>
                    <a:pt x="12752" y="538"/>
                    <a:pt x="12752" y="538"/>
                  </a:cubicBezTo>
                  <a:cubicBezTo>
                    <a:pt x="12752" y="179"/>
                    <a:pt x="12492" y="0"/>
                    <a:pt x="12231" y="0"/>
                  </a:cubicBezTo>
                  <a:cubicBezTo>
                    <a:pt x="10149" y="0"/>
                    <a:pt x="10149" y="0"/>
                    <a:pt x="10149" y="0"/>
                  </a:cubicBezTo>
                  <a:cubicBezTo>
                    <a:pt x="9802" y="0"/>
                    <a:pt x="9629" y="179"/>
                    <a:pt x="9629" y="538"/>
                  </a:cubicBezTo>
                  <a:cubicBezTo>
                    <a:pt x="9629" y="2241"/>
                    <a:pt x="9629" y="2241"/>
                    <a:pt x="9629" y="2241"/>
                  </a:cubicBezTo>
                  <a:cubicBezTo>
                    <a:pt x="6680" y="2241"/>
                    <a:pt x="6680" y="2241"/>
                    <a:pt x="6680" y="2241"/>
                  </a:cubicBezTo>
                  <a:cubicBezTo>
                    <a:pt x="6680" y="538"/>
                    <a:pt x="6680" y="538"/>
                    <a:pt x="6680" y="538"/>
                  </a:cubicBezTo>
                  <a:cubicBezTo>
                    <a:pt x="6680" y="179"/>
                    <a:pt x="6419" y="0"/>
                    <a:pt x="6159" y="0"/>
                  </a:cubicBezTo>
                  <a:cubicBezTo>
                    <a:pt x="4077" y="0"/>
                    <a:pt x="4077" y="0"/>
                    <a:pt x="4077" y="0"/>
                  </a:cubicBezTo>
                  <a:cubicBezTo>
                    <a:pt x="3730" y="0"/>
                    <a:pt x="3557" y="179"/>
                    <a:pt x="3557" y="538"/>
                  </a:cubicBezTo>
                  <a:cubicBezTo>
                    <a:pt x="3557" y="2241"/>
                    <a:pt x="3557" y="2241"/>
                    <a:pt x="3557" y="2241"/>
                  </a:cubicBezTo>
                  <a:cubicBezTo>
                    <a:pt x="520" y="2241"/>
                    <a:pt x="520" y="2241"/>
                    <a:pt x="520" y="2241"/>
                  </a:cubicBezTo>
                  <a:cubicBezTo>
                    <a:pt x="260" y="2241"/>
                    <a:pt x="0" y="2510"/>
                    <a:pt x="0" y="2778"/>
                  </a:cubicBezTo>
                  <a:cubicBezTo>
                    <a:pt x="0" y="21062"/>
                    <a:pt x="0" y="21062"/>
                    <a:pt x="0" y="21062"/>
                  </a:cubicBezTo>
                  <a:cubicBezTo>
                    <a:pt x="0" y="21331"/>
                    <a:pt x="260" y="21600"/>
                    <a:pt x="520" y="21600"/>
                  </a:cubicBezTo>
                  <a:cubicBezTo>
                    <a:pt x="21080" y="21600"/>
                    <a:pt x="21080" y="21600"/>
                    <a:pt x="21080" y="21600"/>
                  </a:cubicBezTo>
                  <a:cubicBezTo>
                    <a:pt x="21340" y="21600"/>
                    <a:pt x="21600" y="21331"/>
                    <a:pt x="21600" y="21062"/>
                  </a:cubicBezTo>
                  <a:cubicBezTo>
                    <a:pt x="21600" y="2778"/>
                    <a:pt x="21600" y="2778"/>
                    <a:pt x="21600" y="2778"/>
                  </a:cubicBezTo>
                  <a:cubicBezTo>
                    <a:pt x="21600" y="2510"/>
                    <a:pt x="21340" y="2241"/>
                    <a:pt x="21080" y="2241"/>
                  </a:cubicBezTo>
                  <a:close/>
                  <a:moveTo>
                    <a:pt x="16742" y="1076"/>
                  </a:moveTo>
                  <a:cubicBezTo>
                    <a:pt x="17783" y="1076"/>
                    <a:pt x="17783" y="1076"/>
                    <a:pt x="17783" y="1076"/>
                  </a:cubicBezTo>
                  <a:cubicBezTo>
                    <a:pt x="17783" y="4212"/>
                    <a:pt x="17783" y="4212"/>
                    <a:pt x="17783" y="4212"/>
                  </a:cubicBezTo>
                  <a:cubicBezTo>
                    <a:pt x="16742" y="4212"/>
                    <a:pt x="16742" y="4212"/>
                    <a:pt x="16742" y="4212"/>
                  </a:cubicBezTo>
                  <a:lnTo>
                    <a:pt x="16742" y="1076"/>
                  </a:lnTo>
                  <a:close/>
                  <a:moveTo>
                    <a:pt x="10670" y="1076"/>
                  </a:moveTo>
                  <a:cubicBezTo>
                    <a:pt x="11711" y="1076"/>
                    <a:pt x="11711" y="1076"/>
                    <a:pt x="11711" y="1076"/>
                  </a:cubicBezTo>
                  <a:cubicBezTo>
                    <a:pt x="11711" y="2689"/>
                    <a:pt x="11711" y="2689"/>
                    <a:pt x="11711" y="2689"/>
                  </a:cubicBezTo>
                  <a:cubicBezTo>
                    <a:pt x="11711" y="2778"/>
                    <a:pt x="11711" y="2778"/>
                    <a:pt x="11711" y="2778"/>
                  </a:cubicBezTo>
                  <a:cubicBezTo>
                    <a:pt x="11711" y="2868"/>
                    <a:pt x="11711" y="2868"/>
                    <a:pt x="11711" y="2958"/>
                  </a:cubicBezTo>
                  <a:cubicBezTo>
                    <a:pt x="11711" y="4212"/>
                    <a:pt x="11711" y="4212"/>
                    <a:pt x="11711" y="4212"/>
                  </a:cubicBezTo>
                  <a:cubicBezTo>
                    <a:pt x="10670" y="4212"/>
                    <a:pt x="10670" y="4212"/>
                    <a:pt x="10670" y="4212"/>
                  </a:cubicBezTo>
                  <a:lnTo>
                    <a:pt x="10670" y="1076"/>
                  </a:lnTo>
                  <a:close/>
                  <a:moveTo>
                    <a:pt x="4598" y="1076"/>
                  </a:moveTo>
                  <a:cubicBezTo>
                    <a:pt x="5639" y="1076"/>
                    <a:pt x="5639" y="1076"/>
                    <a:pt x="5639" y="1076"/>
                  </a:cubicBezTo>
                  <a:cubicBezTo>
                    <a:pt x="5639" y="4212"/>
                    <a:pt x="5639" y="4212"/>
                    <a:pt x="5639" y="4212"/>
                  </a:cubicBezTo>
                  <a:cubicBezTo>
                    <a:pt x="4598" y="4212"/>
                    <a:pt x="4598" y="4212"/>
                    <a:pt x="4598" y="4212"/>
                  </a:cubicBezTo>
                  <a:lnTo>
                    <a:pt x="4598" y="1076"/>
                  </a:lnTo>
                  <a:close/>
                  <a:moveTo>
                    <a:pt x="20559" y="20524"/>
                  </a:moveTo>
                  <a:cubicBezTo>
                    <a:pt x="1041" y="20524"/>
                    <a:pt x="1041" y="20524"/>
                    <a:pt x="1041" y="20524"/>
                  </a:cubicBezTo>
                  <a:cubicBezTo>
                    <a:pt x="1041" y="3316"/>
                    <a:pt x="1041" y="3316"/>
                    <a:pt x="1041" y="3316"/>
                  </a:cubicBezTo>
                  <a:cubicBezTo>
                    <a:pt x="3557" y="3316"/>
                    <a:pt x="3557" y="3316"/>
                    <a:pt x="3557" y="3316"/>
                  </a:cubicBezTo>
                  <a:cubicBezTo>
                    <a:pt x="3557" y="4750"/>
                    <a:pt x="3557" y="4750"/>
                    <a:pt x="3557" y="4750"/>
                  </a:cubicBezTo>
                  <a:cubicBezTo>
                    <a:pt x="3557" y="5019"/>
                    <a:pt x="3730" y="5288"/>
                    <a:pt x="4077" y="5288"/>
                  </a:cubicBezTo>
                  <a:cubicBezTo>
                    <a:pt x="6159" y="5288"/>
                    <a:pt x="6159" y="5288"/>
                    <a:pt x="6159" y="5288"/>
                  </a:cubicBezTo>
                  <a:cubicBezTo>
                    <a:pt x="6419" y="5288"/>
                    <a:pt x="6680" y="5019"/>
                    <a:pt x="6680" y="4750"/>
                  </a:cubicBezTo>
                  <a:cubicBezTo>
                    <a:pt x="6680" y="3316"/>
                    <a:pt x="6680" y="3316"/>
                    <a:pt x="6680" y="3316"/>
                  </a:cubicBezTo>
                  <a:cubicBezTo>
                    <a:pt x="9629" y="3316"/>
                    <a:pt x="9629" y="3316"/>
                    <a:pt x="9629" y="3316"/>
                  </a:cubicBezTo>
                  <a:cubicBezTo>
                    <a:pt x="9629" y="4750"/>
                    <a:pt x="9629" y="4750"/>
                    <a:pt x="9629" y="4750"/>
                  </a:cubicBezTo>
                  <a:cubicBezTo>
                    <a:pt x="9629" y="5019"/>
                    <a:pt x="9802" y="5288"/>
                    <a:pt x="10149" y="5288"/>
                  </a:cubicBezTo>
                  <a:cubicBezTo>
                    <a:pt x="12231" y="5288"/>
                    <a:pt x="12231" y="5288"/>
                    <a:pt x="12231" y="5288"/>
                  </a:cubicBezTo>
                  <a:cubicBezTo>
                    <a:pt x="12492" y="5288"/>
                    <a:pt x="12752" y="5019"/>
                    <a:pt x="12752" y="4750"/>
                  </a:cubicBezTo>
                  <a:cubicBezTo>
                    <a:pt x="12752" y="3316"/>
                    <a:pt x="12752" y="3316"/>
                    <a:pt x="12752" y="3316"/>
                  </a:cubicBezTo>
                  <a:cubicBezTo>
                    <a:pt x="15701" y="3316"/>
                    <a:pt x="15701" y="3316"/>
                    <a:pt x="15701" y="3316"/>
                  </a:cubicBezTo>
                  <a:cubicBezTo>
                    <a:pt x="15701" y="4750"/>
                    <a:pt x="15701" y="4750"/>
                    <a:pt x="15701" y="4750"/>
                  </a:cubicBezTo>
                  <a:cubicBezTo>
                    <a:pt x="15701" y="5019"/>
                    <a:pt x="15875" y="5288"/>
                    <a:pt x="16222" y="5288"/>
                  </a:cubicBezTo>
                  <a:cubicBezTo>
                    <a:pt x="18304" y="5288"/>
                    <a:pt x="18304" y="5288"/>
                    <a:pt x="18304" y="5288"/>
                  </a:cubicBezTo>
                  <a:cubicBezTo>
                    <a:pt x="18564" y="5288"/>
                    <a:pt x="18824" y="5019"/>
                    <a:pt x="18824" y="4750"/>
                  </a:cubicBezTo>
                  <a:cubicBezTo>
                    <a:pt x="18824" y="3316"/>
                    <a:pt x="18824" y="3316"/>
                    <a:pt x="18824" y="3316"/>
                  </a:cubicBezTo>
                  <a:cubicBezTo>
                    <a:pt x="20559" y="3316"/>
                    <a:pt x="20559" y="3316"/>
                    <a:pt x="20559" y="3316"/>
                  </a:cubicBezTo>
                  <a:lnTo>
                    <a:pt x="20559" y="20524"/>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sp>
          <p:nvSpPr>
            <p:cNvPr id="597" name="Google Shape;597;p61"/>
            <p:cNvSpPr/>
            <p:nvPr/>
          </p:nvSpPr>
          <p:spPr>
            <a:xfrm>
              <a:off x="91334" y="184952"/>
              <a:ext cx="385884" cy="273996"/>
            </a:xfrm>
            <a:custGeom>
              <a:rect b="b" l="l" r="r" t="t"/>
              <a:pathLst>
                <a:path extrusionOk="0" h="21600" w="21600">
                  <a:moveTo>
                    <a:pt x="20833" y="0"/>
                  </a:moveTo>
                  <a:cubicBezTo>
                    <a:pt x="767" y="0"/>
                    <a:pt x="767" y="0"/>
                    <a:pt x="767" y="0"/>
                  </a:cubicBezTo>
                  <a:cubicBezTo>
                    <a:pt x="383" y="0"/>
                    <a:pt x="0" y="540"/>
                    <a:pt x="0" y="1080"/>
                  </a:cubicBezTo>
                  <a:cubicBezTo>
                    <a:pt x="0" y="20520"/>
                    <a:pt x="0" y="20520"/>
                    <a:pt x="0" y="20520"/>
                  </a:cubicBezTo>
                  <a:cubicBezTo>
                    <a:pt x="0" y="21060"/>
                    <a:pt x="383" y="21600"/>
                    <a:pt x="767" y="21600"/>
                  </a:cubicBezTo>
                  <a:cubicBezTo>
                    <a:pt x="20833" y="21600"/>
                    <a:pt x="20833" y="21600"/>
                    <a:pt x="20833" y="21600"/>
                  </a:cubicBezTo>
                  <a:cubicBezTo>
                    <a:pt x="21217" y="21600"/>
                    <a:pt x="21600" y="21060"/>
                    <a:pt x="21600" y="20520"/>
                  </a:cubicBezTo>
                  <a:cubicBezTo>
                    <a:pt x="21600" y="1080"/>
                    <a:pt x="21600" y="1080"/>
                    <a:pt x="21600" y="1080"/>
                  </a:cubicBezTo>
                  <a:cubicBezTo>
                    <a:pt x="21600" y="540"/>
                    <a:pt x="21217" y="0"/>
                    <a:pt x="20833" y="0"/>
                  </a:cubicBezTo>
                  <a:close/>
                  <a:moveTo>
                    <a:pt x="20066" y="19440"/>
                  </a:moveTo>
                  <a:cubicBezTo>
                    <a:pt x="1534" y="19440"/>
                    <a:pt x="1534" y="19440"/>
                    <a:pt x="1534" y="19440"/>
                  </a:cubicBezTo>
                  <a:cubicBezTo>
                    <a:pt x="1534" y="2160"/>
                    <a:pt x="1534" y="2160"/>
                    <a:pt x="1534" y="2160"/>
                  </a:cubicBezTo>
                  <a:cubicBezTo>
                    <a:pt x="20066" y="2160"/>
                    <a:pt x="20066" y="2160"/>
                    <a:pt x="20066" y="2160"/>
                  </a:cubicBezTo>
                  <a:lnTo>
                    <a:pt x="20066" y="19440"/>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grpSp>
      <p:sp>
        <p:nvSpPr>
          <p:cNvPr id="598" name="Google Shape;598;p61"/>
          <p:cNvSpPr txBox="1"/>
          <p:nvPr/>
        </p:nvSpPr>
        <p:spPr>
          <a:xfrm>
            <a:off x="1666711" y="1878760"/>
            <a:ext cx="6637200" cy="7203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a:p>
        </p:txBody>
      </p:sp>
      <p:sp>
        <p:nvSpPr>
          <p:cNvPr id="599" name="Google Shape;599;p61"/>
          <p:cNvSpPr txBox="1"/>
          <p:nvPr/>
        </p:nvSpPr>
        <p:spPr>
          <a:xfrm>
            <a:off x="318000" y="1300825"/>
            <a:ext cx="7646700" cy="43584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4000"/>
              </a:spcBef>
              <a:spcAft>
                <a:spcPts val="0"/>
              </a:spcAft>
              <a:buClr>
                <a:srgbClr val="212121"/>
              </a:buClr>
              <a:buSzPts val="1700"/>
              <a:buFont typeface="Arial"/>
              <a:buChar char="●"/>
            </a:pPr>
            <a:r>
              <a:rPr lang="en-US" sz="1700">
                <a:solidFill>
                  <a:srgbClr val="212121"/>
                </a:solidFill>
                <a:highlight>
                  <a:srgbClr val="FFFFFF"/>
                </a:highlight>
              </a:rPr>
              <a:t>The pervasiveness of modern data technology means we might legitimately regard it as an aspect of societal </a:t>
            </a:r>
            <a:r>
              <a:rPr i="1" lang="en-US" sz="1700">
                <a:solidFill>
                  <a:srgbClr val="212121"/>
                </a:solidFill>
                <a:highlight>
                  <a:srgbClr val="FFFFFF"/>
                </a:highlight>
              </a:rPr>
              <a:t>infrastructure</a:t>
            </a:r>
            <a:r>
              <a:rPr lang="en-US" sz="1700">
                <a:solidFill>
                  <a:srgbClr val="212121"/>
                </a:solidFill>
                <a:highlight>
                  <a:srgbClr val="FFFFFF"/>
                </a:highlight>
              </a:rPr>
              <a:t>.</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The interconnectedness of data. </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The dynamic nature of data. </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Real-time and online analysis and decision-making, as data arrive.</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Synergistic analysis through merging and combination of data sets.</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Lack of space, time, and social context limitation on scope of data (data may describe and be used regardless of where, when, and for what purpose they were collected).</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Ability to use for unexpected purposes and to reveal unexpected information (this is the core purpose of data mining).</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Risk of exceptional intrusiveness since it is impossible to avoid having data about individuals stored in multiple databases.</a:t>
            </a:r>
            <a:endParaRPr sz="1700">
              <a:solidFill>
                <a:srgbClr val="212121"/>
              </a:solidFill>
              <a:highlight>
                <a:srgbClr val="FFFFFF"/>
              </a:highlight>
            </a:endParaRPr>
          </a:p>
          <a:p>
            <a:pPr indent="-336550" lvl="0" marL="457200" rtl="0" algn="l">
              <a:lnSpc>
                <a:spcPct val="115000"/>
              </a:lnSpc>
              <a:spcBef>
                <a:spcPts val="0"/>
              </a:spcBef>
              <a:spcAft>
                <a:spcPts val="0"/>
              </a:spcAft>
              <a:buClr>
                <a:srgbClr val="212121"/>
              </a:buClr>
              <a:buSzPts val="1700"/>
              <a:buFont typeface="Arial"/>
              <a:buChar char="●"/>
            </a:pPr>
            <a:r>
              <a:rPr lang="en-US" sz="1700">
                <a:solidFill>
                  <a:srgbClr val="212121"/>
                </a:solidFill>
                <a:highlight>
                  <a:srgbClr val="FFFFFF"/>
                </a:highlight>
              </a:rPr>
              <a:t>Potential for misuse, privacy breach, blackmail, and other crimes</a:t>
            </a:r>
            <a:endParaRPr sz="1500">
              <a:solidFill>
                <a:srgbClr val="212121"/>
              </a:solidFill>
              <a:highlight>
                <a:srgbClr val="FFFFFF"/>
              </a:highlight>
            </a:endParaRPr>
          </a:p>
        </p:txBody>
      </p:sp>
      <p:sp>
        <p:nvSpPr>
          <p:cNvPr id="600" name="Google Shape;600;p61"/>
          <p:cNvSpPr txBox="1"/>
          <p:nvPr/>
        </p:nvSpPr>
        <p:spPr>
          <a:xfrm>
            <a:off x="318000" y="81575"/>
            <a:ext cx="8573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400">
                <a:solidFill>
                  <a:schemeClr val="dk1"/>
                </a:solidFill>
              </a:rPr>
              <a:t>Data Ownership- Ethical Issues with participant data and considerations</a:t>
            </a:r>
            <a:endParaRPr b="1" sz="2400">
              <a:solidFill>
                <a:srgbClr val="212121"/>
              </a:solidFill>
              <a:highlight>
                <a:srgbClr val="FFFFFF"/>
              </a:highlight>
            </a:endParaRPr>
          </a:p>
        </p:txBody>
      </p:sp>
      <p:sp>
        <p:nvSpPr>
          <p:cNvPr id="601" name="Google Shape;601;p61"/>
          <p:cNvSpPr txBox="1"/>
          <p:nvPr/>
        </p:nvSpPr>
        <p:spPr>
          <a:xfrm>
            <a:off x="318000" y="5955075"/>
            <a:ext cx="7328700" cy="784500"/>
          </a:xfrm>
          <a:prstGeom prst="rect">
            <a:avLst/>
          </a:prstGeom>
          <a:noFill/>
          <a:ln>
            <a:noFill/>
          </a:ln>
        </p:spPr>
        <p:txBody>
          <a:bodyPr anchorCtr="0" anchor="t" bIns="91425" lIns="91425" spcFirstLastPara="1" rIns="91425" wrap="square" tIns="91425">
            <a:spAutoFit/>
          </a:bodyPr>
          <a:lstStyle/>
          <a:p>
            <a:pPr indent="0" lvl="0" marL="0" rtl="0" algn="l">
              <a:lnSpc>
                <a:spcPct val="104000"/>
              </a:lnSpc>
              <a:spcBef>
                <a:spcPts val="700"/>
              </a:spcBef>
              <a:spcAft>
                <a:spcPts val="0"/>
              </a:spcAft>
              <a:buClr>
                <a:schemeClr val="dk1"/>
              </a:buClr>
              <a:buSzPts val="1100"/>
              <a:buFont typeface="Arial"/>
              <a:buNone/>
            </a:pPr>
            <a:r>
              <a:rPr lang="en-US" sz="1200">
                <a:solidFill>
                  <a:srgbClr val="303030"/>
                </a:solidFill>
                <a:highlight>
                  <a:schemeClr val="lt1"/>
                </a:highlight>
              </a:rPr>
              <a:t>Hand D. J. (2018). Aspects of Data Ethics in a Changing World: Where Are We Now?. </a:t>
            </a:r>
            <a:r>
              <a:rPr i="1" lang="en-US" sz="1200">
                <a:solidFill>
                  <a:srgbClr val="303030"/>
                </a:solidFill>
                <a:highlight>
                  <a:schemeClr val="lt1"/>
                </a:highlight>
              </a:rPr>
              <a:t>Big data</a:t>
            </a:r>
            <a:r>
              <a:rPr lang="en-US" sz="1200">
                <a:solidFill>
                  <a:srgbClr val="303030"/>
                </a:solidFill>
                <a:highlight>
                  <a:schemeClr val="lt1"/>
                </a:highlight>
              </a:rPr>
              <a:t>, </a:t>
            </a:r>
            <a:r>
              <a:rPr i="1" lang="en-US" sz="1200">
                <a:solidFill>
                  <a:srgbClr val="303030"/>
                </a:solidFill>
                <a:highlight>
                  <a:schemeClr val="lt1"/>
                </a:highlight>
              </a:rPr>
              <a:t>6</a:t>
            </a:r>
            <a:r>
              <a:rPr lang="en-US" sz="1200">
                <a:solidFill>
                  <a:srgbClr val="303030"/>
                </a:solidFill>
                <a:highlight>
                  <a:schemeClr val="lt1"/>
                </a:highlight>
              </a:rPr>
              <a:t>(3), 176–190. https://doi.org/10.1089/big.2018.0083</a:t>
            </a:r>
            <a:endParaRPr sz="1300">
              <a:solidFill>
                <a:srgbClr val="212121"/>
              </a:solidFill>
              <a:highlight>
                <a:schemeClr val="lt1"/>
              </a:highlight>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62"/>
          <p:cNvPicPr preferRelativeResize="0"/>
          <p:nvPr>
            <p:ph idx="2" type="pic"/>
          </p:nvPr>
        </p:nvPicPr>
        <p:blipFill rotWithShape="1">
          <a:blip r:embed="rId3">
            <a:alphaModFix/>
          </a:blip>
          <a:srcRect b="0" l="26128" r="26123" t="0"/>
          <a:stretch/>
        </p:blipFill>
        <p:spPr>
          <a:xfrm>
            <a:off x="7280650" y="0"/>
            <a:ext cx="4911798" cy="6858000"/>
          </a:xfrm>
          <a:prstGeom prst="rect">
            <a:avLst/>
          </a:prstGeom>
        </p:spPr>
      </p:pic>
      <p:sp>
        <p:nvSpPr>
          <p:cNvPr id="608" name="Google Shape;608;p62"/>
          <p:cNvSpPr txBox="1"/>
          <p:nvPr>
            <p:ph type="title"/>
          </p:nvPr>
        </p:nvSpPr>
        <p:spPr>
          <a:xfrm>
            <a:off x="331253" y="224425"/>
            <a:ext cx="6279300" cy="6234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Clr>
                <a:schemeClr val="dk1"/>
              </a:buClr>
              <a:buSzPts val="1100"/>
              <a:buFont typeface="Arial"/>
              <a:buNone/>
            </a:pPr>
            <a:r>
              <a:rPr lang="en-US" sz="2000">
                <a:latin typeface="Arial"/>
                <a:ea typeface="Arial"/>
                <a:cs typeface="Arial"/>
                <a:sym typeface="Arial"/>
              </a:rPr>
              <a:t>Data Sharing - IRB sharing guidelines</a:t>
            </a:r>
            <a:endParaRPr sz="2000">
              <a:latin typeface="Lato"/>
              <a:ea typeface="Lato"/>
              <a:cs typeface="Lato"/>
              <a:sym typeface="Lato"/>
            </a:endParaRPr>
          </a:p>
        </p:txBody>
      </p:sp>
      <p:sp>
        <p:nvSpPr>
          <p:cNvPr id="609" name="Google Shape;609;p62"/>
          <p:cNvSpPr txBox="1"/>
          <p:nvPr/>
        </p:nvSpPr>
        <p:spPr>
          <a:xfrm>
            <a:off x="277875" y="1148175"/>
            <a:ext cx="6505200" cy="40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t>Data Sharing in Research Modified: November 2019 Background: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Effective on October 1, 2015, the NIH implemented a mandatory data sharing policy. The reason stated is, “Data sharing advances the NIH mission by facilitating the validation of research results, and allowing the strength of analyses to be increased by combining datasets, providing access to unique data that cannot be readily replicated, informing future research, increasing the return on investment of scientific research, and accelerating the translation of research results into knowledge, products, and procedures to improve the public health.” As of 1 July 2018, manuscripts submitted to International Committee of Medical Journal Editors (ICMJE) journals that report the results of clinical trials must contain a data sharing statement. Some other funding agencies also have data sharing requirements attached to their funding. </a:t>
            </a:r>
            <a:endParaRPr sz="1600"/>
          </a:p>
          <a:p>
            <a:pPr indent="0" lvl="0" marL="0" rtl="0" algn="l">
              <a:spcBef>
                <a:spcPts val="0"/>
              </a:spcBef>
              <a:spcAft>
                <a:spcPts val="0"/>
              </a:spcAft>
              <a:buNone/>
            </a:pPr>
            <a:r>
              <a:t/>
            </a:r>
            <a:endParaRPr sz="1300"/>
          </a:p>
        </p:txBody>
      </p:sp>
      <p:sp>
        <p:nvSpPr>
          <p:cNvPr id="610" name="Google Shape;610;p62"/>
          <p:cNvSpPr txBox="1"/>
          <p:nvPr/>
        </p:nvSpPr>
        <p:spPr>
          <a:xfrm>
            <a:off x="277875" y="6264400"/>
            <a:ext cx="790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https://irb.ufl.edu/wp-content/uploads/Data-Sharing-in-Research.pdf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63"/>
          <p:cNvPicPr preferRelativeResize="0"/>
          <p:nvPr>
            <p:ph idx="2" type="pic"/>
          </p:nvPr>
        </p:nvPicPr>
        <p:blipFill rotWithShape="1">
          <a:blip r:embed="rId3">
            <a:alphaModFix/>
          </a:blip>
          <a:srcRect b="0" l="23780" r="23780" t="0"/>
          <a:stretch/>
        </p:blipFill>
        <p:spPr>
          <a:xfrm>
            <a:off x="7881799" y="0"/>
            <a:ext cx="4310550" cy="6858000"/>
          </a:xfrm>
          <a:prstGeom prst="rect">
            <a:avLst/>
          </a:prstGeom>
        </p:spPr>
      </p:pic>
      <p:sp>
        <p:nvSpPr>
          <p:cNvPr id="617" name="Google Shape;617;p63"/>
          <p:cNvSpPr txBox="1"/>
          <p:nvPr>
            <p:ph type="title"/>
          </p:nvPr>
        </p:nvSpPr>
        <p:spPr>
          <a:xfrm>
            <a:off x="245003" y="222350"/>
            <a:ext cx="7234800" cy="623400"/>
          </a:xfrm>
          <a:prstGeom prst="rect">
            <a:avLst/>
          </a:prstGeom>
        </p:spPr>
        <p:txBody>
          <a:bodyPr anchorCtr="0" anchor="t" bIns="36575" lIns="36575" spcFirstLastPara="1" rIns="36575" wrap="square" tIns="36575">
            <a:noAutofit/>
          </a:bodyPr>
          <a:lstStyle/>
          <a:p>
            <a:pPr indent="0" lvl="0" marL="0" rtl="0" algn="ctr">
              <a:lnSpc>
                <a:spcPct val="110000"/>
              </a:lnSpc>
              <a:spcBef>
                <a:spcPts val="0"/>
              </a:spcBef>
              <a:spcAft>
                <a:spcPts val="0"/>
              </a:spcAft>
              <a:buClr>
                <a:schemeClr val="dk1"/>
              </a:buClr>
              <a:buSzPts val="1100"/>
              <a:buFont typeface="Arial"/>
              <a:buNone/>
            </a:pPr>
            <a:r>
              <a:rPr lang="en-US" sz="4050">
                <a:highlight>
                  <a:schemeClr val="lt1"/>
                </a:highlight>
                <a:latin typeface="Lato"/>
                <a:ea typeface="Lato"/>
                <a:cs typeface="Lato"/>
                <a:sym typeface="Lato"/>
              </a:rPr>
              <a:t>Date Sharing - FAIR Principles</a:t>
            </a:r>
            <a:endParaRPr sz="4050">
              <a:highlight>
                <a:schemeClr val="lt1"/>
              </a:highlight>
              <a:latin typeface="Lato"/>
              <a:ea typeface="Lato"/>
              <a:cs typeface="Lato"/>
              <a:sym typeface="Lato"/>
            </a:endParaRPr>
          </a:p>
          <a:p>
            <a:pPr indent="0" lvl="0" marL="0" rtl="0" algn="l">
              <a:spcBef>
                <a:spcPts val="800"/>
              </a:spcBef>
              <a:spcAft>
                <a:spcPts val="0"/>
              </a:spcAft>
              <a:buNone/>
            </a:pPr>
            <a:r>
              <a:t/>
            </a:r>
            <a:endParaRPr/>
          </a:p>
        </p:txBody>
      </p:sp>
      <p:sp>
        <p:nvSpPr>
          <p:cNvPr id="618" name="Google Shape;618;p63"/>
          <p:cNvSpPr txBox="1"/>
          <p:nvPr/>
        </p:nvSpPr>
        <p:spPr>
          <a:xfrm>
            <a:off x="245000" y="1011100"/>
            <a:ext cx="7045800" cy="520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u="sng">
                <a:solidFill>
                  <a:srgbClr val="333333"/>
                </a:solidFill>
                <a:highlight>
                  <a:srgbClr val="FFFFFF"/>
                </a:highlight>
                <a:latin typeface="Lato"/>
                <a:ea typeface="Lato"/>
                <a:cs typeface="Lato"/>
                <a:sym typeface="Lato"/>
              </a:rPr>
              <a:t>F</a:t>
            </a:r>
            <a:r>
              <a:rPr b="1" lang="en-US" sz="1600">
                <a:solidFill>
                  <a:srgbClr val="333333"/>
                </a:solidFill>
                <a:highlight>
                  <a:srgbClr val="FFFFFF"/>
                </a:highlight>
                <a:latin typeface="Lato"/>
                <a:ea typeface="Lato"/>
                <a:cs typeface="Lato"/>
                <a:sym typeface="Lato"/>
              </a:rPr>
              <a:t>indable</a:t>
            </a:r>
            <a:endParaRPr b="1" sz="1600">
              <a:solidFill>
                <a:srgbClr val="333333"/>
              </a:solidFill>
              <a:highlight>
                <a:srgbClr val="FFFFFF"/>
              </a:highlight>
              <a:latin typeface="Lato"/>
              <a:ea typeface="Lato"/>
              <a:cs typeface="Lato"/>
              <a:sym typeface="Lato"/>
            </a:endParaRPr>
          </a:p>
          <a:p>
            <a:pPr indent="0" lvl="0" marL="0" rtl="0" algn="l">
              <a:spcBef>
                <a:spcPts val="0"/>
              </a:spcBef>
              <a:spcAft>
                <a:spcPts val="0"/>
              </a:spcAft>
              <a:buNone/>
            </a:pPr>
            <a:r>
              <a:rPr lang="en-US" sz="1600">
                <a:solidFill>
                  <a:srgbClr val="333333"/>
                </a:solidFill>
                <a:highlight>
                  <a:srgbClr val="FFFFFF"/>
                </a:highlight>
                <a:latin typeface="Lato"/>
                <a:ea typeface="Lato"/>
                <a:cs typeface="Lato"/>
                <a:sym typeface="Lato"/>
              </a:rPr>
              <a:t>The first step in (re)using data is to find them. Metadata and data should be easy to find for both humans and computers. Machine-readable metadata are essential for automatic discovery of datasets and services, so this is an essential component of the </a:t>
            </a:r>
            <a:r>
              <a:rPr b="1" lang="en-US" sz="1600">
                <a:solidFill>
                  <a:srgbClr val="00518E"/>
                </a:solidFill>
                <a:highlight>
                  <a:srgbClr val="FFFFFF"/>
                </a:highlight>
                <a:uFill>
                  <a:noFill/>
                </a:uFill>
                <a:latin typeface="Lato"/>
                <a:ea typeface="Lato"/>
                <a:cs typeface="Lato"/>
                <a:sym typeface="Lato"/>
                <a:hlinkClick r:id="rId4">
                  <a:extLst>
                    <a:ext uri="{A12FA001-AC4F-418D-AE19-62706E023703}">
                      <ahyp:hlinkClr val="tx"/>
                    </a:ext>
                  </a:extLst>
                </a:hlinkClick>
              </a:rPr>
              <a:t>FAIRification process</a:t>
            </a:r>
            <a:r>
              <a:rPr lang="en-US" sz="1600">
                <a:solidFill>
                  <a:srgbClr val="333333"/>
                </a:solidFill>
                <a:highlight>
                  <a:srgbClr val="FFFFFF"/>
                </a:highlight>
                <a:latin typeface="Lato"/>
                <a:ea typeface="Lato"/>
                <a:cs typeface="Lato"/>
                <a:sym typeface="Lato"/>
              </a:rPr>
              <a:t>.</a:t>
            </a:r>
            <a:r>
              <a:rPr lang="en-US" sz="1800" u="sng">
                <a:solidFill>
                  <a:schemeClr val="hlink"/>
                </a:solidFill>
                <a:hlinkClick r:id="rId5"/>
              </a:rPr>
              <a:t>https://www.go-fair.org/fair-principles/</a:t>
            </a:r>
            <a:endParaRPr sz="1800"/>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rPr b="1" lang="en-US" sz="1600" u="sng">
                <a:solidFill>
                  <a:srgbClr val="333333"/>
                </a:solidFill>
                <a:highlight>
                  <a:srgbClr val="FFFFFF"/>
                </a:highlight>
                <a:latin typeface="Lato"/>
                <a:ea typeface="Lato"/>
                <a:cs typeface="Lato"/>
                <a:sym typeface="Lato"/>
              </a:rPr>
              <a:t>A</a:t>
            </a:r>
            <a:r>
              <a:rPr b="1" lang="en-US" sz="1600">
                <a:solidFill>
                  <a:srgbClr val="333333"/>
                </a:solidFill>
                <a:highlight>
                  <a:srgbClr val="FFFFFF"/>
                </a:highlight>
                <a:latin typeface="Lato"/>
                <a:ea typeface="Lato"/>
                <a:cs typeface="Lato"/>
                <a:sym typeface="Lato"/>
              </a:rPr>
              <a:t>ccessible</a:t>
            </a:r>
            <a:endParaRPr b="1" sz="1600">
              <a:solidFill>
                <a:srgbClr val="333333"/>
              </a:solidFill>
              <a:highlight>
                <a:srgbClr val="FFFFFF"/>
              </a:highlight>
              <a:latin typeface="Lato"/>
              <a:ea typeface="Lato"/>
              <a:cs typeface="Lato"/>
              <a:sym typeface="Lato"/>
            </a:endParaRPr>
          </a:p>
          <a:p>
            <a:pPr indent="0" lvl="0" marL="0" rtl="0" algn="l">
              <a:spcBef>
                <a:spcPts val="0"/>
              </a:spcBef>
              <a:spcAft>
                <a:spcPts val="0"/>
              </a:spcAft>
              <a:buNone/>
            </a:pPr>
            <a:r>
              <a:rPr lang="en-US" sz="1600">
                <a:solidFill>
                  <a:srgbClr val="333333"/>
                </a:solidFill>
                <a:highlight>
                  <a:srgbClr val="FFFFFF"/>
                </a:highlight>
                <a:latin typeface="Lato"/>
                <a:ea typeface="Lato"/>
                <a:cs typeface="Lato"/>
                <a:sym typeface="Lato"/>
              </a:rPr>
              <a:t>Once the user finds the required data, she/he/they need to know how they can be accessed, possibly including authentication and authorisation.</a:t>
            </a:r>
            <a:endParaRPr sz="1800"/>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rPr b="1" lang="en-US" sz="1600" u="sng">
                <a:solidFill>
                  <a:srgbClr val="333333"/>
                </a:solidFill>
                <a:highlight>
                  <a:srgbClr val="FFFFFF"/>
                </a:highlight>
                <a:latin typeface="Lato"/>
                <a:ea typeface="Lato"/>
                <a:cs typeface="Lato"/>
                <a:sym typeface="Lato"/>
              </a:rPr>
              <a:t>I</a:t>
            </a:r>
            <a:r>
              <a:rPr b="1" lang="en-US" sz="1600">
                <a:solidFill>
                  <a:srgbClr val="333333"/>
                </a:solidFill>
                <a:highlight>
                  <a:srgbClr val="FFFFFF"/>
                </a:highlight>
                <a:latin typeface="Lato"/>
                <a:ea typeface="Lato"/>
                <a:cs typeface="Lato"/>
                <a:sym typeface="Lato"/>
              </a:rPr>
              <a:t>nteroperable</a:t>
            </a:r>
            <a:endParaRPr b="1" sz="1600">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None/>
            </a:pPr>
            <a:r>
              <a:rPr lang="en-US" sz="1600">
                <a:solidFill>
                  <a:srgbClr val="333333"/>
                </a:solidFill>
                <a:highlight>
                  <a:srgbClr val="FFFFFF"/>
                </a:highlight>
                <a:latin typeface="Lato"/>
                <a:ea typeface="Lato"/>
                <a:cs typeface="Lato"/>
                <a:sym typeface="Lato"/>
              </a:rPr>
              <a:t>The data usually need to be integrated with other data. In addition, the data need to interoperate with applications or workflows for analysis, storage, and processing.</a:t>
            </a:r>
            <a:endParaRPr sz="1600">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None/>
            </a:pPr>
            <a:r>
              <a:t/>
            </a:r>
            <a:endParaRPr sz="1600">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None/>
            </a:pPr>
            <a:r>
              <a:rPr b="1" lang="en-US" sz="1600" u="sng">
                <a:solidFill>
                  <a:srgbClr val="333333"/>
                </a:solidFill>
                <a:highlight>
                  <a:srgbClr val="FFFFFF"/>
                </a:highlight>
                <a:latin typeface="Lato"/>
                <a:ea typeface="Lato"/>
                <a:cs typeface="Lato"/>
                <a:sym typeface="Lato"/>
              </a:rPr>
              <a:t>R</a:t>
            </a:r>
            <a:r>
              <a:rPr b="1" lang="en-US" sz="1600">
                <a:solidFill>
                  <a:srgbClr val="333333"/>
                </a:solidFill>
                <a:highlight>
                  <a:srgbClr val="FFFFFF"/>
                </a:highlight>
                <a:latin typeface="Lato"/>
                <a:ea typeface="Lato"/>
                <a:cs typeface="Lato"/>
                <a:sym typeface="Lato"/>
              </a:rPr>
              <a:t>eusable</a:t>
            </a:r>
            <a:endParaRPr b="1" sz="1600">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None/>
            </a:pPr>
            <a:r>
              <a:rPr lang="en-US" sz="1600">
                <a:solidFill>
                  <a:srgbClr val="333333"/>
                </a:solidFill>
                <a:highlight>
                  <a:srgbClr val="FFFFFF"/>
                </a:highlight>
                <a:latin typeface="Lato"/>
                <a:ea typeface="Lato"/>
                <a:cs typeface="Lato"/>
                <a:sym typeface="Lato"/>
              </a:rPr>
              <a:t>The ultimate goal of FAIR is to optimise the reuse of data. To achieve this, metadata and data should be well-described so that they can be replicated and/or combined in different settings.</a:t>
            </a:r>
            <a:endParaRPr sz="1600">
              <a:solidFill>
                <a:srgbClr val="333333"/>
              </a:solidFill>
              <a:highlight>
                <a:srgbClr val="FFFFFF"/>
              </a:highlight>
              <a:latin typeface="Lato"/>
              <a:ea typeface="Lato"/>
              <a:cs typeface="Lato"/>
              <a:sym typeface="Lato"/>
            </a:endParaRPr>
          </a:p>
        </p:txBody>
      </p:sp>
      <p:sp>
        <p:nvSpPr>
          <p:cNvPr id="619" name="Google Shape;619;p63"/>
          <p:cNvSpPr txBox="1"/>
          <p:nvPr/>
        </p:nvSpPr>
        <p:spPr>
          <a:xfrm>
            <a:off x="245000" y="6132750"/>
            <a:ext cx="51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https://www.go-fair.org/fair-principles/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4"/>
          <p:cNvSpPr txBox="1"/>
          <p:nvPr>
            <p:ph type="title"/>
          </p:nvPr>
        </p:nvSpPr>
        <p:spPr>
          <a:xfrm>
            <a:off x="346450" y="420275"/>
            <a:ext cx="5875500" cy="58743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a:latin typeface="Lato"/>
                <a:ea typeface="Lato"/>
                <a:cs typeface="Lato"/>
                <a:sym typeface="Lato"/>
              </a:rPr>
              <a:t>Breakout Room- </a:t>
            </a:r>
            <a:r>
              <a:rPr lang="en-US">
                <a:latin typeface="Lato"/>
                <a:ea typeface="Lato"/>
                <a:cs typeface="Lato"/>
                <a:sym typeface="Lato"/>
              </a:rPr>
              <a:t>Data Confidentiality</a:t>
            </a:r>
            <a:endParaRPr>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data confidentiality mean? (Break out room 5 min)</a:t>
            </a:r>
            <a:endParaRPr/>
          </a:p>
        </p:txBody>
      </p:sp>
      <p:pic>
        <p:nvPicPr>
          <p:cNvPr id="626" name="Google Shape;626;p64"/>
          <p:cNvPicPr preferRelativeResize="0"/>
          <p:nvPr/>
        </p:nvPicPr>
        <p:blipFill>
          <a:blip r:embed="rId3">
            <a:alphaModFix/>
          </a:blip>
          <a:stretch>
            <a:fillRect/>
          </a:stretch>
        </p:blipFill>
        <p:spPr>
          <a:xfrm>
            <a:off x="6152600" y="979400"/>
            <a:ext cx="5701175" cy="409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65"/>
          <p:cNvPicPr preferRelativeResize="0"/>
          <p:nvPr>
            <p:ph idx="2" type="pic"/>
          </p:nvPr>
        </p:nvPicPr>
        <p:blipFill rotWithShape="1">
          <a:blip r:embed="rId3">
            <a:alphaModFix/>
          </a:blip>
          <a:srcRect b="0" l="22968" r="22962" t="0"/>
          <a:stretch/>
        </p:blipFill>
        <p:spPr>
          <a:xfrm>
            <a:off x="8464301" y="0"/>
            <a:ext cx="3728128" cy="6858000"/>
          </a:xfrm>
          <a:prstGeom prst="rect">
            <a:avLst/>
          </a:prstGeom>
        </p:spPr>
      </p:pic>
      <p:sp>
        <p:nvSpPr>
          <p:cNvPr id="633" name="Google Shape;633;p65"/>
          <p:cNvSpPr txBox="1"/>
          <p:nvPr>
            <p:ph type="title"/>
          </p:nvPr>
        </p:nvSpPr>
        <p:spPr>
          <a:xfrm>
            <a:off x="379325" y="1163175"/>
            <a:ext cx="7460400" cy="4905000"/>
          </a:xfrm>
          <a:prstGeom prst="rect">
            <a:avLst/>
          </a:prstGeom>
        </p:spPr>
        <p:txBody>
          <a:bodyPr anchorCtr="0" anchor="t" bIns="36575" lIns="36575" spcFirstLastPara="1" rIns="36575" wrap="square" tIns="36575">
            <a:noAutofit/>
          </a:bodyPr>
          <a:lstStyle/>
          <a:p>
            <a:pPr indent="-349250" lvl="0" marL="457200" marR="0" rtl="0" algn="l">
              <a:lnSpc>
                <a:spcPct val="100000"/>
              </a:lnSpc>
              <a:spcBef>
                <a:spcPts val="0"/>
              </a:spcBef>
              <a:spcAft>
                <a:spcPts val="0"/>
              </a:spcAft>
              <a:buSzPts val="1900"/>
              <a:buChar char="●"/>
            </a:pPr>
            <a:r>
              <a:rPr lang="en-US" sz="1900"/>
              <a:t>Do not put personally identifiable, sensitive, or confidential information about NIH-supported research or participants on portable electronic devices such as laptops, CDs, or flash drives. If you must use such devices, encrypt your data.</a:t>
            </a:r>
            <a:endParaRPr sz="1900"/>
          </a:p>
          <a:p>
            <a:pPr indent="0" lvl="0" marL="457200" marR="0" rtl="0" algn="l">
              <a:lnSpc>
                <a:spcPct val="100000"/>
              </a:lnSpc>
              <a:spcBef>
                <a:spcPts val="0"/>
              </a:spcBef>
              <a:spcAft>
                <a:spcPts val="0"/>
              </a:spcAft>
              <a:buNone/>
            </a:pPr>
            <a:r>
              <a:t/>
            </a:r>
            <a:endParaRPr sz="1900"/>
          </a:p>
          <a:p>
            <a:pPr indent="-349250" lvl="0" marL="457200" marR="0" rtl="0" algn="l">
              <a:lnSpc>
                <a:spcPct val="100000"/>
              </a:lnSpc>
              <a:spcBef>
                <a:spcPts val="0"/>
              </a:spcBef>
              <a:spcAft>
                <a:spcPts val="0"/>
              </a:spcAft>
              <a:buSzPts val="1900"/>
              <a:buChar char="●"/>
            </a:pPr>
            <a:r>
              <a:rPr lang="en-US" sz="1900"/>
              <a:t>Limit access to personally identifiable information through password protection and other means.</a:t>
            </a:r>
            <a:endParaRPr sz="1900"/>
          </a:p>
          <a:p>
            <a:pPr indent="0" lvl="0" marL="457200" marR="0" rtl="0" algn="l">
              <a:lnSpc>
                <a:spcPct val="100000"/>
              </a:lnSpc>
              <a:spcBef>
                <a:spcPts val="0"/>
              </a:spcBef>
              <a:spcAft>
                <a:spcPts val="0"/>
              </a:spcAft>
              <a:buNone/>
            </a:pPr>
            <a:r>
              <a:t/>
            </a:r>
            <a:endParaRPr sz="1900"/>
          </a:p>
          <a:p>
            <a:pPr indent="-349250" lvl="0" marL="457200" marR="0" rtl="0" algn="l">
              <a:lnSpc>
                <a:spcPct val="100000"/>
              </a:lnSpc>
              <a:spcBef>
                <a:spcPts val="0"/>
              </a:spcBef>
              <a:spcAft>
                <a:spcPts val="0"/>
              </a:spcAft>
              <a:buSzPts val="1900"/>
              <a:buChar char="●"/>
            </a:pPr>
            <a:r>
              <a:rPr lang="en-US" sz="1900"/>
              <a:t>Transmit research data only when you know the recipient's systems are secure.</a:t>
            </a:r>
            <a:endParaRPr sz="1900"/>
          </a:p>
          <a:p>
            <a:pPr indent="0" lvl="0" marL="457200" marR="0" rtl="0" algn="l">
              <a:lnSpc>
                <a:spcPct val="100000"/>
              </a:lnSpc>
              <a:spcBef>
                <a:spcPts val="0"/>
              </a:spcBef>
              <a:spcAft>
                <a:spcPts val="0"/>
              </a:spcAft>
              <a:buNone/>
            </a:pPr>
            <a:r>
              <a:t/>
            </a:r>
            <a:endParaRPr sz="1900"/>
          </a:p>
          <a:p>
            <a:pPr indent="-349250" lvl="0" marL="457200" marR="0" rtl="0" algn="l">
              <a:lnSpc>
                <a:spcPct val="100000"/>
              </a:lnSpc>
              <a:spcBef>
                <a:spcPts val="0"/>
              </a:spcBef>
              <a:spcAft>
                <a:spcPts val="0"/>
              </a:spcAft>
              <a:buSzPts val="1900"/>
              <a:buChar char="●"/>
            </a:pPr>
            <a:r>
              <a:rPr lang="en-US" sz="1900"/>
              <a:t>Understand that even if FISMA does not apply, you are responsible for protecting sensitive and confidential data and preventing disclosure, release, or loss of sensitive personal information.</a:t>
            </a:r>
            <a:endParaRPr sz="1900"/>
          </a:p>
        </p:txBody>
      </p:sp>
      <p:sp>
        <p:nvSpPr>
          <p:cNvPr id="634" name="Google Shape;634;p65"/>
          <p:cNvSpPr txBox="1"/>
          <p:nvPr/>
        </p:nvSpPr>
        <p:spPr>
          <a:xfrm>
            <a:off x="751525" y="305375"/>
            <a:ext cx="693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Lato"/>
                <a:ea typeface="Lato"/>
                <a:cs typeface="Lato"/>
                <a:sym typeface="Lato"/>
              </a:rPr>
              <a:t>What is Data Confidentiality?</a:t>
            </a:r>
            <a:endParaRPr b="1" sz="1700"/>
          </a:p>
        </p:txBody>
      </p:sp>
      <p:sp>
        <p:nvSpPr>
          <p:cNvPr id="635" name="Google Shape;635;p65"/>
          <p:cNvSpPr txBox="1"/>
          <p:nvPr/>
        </p:nvSpPr>
        <p:spPr>
          <a:xfrm>
            <a:off x="306075" y="5991625"/>
            <a:ext cx="652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ato"/>
                <a:ea typeface="Lato"/>
                <a:cs typeface="Lato"/>
                <a:sym typeface="Lato"/>
              </a:rPr>
              <a:t>https://www.niaid.nih.gov/research/data-security#:~:text=Do%20not%20put%20personally%20identifiable,such%20devices%2C%20encrypt%20your%20data.</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66"/>
          <p:cNvPicPr preferRelativeResize="0"/>
          <p:nvPr>
            <p:ph idx="2" type="pic"/>
          </p:nvPr>
        </p:nvPicPr>
        <p:blipFill rotWithShape="1">
          <a:blip r:embed="rId4">
            <a:alphaModFix/>
          </a:blip>
          <a:srcRect b="0" l="25492" r="25492" t="0"/>
          <a:stretch/>
        </p:blipFill>
        <p:spPr>
          <a:xfrm>
            <a:off x="7150300" y="0"/>
            <a:ext cx="5042052" cy="6858000"/>
          </a:xfrm>
          <a:prstGeom prst="rect">
            <a:avLst/>
          </a:prstGeom>
        </p:spPr>
      </p:pic>
      <p:sp>
        <p:nvSpPr>
          <p:cNvPr id="642" name="Google Shape;642;p66"/>
          <p:cNvSpPr txBox="1"/>
          <p:nvPr>
            <p:ph type="title"/>
          </p:nvPr>
        </p:nvSpPr>
        <p:spPr>
          <a:xfrm>
            <a:off x="95800" y="6333450"/>
            <a:ext cx="5225100" cy="3021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sz="1200"/>
              <a:t>https://venturebeat.com/2022/02/26/why-the-ethical-use-of-data-and-user-privacy-concerns-matter/</a:t>
            </a:r>
            <a:endParaRPr sz="1200"/>
          </a:p>
        </p:txBody>
      </p:sp>
      <p:sp>
        <p:nvSpPr>
          <p:cNvPr id="643" name="Google Shape;643;p66"/>
          <p:cNvSpPr txBox="1"/>
          <p:nvPr/>
        </p:nvSpPr>
        <p:spPr>
          <a:xfrm>
            <a:off x="804550" y="2156875"/>
            <a:ext cx="3807600" cy="3309300"/>
          </a:xfrm>
          <a:prstGeom prst="rect">
            <a:avLst/>
          </a:prstGeom>
          <a:noFill/>
          <a:ln>
            <a:noFill/>
          </a:ln>
        </p:spPr>
        <p:txBody>
          <a:bodyPr anchorCtr="0" anchor="t" bIns="91425" lIns="91425" spcFirstLastPara="1" rIns="91425" wrap="square" tIns="91425">
            <a:spAutoFit/>
          </a:bodyPr>
          <a:lstStyle/>
          <a:p>
            <a:pPr indent="-412750" lvl="0" marL="457200" rtl="0" algn="l">
              <a:lnSpc>
                <a:spcPct val="150000"/>
              </a:lnSpc>
              <a:spcBef>
                <a:spcPts val="3600"/>
              </a:spcBef>
              <a:spcAft>
                <a:spcPts val="0"/>
              </a:spcAft>
              <a:buClr>
                <a:srgbClr val="1A202C"/>
              </a:buClr>
              <a:buSzPts val="2900"/>
              <a:buFont typeface="Arial"/>
              <a:buChar char="●"/>
            </a:pPr>
            <a:r>
              <a:rPr lang="en-US" sz="2900">
                <a:solidFill>
                  <a:srgbClr val="1A202C"/>
                </a:solidFill>
              </a:rPr>
              <a:t>Empathy </a:t>
            </a:r>
            <a:endParaRPr sz="2900">
              <a:solidFill>
                <a:srgbClr val="1A202C"/>
              </a:solidFill>
            </a:endParaRPr>
          </a:p>
          <a:p>
            <a:pPr indent="-412750" lvl="0" marL="457200" rtl="0" algn="l">
              <a:lnSpc>
                <a:spcPct val="150000"/>
              </a:lnSpc>
              <a:spcBef>
                <a:spcPts val="0"/>
              </a:spcBef>
              <a:spcAft>
                <a:spcPts val="0"/>
              </a:spcAft>
              <a:buClr>
                <a:srgbClr val="1A202C"/>
              </a:buClr>
              <a:buSzPts val="2900"/>
              <a:buFont typeface="Arial"/>
              <a:buChar char="●"/>
            </a:pPr>
            <a:r>
              <a:rPr lang="en-US" sz="2900">
                <a:solidFill>
                  <a:srgbClr val="1A202C"/>
                </a:solidFill>
              </a:rPr>
              <a:t>Data control</a:t>
            </a:r>
            <a:endParaRPr sz="2900">
              <a:solidFill>
                <a:srgbClr val="1A202C"/>
              </a:solidFill>
            </a:endParaRPr>
          </a:p>
          <a:p>
            <a:pPr indent="-412750" lvl="0" marL="457200" rtl="0" algn="l">
              <a:lnSpc>
                <a:spcPct val="150000"/>
              </a:lnSpc>
              <a:spcBef>
                <a:spcPts val="0"/>
              </a:spcBef>
              <a:spcAft>
                <a:spcPts val="0"/>
              </a:spcAft>
              <a:buClr>
                <a:srgbClr val="1A202C"/>
              </a:buClr>
              <a:buSzPts val="2900"/>
              <a:buFont typeface="Arial"/>
              <a:buChar char="●"/>
            </a:pPr>
            <a:r>
              <a:rPr lang="en-US" sz="2900">
                <a:solidFill>
                  <a:srgbClr val="1A202C"/>
                </a:solidFill>
              </a:rPr>
              <a:t>Transparency </a:t>
            </a:r>
            <a:endParaRPr sz="2900">
              <a:solidFill>
                <a:srgbClr val="1A202C"/>
              </a:solidFill>
            </a:endParaRPr>
          </a:p>
          <a:p>
            <a:pPr indent="-412750" lvl="0" marL="457200" rtl="0" algn="l">
              <a:lnSpc>
                <a:spcPct val="150000"/>
              </a:lnSpc>
              <a:spcBef>
                <a:spcPts val="0"/>
              </a:spcBef>
              <a:spcAft>
                <a:spcPts val="0"/>
              </a:spcAft>
              <a:buClr>
                <a:srgbClr val="1A202C"/>
              </a:buClr>
              <a:buSzPts val="2900"/>
              <a:buFont typeface="Arial"/>
              <a:buChar char="●"/>
            </a:pPr>
            <a:r>
              <a:rPr lang="en-US" sz="2900">
                <a:solidFill>
                  <a:srgbClr val="1A202C"/>
                </a:solidFill>
              </a:rPr>
              <a:t>Accountability </a:t>
            </a:r>
            <a:endParaRPr sz="2900">
              <a:solidFill>
                <a:srgbClr val="1A202C"/>
              </a:solidFill>
            </a:endParaRPr>
          </a:p>
          <a:p>
            <a:pPr indent="-412750" lvl="0" marL="457200" rtl="0" algn="l">
              <a:lnSpc>
                <a:spcPct val="150000"/>
              </a:lnSpc>
              <a:spcBef>
                <a:spcPts val="0"/>
              </a:spcBef>
              <a:spcAft>
                <a:spcPts val="0"/>
              </a:spcAft>
              <a:buClr>
                <a:srgbClr val="1A202C"/>
              </a:buClr>
              <a:buSzPts val="2900"/>
              <a:buChar char="●"/>
            </a:pPr>
            <a:r>
              <a:rPr lang="en-US" sz="2900">
                <a:solidFill>
                  <a:srgbClr val="1A202C"/>
                </a:solidFill>
              </a:rPr>
              <a:t>Equality </a:t>
            </a:r>
            <a:endParaRPr sz="3100"/>
          </a:p>
        </p:txBody>
      </p:sp>
      <p:sp>
        <p:nvSpPr>
          <p:cNvPr id="644" name="Google Shape;644;p66"/>
          <p:cNvSpPr txBox="1"/>
          <p:nvPr/>
        </p:nvSpPr>
        <p:spPr>
          <a:xfrm>
            <a:off x="298450" y="254300"/>
            <a:ext cx="6702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000">
                <a:latin typeface="Lato"/>
                <a:ea typeface="Lato"/>
                <a:cs typeface="Lato"/>
                <a:sym typeface="Lato"/>
              </a:rPr>
              <a:t>Data Confidentiality- </a:t>
            </a:r>
            <a:endParaRPr sz="1000">
              <a:solidFill>
                <a:schemeClr val="dk1"/>
              </a:solidFill>
            </a:endParaRPr>
          </a:p>
          <a:p>
            <a:pPr indent="0" lvl="0" marL="0" rtl="0" algn="l">
              <a:spcBef>
                <a:spcPts val="0"/>
              </a:spcBef>
              <a:spcAft>
                <a:spcPts val="0"/>
              </a:spcAft>
              <a:buNone/>
            </a:pPr>
            <a:r>
              <a:rPr b="1" lang="en-US" sz="3000">
                <a:latin typeface="Lato"/>
                <a:ea typeface="Lato"/>
                <a:cs typeface="Lato"/>
                <a:sym typeface="Lato"/>
              </a:rPr>
              <a:t>Ethical</a:t>
            </a:r>
            <a:r>
              <a:rPr b="1" lang="en-US" sz="3000">
                <a:latin typeface="Lato"/>
                <a:ea typeface="Lato"/>
                <a:cs typeface="Lato"/>
                <a:sym typeface="Lato"/>
              </a:rPr>
              <a:t> </a:t>
            </a:r>
            <a:r>
              <a:rPr b="1" lang="en-US" sz="3000">
                <a:latin typeface="Lato"/>
                <a:ea typeface="Lato"/>
                <a:cs typeface="Lato"/>
                <a:sym typeface="Lato"/>
              </a:rPr>
              <a:t>Principles</a:t>
            </a:r>
            <a:r>
              <a:rPr b="1" lang="en-US" sz="3000">
                <a:latin typeface="Lato"/>
                <a:ea typeface="Lato"/>
                <a:cs typeface="Lato"/>
                <a:sym typeface="Lato"/>
              </a:rPr>
              <a:t> for Data-driven decision making</a:t>
            </a:r>
            <a:endParaRPr b="1" sz="30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7"/>
          <p:cNvSpPr txBox="1"/>
          <p:nvPr>
            <p:ph type="title"/>
          </p:nvPr>
        </p:nvSpPr>
        <p:spPr>
          <a:xfrm>
            <a:off x="647000" y="502275"/>
            <a:ext cx="6659100" cy="58743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a:latin typeface="Lato"/>
                <a:ea typeface="Lato"/>
                <a:cs typeface="Lato"/>
                <a:sym typeface="Lato"/>
              </a:rPr>
              <a:t>Section 3- Data </a:t>
            </a:r>
            <a:r>
              <a:rPr lang="en-US">
                <a:latin typeface="Lato"/>
                <a:ea typeface="Lato"/>
                <a:cs typeface="Lato"/>
                <a:sym typeface="Lato"/>
              </a:rPr>
              <a:t>Management</a:t>
            </a:r>
            <a:endParaRPr>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rPr lang="en-US"/>
              <a:t>Is it ethical to take good care of the data you are entrusted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does good data management involve?</a:t>
            </a:r>
            <a:endParaRPr/>
          </a:p>
          <a:p>
            <a:pPr indent="0" lvl="0" marL="0" rtl="0" algn="l">
              <a:spcBef>
                <a:spcPts val="0"/>
              </a:spcBef>
              <a:spcAft>
                <a:spcPts val="0"/>
              </a:spcAft>
              <a:buNone/>
            </a:pPr>
            <a:r>
              <a:rPr lang="en-US"/>
              <a:t>(Break out room 5 min)</a:t>
            </a:r>
            <a:endParaRPr/>
          </a:p>
        </p:txBody>
      </p:sp>
      <p:pic>
        <p:nvPicPr>
          <p:cNvPr id="651" name="Google Shape;651;p67"/>
          <p:cNvPicPr preferRelativeResize="0"/>
          <p:nvPr/>
        </p:nvPicPr>
        <p:blipFill>
          <a:blip r:embed="rId3">
            <a:alphaModFix/>
          </a:blip>
          <a:stretch>
            <a:fillRect/>
          </a:stretch>
        </p:blipFill>
        <p:spPr>
          <a:xfrm>
            <a:off x="7458500" y="152400"/>
            <a:ext cx="4581100" cy="62924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0"/>
          <p:cNvSpPr txBox="1"/>
          <p:nvPr>
            <p:ph type="title"/>
          </p:nvPr>
        </p:nvSpPr>
        <p:spPr>
          <a:xfrm>
            <a:off x="646858" y="501332"/>
            <a:ext cx="10971609" cy="623383"/>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a:t>Agenda:</a:t>
            </a:r>
            <a:endParaRPr/>
          </a:p>
        </p:txBody>
      </p:sp>
      <p:pic>
        <p:nvPicPr>
          <p:cNvPr id="449" name="Google Shape;449;p50"/>
          <p:cNvPicPr preferRelativeResize="0"/>
          <p:nvPr/>
        </p:nvPicPr>
        <p:blipFill rotWithShape="1">
          <a:blip r:embed="rId3">
            <a:alphaModFix/>
          </a:blip>
          <a:srcRect b="0" l="25593" r="25593" t="0"/>
          <a:stretch/>
        </p:blipFill>
        <p:spPr>
          <a:xfrm>
            <a:off x="7163235" y="0"/>
            <a:ext cx="5028765" cy="6858000"/>
          </a:xfrm>
          <a:prstGeom prst="rect">
            <a:avLst/>
          </a:prstGeom>
          <a:noFill/>
          <a:ln>
            <a:noFill/>
          </a:ln>
        </p:spPr>
      </p:pic>
      <p:sp>
        <p:nvSpPr>
          <p:cNvPr id="450" name="Google Shape;450;p50"/>
          <p:cNvSpPr txBox="1"/>
          <p:nvPr/>
        </p:nvSpPr>
        <p:spPr>
          <a:xfrm>
            <a:off x="1690691" y="1823129"/>
            <a:ext cx="4934100" cy="426000"/>
          </a:xfrm>
          <a:prstGeom prst="rect">
            <a:avLst/>
          </a:prstGeom>
          <a:noFill/>
          <a:ln>
            <a:noFill/>
          </a:ln>
        </p:spPr>
        <p:txBody>
          <a:bodyPr anchorCtr="0" anchor="ctr" bIns="50800" lIns="50800" spcFirstLastPara="1" rIns="50800" wrap="square" tIns="50800">
            <a:spAutoFit/>
          </a:bodyPr>
          <a:lstStyle/>
          <a:p>
            <a:pPr indent="0" lvl="0" marL="0" marR="0" rtl="0" algn="l">
              <a:spcBef>
                <a:spcPts val="0"/>
              </a:spcBef>
              <a:spcAft>
                <a:spcPts val="0"/>
              </a:spcAft>
              <a:buNone/>
            </a:pPr>
            <a:r>
              <a:rPr lang="en-US" sz="2100">
                <a:solidFill>
                  <a:schemeClr val="dk1"/>
                </a:solidFill>
                <a:latin typeface="Lato"/>
                <a:ea typeface="Lato"/>
                <a:cs typeface="Lato"/>
                <a:sym typeface="Lato"/>
              </a:rPr>
              <a:t>Data Ethics</a:t>
            </a:r>
            <a:endParaRPr/>
          </a:p>
        </p:txBody>
      </p:sp>
      <p:sp>
        <p:nvSpPr>
          <p:cNvPr id="451" name="Google Shape;451;p50"/>
          <p:cNvSpPr txBox="1"/>
          <p:nvPr/>
        </p:nvSpPr>
        <p:spPr>
          <a:xfrm>
            <a:off x="1690691" y="3125501"/>
            <a:ext cx="5353200" cy="426000"/>
          </a:xfrm>
          <a:prstGeom prst="rect">
            <a:avLst/>
          </a:prstGeom>
          <a:noFill/>
          <a:ln>
            <a:noFill/>
          </a:ln>
        </p:spPr>
        <p:txBody>
          <a:bodyPr anchorCtr="0" anchor="ctr" bIns="50800" lIns="50800" spcFirstLastPara="1" rIns="50800" wrap="square" tIns="50800">
            <a:spAutoFit/>
          </a:bodyPr>
          <a:lstStyle/>
          <a:p>
            <a:pPr indent="0" lvl="0" marL="0" marR="0" rtl="0" algn="l">
              <a:spcBef>
                <a:spcPts val="0"/>
              </a:spcBef>
              <a:spcAft>
                <a:spcPts val="0"/>
              </a:spcAft>
              <a:buNone/>
            </a:pPr>
            <a:r>
              <a:rPr lang="en-US" sz="2100">
                <a:solidFill>
                  <a:schemeClr val="dk1"/>
                </a:solidFill>
                <a:latin typeface="Lato"/>
                <a:ea typeface="Lato"/>
                <a:cs typeface="Lato"/>
                <a:sym typeface="Lato"/>
              </a:rPr>
              <a:t>Presentation and Breakout Rooms</a:t>
            </a:r>
            <a:endParaRPr/>
          </a:p>
        </p:txBody>
      </p:sp>
      <p:sp>
        <p:nvSpPr>
          <p:cNvPr id="452" name="Google Shape;452;p50"/>
          <p:cNvSpPr txBox="1"/>
          <p:nvPr/>
        </p:nvSpPr>
        <p:spPr>
          <a:xfrm>
            <a:off x="1690691" y="4199616"/>
            <a:ext cx="5560800" cy="1072200"/>
          </a:xfrm>
          <a:prstGeom prst="rect">
            <a:avLst/>
          </a:prstGeom>
          <a:noFill/>
          <a:ln>
            <a:noFill/>
          </a:ln>
        </p:spPr>
        <p:txBody>
          <a:bodyPr anchorCtr="0" anchor="ctr" bIns="50800" lIns="50800" spcFirstLastPara="1" rIns="50800" wrap="square" tIns="50800">
            <a:spAutoFit/>
          </a:bodyPr>
          <a:lstStyle/>
          <a:p>
            <a:pPr indent="0" lvl="0" marL="0" marR="0" rtl="0" algn="l">
              <a:spcBef>
                <a:spcPts val="0"/>
              </a:spcBef>
              <a:spcAft>
                <a:spcPts val="0"/>
              </a:spcAft>
              <a:buNone/>
            </a:pPr>
            <a:r>
              <a:rPr lang="en-US" sz="2100">
                <a:solidFill>
                  <a:schemeClr val="dk1"/>
                </a:solidFill>
                <a:latin typeface="Lato"/>
                <a:ea typeface="Lato"/>
                <a:cs typeface="Lato"/>
                <a:sym typeface="Lato"/>
              </a:rPr>
              <a:t>Learners will benefit from this course by </a:t>
            </a:r>
            <a:r>
              <a:rPr lang="en-US" sz="2100">
                <a:solidFill>
                  <a:schemeClr val="dk1"/>
                </a:solidFill>
                <a:latin typeface="Lato"/>
                <a:ea typeface="Lato"/>
                <a:cs typeface="Lato"/>
                <a:sym typeface="Lato"/>
              </a:rPr>
              <a:t>learning</a:t>
            </a:r>
            <a:r>
              <a:rPr lang="en-US" sz="2100">
                <a:solidFill>
                  <a:schemeClr val="dk1"/>
                </a:solidFill>
                <a:latin typeface="Lato"/>
                <a:ea typeface="Lato"/>
                <a:cs typeface="Lato"/>
                <a:sym typeface="Lato"/>
              </a:rPr>
              <a:t> more about the ethical uses of patient data and tips to help manage the data</a:t>
            </a:r>
            <a:endParaRPr/>
          </a:p>
        </p:txBody>
      </p:sp>
      <p:sp>
        <p:nvSpPr>
          <p:cNvPr id="453" name="Google Shape;453;p50"/>
          <p:cNvSpPr txBox="1"/>
          <p:nvPr/>
        </p:nvSpPr>
        <p:spPr>
          <a:xfrm>
            <a:off x="1690691" y="5416263"/>
            <a:ext cx="5353200" cy="426000"/>
          </a:xfrm>
          <a:prstGeom prst="rect">
            <a:avLst/>
          </a:prstGeom>
          <a:noFill/>
          <a:ln>
            <a:noFill/>
          </a:ln>
        </p:spPr>
        <p:txBody>
          <a:bodyPr anchorCtr="0" anchor="ctr" bIns="50800" lIns="50800" spcFirstLastPara="1" rIns="50800" wrap="square" tIns="50800">
            <a:spAutoFit/>
          </a:bodyPr>
          <a:lstStyle/>
          <a:p>
            <a:pPr indent="0" lvl="0" marL="0" marR="0" rtl="0" algn="l">
              <a:spcBef>
                <a:spcPts val="0"/>
              </a:spcBef>
              <a:spcAft>
                <a:spcPts val="0"/>
              </a:spcAft>
              <a:buNone/>
            </a:pPr>
            <a:r>
              <a:rPr lang="en-US" sz="2100">
                <a:solidFill>
                  <a:schemeClr val="dk1"/>
                </a:solidFill>
                <a:latin typeface="Lato"/>
                <a:ea typeface="Lato"/>
                <a:cs typeface="Lato"/>
                <a:sym typeface="Lato"/>
              </a:rPr>
              <a:t>Time for Questions at the end!</a:t>
            </a:r>
            <a:endParaRPr/>
          </a:p>
        </p:txBody>
      </p:sp>
      <p:sp>
        <p:nvSpPr>
          <p:cNvPr id="454" name="Google Shape;454;p50"/>
          <p:cNvSpPr/>
          <p:nvPr/>
        </p:nvSpPr>
        <p:spPr>
          <a:xfrm>
            <a:off x="748597" y="1740197"/>
            <a:ext cx="640080" cy="64008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1</a:t>
            </a:r>
            <a:endParaRPr/>
          </a:p>
        </p:txBody>
      </p:sp>
      <p:sp>
        <p:nvSpPr>
          <p:cNvPr id="455" name="Google Shape;455;p50"/>
          <p:cNvSpPr/>
          <p:nvPr/>
        </p:nvSpPr>
        <p:spPr>
          <a:xfrm>
            <a:off x="748597" y="2973049"/>
            <a:ext cx="640080" cy="64008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2</a:t>
            </a:r>
            <a:endParaRPr/>
          </a:p>
        </p:txBody>
      </p:sp>
      <p:sp>
        <p:nvSpPr>
          <p:cNvPr id="456" name="Google Shape;456;p50"/>
          <p:cNvSpPr/>
          <p:nvPr/>
        </p:nvSpPr>
        <p:spPr>
          <a:xfrm>
            <a:off x="748597" y="4211591"/>
            <a:ext cx="640080" cy="64008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3</a:t>
            </a:r>
            <a:endParaRPr/>
          </a:p>
        </p:txBody>
      </p:sp>
      <p:sp>
        <p:nvSpPr>
          <p:cNvPr id="457" name="Google Shape;457;p50"/>
          <p:cNvSpPr/>
          <p:nvPr/>
        </p:nvSpPr>
        <p:spPr>
          <a:xfrm>
            <a:off x="748597" y="5447288"/>
            <a:ext cx="640080" cy="64008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68"/>
          <p:cNvPicPr preferRelativeResize="0"/>
          <p:nvPr>
            <p:ph idx="2" type="pic"/>
          </p:nvPr>
        </p:nvPicPr>
        <p:blipFill rotWithShape="1">
          <a:blip r:embed="rId3">
            <a:alphaModFix/>
          </a:blip>
          <a:srcRect b="0" l="25364" r="25364" t="0"/>
          <a:stretch/>
        </p:blipFill>
        <p:spPr>
          <a:xfrm>
            <a:off x="6748700" y="0"/>
            <a:ext cx="5443675" cy="6858000"/>
          </a:xfrm>
          <a:prstGeom prst="rect">
            <a:avLst/>
          </a:prstGeom>
        </p:spPr>
      </p:pic>
      <p:sp>
        <p:nvSpPr>
          <p:cNvPr id="658" name="Google Shape;658;p68"/>
          <p:cNvSpPr txBox="1"/>
          <p:nvPr>
            <p:ph type="title"/>
          </p:nvPr>
        </p:nvSpPr>
        <p:spPr>
          <a:xfrm>
            <a:off x="326175" y="502275"/>
            <a:ext cx="6299700" cy="5892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a:t>Have a data management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9" name="Google Shape;659;p68"/>
          <p:cNvSpPr txBox="1"/>
          <p:nvPr/>
        </p:nvSpPr>
        <p:spPr>
          <a:xfrm>
            <a:off x="412800" y="1653050"/>
            <a:ext cx="56832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Lato Light"/>
                <a:ea typeface="Lato Light"/>
                <a:cs typeface="Lato Light"/>
                <a:sym typeface="Lato Light"/>
              </a:rPr>
              <a:t>Most cases of mishandling data result from not having a plan or not following your plan.</a:t>
            </a:r>
            <a:endParaRPr b="1" sz="36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69"/>
          <p:cNvPicPr preferRelativeResize="0"/>
          <p:nvPr>
            <p:ph idx="2" type="pic"/>
          </p:nvPr>
        </p:nvPicPr>
        <p:blipFill rotWithShape="1">
          <a:blip r:embed="rId3">
            <a:alphaModFix/>
          </a:blip>
          <a:srcRect b="0" l="18866" r="18866" t="0"/>
          <a:stretch/>
        </p:blipFill>
        <p:spPr>
          <a:xfrm>
            <a:off x="7922175" y="0"/>
            <a:ext cx="4270125" cy="6858000"/>
          </a:xfrm>
          <a:prstGeom prst="rect">
            <a:avLst/>
          </a:prstGeom>
          <a:noFill/>
          <a:ln>
            <a:noFill/>
          </a:ln>
        </p:spPr>
      </p:pic>
      <p:sp>
        <p:nvSpPr>
          <p:cNvPr id="665" name="Google Shape;665;p69"/>
          <p:cNvSpPr txBox="1"/>
          <p:nvPr>
            <p:ph type="title"/>
          </p:nvPr>
        </p:nvSpPr>
        <p:spPr>
          <a:xfrm>
            <a:off x="355000" y="239425"/>
            <a:ext cx="6760200" cy="623400"/>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a:latin typeface="Arial"/>
                <a:ea typeface="Arial"/>
                <a:cs typeface="Arial"/>
                <a:sym typeface="Arial"/>
              </a:rPr>
              <a:t>Data </a:t>
            </a:r>
            <a:r>
              <a:rPr lang="en-US">
                <a:latin typeface="Arial"/>
                <a:ea typeface="Arial"/>
                <a:cs typeface="Arial"/>
                <a:sym typeface="Arial"/>
              </a:rPr>
              <a:t>Management - Workflow</a:t>
            </a:r>
            <a:endParaRPr>
              <a:latin typeface="Arial"/>
              <a:ea typeface="Arial"/>
              <a:cs typeface="Arial"/>
              <a:sym typeface="Arial"/>
            </a:endParaRPr>
          </a:p>
        </p:txBody>
      </p:sp>
      <p:grpSp>
        <p:nvGrpSpPr>
          <p:cNvPr id="666" name="Google Shape;666;p69"/>
          <p:cNvGrpSpPr/>
          <p:nvPr/>
        </p:nvGrpSpPr>
        <p:grpSpPr>
          <a:xfrm>
            <a:off x="920492" y="2107176"/>
            <a:ext cx="283427" cy="274320"/>
            <a:chOff x="0" y="0"/>
            <a:chExt cx="568558" cy="550292"/>
          </a:xfrm>
        </p:grpSpPr>
        <p:sp>
          <p:nvSpPr>
            <p:cNvPr id="667" name="Google Shape;667;p69"/>
            <p:cNvSpPr/>
            <p:nvPr/>
          </p:nvSpPr>
          <p:spPr>
            <a:xfrm>
              <a:off x="0" y="0"/>
              <a:ext cx="568558" cy="550292"/>
            </a:xfrm>
            <a:custGeom>
              <a:rect b="b" l="l" r="r" t="t"/>
              <a:pathLst>
                <a:path extrusionOk="0" h="21600" w="21600">
                  <a:moveTo>
                    <a:pt x="21080" y="2241"/>
                  </a:moveTo>
                  <a:cubicBezTo>
                    <a:pt x="18824" y="2241"/>
                    <a:pt x="18824" y="2241"/>
                    <a:pt x="18824" y="2241"/>
                  </a:cubicBezTo>
                  <a:cubicBezTo>
                    <a:pt x="18824" y="538"/>
                    <a:pt x="18824" y="538"/>
                    <a:pt x="18824" y="538"/>
                  </a:cubicBezTo>
                  <a:cubicBezTo>
                    <a:pt x="18824" y="179"/>
                    <a:pt x="18564" y="0"/>
                    <a:pt x="18304" y="0"/>
                  </a:cubicBezTo>
                  <a:cubicBezTo>
                    <a:pt x="16222" y="0"/>
                    <a:pt x="16222" y="0"/>
                    <a:pt x="16222" y="0"/>
                  </a:cubicBezTo>
                  <a:cubicBezTo>
                    <a:pt x="15875" y="0"/>
                    <a:pt x="15701" y="179"/>
                    <a:pt x="15701" y="538"/>
                  </a:cubicBezTo>
                  <a:cubicBezTo>
                    <a:pt x="15701" y="2241"/>
                    <a:pt x="15701" y="2241"/>
                    <a:pt x="15701" y="2241"/>
                  </a:cubicBezTo>
                  <a:cubicBezTo>
                    <a:pt x="12752" y="2241"/>
                    <a:pt x="12752" y="2241"/>
                    <a:pt x="12752" y="2241"/>
                  </a:cubicBezTo>
                  <a:cubicBezTo>
                    <a:pt x="12752" y="538"/>
                    <a:pt x="12752" y="538"/>
                    <a:pt x="12752" y="538"/>
                  </a:cubicBezTo>
                  <a:cubicBezTo>
                    <a:pt x="12752" y="179"/>
                    <a:pt x="12492" y="0"/>
                    <a:pt x="12231" y="0"/>
                  </a:cubicBezTo>
                  <a:cubicBezTo>
                    <a:pt x="10149" y="0"/>
                    <a:pt x="10149" y="0"/>
                    <a:pt x="10149" y="0"/>
                  </a:cubicBezTo>
                  <a:cubicBezTo>
                    <a:pt x="9802" y="0"/>
                    <a:pt x="9629" y="179"/>
                    <a:pt x="9629" y="538"/>
                  </a:cubicBezTo>
                  <a:cubicBezTo>
                    <a:pt x="9629" y="2241"/>
                    <a:pt x="9629" y="2241"/>
                    <a:pt x="9629" y="2241"/>
                  </a:cubicBezTo>
                  <a:cubicBezTo>
                    <a:pt x="6680" y="2241"/>
                    <a:pt x="6680" y="2241"/>
                    <a:pt x="6680" y="2241"/>
                  </a:cubicBezTo>
                  <a:cubicBezTo>
                    <a:pt x="6680" y="538"/>
                    <a:pt x="6680" y="538"/>
                    <a:pt x="6680" y="538"/>
                  </a:cubicBezTo>
                  <a:cubicBezTo>
                    <a:pt x="6680" y="179"/>
                    <a:pt x="6419" y="0"/>
                    <a:pt x="6159" y="0"/>
                  </a:cubicBezTo>
                  <a:cubicBezTo>
                    <a:pt x="4077" y="0"/>
                    <a:pt x="4077" y="0"/>
                    <a:pt x="4077" y="0"/>
                  </a:cubicBezTo>
                  <a:cubicBezTo>
                    <a:pt x="3730" y="0"/>
                    <a:pt x="3557" y="179"/>
                    <a:pt x="3557" y="538"/>
                  </a:cubicBezTo>
                  <a:cubicBezTo>
                    <a:pt x="3557" y="2241"/>
                    <a:pt x="3557" y="2241"/>
                    <a:pt x="3557" y="2241"/>
                  </a:cubicBezTo>
                  <a:cubicBezTo>
                    <a:pt x="520" y="2241"/>
                    <a:pt x="520" y="2241"/>
                    <a:pt x="520" y="2241"/>
                  </a:cubicBezTo>
                  <a:cubicBezTo>
                    <a:pt x="260" y="2241"/>
                    <a:pt x="0" y="2510"/>
                    <a:pt x="0" y="2778"/>
                  </a:cubicBezTo>
                  <a:cubicBezTo>
                    <a:pt x="0" y="21062"/>
                    <a:pt x="0" y="21062"/>
                    <a:pt x="0" y="21062"/>
                  </a:cubicBezTo>
                  <a:cubicBezTo>
                    <a:pt x="0" y="21331"/>
                    <a:pt x="260" y="21600"/>
                    <a:pt x="520" y="21600"/>
                  </a:cubicBezTo>
                  <a:cubicBezTo>
                    <a:pt x="21080" y="21600"/>
                    <a:pt x="21080" y="21600"/>
                    <a:pt x="21080" y="21600"/>
                  </a:cubicBezTo>
                  <a:cubicBezTo>
                    <a:pt x="21340" y="21600"/>
                    <a:pt x="21600" y="21331"/>
                    <a:pt x="21600" y="21062"/>
                  </a:cubicBezTo>
                  <a:cubicBezTo>
                    <a:pt x="21600" y="2778"/>
                    <a:pt x="21600" y="2778"/>
                    <a:pt x="21600" y="2778"/>
                  </a:cubicBezTo>
                  <a:cubicBezTo>
                    <a:pt x="21600" y="2510"/>
                    <a:pt x="21340" y="2241"/>
                    <a:pt x="21080" y="2241"/>
                  </a:cubicBezTo>
                  <a:close/>
                  <a:moveTo>
                    <a:pt x="16742" y="1076"/>
                  </a:moveTo>
                  <a:cubicBezTo>
                    <a:pt x="17783" y="1076"/>
                    <a:pt x="17783" y="1076"/>
                    <a:pt x="17783" y="1076"/>
                  </a:cubicBezTo>
                  <a:cubicBezTo>
                    <a:pt x="17783" y="4212"/>
                    <a:pt x="17783" y="4212"/>
                    <a:pt x="17783" y="4212"/>
                  </a:cubicBezTo>
                  <a:cubicBezTo>
                    <a:pt x="16742" y="4212"/>
                    <a:pt x="16742" y="4212"/>
                    <a:pt x="16742" y="4212"/>
                  </a:cubicBezTo>
                  <a:lnTo>
                    <a:pt x="16742" y="1076"/>
                  </a:lnTo>
                  <a:close/>
                  <a:moveTo>
                    <a:pt x="10670" y="1076"/>
                  </a:moveTo>
                  <a:cubicBezTo>
                    <a:pt x="11711" y="1076"/>
                    <a:pt x="11711" y="1076"/>
                    <a:pt x="11711" y="1076"/>
                  </a:cubicBezTo>
                  <a:cubicBezTo>
                    <a:pt x="11711" y="2689"/>
                    <a:pt x="11711" y="2689"/>
                    <a:pt x="11711" y="2689"/>
                  </a:cubicBezTo>
                  <a:cubicBezTo>
                    <a:pt x="11711" y="2778"/>
                    <a:pt x="11711" y="2778"/>
                    <a:pt x="11711" y="2778"/>
                  </a:cubicBezTo>
                  <a:cubicBezTo>
                    <a:pt x="11711" y="2868"/>
                    <a:pt x="11711" y="2868"/>
                    <a:pt x="11711" y="2958"/>
                  </a:cubicBezTo>
                  <a:cubicBezTo>
                    <a:pt x="11711" y="4212"/>
                    <a:pt x="11711" y="4212"/>
                    <a:pt x="11711" y="4212"/>
                  </a:cubicBezTo>
                  <a:cubicBezTo>
                    <a:pt x="10670" y="4212"/>
                    <a:pt x="10670" y="4212"/>
                    <a:pt x="10670" y="4212"/>
                  </a:cubicBezTo>
                  <a:lnTo>
                    <a:pt x="10670" y="1076"/>
                  </a:lnTo>
                  <a:close/>
                  <a:moveTo>
                    <a:pt x="4598" y="1076"/>
                  </a:moveTo>
                  <a:cubicBezTo>
                    <a:pt x="5639" y="1076"/>
                    <a:pt x="5639" y="1076"/>
                    <a:pt x="5639" y="1076"/>
                  </a:cubicBezTo>
                  <a:cubicBezTo>
                    <a:pt x="5639" y="4212"/>
                    <a:pt x="5639" y="4212"/>
                    <a:pt x="5639" y="4212"/>
                  </a:cubicBezTo>
                  <a:cubicBezTo>
                    <a:pt x="4598" y="4212"/>
                    <a:pt x="4598" y="4212"/>
                    <a:pt x="4598" y="4212"/>
                  </a:cubicBezTo>
                  <a:lnTo>
                    <a:pt x="4598" y="1076"/>
                  </a:lnTo>
                  <a:close/>
                  <a:moveTo>
                    <a:pt x="20559" y="20524"/>
                  </a:moveTo>
                  <a:cubicBezTo>
                    <a:pt x="1041" y="20524"/>
                    <a:pt x="1041" y="20524"/>
                    <a:pt x="1041" y="20524"/>
                  </a:cubicBezTo>
                  <a:cubicBezTo>
                    <a:pt x="1041" y="3316"/>
                    <a:pt x="1041" y="3316"/>
                    <a:pt x="1041" y="3316"/>
                  </a:cubicBezTo>
                  <a:cubicBezTo>
                    <a:pt x="3557" y="3316"/>
                    <a:pt x="3557" y="3316"/>
                    <a:pt x="3557" y="3316"/>
                  </a:cubicBezTo>
                  <a:cubicBezTo>
                    <a:pt x="3557" y="4750"/>
                    <a:pt x="3557" y="4750"/>
                    <a:pt x="3557" y="4750"/>
                  </a:cubicBezTo>
                  <a:cubicBezTo>
                    <a:pt x="3557" y="5019"/>
                    <a:pt x="3730" y="5288"/>
                    <a:pt x="4077" y="5288"/>
                  </a:cubicBezTo>
                  <a:cubicBezTo>
                    <a:pt x="6159" y="5288"/>
                    <a:pt x="6159" y="5288"/>
                    <a:pt x="6159" y="5288"/>
                  </a:cubicBezTo>
                  <a:cubicBezTo>
                    <a:pt x="6419" y="5288"/>
                    <a:pt x="6680" y="5019"/>
                    <a:pt x="6680" y="4750"/>
                  </a:cubicBezTo>
                  <a:cubicBezTo>
                    <a:pt x="6680" y="3316"/>
                    <a:pt x="6680" y="3316"/>
                    <a:pt x="6680" y="3316"/>
                  </a:cubicBezTo>
                  <a:cubicBezTo>
                    <a:pt x="9629" y="3316"/>
                    <a:pt x="9629" y="3316"/>
                    <a:pt x="9629" y="3316"/>
                  </a:cubicBezTo>
                  <a:cubicBezTo>
                    <a:pt x="9629" y="4750"/>
                    <a:pt x="9629" y="4750"/>
                    <a:pt x="9629" y="4750"/>
                  </a:cubicBezTo>
                  <a:cubicBezTo>
                    <a:pt x="9629" y="5019"/>
                    <a:pt x="9802" y="5288"/>
                    <a:pt x="10149" y="5288"/>
                  </a:cubicBezTo>
                  <a:cubicBezTo>
                    <a:pt x="12231" y="5288"/>
                    <a:pt x="12231" y="5288"/>
                    <a:pt x="12231" y="5288"/>
                  </a:cubicBezTo>
                  <a:cubicBezTo>
                    <a:pt x="12492" y="5288"/>
                    <a:pt x="12752" y="5019"/>
                    <a:pt x="12752" y="4750"/>
                  </a:cubicBezTo>
                  <a:cubicBezTo>
                    <a:pt x="12752" y="3316"/>
                    <a:pt x="12752" y="3316"/>
                    <a:pt x="12752" y="3316"/>
                  </a:cubicBezTo>
                  <a:cubicBezTo>
                    <a:pt x="15701" y="3316"/>
                    <a:pt x="15701" y="3316"/>
                    <a:pt x="15701" y="3316"/>
                  </a:cubicBezTo>
                  <a:cubicBezTo>
                    <a:pt x="15701" y="4750"/>
                    <a:pt x="15701" y="4750"/>
                    <a:pt x="15701" y="4750"/>
                  </a:cubicBezTo>
                  <a:cubicBezTo>
                    <a:pt x="15701" y="5019"/>
                    <a:pt x="15875" y="5288"/>
                    <a:pt x="16222" y="5288"/>
                  </a:cubicBezTo>
                  <a:cubicBezTo>
                    <a:pt x="18304" y="5288"/>
                    <a:pt x="18304" y="5288"/>
                    <a:pt x="18304" y="5288"/>
                  </a:cubicBezTo>
                  <a:cubicBezTo>
                    <a:pt x="18564" y="5288"/>
                    <a:pt x="18824" y="5019"/>
                    <a:pt x="18824" y="4750"/>
                  </a:cubicBezTo>
                  <a:cubicBezTo>
                    <a:pt x="18824" y="3316"/>
                    <a:pt x="18824" y="3316"/>
                    <a:pt x="18824" y="3316"/>
                  </a:cubicBezTo>
                  <a:cubicBezTo>
                    <a:pt x="20559" y="3316"/>
                    <a:pt x="20559" y="3316"/>
                    <a:pt x="20559" y="3316"/>
                  </a:cubicBezTo>
                  <a:lnTo>
                    <a:pt x="20559" y="20524"/>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sp>
          <p:nvSpPr>
            <p:cNvPr id="668" name="Google Shape;668;p69"/>
            <p:cNvSpPr/>
            <p:nvPr/>
          </p:nvSpPr>
          <p:spPr>
            <a:xfrm>
              <a:off x="91334" y="184952"/>
              <a:ext cx="385891" cy="274005"/>
            </a:xfrm>
            <a:custGeom>
              <a:rect b="b" l="l" r="r" t="t"/>
              <a:pathLst>
                <a:path extrusionOk="0" h="21600" w="21600">
                  <a:moveTo>
                    <a:pt x="20833" y="0"/>
                  </a:moveTo>
                  <a:cubicBezTo>
                    <a:pt x="767" y="0"/>
                    <a:pt x="767" y="0"/>
                    <a:pt x="767" y="0"/>
                  </a:cubicBezTo>
                  <a:cubicBezTo>
                    <a:pt x="383" y="0"/>
                    <a:pt x="0" y="540"/>
                    <a:pt x="0" y="1080"/>
                  </a:cubicBezTo>
                  <a:cubicBezTo>
                    <a:pt x="0" y="20520"/>
                    <a:pt x="0" y="20520"/>
                    <a:pt x="0" y="20520"/>
                  </a:cubicBezTo>
                  <a:cubicBezTo>
                    <a:pt x="0" y="21060"/>
                    <a:pt x="383" y="21600"/>
                    <a:pt x="767" y="21600"/>
                  </a:cubicBezTo>
                  <a:cubicBezTo>
                    <a:pt x="20833" y="21600"/>
                    <a:pt x="20833" y="21600"/>
                    <a:pt x="20833" y="21600"/>
                  </a:cubicBezTo>
                  <a:cubicBezTo>
                    <a:pt x="21217" y="21600"/>
                    <a:pt x="21600" y="21060"/>
                    <a:pt x="21600" y="20520"/>
                  </a:cubicBezTo>
                  <a:cubicBezTo>
                    <a:pt x="21600" y="1080"/>
                    <a:pt x="21600" y="1080"/>
                    <a:pt x="21600" y="1080"/>
                  </a:cubicBezTo>
                  <a:cubicBezTo>
                    <a:pt x="21600" y="540"/>
                    <a:pt x="21217" y="0"/>
                    <a:pt x="20833" y="0"/>
                  </a:cubicBezTo>
                  <a:close/>
                  <a:moveTo>
                    <a:pt x="20066" y="19440"/>
                  </a:moveTo>
                  <a:cubicBezTo>
                    <a:pt x="1534" y="19440"/>
                    <a:pt x="1534" y="19440"/>
                    <a:pt x="1534" y="19440"/>
                  </a:cubicBezTo>
                  <a:cubicBezTo>
                    <a:pt x="1534" y="2160"/>
                    <a:pt x="1534" y="2160"/>
                    <a:pt x="1534" y="2160"/>
                  </a:cubicBezTo>
                  <a:cubicBezTo>
                    <a:pt x="20066" y="2160"/>
                    <a:pt x="20066" y="2160"/>
                    <a:pt x="20066" y="2160"/>
                  </a:cubicBezTo>
                  <a:lnTo>
                    <a:pt x="20066" y="19440"/>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grpSp>
      <p:sp>
        <p:nvSpPr>
          <p:cNvPr id="669" name="Google Shape;669;p69"/>
          <p:cNvSpPr txBox="1"/>
          <p:nvPr/>
        </p:nvSpPr>
        <p:spPr>
          <a:xfrm>
            <a:off x="1666711" y="1878760"/>
            <a:ext cx="6637320" cy="720197"/>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a:p>
        </p:txBody>
      </p:sp>
      <p:sp>
        <p:nvSpPr>
          <p:cNvPr id="670" name="Google Shape;670;p69"/>
          <p:cNvSpPr txBox="1"/>
          <p:nvPr/>
        </p:nvSpPr>
        <p:spPr>
          <a:xfrm>
            <a:off x="247450" y="1028225"/>
            <a:ext cx="7319700" cy="5537400"/>
          </a:xfrm>
          <a:prstGeom prst="rect">
            <a:avLst/>
          </a:prstGeom>
          <a:noFill/>
          <a:ln>
            <a:noFill/>
          </a:ln>
        </p:spPr>
        <p:txBody>
          <a:bodyPr anchorCtr="0" anchor="t" bIns="91425" lIns="91425" spcFirstLastPara="1" rIns="91425" wrap="square" tIns="91425">
            <a:spAutoFit/>
          </a:bodyPr>
          <a:lstStyle/>
          <a:p>
            <a:pPr indent="0" lvl="0" marL="0" rtl="0" algn="l">
              <a:lnSpc>
                <a:spcPct val="104000"/>
              </a:lnSpc>
              <a:spcBef>
                <a:spcPts val="700"/>
              </a:spcBef>
              <a:spcAft>
                <a:spcPts val="0"/>
              </a:spcAft>
              <a:buNone/>
            </a:pPr>
            <a:r>
              <a:rPr b="1" lang="en-US" sz="1900">
                <a:solidFill>
                  <a:schemeClr val="dk1"/>
                </a:solidFill>
              </a:rPr>
              <a:t>(Use the Checklist and WRITE IT DOWN)</a:t>
            </a:r>
            <a:endParaRPr b="1" sz="1900">
              <a:solidFill>
                <a:schemeClr val="dk1"/>
              </a:solidFill>
            </a:endParaRPr>
          </a:p>
          <a:p>
            <a:pPr indent="0" lvl="0" marL="0" rtl="0" algn="l">
              <a:lnSpc>
                <a:spcPct val="104000"/>
              </a:lnSpc>
              <a:spcBef>
                <a:spcPts val="700"/>
              </a:spcBef>
              <a:spcAft>
                <a:spcPts val="0"/>
              </a:spcAft>
              <a:buNone/>
            </a:pPr>
            <a:r>
              <a:rPr b="1" lang="en-US" sz="1900">
                <a:solidFill>
                  <a:schemeClr val="dk1"/>
                </a:solidFill>
              </a:rPr>
              <a:t>Data Management Plan </a:t>
            </a:r>
            <a:r>
              <a:rPr b="1" lang="en-US" sz="1900">
                <a:solidFill>
                  <a:schemeClr val="dk1"/>
                </a:solidFill>
              </a:rPr>
              <a:t>Worksheet: </a:t>
            </a:r>
            <a:r>
              <a:rPr b="1" lang="en-US" sz="1900" u="sng">
                <a:solidFill>
                  <a:schemeClr val="dk2"/>
                </a:solidFill>
                <a:hlinkClick r:id="rId4">
                  <a:extLst>
                    <a:ext uri="{A12FA001-AC4F-418D-AE19-62706E023703}">
                      <ahyp:hlinkClr val="tx"/>
                    </a:ext>
                  </a:extLst>
                </a:hlinkClick>
              </a:rPr>
              <a:t>https://goo.gl/wC98VO</a:t>
            </a:r>
            <a:endParaRPr b="1" sz="1900">
              <a:solidFill>
                <a:schemeClr val="dk2"/>
              </a:solidFill>
            </a:endParaRPr>
          </a:p>
          <a:p>
            <a:pPr indent="-368300" lvl="0" marL="457200" rtl="0" algn="l">
              <a:lnSpc>
                <a:spcPct val="104000"/>
              </a:lnSpc>
              <a:spcBef>
                <a:spcPts val="700"/>
              </a:spcBef>
              <a:spcAft>
                <a:spcPts val="0"/>
              </a:spcAft>
              <a:buClr>
                <a:schemeClr val="dk1"/>
              </a:buClr>
              <a:buSzPts val="2200"/>
              <a:buChar char="●"/>
            </a:pPr>
            <a:r>
              <a:rPr lang="en-US" sz="2200">
                <a:solidFill>
                  <a:schemeClr val="dk1"/>
                </a:solidFill>
              </a:rPr>
              <a:t>Define your basic data requirements. (write a scenario)</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Define type of data you will store.</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Determine how much data you will store.</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Determine how you will secure the data.</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Define the source(s) of your data.</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Determine how you will load (input) the data. (RedCap anyone?)</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Define how you will process (aka analysis ) the data.</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Define how you will output (aka access/report ) the data?</a:t>
            </a:r>
            <a:endParaRPr sz="18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Finally, Determine what resources you need to do all of the above.</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70"/>
          <p:cNvPicPr preferRelativeResize="0"/>
          <p:nvPr>
            <p:ph idx="2" type="pic"/>
          </p:nvPr>
        </p:nvPicPr>
        <p:blipFill rotWithShape="1">
          <a:blip r:embed="rId3">
            <a:alphaModFix/>
          </a:blip>
          <a:srcRect b="0" l="22898" r="22892" t="0"/>
          <a:stretch/>
        </p:blipFill>
        <p:spPr>
          <a:xfrm>
            <a:off x="4853491" y="-5825"/>
            <a:ext cx="7330748" cy="6858000"/>
          </a:xfrm>
          <a:prstGeom prst="rect">
            <a:avLst/>
          </a:prstGeom>
          <a:noFill/>
          <a:ln>
            <a:noFill/>
          </a:ln>
        </p:spPr>
      </p:pic>
      <p:sp>
        <p:nvSpPr>
          <p:cNvPr id="676" name="Google Shape;676;p70"/>
          <p:cNvSpPr txBox="1"/>
          <p:nvPr>
            <p:ph type="title"/>
          </p:nvPr>
        </p:nvSpPr>
        <p:spPr>
          <a:xfrm>
            <a:off x="436925" y="502275"/>
            <a:ext cx="4116000" cy="623400"/>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sz="3200">
                <a:latin typeface="Arial"/>
                <a:ea typeface="Arial"/>
                <a:cs typeface="Arial"/>
                <a:sym typeface="Arial"/>
              </a:rPr>
              <a:t>So where do you start; d</a:t>
            </a:r>
            <a:r>
              <a:rPr lang="en-US" sz="3200">
                <a:latin typeface="Arial"/>
                <a:ea typeface="Arial"/>
                <a:cs typeface="Arial"/>
                <a:sym typeface="Arial"/>
              </a:rPr>
              <a:t>ata managements 7 Ps</a:t>
            </a:r>
            <a:endParaRPr sz="3200">
              <a:latin typeface="Arial"/>
              <a:ea typeface="Arial"/>
              <a:cs typeface="Arial"/>
              <a:sym typeface="Arial"/>
            </a:endParaRPr>
          </a:p>
        </p:txBody>
      </p:sp>
      <p:sp>
        <p:nvSpPr>
          <p:cNvPr id="677" name="Google Shape;677;p70"/>
          <p:cNvSpPr txBox="1"/>
          <p:nvPr/>
        </p:nvSpPr>
        <p:spPr>
          <a:xfrm>
            <a:off x="436925" y="2219875"/>
            <a:ext cx="3693000" cy="3543600"/>
          </a:xfrm>
          <a:prstGeom prst="rect">
            <a:avLst/>
          </a:prstGeom>
          <a:noFill/>
          <a:ln cap="flat" cmpd="sng" w="9525">
            <a:solidFill>
              <a:schemeClr val="lt1"/>
            </a:solidFill>
            <a:prstDash val="solid"/>
            <a:round/>
            <a:headEnd len="sm" w="sm" type="none"/>
            <a:tailEnd len="sm" w="sm" type="none"/>
          </a:ln>
        </p:spPr>
        <p:txBody>
          <a:bodyPr anchorCtr="0" anchor="t" bIns="36575" lIns="36575" spcFirstLastPara="1" rIns="36575" wrap="square" tIns="36575">
            <a:noAutofit/>
          </a:bodyPr>
          <a:lstStyle/>
          <a:p>
            <a:pPr indent="554037" lvl="0" marL="1587" rtl="0" algn="l">
              <a:spcBef>
                <a:spcPts val="700"/>
              </a:spcBef>
              <a:spcAft>
                <a:spcPts val="0"/>
              </a:spcAft>
              <a:buClr>
                <a:schemeClr val="dk1"/>
              </a:buClr>
              <a:buSzPts val="2700"/>
              <a:buChar char="●"/>
            </a:pPr>
            <a:r>
              <a:rPr lang="en-US" sz="2700">
                <a:solidFill>
                  <a:schemeClr val="dk1"/>
                </a:solidFill>
              </a:rPr>
              <a:t>Prior</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Proper </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Planning</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Prevents</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Pretty </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Poor </a:t>
            </a:r>
            <a:endParaRPr sz="2700">
              <a:solidFill>
                <a:schemeClr val="dk1"/>
              </a:solidFill>
            </a:endParaRPr>
          </a:p>
          <a:p>
            <a:pPr indent="554037" lvl="0" marL="1587" rtl="0" algn="l">
              <a:spcBef>
                <a:spcPts val="0"/>
              </a:spcBef>
              <a:spcAft>
                <a:spcPts val="0"/>
              </a:spcAft>
              <a:buClr>
                <a:schemeClr val="dk1"/>
              </a:buClr>
              <a:buSzPts val="2700"/>
              <a:buChar char="●"/>
            </a:pPr>
            <a:r>
              <a:rPr lang="en-US" sz="2700">
                <a:solidFill>
                  <a:schemeClr val="dk1"/>
                </a:solidFill>
              </a:rPr>
              <a:t>Performance </a:t>
            </a:r>
            <a:endParaRPr sz="27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71"/>
          <p:cNvPicPr preferRelativeResize="0"/>
          <p:nvPr>
            <p:ph idx="2" type="pic"/>
          </p:nvPr>
        </p:nvPicPr>
        <p:blipFill rotWithShape="1">
          <a:blip r:embed="rId3">
            <a:alphaModFix/>
          </a:blip>
          <a:srcRect b="0" l="25796" r="25796" t="0"/>
          <a:stretch/>
        </p:blipFill>
        <p:spPr>
          <a:xfrm>
            <a:off x="7212725" y="0"/>
            <a:ext cx="4979573" cy="6858000"/>
          </a:xfrm>
          <a:prstGeom prst="rect">
            <a:avLst/>
          </a:prstGeom>
          <a:noFill/>
          <a:ln>
            <a:noFill/>
          </a:ln>
        </p:spPr>
      </p:pic>
      <p:sp>
        <p:nvSpPr>
          <p:cNvPr id="683" name="Google Shape;683;p71"/>
          <p:cNvSpPr txBox="1"/>
          <p:nvPr>
            <p:ph type="title"/>
          </p:nvPr>
        </p:nvSpPr>
        <p:spPr>
          <a:xfrm>
            <a:off x="90050" y="438525"/>
            <a:ext cx="7035300" cy="900300"/>
          </a:xfrm>
          <a:prstGeom prst="rect">
            <a:avLst/>
          </a:prstGeom>
          <a:noFill/>
          <a:ln>
            <a:noFill/>
          </a:ln>
        </p:spPr>
        <p:txBody>
          <a:bodyPr anchorCtr="0" anchor="t" bIns="36575" lIns="36575" spcFirstLastPara="1" rIns="36575" wrap="square" tIns="36575">
            <a:noAutofit/>
          </a:bodyPr>
          <a:lstStyle/>
          <a:p>
            <a:pPr indent="317500" lvl="0" marL="0" rtl="0" algn="l">
              <a:lnSpc>
                <a:spcPct val="104000"/>
              </a:lnSpc>
              <a:spcBef>
                <a:spcPts val="700"/>
              </a:spcBef>
              <a:spcAft>
                <a:spcPts val="0"/>
              </a:spcAft>
              <a:buClr>
                <a:schemeClr val="dk1"/>
              </a:buClr>
              <a:buFont typeface="Arial"/>
              <a:buNone/>
            </a:pPr>
            <a:r>
              <a:rPr lang="en-US" sz="2300">
                <a:latin typeface="Arial"/>
                <a:ea typeface="Arial"/>
                <a:cs typeface="Arial"/>
                <a:sym typeface="Arial"/>
              </a:rPr>
              <a:t>Data </a:t>
            </a:r>
            <a:r>
              <a:rPr lang="en-US" sz="2300">
                <a:latin typeface="Arial"/>
                <a:ea typeface="Arial"/>
                <a:cs typeface="Arial"/>
                <a:sym typeface="Arial"/>
              </a:rPr>
              <a:t>Management</a:t>
            </a:r>
            <a:r>
              <a:rPr lang="en-US" sz="2300">
                <a:latin typeface="Arial"/>
                <a:ea typeface="Arial"/>
                <a:cs typeface="Arial"/>
                <a:sym typeface="Arial"/>
              </a:rPr>
              <a:t>- Understand Your Data Types</a:t>
            </a:r>
            <a:endParaRPr sz="23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684" name="Google Shape;684;p71"/>
          <p:cNvGrpSpPr/>
          <p:nvPr/>
        </p:nvGrpSpPr>
        <p:grpSpPr>
          <a:xfrm>
            <a:off x="920492" y="2107176"/>
            <a:ext cx="283430" cy="274332"/>
            <a:chOff x="0" y="0"/>
            <a:chExt cx="568566" cy="550314"/>
          </a:xfrm>
        </p:grpSpPr>
        <p:sp>
          <p:nvSpPr>
            <p:cNvPr id="685" name="Google Shape;685;p71"/>
            <p:cNvSpPr/>
            <p:nvPr/>
          </p:nvSpPr>
          <p:spPr>
            <a:xfrm>
              <a:off x="0" y="0"/>
              <a:ext cx="568566" cy="550314"/>
            </a:xfrm>
            <a:custGeom>
              <a:rect b="b" l="l" r="r" t="t"/>
              <a:pathLst>
                <a:path extrusionOk="0" h="21600" w="21600">
                  <a:moveTo>
                    <a:pt x="21080" y="2241"/>
                  </a:moveTo>
                  <a:cubicBezTo>
                    <a:pt x="18824" y="2241"/>
                    <a:pt x="18824" y="2241"/>
                    <a:pt x="18824" y="2241"/>
                  </a:cubicBezTo>
                  <a:cubicBezTo>
                    <a:pt x="18824" y="538"/>
                    <a:pt x="18824" y="538"/>
                    <a:pt x="18824" y="538"/>
                  </a:cubicBezTo>
                  <a:cubicBezTo>
                    <a:pt x="18824" y="179"/>
                    <a:pt x="18564" y="0"/>
                    <a:pt x="18304" y="0"/>
                  </a:cubicBezTo>
                  <a:cubicBezTo>
                    <a:pt x="16222" y="0"/>
                    <a:pt x="16222" y="0"/>
                    <a:pt x="16222" y="0"/>
                  </a:cubicBezTo>
                  <a:cubicBezTo>
                    <a:pt x="15875" y="0"/>
                    <a:pt x="15701" y="179"/>
                    <a:pt x="15701" y="538"/>
                  </a:cubicBezTo>
                  <a:cubicBezTo>
                    <a:pt x="15701" y="2241"/>
                    <a:pt x="15701" y="2241"/>
                    <a:pt x="15701" y="2241"/>
                  </a:cubicBezTo>
                  <a:cubicBezTo>
                    <a:pt x="12752" y="2241"/>
                    <a:pt x="12752" y="2241"/>
                    <a:pt x="12752" y="2241"/>
                  </a:cubicBezTo>
                  <a:cubicBezTo>
                    <a:pt x="12752" y="538"/>
                    <a:pt x="12752" y="538"/>
                    <a:pt x="12752" y="538"/>
                  </a:cubicBezTo>
                  <a:cubicBezTo>
                    <a:pt x="12752" y="179"/>
                    <a:pt x="12492" y="0"/>
                    <a:pt x="12231" y="0"/>
                  </a:cubicBezTo>
                  <a:cubicBezTo>
                    <a:pt x="10149" y="0"/>
                    <a:pt x="10149" y="0"/>
                    <a:pt x="10149" y="0"/>
                  </a:cubicBezTo>
                  <a:cubicBezTo>
                    <a:pt x="9802" y="0"/>
                    <a:pt x="9629" y="179"/>
                    <a:pt x="9629" y="538"/>
                  </a:cubicBezTo>
                  <a:cubicBezTo>
                    <a:pt x="9629" y="2241"/>
                    <a:pt x="9629" y="2241"/>
                    <a:pt x="9629" y="2241"/>
                  </a:cubicBezTo>
                  <a:cubicBezTo>
                    <a:pt x="6680" y="2241"/>
                    <a:pt x="6680" y="2241"/>
                    <a:pt x="6680" y="2241"/>
                  </a:cubicBezTo>
                  <a:cubicBezTo>
                    <a:pt x="6680" y="538"/>
                    <a:pt x="6680" y="538"/>
                    <a:pt x="6680" y="538"/>
                  </a:cubicBezTo>
                  <a:cubicBezTo>
                    <a:pt x="6680" y="179"/>
                    <a:pt x="6419" y="0"/>
                    <a:pt x="6159" y="0"/>
                  </a:cubicBezTo>
                  <a:cubicBezTo>
                    <a:pt x="4077" y="0"/>
                    <a:pt x="4077" y="0"/>
                    <a:pt x="4077" y="0"/>
                  </a:cubicBezTo>
                  <a:cubicBezTo>
                    <a:pt x="3730" y="0"/>
                    <a:pt x="3557" y="179"/>
                    <a:pt x="3557" y="538"/>
                  </a:cubicBezTo>
                  <a:cubicBezTo>
                    <a:pt x="3557" y="2241"/>
                    <a:pt x="3557" y="2241"/>
                    <a:pt x="3557" y="2241"/>
                  </a:cubicBezTo>
                  <a:cubicBezTo>
                    <a:pt x="520" y="2241"/>
                    <a:pt x="520" y="2241"/>
                    <a:pt x="520" y="2241"/>
                  </a:cubicBezTo>
                  <a:cubicBezTo>
                    <a:pt x="260" y="2241"/>
                    <a:pt x="0" y="2510"/>
                    <a:pt x="0" y="2778"/>
                  </a:cubicBezTo>
                  <a:cubicBezTo>
                    <a:pt x="0" y="21062"/>
                    <a:pt x="0" y="21062"/>
                    <a:pt x="0" y="21062"/>
                  </a:cubicBezTo>
                  <a:cubicBezTo>
                    <a:pt x="0" y="21331"/>
                    <a:pt x="260" y="21600"/>
                    <a:pt x="520" y="21600"/>
                  </a:cubicBezTo>
                  <a:cubicBezTo>
                    <a:pt x="21080" y="21600"/>
                    <a:pt x="21080" y="21600"/>
                    <a:pt x="21080" y="21600"/>
                  </a:cubicBezTo>
                  <a:cubicBezTo>
                    <a:pt x="21340" y="21600"/>
                    <a:pt x="21600" y="21331"/>
                    <a:pt x="21600" y="21062"/>
                  </a:cubicBezTo>
                  <a:cubicBezTo>
                    <a:pt x="21600" y="2778"/>
                    <a:pt x="21600" y="2778"/>
                    <a:pt x="21600" y="2778"/>
                  </a:cubicBezTo>
                  <a:cubicBezTo>
                    <a:pt x="21600" y="2510"/>
                    <a:pt x="21340" y="2241"/>
                    <a:pt x="21080" y="2241"/>
                  </a:cubicBezTo>
                  <a:close/>
                  <a:moveTo>
                    <a:pt x="16742" y="1076"/>
                  </a:moveTo>
                  <a:cubicBezTo>
                    <a:pt x="17783" y="1076"/>
                    <a:pt x="17783" y="1076"/>
                    <a:pt x="17783" y="1076"/>
                  </a:cubicBezTo>
                  <a:cubicBezTo>
                    <a:pt x="17783" y="4212"/>
                    <a:pt x="17783" y="4212"/>
                    <a:pt x="17783" y="4212"/>
                  </a:cubicBezTo>
                  <a:cubicBezTo>
                    <a:pt x="16742" y="4212"/>
                    <a:pt x="16742" y="4212"/>
                    <a:pt x="16742" y="4212"/>
                  </a:cubicBezTo>
                  <a:lnTo>
                    <a:pt x="16742" y="1076"/>
                  </a:lnTo>
                  <a:close/>
                  <a:moveTo>
                    <a:pt x="10670" y="1076"/>
                  </a:moveTo>
                  <a:cubicBezTo>
                    <a:pt x="11711" y="1076"/>
                    <a:pt x="11711" y="1076"/>
                    <a:pt x="11711" y="1076"/>
                  </a:cubicBezTo>
                  <a:cubicBezTo>
                    <a:pt x="11711" y="2689"/>
                    <a:pt x="11711" y="2689"/>
                    <a:pt x="11711" y="2689"/>
                  </a:cubicBezTo>
                  <a:cubicBezTo>
                    <a:pt x="11711" y="2778"/>
                    <a:pt x="11711" y="2778"/>
                    <a:pt x="11711" y="2778"/>
                  </a:cubicBezTo>
                  <a:cubicBezTo>
                    <a:pt x="11711" y="2868"/>
                    <a:pt x="11711" y="2868"/>
                    <a:pt x="11711" y="2958"/>
                  </a:cubicBezTo>
                  <a:cubicBezTo>
                    <a:pt x="11711" y="4212"/>
                    <a:pt x="11711" y="4212"/>
                    <a:pt x="11711" y="4212"/>
                  </a:cubicBezTo>
                  <a:cubicBezTo>
                    <a:pt x="10670" y="4212"/>
                    <a:pt x="10670" y="4212"/>
                    <a:pt x="10670" y="4212"/>
                  </a:cubicBezTo>
                  <a:lnTo>
                    <a:pt x="10670" y="1076"/>
                  </a:lnTo>
                  <a:close/>
                  <a:moveTo>
                    <a:pt x="4598" y="1076"/>
                  </a:moveTo>
                  <a:cubicBezTo>
                    <a:pt x="5639" y="1076"/>
                    <a:pt x="5639" y="1076"/>
                    <a:pt x="5639" y="1076"/>
                  </a:cubicBezTo>
                  <a:cubicBezTo>
                    <a:pt x="5639" y="4212"/>
                    <a:pt x="5639" y="4212"/>
                    <a:pt x="5639" y="4212"/>
                  </a:cubicBezTo>
                  <a:cubicBezTo>
                    <a:pt x="4598" y="4212"/>
                    <a:pt x="4598" y="4212"/>
                    <a:pt x="4598" y="4212"/>
                  </a:cubicBezTo>
                  <a:lnTo>
                    <a:pt x="4598" y="1076"/>
                  </a:lnTo>
                  <a:close/>
                  <a:moveTo>
                    <a:pt x="20559" y="20524"/>
                  </a:moveTo>
                  <a:cubicBezTo>
                    <a:pt x="1041" y="20524"/>
                    <a:pt x="1041" y="20524"/>
                    <a:pt x="1041" y="20524"/>
                  </a:cubicBezTo>
                  <a:cubicBezTo>
                    <a:pt x="1041" y="3316"/>
                    <a:pt x="1041" y="3316"/>
                    <a:pt x="1041" y="3316"/>
                  </a:cubicBezTo>
                  <a:cubicBezTo>
                    <a:pt x="3557" y="3316"/>
                    <a:pt x="3557" y="3316"/>
                    <a:pt x="3557" y="3316"/>
                  </a:cubicBezTo>
                  <a:cubicBezTo>
                    <a:pt x="3557" y="4750"/>
                    <a:pt x="3557" y="4750"/>
                    <a:pt x="3557" y="4750"/>
                  </a:cubicBezTo>
                  <a:cubicBezTo>
                    <a:pt x="3557" y="5019"/>
                    <a:pt x="3730" y="5288"/>
                    <a:pt x="4077" y="5288"/>
                  </a:cubicBezTo>
                  <a:cubicBezTo>
                    <a:pt x="6159" y="5288"/>
                    <a:pt x="6159" y="5288"/>
                    <a:pt x="6159" y="5288"/>
                  </a:cubicBezTo>
                  <a:cubicBezTo>
                    <a:pt x="6419" y="5288"/>
                    <a:pt x="6680" y="5019"/>
                    <a:pt x="6680" y="4750"/>
                  </a:cubicBezTo>
                  <a:cubicBezTo>
                    <a:pt x="6680" y="3316"/>
                    <a:pt x="6680" y="3316"/>
                    <a:pt x="6680" y="3316"/>
                  </a:cubicBezTo>
                  <a:cubicBezTo>
                    <a:pt x="9629" y="3316"/>
                    <a:pt x="9629" y="3316"/>
                    <a:pt x="9629" y="3316"/>
                  </a:cubicBezTo>
                  <a:cubicBezTo>
                    <a:pt x="9629" y="4750"/>
                    <a:pt x="9629" y="4750"/>
                    <a:pt x="9629" y="4750"/>
                  </a:cubicBezTo>
                  <a:cubicBezTo>
                    <a:pt x="9629" y="5019"/>
                    <a:pt x="9802" y="5288"/>
                    <a:pt x="10149" y="5288"/>
                  </a:cubicBezTo>
                  <a:cubicBezTo>
                    <a:pt x="12231" y="5288"/>
                    <a:pt x="12231" y="5288"/>
                    <a:pt x="12231" y="5288"/>
                  </a:cubicBezTo>
                  <a:cubicBezTo>
                    <a:pt x="12492" y="5288"/>
                    <a:pt x="12752" y="5019"/>
                    <a:pt x="12752" y="4750"/>
                  </a:cubicBezTo>
                  <a:cubicBezTo>
                    <a:pt x="12752" y="3316"/>
                    <a:pt x="12752" y="3316"/>
                    <a:pt x="12752" y="3316"/>
                  </a:cubicBezTo>
                  <a:cubicBezTo>
                    <a:pt x="15701" y="3316"/>
                    <a:pt x="15701" y="3316"/>
                    <a:pt x="15701" y="3316"/>
                  </a:cubicBezTo>
                  <a:cubicBezTo>
                    <a:pt x="15701" y="4750"/>
                    <a:pt x="15701" y="4750"/>
                    <a:pt x="15701" y="4750"/>
                  </a:cubicBezTo>
                  <a:cubicBezTo>
                    <a:pt x="15701" y="5019"/>
                    <a:pt x="15875" y="5288"/>
                    <a:pt x="16222" y="5288"/>
                  </a:cubicBezTo>
                  <a:cubicBezTo>
                    <a:pt x="18304" y="5288"/>
                    <a:pt x="18304" y="5288"/>
                    <a:pt x="18304" y="5288"/>
                  </a:cubicBezTo>
                  <a:cubicBezTo>
                    <a:pt x="18564" y="5288"/>
                    <a:pt x="18824" y="5019"/>
                    <a:pt x="18824" y="4750"/>
                  </a:cubicBezTo>
                  <a:cubicBezTo>
                    <a:pt x="18824" y="3316"/>
                    <a:pt x="18824" y="3316"/>
                    <a:pt x="18824" y="3316"/>
                  </a:cubicBezTo>
                  <a:cubicBezTo>
                    <a:pt x="20559" y="3316"/>
                    <a:pt x="20559" y="3316"/>
                    <a:pt x="20559" y="3316"/>
                  </a:cubicBezTo>
                  <a:lnTo>
                    <a:pt x="20559" y="20524"/>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sp>
          <p:nvSpPr>
            <p:cNvPr id="686" name="Google Shape;686;p71"/>
            <p:cNvSpPr/>
            <p:nvPr/>
          </p:nvSpPr>
          <p:spPr>
            <a:xfrm>
              <a:off x="91334" y="184952"/>
              <a:ext cx="385884" cy="273996"/>
            </a:xfrm>
            <a:custGeom>
              <a:rect b="b" l="l" r="r" t="t"/>
              <a:pathLst>
                <a:path extrusionOk="0" h="21600" w="21600">
                  <a:moveTo>
                    <a:pt x="20833" y="0"/>
                  </a:moveTo>
                  <a:cubicBezTo>
                    <a:pt x="767" y="0"/>
                    <a:pt x="767" y="0"/>
                    <a:pt x="767" y="0"/>
                  </a:cubicBezTo>
                  <a:cubicBezTo>
                    <a:pt x="383" y="0"/>
                    <a:pt x="0" y="540"/>
                    <a:pt x="0" y="1080"/>
                  </a:cubicBezTo>
                  <a:cubicBezTo>
                    <a:pt x="0" y="20520"/>
                    <a:pt x="0" y="20520"/>
                    <a:pt x="0" y="20520"/>
                  </a:cubicBezTo>
                  <a:cubicBezTo>
                    <a:pt x="0" y="21060"/>
                    <a:pt x="383" y="21600"/>
                    <a:pt x="767" y="21600"/>
                  </a:cubicBezTo>
                  <a:cubicBezTo>
                    <a:pt x="20833" y="21600"/>
                    <a:pt x="20833" y="21600"/>
                    <a:pt x="20833" y="21600"/>
                  </a:cubicBezTo>
                  <a:cubicBezTo>
                    <a:pt x="21217" y="21600"/>
                    <a:pt x="21600" y="21060"/>
                    <a:pt x="21600" y="20520"/>
                  </a:cubicBezTo>
                  <a:cubicBezTo>
                    <a:pt x="21600" y="1080"/>
                    <a:pt x="21600" y="1080"/>
                    <a:pt x="21600" y="1080"/>
                  </a:cubicBezTo>
                  <a:cubicBezTo>
                    <a:pt x="21600" y="540"/>
                    <a:pt x="21217" y="0"/>
                    <a:pt x="20833" y="0"/>
                  </a:cubicBezTo>
                  <a:close/>
                  <a:moveTo>
                    <a:pt x="20066" y="19440"/>
                  </a:moveTo>
                  <a:cubicBezTo>
                    <a:pt x="1534" y="19440"/>
                    <a:pt x="1534" y="19440"/>
                    <a:pt x="1534" y="19440"/>
                  </a:cubicBezTo>
                  <a:cubicBezTo>
                    <a:pt x="1534" y="2160"/>
                    <a:pt x="1534" y="2160"/>
                    <a:pt x="1534" y="2160"/>
                  </a:cubicBezTo>
                  <a:cubicBezTo>
                    <a:pt x="20066" y="2160"/>
                    <a:pt x="20066" y="2160"/>
                    <a:pt x="20066" y="2160"/>
                  </a:cubicBezTo>
                  <a:lnTo>
                    <a:pt x="20066" y="19440"/>
                  </a:lnTo>
                  <a:close/>
                </a:path>
              </a:pathLst>
            </a:custGeom>
            <a:solidFill>
              <a:schemeClr val="lt1"/>
            </a:solidFill>
            <a:ln>
              <a:noFill/>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sz="1800">
                <a:solidFill>
                  <a:schemeClr val="accent2"/>
                </a:solidFill>
                <a:latin typeface="Lato"/>
                <a:ea typeface="Lato"/>
                <a:cs typeface="Lato"/>
                <a:sym typeface="Lato"/>
              </a:endParaRPr>
            </a:p>
          </p:txBody>
        </p:sp>
      </p:grpSp>
      <p:sp>
        <p:nvSpPr>
          <p:cNvPr id="687" name="Google Shape;687;p71"/>
          <p:cNvSpPr txBox="1"/>
          <p:nvPr/>
        </p:nvSpPr>
        <p:spPr>
          <a:xfrm>
            <a:off x="1666711" y="1878760"/>
            <a:ext cx="6637200" cy="7203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a:p>
        </p:txBody>
      </p:sp>
      <p:sp>
        <p:nvSpPr>
          <p:cNvPr id="688" name="Google Shape;688;p71"/>
          <p:cNvSpPr txBox="1"/>
          <p:nvPr/>
        </p:nvSpPr>
        <p:spPr>
          <a:xfrm>
            <a:off x="335750" y="1338825"/>
            <a:ext cx="6543900" cy="4397400"/>
          </a:xfrm>
          <a:prstGeom prst="rect">
            <a:avLst/>
          </a:prstGeom>
          <a:noFill/>
          <a:ln>
            <a:noFill/>
          </a:ln>
        </p:spPr>
        <p:txBody>
          <a:bodyPr anchorCtr="0" anchor="t" bIns="91425" lIns="91425" spcFirstLastPara="1" rIns="91425" wrap="square" tIns="91425">
            <a:spAutoFit/>
          </a:bodyPr>
          <a:lstStyle/>
          <a:p>
            <a:pPr indent="-368300" lvl="0" marL="457200" rtl="0" algn="l">
              <a:lnSpc>
                <a:spcPct val="104000"/>
              </a:lnSpc>
              <a:spcBef>
                <a:spcPts val="700"/>
              </a:spcBef>
              <a:spcAft>
                <a:spcPts val="0"/>
              </a:spcAft>
              <a:buClr>
                <a:schemeClr val="dk1"/>
              </a:buClr>
              <a:buSzPts val="2200"/>
              <a:buChar char="●"/>
            </a:pPr>
            <a:r>
              <a:rPr lang="en-US" sz="2200">
                <a:solidFill>
                  <a:schemeClr val="dk1"/>
                </a:solidFill>
              </a:rPr>
              <a:t>Text Based Data</a:t>
            </a:r>
            <a:endParaRPr sz="1800">
              <a:solidFill>
                <a:schemeClr val="dk1"/>
              </a:solidFill>
            </a:endParaRPr>
          </a:p>
          <a:p>
            <a:pPr indent="-368300" lvl="1" marL="914400" rtl="0" algn="l">
              <a:lnSpc>
                <a:spcPct val="104000"/>
              </a:lnSpc>
              <a:spcBef>
                <a:spcPts val="0"/>
              </a:spcBef>
              <a:spcAft>
                <a:spcPts val="0"/>
              </a:spcAft>
              <a:buClr>
                <a:schemeClr val="dk1"/>
              </a:buClr>
              <a:buSzPts val="2200"/>
              <a:buChar char="○"/>
            </a:pPr>
            <a:r>
              <a:rPr lang="en-US" sz="2200">
                <a:solidFill>
                  <a:schemeClr val="dk1"/>
                </a:solidFill>
              </a:rPr>
              <a:t>Data limited to characters and numbers</a:t>
            </a:r>
            <a:endParaRPr sz="1800">
              <a:solidFill>
                <a:schemeClr val="dk1"/>
              </a:solidFill>
            </a:endParaRPr>
          </a:p>
          <a:p>
            <a:pPr indent="-368300" lvl="2" marL="1371600" rtl="0" algn="l">
              <a:lnSpc>
                <a:spcPct val="104000"/>
              </a:lnSpc>
              <a:spcBef>
                <a:spcPts val="0"/>
              </a:spcBef>
              <a:spcAft>
                <a:spcPts val="0"/>
              </a:spcAft>
              <a:buClr>
                <a:schemeClr val="dk1"/>
              </a:buClr>
              <a:buSzPts val="2200"/>
              <a:buChar char="■"/>
            </a:pPr>
            <a:r>
              <a:rPr lang="en-US" sz="2200">
                <a:solidFill>
                  <a:schemeClr val="dk1"/>
                </a:solidFill>
              </a:rPr>
              <a:t>Blood Pressure, Drug Dosage, Demographics</a:t>
            </a:r>
            <a:endParaRPr sz="22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Binary Data</a:t>
            </a:r>
            <a:endParaRPr sz="1800">
              <a:solidFill>
                <a:schemeClr val="dk1"/>
              </a:solidFill>
            </a:endParaRPr>
          </a:p>
          <a:p>
            <a:pPr indent="-368300" lvl="1" marL="914400" rtl="0" algn="l">
              <a:lnSpc>
                <a:spcPct val="104000"/>
              </a:lnSpc>
              <a:spcBef>
                <a:spcPts val="0"/>
              </a:spcBef>
              <a:spcAft>
                <a:spcPts val="0"/>
              </a:spcAft>
              <a:buClr>
                <a:schemeClr val="dk1"/>
              </a:buClr>
              <a:buSzPts val="2200"/>
              <a:buChar char="○"/>
            </a:pPr>
            <a:r>
              <a:rPr lang="en-US" sz="2200">
                <a:solidFill>
                  <a:schemeClr val="dk1"/>
                </a:solidFill>
              </a:rPr>
              <a:t>Images (Pictures, Graphs, X-Rays)</a:t>
            </a:r>
            <a:endParaRPr sz="1800">
              <a:solidFill>
                <a:schemeClr val="dk1"/>
              </a:solidFill>
            </a:endParaRPr>
          </a:p>
          <a:p>
            <a:pPr indent="-368300" lvl="1" marL="914400" rtl="0" algn="l">
              <a:lnSpc>
                <a:spcPct val="104000"/>
              </a:lnSpc>
              <a:spcBef>
                <a:spcPts val="0"/>
              </a:spcBef>
              <a:spcAft>
                <a:spcPts val="0"/>
              </a:spcAft>
              <a:buClr>
                <a:schemeClr val="dk1"/>
              </a:buClr>
              <a:buSzPts val="2200"/>
              <a:buChar char="○"/>
            </a:pPr>
            <a:r>
              <a:rPr lang="en-US" sz="2200">
                <a:solidFill>
                  <a:schemeClr val="dk1"/>
                </a:solidFill>
              </a:rPr>
              <a:t>Structured Data stored in encoded groups of BITS designed to be read by a machine.</a:t>
            </a:r>
            <a:endParaRPr sz="2200">
              <a:solidFill>
                <a:schemeClr val="dk1"/>
              </a:solidFill>
            </a:endParaRPr>
          </a:p>
          <a:p>
            <a:pPr indent="-368300" lvl="0" marL="457200" rtl="0" algn="l">
              <a:lnSpc>
                <a:spcPct val="104000"/>
              </a:lnSpc>
              <a:spcBef>
                <a:spcPts val="0"/>
              </a:spcBef>
              <a:spcAft>
                <a:spcPts val="0"/>
              </a:spcAft>
              <a:buClr>
                <a:schemeClr val="dk1"/>
              </a:buClr>
              <a:buSzPts val="2200"/>
              <a:buChar char="●"/>
            </a:pPr>
            <a:r>
              <a:rPr lang="en-US" sz="2200">
                <a:solidFill>
                  <a:schemeClr val="dk1"/>
                </a:solidFill>
              </a:rPr>
              <a:t>A combination of both</a:t>
            </a:r>
            <a:endParaRPr sz="1800">
              <a:solidFill>
                <a:schemeClr val="dk1"/>
              </a:solidFill>
            </a:endParaRPr>
          </a:p>
          <a:p>
            <a:pPr indent="-368300" lvl="1" marL="914400" rtl="0" algn="l">
              <a:lnSpc>
                <a:spcPct val="104000"/>
              </a:lnSpc>
              <a:spcBef>
                <a:spcPts val="0"/>
              </a:spcBef>
              <a:spcAft>
                <a:spcPts val="0"/>
              </a:spcAft>
              <a:buClr>
                <a:schemeClr val="dk1"/>
              </a:buClr>
              <a:buSzPts val="2200"/>
              <a:buChar char="○"/>
            </a:pPr>
            <a:r>
              <a:rPr lang="en-US" sz="2200">
                <a:solidFill>
                  <a:schemeClr val="dk1"/>
                </a:solidFill>
              </a:rPr>
              <a:t>This decision influences all other decisions about the design and management of your data.</a:t>
            </a:r>
            <a:endParaRPr>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pic>
        <p:nvPicPr>
          <p:cNvPr id="694" name="Google Shape;694;p72"/>
          <p:cNvPicPr preferRelativeResize="0"/>
          <p:nvPr>
            <p:ph idx="2" type="pic"/>
          </p:nvPr>
        </p:nvPicPr>
        <p:blipFill rotWithShape="1">
          <a:blip r:embed="rId3">
            <a:alphaModFix/>
          </a:blip>
          <a:srcRect b="0" l="15383" r="15383" t="0"/>
          <a:stretch/>
        </p:blipFill>
        <p:spPr>
          <a:xfrm>
            <a:off x="8524558" y="0"/>
            <a:ext cx="3667801" cy="6858001"/>
          </a:xfrm>
          <a:prstGeom prst="rect">
            <a:avLst/>
          </a:prstGeom>
        </p:spPr>
      </p:pic>
      <p:sp>
        <p:nvSpPr>
          <p:cNvPr id="695" name="Google Shape;695;p72"/>
          <p:cNvSpPr txBox="1"/>
          <p:nvPr>
            <p:ph type="title"/>
          </p:nvPr>
        </p:nvSpPr>
        <p:spPr>
          <a:xfrm>
            <a:off x="276600" y="326050"/>
            <a:ext cx="8247900" cy="6234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sz="3100">
                <a:latin typeface="Lato"/>
                <a:ea typeface="Lato"/>
                <a:cs typeface="Lato"/>
                <a:sym typeface="Lato"/>
              </a:rPr>
              <a:t>Data Managem</a:t>
            </a:r>
            <a:r>
              <a:rPr lang="en-US" sz="3100">
                <a:latin typeface="Lato"/>
                <a:ea typeface="Lato"/>
                <a:cs typeface="Lato"/>
                <a:sym typeface="Lato"/>
              </a:rPr>
              <a:t>ent - Understand your tools</a:t>
            </a:r>
            <a:endParaRPr sz="3100">
              <a:latin typeface="Lato"/>
              <a:ea typeface="Lato"/>
              <a:cs typeface="Lato"/>
              <a:sym typeface="Lato"/>
            </a:endParaRPr>
          </a:p>
        </p:txBody>
      </p:sp>
      <p:sp>
        <p:nvSpPr>
          <p:cNvPr id="696" name="Google Shape;696;p72"/>
          <p:cNvSpPr txBox="1"/>
          <p:nvPr/>
        </p:nvSpPr>
        <p:spPr>
          <a:xfrm>
            <a:off x="326925" y="2153775"/>
            <a:ext cx="2723700" cy="3601800"/>
          </a:xfrm>
          <a:prstGeom prst="rect">
            <a:avLst/>
          </a:prstGeom>
          <a:noFill/>
          <a:ln>
            <a:noFill/>
          </a:ln>
        </p:spPr>
        <p:txBody>
          <a:bodyPr anchorCtr="0" anchor="t" bIns="91425" lIns="91425" spcFirstLastPara="1" rIns="91425" wrap="square" tIns="91425">
            <a:spAutoFit/>
          </a:bodyPr>
          <a:lstStyle/>
          <a:p>
            <a:pPr indent="-463550" lvl="0" marL="457200" rtl="0" algn="l">
              <a:spcBef>
                <a:spcPts val="0"/>
              </a:spcBef>
              <a:spcAft>
                <a:spcPts val="0"/>
              </a:spcAft>
              <a:buSzPts val="3700"/>
              <a:buFont typeface="Lato"/>
              <a:buChar char="●"/>
            </a:pPr>
            <a:r>
              <a:rPr lang="en-US" sz="3700">
                <a:latin typeface="Lato"/>
                <a:ea typeface="Lato"/>
                <a:cs typeface="Lato"/>
                <a:sym typeface="Lato"/>
              </a:rPr>
              <a:t>Python</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R</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Matlab</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Tableau</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etc…</a:t>
            </a:r>
            <a:endParaRPr sz="3700">
              <a:latin typeface="Lato"/>
              <a:ea typeface="Lato"/>
              <a:cs typeface="Lato"/>
              <a:sym typeface="Lato"/>
            </a:endParaRPr>
          </a:p>
          <a:p>
            <a:pPr indent="0" lvl="0" marL="0" rtl="0" algn="l">
              <a:spcBef>
                <a:spcPts val="0"/>
              </a:spcBef>
              <a:spcAft>
                <a:spcPts val="0"/>
              </a:spcAft>
              <a:buNone/>
            </a:pPr>
            <a:r>
              <a:t/>
            </a:r>
            <a:endParaRPr sz="3700">
              <a:latin typeface="Lato"/>
              <a:ea typeface="Lato"/>
              <a:cs typeface="Lato"/>
              <a:sym typeface="Lato"/>
            </a:endParaRPr>
          </a:p>
        </p:txBody>
      </p:sp>
      <p:sp>
        <p:nvSpPr>
          <p:cNvPr id="697" name="Google Shape;697;p72"/>
          <p:cNvSpPr txBox="1"/>
          <p:nvPr/>
        </p:nvSpPr>
        <p:spPr>
          <a:xfrm>
            <a:off x="3934076" y="2003525"/>
            <a:ext cx="4453800" cy="4171200"/>
          </a:xfrm>
          <a:prstGeom prst="rect">
            <a:avLst/>
          </a:prstGeom>
          <a:noFill/>
          <a:ln>
            <a:noFill/>
          </a:ln>
        </p:spPr>
        <p:txBody>
          <a:bodyPr anchorCtr="0" anchor="t" bIns="91425" lIns="91425" spcFirstLastPara="1" rIns="91425" wrap="square" tIns="91425">
            <a:spAutoFit/>
          </a:bodyPr>
          <a:lstStyle/>
          <a:p>
            <a:pPr indent="-463550" lvl="0" marL="457200" rtl="0" algn="l">
              <a:spcBef>
                <a:spcPts val="0"/>
              </a:spcBef>
              <a:spcAft>
                <a:spcPts val="0"/>
              </a:spcAft>
              <a:buSzPts val="3700"/>
              <a:buFont typeface="Lato"/>
              <a:buChar char="●"/>
            </a:pPr>
            <a:r>
              <a:rPr lang="en-US" sz="3700">
                <a:latin typeface="Lato"/>
                <a:ea typeface="Lato"/>
                <a:cs typeface="Lato"/>
                <a:sym typeface="Lato"/>
              </a:rPr>
              <a:t>MySQL, Postgres, REDCap, etc</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Dedicated Server</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US" sz="3700">
                <a:latin typeface="Lato"/>
                <a:ea typeface="Lato"/>
                <a:cs typeface="Lato"/>
                <a:sym typeface="Lato"/>
              </a:rPr>
              <a:t>External hard drives (only for backups)</a:t>
            </a:r>
            <a:endParaRPr sz="3700">
              <a:latin typeface="Lato"/>
              <a:ea typeface="Lato"/>
              <a:cs typeface="Lato"/>
              <a:sym typeface="Lato"/>
            </a:endParaRPr>
          </a:p>
          <a:p>
            <a:pPr indent="0" lvl="0" marL="457200" rtl="0" algn="l">
              <a:spcBef>
                <a:spcPts val="0"/>
              </a:spcBef>
              <a:spcAft>
                <a:spcPts val="0"/>
              </a:spcAft>
              <a:buNone/>
            </a:pPr>
            <a:r>
              <a:t/>
            </a:r>
            <a:endParaRPr sz="3700">
              <a:latin typeface="Lato"/>
              <a:ea typeface="Lato"/>
              <a:cs typeface="Lato"/>
              <a:sym typeface="Lato"/>
            </a:endParaRPr>
          </a:p>
        </p:txBody>
      </p:sp>
      <p:sp>
        <p:nvSpPr>
          <p:cNvPr id="698" name="Google Shape;698;p72"/>
          <p:cNvSpPr txBox="1"/>
          <p:nvPr/>
        </p:nvSpPr>
        <p:spPr>
          <a:xfrm>
            <a:off x="188775" y="1182163"/>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1"/>
                </a:solidFill>
                <a:latin typeface="Lato"/>
                <a:ea typeface="Lato"/>
                <a:cs typeface="Lato"/>
                <a:sym typeface="Lato"/>
              </a:rPr>
              <a:t>Data Analysis </a:t>
            </a:r>
            <a:endParaRPr/>
          </a:p>
        </p:txBody>
      </p:sp>
      <p:sp>
        <p:nvSpPr>
          <p:cNvPr id="699" name="Google Shape;699;p72"/>
          <p:cNvSpPr txBox="1"/>
          <p:nvPr/>
        </p:nvSpPr>
        <p:spPr>
          <a:xfrm>
            <a:off x="4237150" y="118217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1"/>
                </a:solidFill>
                <a:latin typeface="Lato"/>
                <a:ea typeface="Lato"/>
                <a:cs typeface="Lato"/>
                <a:sym typeface="Lato"/>
              </a:rPr>
              <a:t>Data </a:t>
            </a:r>
            <a:r>
              <a:rPr b="1" lang="en-US" sz="3600">
                <a:solidFill>
                  <a:schemeClr val="dk1"/>
                </a:solidFill>
                <a:latin typeface="Lato"/>
                <a:ea typeface="Lato"/>
                <a:cs typeface="Lato"/>
                <a:sym typeface="Lato"/>
              </a:rPr>
              <a:t>Storage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73"/>
          <p:cNvPicPr preferRelativeResize="0"/>
          <p:nvPr>
            <p:ph idx="2" type="pic"/>
          </p:nvPr>
        </p:nvPicPr>
        <p:blipFill rotWithShape="1">
          <a:blip r:embed="rId3">
            <a:alphaModFix/>
          </a:blip>
          <a:srcRect b="0" l="28172" r="28168" t="0"/>
          <a:stretch/>
        </p:blipFill>
        <p:spPr>
          <a:xfrm>
            <a:off x="7703323" y="0"/>
            <a:ext cx="4488900" cy="6858001"/>
          </a:xfrm>
          <a:prstGeom prst="rect">
            <a:avLst/>
          </a:prstGeom>
        </p:spPr>
      </p:pic>
      <p:sp>
        <p:nvSpPr>
          <p:cNvPr id="706" name="Google Shape;706;p73"/>
          <p:cNvSpPr txBox="1"/>
          <p:nvPr>
            <p:ph type="title"/>
          </p:nvPr>
        </p:nvSpPr>
        <p:spPr>
          <a:xfrm>
            <a:off x="633350" y="133425"/>
            <a:ext cx="5814900" cy="1779300"/>
          </a:xfrm>
          <a:prstGeom prst="rect">
            <a:avLst/>
          </a:prstGeom>
        </p:spPr>
        <p:txBody>
          <a:bodyPr anchorCtr="0" anchor="t" bIns="36575" lIns="36575" spcFirstLastPara="1" rIns="36575" wrap="square" tIns="36575">
            <a:noAutofit/>
          </a:bodyPr>
          <a:lstStyle/>
          <a:p>
            <a:pPr indent="0" lvl="0" marL="0" rtl="0" algn="l">
              <a:spcBef>
                <a:spcPts val="0"/>
              </a:spcBef>
              <a:spcAft>
                <a:spcPts val="0"/>
              </a:spcAft>
              <a:buNone/>
            </a:pPr>
            <a:r>
              <a:rPr lang="en-US">
                <a:latin typeface="Lato"/>
                <a:ea typeface="Lato"/>
                <a:cs typeface="Lato"/>
                <a:sym typeface="Lato"/>
              </a:rPr>
              <a:t>Data Management- </a:t>
            </a:r>
            <a:endParaRPr>
              <a:latin typeface="Lato"/>
              <a:ea typeface="Lato"/>
              <a:cs typeface="Lato"/>
              <a:sym typeface="Lato"/>
            </a:endParaRPr>
          </a:p>
          <a:p>
            <a:pPr indent="0" lvl="0" marL="0" rtl="0" algn="l">
              <a:spcBef>
                <a:spcPts val="0"/>
              </a:spcBef>
              <a:spcAft>
                <a:spcPts val="0"/>
              </a:spcAft>
              <a:buNone/>
            </a:pPr>
            <a:r>
              <a:rPr lang="en-US">
                <a:latin typeface="Lato"/>
                <a:ea typeface="Lato"/>
                <a:cs typeface="Lato"/>
                <a:sym typeface="Lato"/>
              </a:rPr>
              <a:t>What’s wrong with only keeping data locally?</a:t>
            </a:r>
            <a:endParaRPr>
              <a:latin typeface="Lato"/>
              <a:ea typeface="Lato"/>
              <a:cs typeface="Lato"/>
              <a:sym typeface="Lato"/>
            </a:endParaRPr>
          </a:p>
        </p:txBody>
      </p:sp>
      <p:sp>
        <p:nvSpPr>
          <p:cNvPr id="707" name="Google Shape;707;p73"/>
          <p:cNvSpPr txBox="1"/>
          <p:nvPr/>
        </p:nvSpPr>
        <p:spPr>
          <a:xfrm>
            <a:off x="469650" y="2348025"/>
            <a:ext cx="5702700" cy="35403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Lato"/>
              <a:buChar char="●"/>
            </a:pPr>
            <a:r>
              <a:rPr lang="en-US" sz="2200">
                <a:latin typeface="Lato"/>
                <a:ea typeface="Lato"/>
                <a:cs typeface="Lato"/>
                <a:sym typeface="Lato"/>
              </a:rPr>
              <a:t>Harder to share with collaborators</a:t>
            </a:r>
            <a:endParaRPr sz="2200">
              <a:latin typeface="Lato"/>
              <a:ea typeface="Lato"/>
              <a:cs typeface="Lato"/>
              <a:sym typeface="Lato"/>
            </a:endParaRPr>
          </a:p>
          <a:p>
            <a:pPr indent="-368300" lvl="0" marL="457200" rtl="0" algn="l">
              <a:spcBef>
                <a:spcPts val="0"/>
              </a:spcBef>
              <a:spcAft>
                <a:spcPts val="0"/>
              </a:spcAft>
              <a:buSzPts val="2200"/>
              <a:buFont typeface="Lato"/>
              <a:buChar char="●"/>
            </a:pPr>
            <a:r>
              <a:rPr lang="en-US" sz="2200">
                <a:latin typeface="Lato"/>
                <a:ea typeface="Lato"/>
                <a:cs typeface="Lato"/>
                <a:sym typeface="Lato"/>
              </a:rPr>
              <a:t>If your computer is lost, stolen or breaks you lose your data and work</a:t>
            </a:r>
            <a:endParaRPr sz="2200">
              <a:latin typeface="Lato"/>
              <a:ea typeface="Lato"/>
              <a:cs typeface="Lato"/>
              <a:sym typeface="Lato"/>
            </a:endParaRPr>
          </a:p>
          <a:p>
            <a:pPr indent="-368300" lvl="0" marL="457200" rtl="0" algn="l">
              <a:spcBef>
                <a:spcPts val="0"/>
              </a:spcBef>
              <a:spcAft>
                <a:spcPts val="0"/>
              </a:spcAft>
              <a:buSzPts val="2200"/>
              <a:buFont typeface="Lato"/>
              <a:buChar char="●"/>
            </a:pPr>
            <a:r>
              <a:rPr lang="en-US" sz="2200">
                <a:latin typeface="Lato"/>
                <a:ea typeface="Lato"/>
                <a:cs typeface="Lato"/>
                <a:sym typeface="Lato"/>
              </a:rPr>
              <a:t>It is your responsibility to make sure that the data you are entrusted with is backed up, secured, and available to use for its intended purpose without any foreseeable burden in accessing or sharing the data.</a:t>
            </a:r>
            <a:endParaRPr sz="2200">
              <a:latin typeface="Lato"/>
              <a:ea typeface="Lato"/>
              <a:cs typeface="Lato"/>
              <a:sym typeface="Lato"/>
            </a:endParaRPr>
          </a:p>
          <a:p>
            <a:pPr indent="0" lvl="0" marL="457200" rtl="0" algn="l">
              <a:spcBef>
                <a:spcPts val="0"/>
              </a:spcBef>
              <a:spcAft>
                <a:spcPts val="0"/>
              </a:spcAft>
              <a:buNone/>
            </a:pPr>
            <a:r>
              <a:t/>
            </a:r>
            <a:endParaRPr sz="200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p74"/>
          <p:cNvPicPr preferRelativeResize="0"/>
          <p:nvPr>
            <p:ph idx="2" type="pic"/>
          </p:nvPr>
        </p:nvPicPr>
        <p:blipFill rotWithShape="1">
          <a:blip r:embed="rId3">
            <a:alphaModFix/>
          </a:blip>
          <a:srcRect b="7813" l="0" r="0" t="7813"/>
          <a:stretch/>
        </p:blipFill>
        <p:spPr>
          <a:xfrm>
            <a:off x="524"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5"/>
          <p:cNvSpPr/>
          <p:nvPr/>
        </p:nvSpPr>
        <p:spPr>
          <a:xfrm>
            <a:off x="0" y="4589481"/>
            <a:ext cx="12192000" cy="2275153"/>
          </a:xfrm>
          <a:prstGeom prst="rect">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pic>
        <p:nvPicPr>
          <p:cNvPr id="719" name="Google Shape;719;p75"/>
          <p:cNvPicPr preferRelativeResize="0"/>
          <p:nvPr>
            <p:ph idx="2" type="pic"/>
          </p:nvPr>
        </p:nvPicPr>
        <p:blipFill rotWithShape="1">
          <a:blip r:embed="rId3">
            <a:alphaModFix/>
          </a:blip>
          <a:srcRect b="32346" l="0" r="0" t="32346"/>
          <a:stretch/>
        </p:blipFill>
        <p:spPr>
          <a:xfrm>
            <a:off x="1" y="1689842"/>
            <a:ext cx="12191999" cy="2869803"/>
          </a:xfrm>
          <a:prstGeom prst="rect">
            <a:avLst/>
          </a:prstGeom>
          <a:noFill/>
          <a:ln>
            <a:noFill/>
          </a:ln>
        </p:spPr>
      </p:pic>
      <p:sp>
        <p:nvSpPr>
          <p:cNvPr id="720" name="Google Shape;720;p75"/>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a:t>Thank you!</a:t>
            </a:r>
            <a:endParaRPr/>
          </a:p>
        </p:txBody>
      </p:sp>
      <p:sp>
        <p:nvSpPr>
          <p:cNvPr id="721" name="Google Shape;721;p75"/>
          <p:cNvSpPr/>
          <p:nvPr/>
        </p:nvSpPr>
        <p:spPr>
          <a:xfrm rot="10800000">
            <a:off x="1195681" y="5124136"/>
            <a:ext cx="569724" cy="565884"/>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cmpd="sng" w="19050">
            <a:solidFill>
              <a:schemeClr val="lt1"/>
            </a:solidFill>
            <a:prstDash val="solid"/>
            <a:miter lim="400000"/>
            <a:headEnd len="sm" w="sm" type="none"/>
            <a:tailEnd len="sm" w="sm" type="none"/>
          </a:ln>
        </p:spPr>
        <p:txBody>
          <a:bodyPr anchorCtr="0" anchor="t" bIns="32125" lIns="32125" spcFirstLastPara="1" rIns="32125" wrap="square" tIns="32125">
            <a:noAutofit/>
          </a:bodyPr>
          <a:lstStyle/>
          <a:p>
            <a:pPr indent="0" lvl="0" marL="0" marR="0" rtl="0" algn="l">
              <a:spcBef>
                <a:spcPts val="0"/>
              </a:spcBef>
              <a:spcAft>
                <a:spcPts val="0"/>
              </a:spcAft>
              <a:buNone/>
            </a:pPr>
            <a:r>
              <a:t/>
            </a:r>
            <a:endParaRPr sz="5600">
              <a:solidFill>
                <a:schemeClr val="dk1"/>
              </a:solidFill>
              <a:latin typeface="Lato"/>
              <a:ea typeface="Lato"/>
              <a:cs typeface="Lato"/>
              <a:sym typeface="Lato"/>
            </a:endParaRPr>
          </a:p>
        </p:txBody>
      </p:sp>
      <p:sp>
        <p:nvSpPr>
          <p:cNvPr id="722" name="Google Shape;722;p75"/>
          <p:cNvSpPr/>
          <p:nvPr/>
        </p:nvSpPr>
        <p:spPr>
          <a:xfrm rot="10800000">
            <a:off x="3861679" y="5123850"/>
            <a:ext cx="569707" cy="5658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cmpd="sng" w="19050">
            <a:solidFill>
              <a:schemeClr val="lt1"/>
            </a:solidFill>
            <a:prstDash val="solid"/>
            <a:miter lim="400000"/>
            <a:headEnd len="sm" w="sm" type="none"/>
            <a:tailEnd len="sm" w="sm" type="none"/>
          </a:ln>
        </p:spPr>
        <p:txBody>
          <a:bodyPr anchorCtr="0" anchor="t" bIns="32125" lIns="32125" spcFirstLastPara="1" rIns="32125" wrap="square" tIns="32125">
            <a:noAutofit/>
          </a:bodyPr>
          <a:lstStyle/>
          <a:p>
            <a:pPr indent="0" lvl="0" marL="0" marR="0" rtl="0" algn="l">
              <a:spcBef>
                <a:spcPts val="0"/>
              </a:spcBef>
              <a:spcAft>
                <a:spcPts val="0"/>
              </a:spcAft>
              <a:buNone/>
            </a:pPr>
            <a:r>
              <a:t/>
            </a:r>
            <a:endParaRPr sz="5600">
              <a:solidFill>
                <a:schemeClr val="dk1"/>
              </a:solidFill>
              <a:latin typeface="Lato"/>
              <a:ea typeface="Lato"/>
              <a:cs typeface="Lato"/>
              <a:sym typeface="Lato"/>
            </a:endParaRPr>
          </a:p>
        </p:txBody>
      </p:sp>
      <p:sp>
        <p:nvSpPr>
          <p:cNvPr id="723" name="Google Shape;723;p75"/>
          <p:cNvSpPr txBox="1"/>
          <p:nvPr/>
        </p:nvSpPr>
        <p:spPr>
          <a:xfrm>
            <a:off x="518160" y="5800678"/>
            <a:ext cx="1924765" cy="700430"/>
          </a:xfrm>
          <a:prstGeom prst="rect">
            <a:avLst/>
          </a:prstGeom>
          <a:noFill/>
          <a:ln>
            <a:noFill/>
          </a:ln>
        </p:spPr>
        <p:txBody>
          <a:bodyPr anchorCtr="0" anchor="t" bIns="26775" lIns="26775" spcFirstLastPara="1" rIns="26775" wrap="square" tIns="26775">
            <a:noAutofit/>
          </a:bodyPr>
          <a:lstStyle/>
          <a:p>
            <a:pPr indent="0" lvl="0" marL="0" marR="0" rtl="0" algn="ctr">
              <a:spcBef>
                <a:spcPts val="0"/>
              </a:spcBef>
              <a:spcAft>
                <a:spcPts val="0"/>
              </a:spcAft>
              <a:buClr>
                <a:schemeClr val="lt1"/>
              </a:buClr>
              <a:buSzPts val="2100"/>
              <a:buFont typeface="Open Sans"/>
              <a:buNone/>
            </a:pPr>
            <a:r>
              <a:rPr lang="en-US" sz="2100">
                <a:solidFill>
                  <a:schemeClr val="lt1"/>
                </a:solidFill>
                <a:latin typeface="Lato"/>
                <a:ea typeface="Lato"/>
                <a:cs typeface="Lato"/>
                <a:sym typeface="Lato"/>
              </a:rPr>
              <a:t>CTS-IT</a:t>
            </a:r>
            <a:endParaRPr/>
          </a:p>
        </p:txBody>
      </p:sp>
      <p:sp>
        <p:nvSpPr>
          <p:cNvPr id="724" name="Google Shape;724;p75"/>
          <p:cNvSpPr txBox="1"/>
          <p:nvPr/>
        </p:nvSpPr>
        <p:spPr>
          <a:xfrm>
            <a:off x="2841825" y="5800638"/>
            <a:ext cx="2609400" cy="700500"/>
          </a:xfrm>
          <a:prstGeom prst="rect">
            <a:avLst/>
          </a:prstGeom>
          <a:noFill/>
          <a:ln>
            <a:noFill/>
          </a:ln>
        </p:spPr>
        <p:txBody>
          <a:bodyPr anchorCtr="0" anchor="t" bIns="26775" lIns="26775" spcFirstLastPara="1" rIns="26775" wrap="square" tIns="26775">
            <a:noAutofit/>
          </a:bodyPr>
          <a:lstStyle/>
          <a:p>
            <a:pPr indent="0" lvl="0" marL="0" marR="0" rtl="0" algn="ctr">
              <a:spcBef>
                <a:spcPts val="0"/>
              </a:spcBef>
              <a:spcAft>
                <a:spcPts val="0"/>
              </a:spcAft>
              <a:buClr>
                <a:schemeClr val="lt1"/>
              </a:buClr>
              <a:buSzPts val="2100"/>
              <a:buFont typeface="Open Sans"/>
              <a:buNone/>
            </a:pPr>
            <a:r>
              <a:rPr lang="en-US" sz="2100">
                <a:solidFill>
                  <a:schemeClr val="lt1"/>
                </a:solidFill>
                <a:uFill>
                  <a:noFill/>
                </a:uFill>
                <a:latin typeface="Lato"/>
                <a:ea typeface="Lato"/>
                <a:cs typeface="Lato"/>
                <a:sym typeface="Lato"/>
                <a:hlinkClick r:id="rId4">
                  <a:extLst>
                    <a:ext uri="{A12FA001-AC4F-418D-AE19-62706E023703}">
                      <ahyp:hlinkClr val="tx"/>
                    </a:ext>
                  </a:extLst>
                </a:hlinkClick>
              </a:rPr>
              <a:t>cpb@ufl.edu</a:t>
            </a:r>
            <a:endParaRPr sz="2100">
              <a:solidFill>
                <a:schemeClr val="lt1"/>
              </a:solidFill>
              <a:latin typeface="Lato"/>
              <a:ea typeface="Lato"/>
              <a:cs typeface="Lato"/>
              <a:sym typeface="Lato"/>
            </a:endParaRPr>
          </a:p>
          <a:p>
            <a:pPr indent="0" lvl="0" marL="0" marR="0" rtl="0" algn="ctr">
              <a:spcBef>
                <a:spcPts val="0"/>
              </a:spcBef>
              <a:spcAft>
                <a:spcPts val="0"/>
              </a:spcAft>
              <a:buClr>
                <a:schemeClr val="lt1"/>
              </a:buClr>
              <a:buSzPts val="2100"/>
              <a:buFont typeface="Open Sans"/>
              <a:buNone/>
            </a:pPr>
            <a:r>
              <a:rPr lang="en-US" sz="2100">
                <a:solidFill>
                  <a:schemeClr val="lt1"/>
                </a:solidFill>
                <a:latin typeface="Lato"/>
                <a:ea typeface="Lato"/>
                <a:cs typeface="Lato"/>
                <a:sym typeface="Lato"/>
              </a:rPr>
              <a:t>melimore86@ufl.edu</a:t>
            </a:r>
            <a:endParaRPr sz="2100">
              <a:solidFill>
                <a:schemeClr val="lt1"/>
              </a:solidFill>
              <a:latin typeface="Lato"/>
              <a:ea typeface="Lato"/>
              <a:cs typeface="Lato"/>
              <a:sym typeface="Lato"/>
            </a:endParaRPr>
          </a:p>
        </p:txBody>
      </p:sp>
      <p:sp>
        <p:nvSpPr>
          <p:cNvPr id="725" name="Google Shape;725;p75"/>
          <p:cNvSpPr txBox="1"/>
          <p:nvPr/>
        </p:nvSpPr>
        <p:spPr>
          <a:xfrm>
            <a:off x="8139825" y="5166634"/>
            <a:ext cx="1924800" cy="480900"/>
          </a:xfrm>
          <a:prstGeom prst="rect">
            <a:avLst/>
          </a:prstGeom>
          <a:noFill/>
          <a:ln>
            <a:noFill/>
          </a:ln>
        </p:spPr>
        <p:txBody>
          <a:bodyPr anchorCtr="0" anchor="t" bIns="26775" lIns="26775" spcFirstLastPara="1" rIns="26775" wrap="square" tIns="26775">
            <a:noAutofit/>
          </a:bodyPr>
          <a:lstStyle/>
          <a:p>
            <a:pPr indent="0" lvl="0" marL="0" marR="0" rtl="0" algn="ctr">
              <a:spcBef>
                <a:spcPts val="0"/>
              </a:spcBef>
              <a:spcAft>
                <a:spcPts val="0"/>
              </a:spcAft>
              <a:buClr>
                <a:schemeClr val="lt1"/>
              </a:buClr>
              <a:buSzPts val="2100"/>
              <a:buFont typeface="Open Sans"/>
              <a:buNone/>
            </a:pPr>
            <a:r>
              <a:rPr lang="en-US" sz="2100">
                <a:solidFill>
                  <a:schemeClr val="lt1"/>
                </a:solidFill>
                <a:latin typeface="Lato"/>
                <a:ea typeface="Lato"/>
                <a:cs typeface="Lato"/>
                <a:sym typeface="Lato"/>
              </a:rPr>
              <a:t>Website</a:t>
            </a:r>
            <a:endParaRPr/>
          </a:p>
        </p:txBody>
      </p:sp>
      <p:sp>
        <p:nvSpPr>
          <p:cNvPr id="726" name="Google Shape;726;p75"/>
          <p:cNvSpPr/>
          <p:nvPr/>
        </p:nvSpPr>
        <p:spPr>
          <a:xfrm flipH="1">
            <a:off x="4008408" y="5307000"/>
            <a:ext cx="276225" cy="200150"/>
          </a:xfrm>
          <a:custGeom>
            <a:rect b="b" l="l" r="r" t="t"/>
            <a:pathLst>
              <a:path extrusionOk="0" h="190" w="256">
                <a:moveTo>
                  <a:pt x="250" y="0"/>
                </a:moveTo>
                <a:cubicBezTo>
                  <a:pt x="6" y="0"/>
                  <a:pt x="6" y="0"/>
                  <a:pt x="6" y="0"/>
                </a:cubicBezTo>
                <a:cubicBezTo>
                  <a:pt x="3" y="0"/>
                  <a:pt x="0" y="2"/>
                  <a:pt x="0" y="6"/>
                </a:cubicBezTo>
                <a:cubicBezTo>
                  <a:pt x="0" y="27"/>
                  <a:pt x="0" y="27"/>
                  <a:pt x="0" y="27"/>
                </a:cubicBezTo>
                <a:cubicBezTo>
                  <a:pt x="0" y="30"/>
                  <a:pt x="0" y="30"/>
                  <a:pt x="0" y="30"/>
                </a:cubicBezTo>
                <a:cubicBezTo>
                  <a:pt x="0" y="184"/>
                  <a:pt x="0" y="184"/>
                  <a:pt x="0" y="184"/>
                </a:cubicBezTo>
                <a:cubicBezTo>
                  <a:pt x="0" y="184"/>
                  <a:pt x="0" y="184"/>
                  <a:pt x="0" y="184"/>
                </a:cubicBezTo>
                <a:cubicBezTo>
                  <a:pt x="0" y="184"/>
                  <a:pt x="0" y="184"/>
                  <a:pt x="0" y="184"/>
                </a:cubicBezTo>
                <a:cubicBezTo>
                  <a:pt x="0" y="185"/>
                  <a:pt x="0" y="186"/>
                  <a:pt x="1" y="186"/>
                </a:cubicBezTo>
                <a:cubicBezTo>
                  <a:pt x="1" y="186"/>
                  <a:pt x="1" y="186"/>
                  <a:pt x="1" y="187"/>
                </a:cubicBezTo>
                <a:cubicBezTo>
                  <a:pt x="1" y="187"/>
                  <a:pt x="1" y="188"/>
                  <a:pt x="2" y="188"/>
                </a:cubicBezTo>
                <a:cubicBezTo>
                  <a:pt x="2" y="188"/>
                  <a:pt x="2" y="188"/>
                  <a:pt x="2" y="188"/>
                </a:cubicBezTo>
                <a:cubicBezTo>
                  <a:pt x="2" y="188"/>
                  <a:pt x="2" y="188"/>
                  <a:pt x="2" y="188"/>
                </a:cubicBezTo>
                <a:cubicBezTo>
                  <a:pt x="3" y="189"/>
                  <a:pt x="3" y="189"/>
                  <a:pt x="4" y="189"/>
                </a:cubicBezTo>
                <a:cubicBezTo>
                  <a:pt x="4" y="190"/>
                  <a:pt x="4" y="190"/>
                  <a:pt x="4" y="190"/>
                </a:cubicBezTo>
                <a:cubicBezTo>
                  <a:pt x="5" y="190"/>
                  <a:pt x="5" y="190"/>
                  <a:pt x="6" y="190"/>
                </a:cubicBezTo>
                <a:cubicBezTo>
                  <a:pt x="250" y="190"/>
                  <a:pt x="250" y="190"/>
                  <a:pt x="250" y="190"/>
                </a:cubicBezTo>
                <a:cubicBezTo>
                  <a:pt x="251" y="190"/>
                  <a:pt x="251" y="190"/>
                  <a:pt x="252" y="190"/>
                </a:cubicBezTo>
                <a:cubicBezTo>
                  <a:pt x="252" y="190"/>
                  <a:pt x="252" y="190"/>
                  <a:pt x="252" y="189"/>
                </a:cubicBezTo>
                <a:cubicBezTo>
                  <a:pt x="253" y="189"/>
                  <a:pt x="253" y="189"/>
                  <a:pt x="254" y="188"/>
                </a:cubicBezTo>
                <a:cubicBezTo>
                  <a:pt x="254" y="188"/>
                  <a:pt x="254" y="188"/>
                  <a:pt x="254" y="188"/>
                </a:cubicBezTo>
                <a:cubicBezTo>
                  <a:pt x="254" y="188"/>
                  <a:pt x="254" y="188"/>
                  <a:pt x="254" y="188"/>
                </a:cubicBezTo>
                <a:cubicBezTo>
                  <a:pt x="255" y="188"/>
                  <a:pt x="255" y="187"/>
                  <a:pt x="255" y="187"/>
                </a:cubicBezTo>
                <a:cubicBezTo>
                  <a:pt x="255" y="186"/>
                  <a:pt x="255" y="186"/>
                  <a:pt x="255" y="186"/>
                </a:cubicBezTo>
                <a:cubicBezTo>
                  <a:pt x="256" y="186"/>
                  <a:pt x="256" y="185"/>
                  <a:pt x="256" y="184"/>
                </a:cubicBezTo>
                <a:cubicBezTo>
                  <a:pt x="256" y="184"/>
                  <a:pt x="256" y="184"/>
                  <a:pt x="256" y="184"/>
                </a:cubicBezTo>
                <a:cubicBezTo>
                  <a:pt x="256" y="184"/>
                  <a:pt x="256" y="184"/>
                  <a:pt x="256" y="184"/>
                </a:cubicBezTo>
                <a:cubicBezTo>
                  <a:pt x="256" y="30"/>
                  <a:pt x="256" y="30"/>
                  <a:pt x="256" y="30"/>
                </a:cubicBezTo>
                <a:cubicBezTo>
                  <a:pt x="256" y="27"/>
                  <a:pt x="256" y="27"/>
                  <a:pt x="256" y="27"/>
                </a:cubicBezTo>
                <a:cubicBezTo>
                  <a:pt x="256" y="6"/>
                  <a:pt x="256" y="6"/>
                  <a:pt x="256" y="6"/>
                </a:cubicBezTo>
                <a:cubicBezTo>
                  <a:pt x="256" y="2"/>
                  <a:pt x="253" y="0"/>
                  <a:pt x="250" y="0"/>
                </a:cubicBezTo>
                <a:close/>
                <a:moveTo>
                  <a:pt x="191" y="110"/>
                </a:moveTo>
                <a:cubicBezTo>
                  <a:pt x="189" y="108"/>
                  <a:pt x="185" y="108"/>
                  <a:pt x="183" y="110"/>
                </a:cubicBezTo>
                <a:cubicBezTo>
                  <a:pt x="180" y="112"/>
                  <a:pt x="180" y="116"/>
                  <a:pt x="183" y="118"/>
                </a:cubicBezTo>
                <a:cubicBezTo>
                  <a:pt x="236" y="178"/>
                  <a:pt x="236" y="178"/>
                  <a:pt x="236" y="178"/>
                </a:cubicBezTo>
                <a:cubicBezTo>
                  <a:pt x="20" y="178"/>
                  <a:pt x="20" y="178"/>
                  <a:pt x="20" y="178"/>
                </a:cubicBezTo>
                <a:cubicBezTo>
                  <a:pt x="74" y="118"/>
                  <a:pt x="74" y="118"/>
                  <a:pt x="74" y="118"/>
                </a:cubicBezTo>
                <a:cubicBezTo>
                  <a:pt x="76" y="116"/>
                  <a:pt x="76" y="112"/>
                  <a:pt x="73" y="110"/>
                </a:cubicBezTo>
                <a:cubicBezTo>
                  <a:pt x="71" y="108"/>
                  <a:pt x="67" y="108"/>
                  <a:pt x="65" y="110"/>
                </a:cubicBezTo>
                <a:cubicBezTo>
                  <a:pt x="12" y="168"/>
                  <a:pt x="12" y="168"/>
                  <a:pt x="12" y="168"/>
                </a:cubicBezTo>
                <a:cubicBezTo>
                  <a:pt x="12" y="42"/>
                  <a:pt x="12" y="42"/>
                  <a:pt x="12" y="42"/>
                </a:cubicBezTo>
                <a:cubicBezTo>
                  <a:pt x="124" y="128"/>
                  <a:pt x="124" y="128"/>
                  <a:pt x="124" y="128"/>
                </a:cubicBezTo>
                <a:cubicBezTo>
                  <a:pt x="125" y="128"/>
                  <a:pt x="126" y="129"/>
                  <a:pt x="128" y="129"/>
                </a:cubicBezTo>
                <a:cubicBezTo>
                  <a:pt x="129" y="129"/>
                  <a:pt x="130" y="128"/>
                  <a:pt x="131" y="128"/>
                </a:cubicBezTo>
                <a:cubicBezTo>
                  <a:pt x="244" y="42"/>
                  <a:pt x="244" y="42"/>
                  <a:pt x="244" y="42"/>
                </a:cubicBezTo>
                <a:cubicBezTo>
                  <a:pt x="244" y="168"/>
                  <a:pt x="244" y="168"/>
                  <a:pt x="244" y="168"/>
                </a:cubicBezTo>
                <a:lnTo>
                  <a:pt x="191" y="110"/>
                </a:lnTo>
                <a:close/>
                <a:moveTo>
                  <a:pt x="12" y="12"/>
                </a:moveTo>
                <a:cubicBezTo>
                  <a:pt x="244" y="12"/>
                  <a:pt x="244" y="12"/>
                  <a:pt x="244" y="12"/>
                </a:cubicBezTo>
                <a:cubicBezTo>
                  <a:pt x="244" y="27"/>
                  <a:pt x="244" y="27"/>
                  <a:pt x="244" y="27"/>
                </a:cubicBezTo>
                <a:cubicBezTo>
                  <a:pt x="128" y="115"/>
                  <a:pt x="128" y="115"/>
                  <a:pt x="128" y="115"/>
                </a:cubicBezTo>
                <a:cubicBezTo>
                  <a:pt x="12" y="27"/>
                  <a:pt x="12" y="27"/>
                  <a:pt x="12" y="27"/>
                </a:cubicBezTo>
                <a:lnTo>
                  <a:pt x="12" y="12"/>
                </a:lnTo>
                <a:close/>
              </a:path>
            </a:pathLst>
          </a:custGeom>
          <a:solidFill>
            <a:schemeClr val="lt1"/>
          </a:solidFill>
          <a:ln>
            <a:noFill/>
          </a:ln>
        </p:spPr>
        <p:txBody>
          <a:bodyPr anchorCtr="0" anchor="t" bIns="32125" lIns="64275" spcFirstLastPara="1" rIns="64275" wrap="square" tIns="32125">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27" name="Google Shape;727;p75"/>
          <p:cNvSpPr/>
          <p:nvPr/>
        </p:nvSpPr>
        <p:spPr>
          <a:xfrm>
            <a:off x="1342430" y="5276745"/>
            <a:ext cx="276224" cy="260671"/>
          </a:xfrm>
          <a:custGeom>
            <a:rect b="b" l="l" r="r" t="t"/>
            <a:pathLst>
              <a:path extrusionOk="0" h="243" w="257">
                <a:moveTo>
                  <a:pt x="254" y="90"/>
                </a:moveTo>
                <a:cubicBezTo>
                  <a:pt x="132" y="1"/>
                  <a:pt x="132" y="1"/>
                  <a:pt x="132" y="1"/>
                </a:cubicBezTo>
                <a:cubicBezTo>
                  <a:pt x="130" y="0"/>
                  <a:pt x="127" y="0"/>
                  <a:pt x="125" y="1"/>
                </a:cubicBezTo>
                <a:cubicBezTo>
                  <a:pt x="3" y="90"/>
                  <a:pt x="3" y="90"/>
                  <a:pt x="3" y="90"/>
                </a:cubicBezTo>
                <a:cubicBezTo>
                  <a:pt x="0" y="92"/>
                  <a:pt x="0" y="95"/>
                  <a:pt x="2" y="98"/>
                </a:cubicBezTo>
                <a:cubicBezTo>
                  <a:pt x="3" y="100"/>
                  <a:pt x="5" y="100"/>
                  <a:pt x="7" y="100"/>
                </a:cubicBezTo>
                <a:cubicBezTo>
                  <a:pt x="8" y="100"/>
                  <a:pt x="9" y="100"/>
                  <a:pt x="10" y="99"/>
                </a:cubicBezTo>
                <a:cubicBezTo>
                  <a:pt x="35" y="81"/>
                  <a:pt x="35" y="81"/>
                  <a:pt x="35" y="81"/>
                </a:cubicBezTo>
                <a:cubicBezTo>
                  <a:pt x="35" y="237"/>
                  <a:pt x="35" y="237"/>
                  <a:pt x="35" y="237"/>
                </a:cubicBezTo>
                <a:cubicBezTo>
                  <a:pt x="35" y="240"/>
                  <a:pt x="38" y="243"/>
                  <a:pt x="41" y="243"/>
                </a:cubicBezTo>
                <a:cubicBezTo>
                  <a:pt x="216" y="243"/>
                  <a:pt x="216" y="243"/>
                  <a:pt x="216" y="243"/>
                </a:cubicBezTo>
                <a:cubicBezTo>
                  <a:pt x="219" y="243"/>
                  <a:pt x="222" y="240"/>
                  <a:pt x="222" y="237"/>
                </a:cubicBezTo>
                <a:cubicBezTo>
                  <a:pt x="222" y="81"/>
                  <a:pt x="222" y="81"/>
                  <a:pt x="222" y="81"/>
                </a:cubicBezTo>
                <a:cubicBezTo>
                  <a:pt x="247" y="99"/>
                  <a:pt x="247" y="99"/>
                  <a:pt x="247" y="99"/>
                </a:cubicBezTo>
                <a:cubicBezTo>
                  <a:pt x="250" y="101"/>
                  <a:pt x="253" y="101"/>
                  <a:pt x="255" y="98"/>
                </a:cubicBezTo>
                <a:cubicBezTo>
                  <a:pt x="257" y="95"/>
                  <a:pt x="257" y="92"/>
                  <a:pt x="254" y="90"/>
                </a:cubicBezTo>
                <a:close/>
                <a:moveTo>
                  <a:pt x="151" y="231"/>
                </a:moveTo>
                <a:cubicBezTo>
                  <a:pt x="107" y="231"/>
                  <a:pt x="107" y="231"/>
                  <a:pt x="107" y="231"/>
                </a:cubicBezTo>
                <a:cubicBezTo>
                  <a:pt x="107" y="154"/>
                  <a:pt x="107" y="154"/>
                  <a:pt x="107" y="154"/>
                </a:cubicBezTo>
                <a:cubicBezTo>
                  <a:pt x="151" y="154"/>
                  <a:pt x="151" y="154"/>
                  <a:pt x="151" y="154"/>
                </a:cubicBezTo>
                <a:lnTo>
                  <a:pt x="151" y="231"/>
                </a:lnTo>
                <a:close/>
                <a:moveTo>
                  <a:pt x="210" y="76"/>
                </a:moveTo>
                <a:cubicBezTo>
                  <a:pt x="210" y="231"/>
                  <a:pt x="210" y="231"/>
                  <a:pt x="210" y="231"/>
                </a:cubicBezTo>
                <a:cubicBezTo>
                  <a:pt x="163" y="231"/>
                  <a:pt x="163" y="231"/>
                  <a:pt x="163" y="231"/>
                </a:cubicBezTo>
                <a:cubicBezTo>
                  <a:pt x="163" y="148"/>
                  <a:pt x="163" y="148"/>
                  <a:pt x="163" y="148"/>
                </a:cubicBezTo>
                <a:cubicBezTo>
                  <a:pt x="163" y="144"/>
                  <a:pt x="160" y="142"/>
                  <a:pt x="157" y="142"/>
                </a:cubicBezTo>
                <a:cubicBezTo>
                  <a:pt x="101" y="142"/>
                  <a:pt x="101" y="142"/>
                  <a:pt x="101" y="142"/>
                </a:cubicBezTo>
                <a:cubicBezTo>
                  <a:pt x="97" y="142"/>
                  <a:pt x="95" y="144"/>
                  <a:pt x="95" y="148"/>
                </a:cubicBezTo>
                <a:cubicBezTo>
                  <a:pt x="95" y="231"/>
                  <a:pt x="95" y="231"/>
                  <a:pt x="95" y="231"/>
                </a:cubicBezTo>
                <a:cubicBezTo>
                  <a:pt x="47" y="231"/>
                  <a:pt x="47" y="231"/>
                  <a:pt x="47" y="231"/>
                </a:cubicBezTo>
                <a:cubicBezTo>
                  <a:pt x="47" y="76"/>
                  <a:pt x="47" y="76"/>
                  <a:pt x="47" y="76"/>
                </a:cubicBezTo>
                <a:cubicBezTo>
                  <a:pt x="47" y="75"/>
                  <a:pt x="47" y="74"/>
                  <a:pt x="47" y="73"/>
                </a:cubicBezTo>
                <a:cubicBezTo>
                  <a:pt x="129" y="14"/>
                  <a:pt x="129" y="14"/>
                  <a:pt x="129" y="14"/>
                </a:cubicBezTo>
                <a:cubicBezTo>
                  <a:pt x="211" y="73"/>
                  <a:pt x="211" y="73"/>
                  <a:pt x="211" y="73"/>
                </a:cubicBezTo>
                <a:cubicBezTo>
                  <a:pt x="210" y="74"/>
                  <a:pt x="210" y="75"/>
                  <a:pt x="210" y="76"/>
                </a:cubicBezTo>
                <a:close/>
              </a:path>
            </a:pathLst>
          </a:custGeom>
          <a:solidFill>
            <a:schemeClr val="lt1"/>
          </a:solidFill>
          <a:ln>
            <a:noFill/>
          </a:ln>
        </p:spPr>
        <p:txBody>
          <a:bodyPr anchorCtr="0" anchor="t" bIns="32125" lIns="64275" spcFirstLastPara="1" rIns="64275" wrap="square" tIns="32125">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cxnSp>
        <p:nvCxnSpPr>
          <p:cNvPr id="728" name="Google Shape;728;p75"/>
          <p:cNvCxnSpPr/>
          <p:nvPr/>
        </p:nvCxnSpPr>
        <p:spPr>
          <a:xfrm>
            <a:off x="2708251" y="5153658"/>
            <a:ext cx="0" cy="857901"/>
          </a:xfrm>
          <a:prstGeom prst="straightConnector1">
            <a:avLst/>
          </a:prstGeom>
          <a:noFill/>
          <a:ln cap="flat" cmpd="sng" w="12700">
            <a:solidFill>
              <a:srgbClr val="D8D8D8"/>
            </a:solidFill>
            <a:prstDash val="dashDot"/>
            <a:round/>
            <a:headEnd len="sm" w="sm" type="oval"/>
            <a:tailEnd len="sm" w="sm" type="oval"/>
          </a:ln>
        </p:spPr>
      </p:cxnSp>
      <p:cxnSp>
        <p:nvCxnSpPr>
          <p:cNvPr id="729" name="Google Shape;729;p75"/>
          <p:cNvCxnSpPr/>
          <p:nvPr/>
        </p:nvCxnSpPr>
        <p:spPr>
          <a:xfrm>
            <a:off x="6038285" y="5123833"/>
            <a:ext cx="0" cy="858000"/>
          </a:xfrm>
          <a:prstGeom prst="straightConnector1">
            <a:avLst/>
          </a:prstGeom>
          <a:noFill/>
          <a:ln cap="flat" cmpd="sng" w="12700">
            <a:solidFill>
              <a:srgbClr val="D8D8D8"/>
            </a:solidFill>
            <a:prstDash val="dashDot"/>
            <a:round/>
            <a:headEnd len="sm" w="sm" type="oval"/>
            <a:tailEnd len="sm" w="sm" type="oval"/>
          </a:ln>
        </p:spPr>
      </p:cxnSp>
      <p:sp>
        <p:nvSpPr>
          <p:cNvPr id="730" name="Google Shape;730;p75"/>
          <p:cNvSpPr txBox="1"/>
          <p:nvPr/>
        </p:nvSpPr>
        <p:spPr>
          <a:xfrm>
            <a:off x="670682" y="1030950"/>
            <a:ext cx="5367600" cy="3969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rPr b="1" lang="en-US" sz="2100">
                <a:solidFill>
                  <a:schemeClr val="dk2"/>
                </a:solidFill>
                <a:latin typeface="Lato Light"/>
                <a:ea typeface="Lato Light"/>
                <a:cs typeface="Lato Light"/>
                <a:sym typeface="Lato Light"/>
              </a:rPr>
              <a:t>Christopher P. Barnes and Melissa Moreno</a:t>
            </a:r>
            <a:endParaRPr/>
          </a:p>
        </p:txBody>
      </p:sp>
      <p:sp>
        <p:nvSpPr>
          <p:cNvPr id="731" name="Google Shape;731;p75"/>
          <p:cNvSpPr txBox="1"/>
          <p:nvPr/>
        </p:nvSpPr>
        <p:spPr>
          <a:xfrm>
            <a:off x="6585825" y="5843100"/>
            <a:ext cx="503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Lato"/>
                <a:ea typeface="Lato"/>
                <a:cs typeface="Lato"/>
                <a:sym typeface="Lato"/>
              </a:rPr>
              <a:t>https://www.ctsi.ufl.edu/research/study-design-and-analysis/informatics-consulting/</a:t>
            </a:r>
            <a:endParaRPr>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76"/>
          <p:cNvSpPr txBox="1"/>
          <p:nvPr>
            <p:ph type="title"/>
          </p:nvPr>
        </p:nvSpPr>
        <p:spPr>
          <a:xfrm>
            <a:off x="639240" y="5004478"/>
            <a:ext cx="10971609" cy="1257781"/>
          </a:xfrm>
          <a:prstGeom prst="rect">
            <a:avLst/>
          </a:prstGeom>
          <a:noFill/>
          <a:ln>
            <a:noFill/>
          </a:ln>
        </p:spPr>
        <p:txBody>
          <a:bodyPr anchorCtr="0" anchor="ctr" bIns="36575" lIns="36575" spcFirstLastPara="1" rIns="36575" wrap="square" tIns="36575">
            <a:noAutofit/>
          </a:bodyPr>
          <a:lstStyle/>
          <a:p>
            <a:pPr indent="0" lvl="0" marL="0" rtl="0" algn="l">
              <a:spcBef>
                <a:spcPts val="0"/>
              </a:spcBef>
              <a:spcAft>
                <a:spcPts val="0"/>
              </a:spcAft>
              <a:buNone/>
            </a:pPr>
            <a:r>
              <a:rPr lang="en-US">
                <a:solidFill>
                  <a:srgbClr val="002060"/>
                </a:solidFill>
              </a:rPr>
              <a:t>Survey:										|		30-day post seminar series </a:t>
            </a:r>
            <a:br>
              <a:rPr lang="en-US">
                <a:solidFill>
                  <a:srgbClr val="002060"/>
                </a:solidFill>
              </a:rPr>
            </a:br>
            <a:r>
              <a:rPr lang="en-US" u="sng">
                <a:solidFill>
                  <a:schemeClr val="hlink"/>
                </a:solidFill>
                <a:hlinkClick r:id="rId3"/>
              </a:rPr>
              <a:t>bit.ly/rcr2022</a:t>
            </a:r>
            <a:r>
              <a:rPr lang="en-US">
                <a:solidFill>
                  <a:srgbClr val="002060"/>
                </a:solidFill>
              </a:rPr>
              <a:t>							|		interviews</a:t>
            </a:r>
            <a:endParaRPr/>
          </a:p>
        </p:txBody>
      </p:sp>
      <p:pic>
        <p:nvPicPr>
          <p:cNvPr descr="Graphical user interface&#10;&#10;Description automatically generated" id="737" name="Google Shape;737;p76"/>
          <p:cNvPicPr preferRelativeResize="0"/>
          <p:nvPr>
            <p:ph idx="2" type="pic"/>
          </p:nvPr>
        </p:nvPicPr>
        <p:blipFill rotWithShape="1">
          <a:blip r:embed="rId4">
            <a:alphaModFix/>
          </a:blip>
          <a:srcRect b="16632" l="0" r="0" t="16633"/>
          <a:stretch/>
        </p:blipFill>
        <p:spPr>
          <a:xfrm>
            <a:off x="0" y="6"/>
            <a:ext cx="12192000" cy="4440287"/>
          </a:xfrm>
          <a:prstGeom prst="rect">
            <a:avLst/>
          </a:prstGeom>
          <a:noFill/>
          <a:ln>
            <a:noFill/>
          </a:ln>
        </p:spPr>
      </p:pic>
      <p:sp>
        <p:nvSpPr>
          <p:cNvPr id="738" name="Google Shape;738;p76"/>
          <p:cNvSpPr txBox="1"/>
          <p:nvPr/>
        </p:nvSpPr>
        <p:spPr>
          <a:xfrm>
            <a:off x="1468582" y="1656552"/>
            <a:ext cx="5541818" cy="176458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600"/>
              <a:buFont typeface="Lato"/>
              <a:buNone/>
            </a:pPr>
            <a:r>
              <a:rPr b="0" i="0" lang="en-US" sz="3600" u="none" cap="none" strike="noStrike">
                <a:solidFill>
                  <a:srgbClr val="000000"/>
                </a:solidFill>
                <a:latin typeface="Lato"/>
                <a:ea typeface="Lato"/>
                <a:cs typeface="Lato"/>
                <a:sym typeface="Lato"/>
              </a:rPr>
              <a:t>We value your input! Your feedback helps us improve the RCR Series!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7"/>
          <p:cNvSpPr txBox="1"/>
          <p:nvPr>
            <p:ph type="title"/>
          </p:nvPr>
        </p:nvSpPr>
        <p:spPr>
          <a:xfrm>
            <a:off x="646858" y="501332"/>
            <a:ext cx="10971609" cy="623383"/>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sz="2800">
                <a:latin typeface="Lato"/>
                <a:ea typeface="Lato"/>
                <a:cs typeface="Lato"/>
                <a:sym typeface="Lato"/>
              </a:rPr>
              <a:t>IF  YOU  SUSPECT  RESEARCH  MISCONDUCT</a:t>
            </a:r>
            <a:r>
              <a:rPr lang="en-US"/>
              <a:t>?</a:t>
            </a:r>
            <a:endParaRPr/>
          </a:p>
        </p:txBody>
      </p:sp>
      <p:sp>
        <p:nvSpPr>
          <p:cNvPr id="744" name="Google Shape;744;p77"/>
          <p:cNvSpPr txBox="1"/>
          <p:nvPr/>
        </p:nvSpPr>
        <p:spPr>
          <a:xfrm>
            <a:off x="651166" y="2570017"/>
            <a:ext cx="5444834" cy="3200400"/>
          </a:xfrm>
          <a:prstGeom prst="rect">
            <a:avLst/>
          </a:prstGeom>
          <a:noFill/>
          <a:ln cap="flat" cmpd="sng" w="9525">
            <a:solidFill>
              <a:srgbClr val="BC581A"/>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2060"/>
              </a:buClr>
              <a:buSzPts val="2000"/>
              <a:buFont typeface="Lato"/>
              <a:buNone/>
            </a:pPr>
            <a:r>
              <a:rPr b="1" lang="en-US" sz="2000">
                <a:solidFill>
                  <a:srgbClr val="002060"/>
                </a:solidFill>
                <a:latin typeface="Lato"/>
                <a:ea typeface="Lato"/>
                <a:cs typeface="Lato"/>
                <a:sym typeface="Lato"/>
              </a:rPr>
              <a:t>Research Misconduct </a:t>
            </a:r>
            <a:r>
              <a:rPr lang="en-US" sz="2000">
                <a:solidFill>
                  <a:srgbClr val="002060"/>
                </a:solidFill>
                <a:latin typeface="Lato"/>
                <a:ea typeface="Lato"/>
                <a:cs typeface="Lato"/>
                <a:sym typeface="Lato"/>
              </a:rPr>
              <a:t>means </a:t>
            </a:r>
            <a:r>
              <a:rPr b="1" lang="en-US" sz="2000">
                <a:solidFill>
                  <a:srgbClr val="002060"/>
                </a:solidFill>
                <a:latin typeface="Lato"/>
                <a:ea typeface="Lato"/>
                <a:cs typeface="Lato"/>
                <a:sym typeface="Lato"/>
              </a:rPr>
              <a:t>fabrication</a:t>
            </a:r>
            <a:r>
              <a:rPr lang="en-US" sz="2000">
                <a:solidFill>
                  <a:srgbClr val="002060"/>
                </a:solidFill>
                <a:latin typeface="Lato"/>
                <a:ea typeface="Lato"/>
                <a:cs typeface="Lato"/>
                <a:sym typeface="Lato"/>
              </a:rPr>
              <a:t>, </a:t>
            </a:r>
            <a:r>
              <a:rPr b="1" lang="en-US" sz="2000">
                <a:solidFill>
                  <a:srgbClr val="002060"/>
                </a:solidFill>
                <a:latin typeface="Lato"/>
                <a:ea typeface="Lato"/>
                <a:cs typeface="Lato"/>
                <a:sym typeface="Lato"/>
              </a:rPr>
              <a:t>falsification</a:t>
            </a:r>
            <a:r>
              <a:rPr lang="en-US" sz="2000">
                <a:solidFill>
                  <a:srgbClr val="002060"/>
                </a:solidFill>
                <a:latin typeface="Lato"/>
                <a:ea typeface="Lato"/>
                <a:cs typeface="Lato"/>
                <a:sym typeface="Lato"/>
              </a:rPr>
              <a:t>, or </a:t>
            </a:r>
            <a:r>
              <a:rPr b="1" lang="en-US" sz="2000">
                <a:solidFill>
                  <a:srgbClr val="002060"/>
                </a:solidFill>
                <a:latin typeface="Lato"/>
                <a:ea typeface="Lato"/>
                <a:cs typeface="Lato"/>
                <a:sym typeface="Lato"/>
              </a:rPr>
              <a:t>plagiarism</a:t>
            </a:r>
            <a:r>
              <a:rPr lang="en-US" sz="2000">
                <a:solidFill>
                  <a:srgbClr val="002060"/>
                </a:solidFill>
                <a:latin typeface="Lato"/>
                <a:ea typeface="Lato"/>
                <a:cs typeface="Lato"/>
                <a:sym typeface="Lato"/>
              </a:rPr>
              <a:t> in proposing, performing, or reviewing research, or in reporting research results. </a:t>
            </a:r>
            <a:endParaRPr/>
          </a:p>
          <a:p>
            <a:pPr indent="0" lvl="0" marL="0" marR="0" rtl="0" algn="l">
              <a:lnSpc>
                <a:spcPct val="100000"/>
              </a:lnSpc>
              <a:spcBef>
                <a:spcPts val="0"/>
              </a:spcBef>
              <a:spcAft>
                <a:spcPts val="0"/>
              </a:spcAft>
              <a:buClr>
                <a:srgbClr val="A5A5A5"/>
              </a:buClr>
              <a:buSzPts val="2000"/>
              <a:buFont typeface="Lato"/>
              <a:buNone/>
            </a:pPr>
            <a:r>
              <a:t/>
            </a:r>
            <a:endParaRPr i="1" sz="2000">
              <a:solidFill>
                <a:srgbClr val="002060"/>
              </a:solidFill>
              <a:latin typeface="Lato"/>
              <a:ea typeface="Lato"/>
              <a:cs typeface="Lato"/>
              <a:sym typeface="Lato"/>
            </a:endParaRPr>
          </a:p>
          <a:p>
            <a:pPr indent="0" lvl="0" marL="0" marR="0" rtl="0" algn="l">
              <a:lnSpc>
                <a:spcPct val="100000"/>
              </a:lnSpc>
              <a:spcBef>
                <a:spcPts val="0"/>
              </a:spcBef>
              <a:spcAft>
                <a:spcPts val="0"/>
              </a:spcAft>
              <a:buClr>
                <a:srgbClr val="002060"/>
              </a:buClr>
              <a:buSzPts val="2000"/>
              <a:buFont typeface="Lato"/>
              <a:buNone/>
            </a:pPr>
            <a:r>
              <a:rPr b="1" lang="en-US" sz="2000">
                <a:solidFill>
                  <a:srgbClr val="002060"/>
                </a:solidFill>
                <a:latin typeface="Lato"/>
                <a:ea typeface="Lato"/>
                <a:cs typeface="Lato"/>
                <a:sym typeface="Lato"/>
              </a:rPr>
              <a:t>Questionable Research Practices </a:t>
            </a:r>
            <a:r>
              <a:rPr lang="en-US" sz="2000">
                <a:solidFill>
                  <a:srgbClr val="002060"/>
                </a:solidFill>
                <a:latin typeface="Lato"/>
                <a:ea typeface="Lato"/>
                <a:cs typeface="Lato"/>
                <a:sym typeface="Lato"/>
              </a:rPr>
              <a:t>are reports of </a:t>
            </a:r>
            <a:r>
              <a:rPr b="1" lang="en-US" sz="2000">
                <a:solidFill>
                  <a:srgbClr val="002060"/>
                </a:solidFill>
                <a:latin typeface="Lato"/>
                <a:ea typeface="Lato"/>
                <a:cs typeface="Lato"/>
                <a:sym typeface="Lato"/>
              </a:rPr>
              <a:t>careless</a:t>
            </a:r>
            <a:r>
              <a:rPr lang="en-US" sz="2000">
                <a:solidFill>
                  <a:srgbClr val="002060"/>
                </a:solidFill>
                <a:latin typeface="Lato"/>
                <a:ea typeface="Lato"/>
                <a:cs typeface="Lato"/>
                <a:sym typeface="Lato"/>
              </a:rPr>
              <a:t>, </a:t>
            </a:r>
            <a:r>
              <a:rPr b="1" lang="en-US" sz="2000">
                <a:solidFill>
                  <a:srgbClr val="002060"/>
                </a:solidFill>
                <a:latin typeface="Lato"/>
                <a:ea typeface="Lato"/>
                <a:cs typeface="Lato"/>
                <a:sym typeface="Lato"/>
              </a:rPr>
              <a:t>irregular</a:t>
            </a:r>
            <a:r>
              <a:rPr lang="en-US" sz="2000">
                <a:solidFill>
                  <a:srgbClr val="002060"/>
                </a:solidFill>
                <a:latin typeface="Lato"/>
                <a:ea typeface="Lato"/>
                <a:cs typeface="Lato"/>
                <a:sym typeface="Lato"/>
              </a:rPr>
              <a:t>, or </a:t>
            </a:r>
            <a:r>
              <a:rPr b="1" lang="en-US" sz="2000">
                <a:solidFill>
                  <a:srgbClr val="002060"/>
                </a:solidFill>
                <a:latin typeface="Lato"/>
                <a:ea typeface="Lato"/>
                <a:cs typeface="Lato"/>
                <a:sym typeface="Lato"/>
              </a:rPr>
              <a:t>contentious</a:t>
            </a:r>
            <a:r>
              <a:rPr lang="en-US" sz="2000">
                <a:solidFill>
                  <a:srgbClr val="002060"/>
                </a:solidFill>
                <a:latin typeface="Lato"/>
                <a:ea typeface="Lato"/>
                <a:cs typeface="Lato"/>
                <a:sym typeface="Lato"/>
              </a:rPr>
              <a:t> </a:t>
            </a:r>
            <a:r>
              <a:rPr b="1" lang="en-US" sz="2000">
                <a:solidFill>
                  <a:srgbClr val="002060"/>
                </a:solidFill>
                <a:latin typeface="Lato"/>
                <a:ea typeface="Lato"/>
                <a:cs typeface="Lato"/>
                <a:sym typeface="Lato"/>
              </a:rPr>
              <a:t>research practices</a:t>
            </a:r>
            <a:r>
              <a:rPr lang="en-US" sz="2000">
                <a:solidFill>
                  <a:srgbClr val="002060"/>
                </a:solidFill>
                <a:latin typeface="Lato"/>
                <a:ea typeface="Lato"/>
                <a:cs typeface="Lato"/>
                <a:sym typeface="Lato"/>
              </a:rPr>
              <a:t>, as well as authorship disputes,  may not meet the standard for research misconduct but may be a research integrity violation.</a:t>
            </a:r>
            <a:endParaRPr/>
          </a:p>
          <a:p>
            <a:pPr indent="0" lvl="0" marL="0" marR="0" rtl="0" algn="l">
              <a:spcBef>
                <a:spcPts val="0"/>
              </a:spcBef>
              <a:spcAft>
                <a:spcPts val="0"/>
              </a:spcAft>
              <a:buClr>
                <a:srgbClr val="A5A5A5"/>
              </a:buClr>
              <a:buSzPts val="2100"/>
              <a:buFont typeface="Lato"/>
              <a:buNone/>
            </a:pPr>
            <a:r>
              <a:t/>
            </a:r>
            <a:endParaRPr sz="2100">
              <a:solidFill>
                <a:srgbClr val="A5A5A5"/>
              </a:solidFill>
              <a:latin typeface="Lato"/>
              <a:ea typeface="Lato"/>
              <a:cs typeface="Lato"/>
              <a:sym typeface="Lato"/>
            </a:endParaRPr>
          </a:p>
        </p:txBody>
      </p:sp>
      <p:sp>
        <p:nvSpPr>
          <p:cNvPr id="745" name="Google Shape;745;p77"/>
          <p:cNvSpPr txBox="1"/>
          <p:nvPr/>
        </p:nvSpPr>
        <p:spPr>
          <a:xfrm>
            <a:off x="670667" y="1030955"/>
            <a:ext cx="10947800" cy="397032"/>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b="1" sz="2100">
              <a:solidFill>
                <a:srgbClr val="002060"/>
              </a:solidFill>
              <a:latin typeface="Lato Light"/>
              <a:ea typeface="Lato Light"/>
              <a:cs typeface="Lato Light"/>
              <a:sym typeface="Lato Light"/>
            </a:endParaRPr>
          </a:p>
          <a:p>
            <a:pPr indent="0" lvl="0" marL="0" marR="0" rtl="0" algn="l">
              <a:lnSpc>
                <a:spcPct val="100000"/>
              </a:lnSpc>
              <a:spcBef>
                <a:spcPts val="0"/>
              </a:spcBef>
              <a:spcAft>
                <a:spcPts val="0"/>
              </a:spcAft>
              <a:buNone/>
            </a:pPr>
            <a:r>
              <a:rPr b="1" lang="en-US" sz="2100">
                <a:solidFill>
                  <a:srgbClr val="002060"/>
                </a:solidFill>
                <a:latin typeface="Lato Light"/>
                <a:ea typeface="Lato Light"/>
                <a:cs typeface="Lato Light"/>
                <a:sym typeface="Lato Light"/>
              </a:rPr>
              <a:t>Contact the UF Research Integrity Officer (RIO): </a:t>
            </a:r>
            <a:endParaRPr/>
          </a:p>
          <a:p>
            <a:pPr indent="0" lvl="0" marL="0" marR="0" rtl="0" algn="l">
              <a:lnSpc>
                <a:spcPct val="100000"/>
              </a:lnSpc>
              <a:spcBef>
                <a:spcPts val="0"/>
              </a:spcBef>
              <a:spcAft>
                <a:spcPts val="0"/>
              </a:spcAft>
              <a:buNone/>
            </a:pPr>
            <a:r>
              <a:rPr b="1" lang="en-US" sz="2100">
                <a:solidFill>
                  <a:srgbClr val="002060"/>
                </a:solidFill>
                <a:latin typeface="Lato Light"/>
                <a:ea typeface="Lato Light"/>
                <a:cs typeface="Lato Light"/>
                <a:sym typeface="Lato Light"/>
              </a:rPr>
              <a:t>Cassandra Farley | </a:t>
            </a:r>
            <a:r>
              <a:rPr b="1" lang="en-US" sz="2100" u="sng">
                <a:solidFill>
                  <a:schemeClr val="hlink"/>
                </a:solidFill>
                <a:latin typeface="Lato Light"/>
                <a:ea typeface="Lato Light"/>
                <a:cs typeface="Lato Light"/>
                <a:sym typeface="Lato Light"/>
                <a:hlinkClick r:id="rId3"/>
              </a:rPr>
              <a:t>rio@research.ufl.edu</a:t>
            </a:r>
            <a:r>
              <a:rPr b="1" lang="en-US" sz="2100">
                <a:solidFill>
                  <a:srgbClr val="002060"/>
                </a:solidFill>
                <a:latin typeface="Lato Light"/>
                <a:ea typeface="Lato Light"/>
                <a:cs typeface="Lato Light"/>
                <a:sym typeface="Lato Light"/>
              </a:rPr>
              <a:t> | 352-273-3052</a:t>
            </a:r>
            <a:endParaRPr/>
          </a:p>
        </p:txBody>
      </p:sp>
      <p:pic>
        <p:nvPicPr>
          <p:cNvPr id="746" name="Google Shape;746;p77"/>
          <p:cNvPicPr preferRelativeResize="0"/>
          <p:nvPr/>
        </p:nvPicPr>
        <p:blipFill rotWithShape="1">
          <a:blip r:embed="rId4">
            <a:alphaModFix/>
          </a:blip>
          <a:srcRect b="0" l="0" r="0" t="0"/>
          <a:stretch/>
        </p:blipFill>
        <p:spPr>
          <a:xfrm>
            <a:off x="8320933" y="228600"/>
            <a:ext cx="3200400" cy="3200400"/>
          </a:xfrm>
          <a:prstGeom prst="rect">
            <a:avLst/>
          </a:prstGeom>
          <a:noFill/>
          <a:ln>
            <a:noFill/>
          </a:ln>
        </p:spPr>
      </p:pic>
      <p:sp>
        <p:nvSpPr>
          <p:cNvPr id="747" name="Google Shape;747;p77"/>
          <p:cNvSpPr txBox="1"/>
          <p:nvPr/>
        </p:nvSpPr>
        <p:spPr>
          <a:xfrm>
            <a:off x="7024255" y="3957050"/>
            <a:ext cx="4594212" cy="1795363"/>
          </a:xfrm>
          <a:prstGeom prst="rect">
            <a:avLst/>
          </a:prstGeom>
          <a:noFill/>
          <a:ln cap="flat" cmpd="sng" w="12700">
            <a:solidFill>
              <a:srgbClr val="BC581A"/>
            </a:solidFill>
            <a:prstDash val="solid"/>
            <a:miter lim="400000"/>
            <a:headEnd len="sm" w="sm" type="none"/>
            <a:tailEnd len="sm" w="sm" type="none"/>
          </a:ln>
        </p:spPr>
        <p:txBody>
          <a:bodyPr anchorCtr="0" anchor="ctr" bIns="50800" lIns="50800" spcFirstLastPara="1" rIns="50800" wrap="square" tIns="50800">
            <a:spAutoFit/>
          </a:bodyPr>
          <a:lstStyle/>
          <a:p>
            <a:pPr indent="0" lvl="0" marL="12700" marR="46990" rtl="0" algn="l">
              <a:lnSpc>
                <a:spcPct val="144000"/>
              </a:lnSpc>
              <a:spcBef>
                <a:spcPts val="795"/>
              </a:spcBef>
              <a:spcAft>
                <a:spcPts val="0"/>
              </a:spcAft>
              <a:buNone/>
            </a:pPr>
            <a:r>
              <a:rPr lang="en-US" sz="2000">
                <a:solidFill>
                  <a:srgbClr val="002060"/>
                </a:solidFill>
                <a:latin typeface="Lato"/>
                <a:ea typeface="Lato"/>
                <a:cs typeface="Lato"/>
                <a:sym typeface="Lato"/>
              </a:rPr>
              <a:t>Make a </a:t>
            </a:r>
            <a:r>
              <a:rPr b="1" lang="en-US" sz="2000">
                <a:solidFill>
                  <a:srgbClr val="002060"/>
                </a:solidFill>
                <a:latin typeface="Lato"/>
                <a:ea typeface="Lato"/>
                <a:cs typeface="Lato"/>
                <a:sym typeface="Lato"/>
              </a:rPr>
              <a:t>confidential report </a:t>
            </a:r>
            <a:r>
              <a:rPr lang="en-US" sz="2000">
                <a:solidFill>
                  <a:srgbClr val="002060"/>
                </a:solidFill>
                <a:latin typeface="Lato"/>
                <a:ea typeface="Lato"/>
                <a:cs typeface="Lato"/>
                <a:sym typeface="Lato"/>
              </a:rPr>
              <a:t>to the  UF Research Integrity Officer  (RIO).</a:t>
            </a:r>
            <a:endParaRPr/>
          </a:p>
          <a:p>
            <a:pPr indent="0" lvl="0" marL="12700" marR="46990" rtl="0" algn="l">
              <a:lnSpc>
                <a:spcPct val="144000"/>
              </a:lnSpc>
              <a:spcBef>
                <a:spcPts val="795"/>
              </a:spcBef>
              <a:spcAft>
                <a:spcPts val="0"/>
              </a:spcAft>
              <a:buNone/>
            </a:pPr>
            <a:r>
              <a:rPr lang="en-US" sz="2000">
                <a:solidFill>
                  <a:srgbClr val="002060"/>
                </a:solidFill>
                <a:latin typeface="Lato"/>
                <a:ea typeface="Lato"/>
                <a:cs typeface="Lato"/>
                <a:sym typeface="Lato"/>
              </a:rPr>
              <a:t>You may also report anonymously  UF Compliance Hotline: 877-556-5356</a:t>
            </a:r>
            <a:endParaRPr sz="2000">
              <a:solidFill>
                <a:srgbClr val="00206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1"/>
          <p:cNvSpPr/>
          <p:nvPr/>
        </p:nvSpPr>
        <p:spPr>
          <a:xfrm>
            <a:off x="6130306" y="594478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63" name="Google Shape;463;p51"/>
          <p:cNvSpPr/>
          <p:nvPr/>
        </p:nvSpPr>
        <p:spPr>
          <a:xfrm>
            <a:off x="6139776" y="510739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64" name="Google Shape;464;p51"/>
          <p:cNvSpPr/>
          <p:nvPr/>
        </p:nvSpPr>
        <p:spPr>
          <a:xfrm>
            <a:off x="6130306" y="4319593"/>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65" name="Google Shape;465;p51"/>
          <p:cNvSpPr/>
          <p:nvPr/>
        </p:nvSpPr>
        <p:spPr>
          <a:xfrm>
            <a:off x="6130306" y="350456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66" name="Google Shape;466;p51"/>
          <p:cNvSpPr/>
          <p:nvPr/>
        </p:nvSpPr>
        <p:spPr>
          <a:xfrm>
            <a:off x="699935" y="594478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67" name="Google Shape;467;p51"/>
          <p:cNvSpPr/>
          <p:nvPr/>
        </p:nvSpPr>
        <p:spPr>
          <a:xfrm>
            <a:off x="720386" y="510739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68" name="Google Shape;468;p51"/>
          <p:cNvSpPr/>
          <p:nvPr/>
        </p:nvSpPr>
        <p:spPr>
          <a:xfrm>
            <a:off x="707193" y="4328597"/>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69" name="Google Shape;469;p51"/>
          <p:cNvSpPr/>
          <p:nvPr/>
        </p:nvSpPr>
        <p:spPr>
          <a:xfrm>
            <a:off x="710770" y="3506531"/>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70" name="Google Shape;470;p51"/>
          <p:cNvSpPr/>
          <p:nvPr/>
        </p:nvSpPr>
        <p:spPr>
          <a:xfrm>
            <a:off x="6123662" y="2689240"/>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71" name="Google Shape;471;p51"/>
          <p:cNvSpPr/>
          <p:nvPr/>
        </p:nvSpPr>
        <p:spPr>
          <a:xfrm>
            <a:off x="710770" y="2712413"/>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72" name="Google Shape;472;p51"/>
          <p:cNvSpPr txBox="1"/>
          <p:nvPr/>
        </p:nvSpPr>
        <p:spPr>
          <a:xfrm>
            <a:off x="1705869" y="2866900"/>
            <a:ext cx="3366905"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Research Misconduct</a:t>
            </a:r>
            <a:endParaRPr/>
          </a:p>
        </p:txBody>
      </p:sp>
      <p:sp>
        <p:nvSpPr>
          <p:cNvPr id="473" name="Google Shape;473;p51"/>
          <p:cNvSpPr txBox="1"/>
          <p:nvPr/>
        </p:nvSpPr>
        <p:spPr>
          <a:xfrm>
            <a:off x="1705869" y="3634011"/>
            <a:ext cx="3366905"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Avoiding Plagiarism</a:t>
            </a:r>
            <a:endParaRPr/>
          </a:p>
        </p:txBody>
      </p:sp>
      <p:sp>
        <p:nvSpPr>
          <p:cNvPr id="474" name="Google Shape;474;p51"/>
          <p:cNvSpPr txBox="1"/>
          <p:nvPr/>
        </p:nvSpPr>
        <p:spPr>
          <a:xfrm>
            <a:off x="1705869" y="4487307"/>
            <a:ext cx="3366905"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Ethics of Authorship</a:t>
            </a:r>
            <a:endParaRPr/>
          </a:p>
        </p:txBody>
      </p:sp>
      <p:sp>
        <p:nvSpPr>
          <p:cNvPr id="475" name="Google Shape;475;p51"/>
          <p:cNvSpPr txBox="1"/>
          <p:nvPr/>
        </p:nvSpPr>
        <p:spPr>
          <a:xfrm>
            <a:off x="1705869" y="5278230"/>
            <a:ext cx="3366905"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The Lab</a:t>
            </a:r>
            <a:endParaRPr/>
          </a:p>
        </p:txBody>
      </p:sp>
      <p:sp>
        <p:nvSpPr>
          <p:cNvPr id="476" name="Google Shape;476;p51"/>
          <p:cNvSpPr txBox="1"/>
          <p:nvPr/>
        </p:nvSpPr>
        <p:spPr>
          <a:xfrm>
            <a:off x="1705869" y="5998447"/>
            <a:ext cx="3711258"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Research Conflicts of Interest</a:t>
            </a:r>
            <a:endParaRPr/>
          </a:p>
        </p:txBody>
      </p:sp>
      <p:sp>
        <p:nvSpPr>
          <p:cNvPr id="477" name="Google Shape;477;p51"/>
          <p:cNvSpPr txBox="1"/>
          <p:nvPr/>
        </p:nvSpPr>
        <p:spPr>
          <a:xfrm>
            <a:off x="7490268" y="2836620"/>
            <a:ext cx="2621301"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Export Control</a:t>
            </a:r>
            <a:endParaRPr/>
          </a:p>
        </p:txBody>
      </p:sp>
      <p:sp>
        <p:nvSpPr>
          <p:cNvPr id="478" name="Google Shape;478;p51"/>
          <p:cNvSpPr txBox="1"/>
          <p:nvPr/>
        </p:nvSpPr>
        <p:spPr>
          <a:xfrm>
            <a:off x="7490268" y="3659148"/>
            <a:ext cx="3648786"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Safe Research Environments</a:t>
            </a:r>
            <a:endParaRPr/>
          </a:p>
        </p:txBody>
      </p:sp>
      <p:sp>
        <p:nvSpPr>
          <p:cNvPr id="479" name="Google Shape;479;p51"/>
          <p:cNvSpPr txBox="1"/>
          <p:nvPr/>
        </p:nvSpPr>
        <p:spPr>
          <a:xfrm>
            <a:off x="7490268" y="4470881"/>
            <a:ext cx="2621301"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RCR Action Plan</a:t>
            </a:r>
            <a:endParaRPr/>
          </a:p>
        </p:txBody>
      </p:sp>
      <p:sp>
        <p:nvSpPr>
          <p:cNvPr id="480" name="Google Shape;480;p51"/>
          <p:cNvSpPr txBox="1"/>
          <p:nvPr/>
        </p:nvSpPr>
        <p:spPr>
          <a:xfrm>
            <a:off x="7490268" y="5247949"/>
            <a:ext cx="3648786"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NIH Data Management Policy</a:t>
            </a:r>
            <a:endParaRPr/>
          </a:p>
        </p:txBody>
      </p:sp>
      <p:sp>
        <p:nvSpPr>
          <p:cNvPr id="481" name="Google Shape;481;p51"/>
          <p:cNvSpPr txBox="1"/>
          <p:nvPr/>
        </p:nvSpPr>
        <p:spPr>
          <a:xfrm>
            <a:off x="7490268" y="5983842"/>
            <a:ext cx="2621301"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The Research Clinic</a:t>
            </a:r>
            <a:endParaRPr/>
          </a:p>
        </p:txBody>
      </p:sp>
      <p:sp>
        <p:nvSpPr>
          <p:cNvPr id="482" name="Google Shape;482;p51"/>
          <p:cNvSpPr txBox="1"/>
          <p:nvPr/>
        </p:nvSpPr>
        <p:spPr>
          <a:xfrm>
            <a:off x="670667" y="1030955"/>
            <a:ext cx="2932085" cy="397032"/>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t/>
            </a:r>
            <a:endParaRPr b="1" sz="2100">
              <a:solidFill>
                <a:schemeClr val="dk2"/>
              </a:solidFill>
              <a:latin typeface="Lato Light"/>
              <a:ea typeface="Lato Light"/>
              <a:cs typeface="Lato Light"/>
              <a:sym typeface="Lato Light"/>
            </a:endParaRPr>
          </a:p>
        </p:txBody>
      </p:sp>
      <p:sp>
        <p:nvSpPr>
          <p:cNvPr id="483" name="Google Shape;483;p51"/>
          <p:cNvSpPr/>
          <p:nvPr/>
        </p:nvSpPr>
        <p:spPr>
          <a:xfrm>
            <a:off x="710770" y="1918917"/>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84" name="Google Shape;484;p51"/>
          <p:cNvSpPr/>
          <p:nvPr/>
        </p:nvSpPr>
        <p:spPr>
          <a:xfrm>
            <a:off x="6166831" y="323132"/>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85" name="Google Shape;485;p51"/>
          <p:cNvSpPr/>
          <p:nvPr/>
        </p:nvSpPr>
        <p:spPr>
          <a:xfrm>
            <a:off x="699935" y="1154914"/>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86" name="Google Shape;486;p51"/>
          <p:cNvSpPr/>
          <p:nvPr/>
        </p:nvSpPr>
        <p:spPr>
          <a:xfrm>
            <a:off x="6123662" y="1114304"/>
            <a:ext cx="5354502" cy="731520"/>
          </a:xfrm>
          <a:prstGeom prst="roundRect">
            <a:avLst>
              <a:gd fmla="val 10966" name="adj"/>
            </a:avLst>
          </a:prstGeom>
          <a:solidFill>
            <a:srgbClr val="BC581A"/>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87" name="Google Shape;487;p51"/>
          <p:cNvSpPr/>
          <p:nvPr/>
        </p:nvSpPr>
        <p:spPr>
          <a:xfrm>
            <a:off x="670667" y="317524"/>
            <a:ext cx="5354502" cy="731520"/>
          </a:xfrm>
          <a:prstGeom prst="roundRect">
            <a:avLst>
              <a:gd fmla="val 10966" name="adj"/>
            </a:avLst>
          </a:prstGeom>
          <a:solidFill>
            <a:srgbClr val="BC581A"/>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100">
              <a:solidFill>
                <a:srgbClr val="FFFFFF"/>
              </a:solidFill>
              <a:latin typeface="Lato"/>
              <a:ea typeface="Lato"/>
              <a:cs typeface="Lato"/>
              <a:sym typeface="Lato"/>
            </a:endParaRPr>
          </a:p>
        </p:txBody>
      </p:sp>
      <p:sp>
        <p:nvSpPr>
          <p:cNvPr id="488" name="Google Shape;488;p51"/>
          <p:cNvSpPr/>
          <p:nvPr/>
        </p:nvSpPr>
        <p:spPr>
          <a:xfrm>
            <a:off x="6131635" y="1898068"/>
            <a:ext cx="5354502" cy="731520"/>
          </a:xfrm>
          <a:prstGeom prst="roundRect">
            <a:avLst>
              <a:gd fmla="val 10966" name="adj"/>
            </a:avLst>
          </a:prstGeom>
          <a:solidFill>
            <a:srgbClr val="00206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2400">
              <a:solidFill>
                <a:srgbClr val="FFFFFF"/>
              </a:solidFill>
              <a:latin typeface="Lato"/>
              <a:ea typeface="Lato"/>
              <a:cs typeface="Lato"/>
              <a:sym typeface="Lato"/>
            </a:endParaRPr>
          </a:p>
        </p:txBody>
      </p:sp>
      <p:sp>
        <p:nvSpPr>
          <p:cNvPr id="489" name="Google Shape;489;p51"/>
          <p:cNvSpPr txBox="1"/>
          <p:nvPr/>
        </p:nvSpPr>
        <p:spPr>
          <a:xfrm>
            <a:off x="1705866" y="2049479"/>
            <a:ext cx="3366905"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Collaborative Research</a:t>
            </a:r>
            <a:endParaRPr/>
          </a:p>
        </p:txBody>
      </p:sp>
      <p:sp>
        <p:nvSpPr>
          <p:cNvPr id="490" name="Google Shape;490;p51"/>
          <p:cNvSpPr txBox="1"/>
          <p:nvPr/>
        </p:nvSpPr>
        <p:spPr>
          <a:xfrm>
            <a:off x="1705866" y="1315188"/>
            <a:ext cx="3891370" cy="397032"/>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Mentor/Mentee Relationships</a:t>
            </a:r>
            <a:endParaRPr/>
          </a:p>
        </p:txBody>
      </p:sp>
      <p:sp>
        <p:nvSpPr>
          <p:cNvPr id="491" name="Google Shape;491;p51"/>
          <p:cNvSpPr txBox="1"/>
          <p:nvPr/>
        </p:nvSpPr>
        <p:spPr>
          <a:xfrm>
            <a:off x="7504117" y="2019199"/>
            <a:ext cx="3634937"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Reproducibility &amp; Replicability</a:t>
            </a:r>
            <a:endParaRPr/>
          </a:p>
        </p:txBody>
      </p:sp>
      <p:sp>
        <p:nvSpPr>
          <p:cNvPr id="492" name="Google Shape;492;p51"/>
          <p:cNvSpPr txBox="1"/>
          <p:nvPr/>
        </p:nvSpPr>
        <p:spPr>
          <a:xfrm>
            <a:off x="7490263" y="1243340"/>
            <a:ext cx="2621301"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Data Ethics</a:t>
            </a:r>
            <a:endParaRPr/>
          </a:p>
        </p:txBody>
      </p:sp>
      <p:sp>
        <p:nvSpPr>
          <p:cNvPr id="493" name="Google Shape;493;p51"/>
          <p:cNvSpPr txBox="1"/>
          <p:nvPr/>
        </p:nvSpPr>
        <p:spPr>
          <a:xfrm>
            <a:off x="7490263" y="481336"/>
            <a:ext cx="2621301" cy="397032"/>
          </a:xfrm>
          <a:prstGeom prst="rect">
            <a:avLst/>
          </a:prstGeom>
          <a:noFill/>
          <a:ln>
            <a:noFill/>
          </a:ln>
        </p:spPr>
        <p:txBody>
          <a:bodyPr anchorCtr="0" anchor="t" bIns="36575" lIns="36575" spcFirstLastPara="1" rIns="36575" wrap="square" tIns="36575">
            <a:spAutoFit/>
          </a:bodyPr>
          <a:lstStyle/>
          <a:p>
            <a:pPr indent="0" lvl="0" marL="0" marR="0" rtl="0" algn="l">
              <a:spcBef>
                <a:spcPts val="0"/>
              </a:spcBef>
              <a:spcAft>
                <a:spcPts val="0"/>
              </a:spcAft>
              <a:buNone/>
            </a:pPr>
            <a:r>
              <a:rPr lang="en-US" sz="2100">
                <a:solidFill>
                  <a:schemeClr val="lt1"/>
                </a:solidFill>
                <a:latin typeface="Lato"/>
                <a:ea typeface="Lato"/>
                <a:cs typeface="Lato"/>
                <a:sym typeface="Lato"/>
              </a:rPr>
              <a:t>Rigors of Peer Review</a:t>
            </a:r>
            <a:endParaRPr/>
          </a:p>
        </p:txBody>
      </p:sp>
      <p:sp>
        <p:nvSpPr>
          <p:cNvPr id="494" name="Google Shape;494;p51"/>
          <p:cNvSpPr txBox="1"/>
          <p:nvPr/>
        </p:nvSpPr>
        <p:spPr>
          <a:xfrm>
            <a:off x="1504995" y="385757"/>
            <a:ext cx="4113000" cy="396900"/>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b="1" lang="en-US" sz="2100">
                <a:solidFill>
                  <a:schemeClr val="lt1"/>
                </a:solidFill>
                <a:latin typeface="Lato"/>
                <a:ea typeface="Lato"/>
                <a:cs typeface="Lato"/>
                <a:sym typeface="Lato"/>
              </a:rPr>
              <a:t>2022 RCR Summer Seminar Series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pSp>
        <p:nvGrpSpPr>
          <p:cNvPr id="752" name="Google Shape;752;p78"/>
          <p:cNvGrpSpPr/>
          <p:nvPr/>
        </p:nvGrpSpPr>
        <p:grpSpPr>
          <a:xfrm>
            <a:off x="3279608" y="2027374"/>
            <a:ext cx="5632784" cy="4534067"/>
            <a:chOff x="6024563" y="2762940"/>
            <a:chExt cx="6616700" cy="5326063"/>
          </a:xfrm>
        </p:grpSpPr>
        <p:sp>
          <p:nvSpPr>
            <p:cNvPr id="753" name="Google Shape;753;p78"/>
            <p:cNvSpPr/>
            <p:nvPr/>
          </p:nvSpPr>
          <p:spPr>
            <a:xfrm>
              <a:off x="6024563" y="7814365"/>
              <a:ext cx="6616700" cy="274638"/>
            </a:xfrm>
            <a:prstGeom prst="ellipse">
              <a:avLst/>
            </a:prstGeom>
            <a:gradFill>
              <a:gsLst>
                <a:gs pos="0">
                  <a:srgbClr val="000000">
                    <a:alpha val="12941"/>
                  </a:srgbClr>
                </a:gs>
                <a:gs pos="100000">
                  <a:srgbClr val="000000">
                    <a:alpha val="0"/>
                  </a:srgbClr>
                </a:gs>
              </a:gsLst>
              <a:path path="circle">
                <a:fillToRect b="50%" l="50%" r="50%" t="50%"/>
              </a:path>
              <a:tileRect/>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nvGrpSpPr>
            <p:cNvPr id="754" name="Google Shape;754;p78"/>
            <p:cNvGrpSpPr/>
            <p:nvPr/>
          </p:nvGrpSpPr>
          <p:grpSpPr>
            <a:xfrm>
              <a:off x="8302626" y="7184128"/>
              <a:ext cx="2066925" cy="760412"/>
              <a:chOff x="0" y="0"/>
              <a:chExt cx="1302" cy="479"/>
            </a:xfrm>
          </p:grpSpPr>
          <p:sp>
            <p:nvSpPr>
              <p:cNvPr id="755" name="Google Shape;755;p78"/>
              <p:cNvSpPr/>
              <p:nvPr/>
            </p:nvSpPr>
            <p:spPr>
              <a:xfrm>
                <a:off x="0" y="0"/>
                <a:ext cx="1302" cy="479"/>
              </a:xfrm>
              <a:custGeom>
                <a:rect b="b" l="l" r="r" t="t"/>
                <a:pathLst>
                  <a:path extrusionOk="0" h="21600" w="21381">
                    <a:moveTo>
                      <a:pt x="3506" y="0"/>
                    </a:moveTo>
                    <a:cubicBezTo>
                      <a:pt x="3506" y="0"/>
                      <a:pt x="3021" y="10208"/>
                      <a:pt x="3021" y="11688"/>
                    </a:cubicBezTo>
                    <a:cubicBezTo>
                      <a:pt x="3021" y="13167"/>
                      <a:pt x="2535" y="14055"/>
                      <a:pt x="2212" y="14942"/>
                    </a:cubicBezTo>
                    <a:cubicBezTo>
                      <a:pt x="1888" y="15830"/>
                      <a:pt x="-53" y="19529"/>
                      <a:pt x="1" y="20121"/>
                    </a:cubicBezTo>
                    <a:cubicBezTo>
                      <a:pt x="55" y="20712"/>
                      <a:pt x="158" y="21600"/>
                      <a:pt x="1457" y="21600"/>
                    </a:cubicBezTo>
                    <a:cubicBezTo>
                      <a:pt x="2756" y="21600"/>
                      <a:pt x="18981" y="21452"/>
                      <a:pt x="19792" y="21452"/>
                    </a:cubicBezTo>
                    <a:cubicBezTo>
                      <a:pt x="20603" y="21452"/>
                      <a:pt x="21547" y="20276"/>
                      <a:pt x="21356" y="19677"/>
                    </a:cubicBezTo>
                    <a:cubicBezTo>
                      <a:pt x="20978" y="18493"/>
                      <a:pt x="19738" y="15978"/>
                      <a:pt x="19199" y="14795"/>
                    </a:cubicBezTo>
                    <a:cubicBezTo>
                      <a:pt x="18836" y="13999"/>
                      <a:pt x="18390" y="12132"/>
                      <a:pt x="18282" y="10948"/>
                    </a:cubicBezTo>
                    <a:cubicBezTo>
                      <a:pt x="18174" y="9764"/>
                      <a:pt x="17689" y="0"/>
                      <a:pt x="17689" y="0"/>
                    </a:cubicBezTo>
                    <a:lnTo>
                      <a:pt x="3506" y="0"/>
                    </a:lnTo>
                    <a:close/>
                    <a:moveTo>
                      <a:pt x="3506" y="0"/>
                    </a:moveTo>
                  </a:path>
                </a:pathLst>
              </a:custGeom>
              <a:gradFill>
                <a:gsLst>
                  <a:gs pos="0">
                    <a:srgbClr val="4C4C4C"/>
                  </a:gs>
                  <a:gs pos="36270">
                    <a:srgbClr val="FFFFFF"/>
                  </a:gs>
                  <a:gs pos="59068">
                    <a:srgbClr val="666666"/>
                  </a:gs>
                  <a:gs pos="75648">
                    <a:srgbClr val="FFFFFF"/>
                  </a:gs>
                  <a:gs pos="91193">
                    <a:srgbClr val="CCCCCC"/>
                  </a:gs>
                  <a:gs pos="100000">
                    <a:srgbClr val="191919"/>
                  </a:gs>
                </a:gsLst>
                <a:lin ang="540000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56" name="Google Shape;756;p78"/>
              <p:cNvSpPr/>
              <p:nvPr/>
            </p:nvSpPr>
            <p:spPr>
              <a:xfrm>
                <a:off x="185" y="279"/>
                <a:ext cx="936" cy="197"/>
              </a:xfrm>
              <a:custGeom>
                <a:rect b="b" l="l" r="r" t="t"/>
                <a:pathLst>
                  <a:path extrusionOk="0" h="21600" w="21600">
                    <a:moveTo>
                      <a:pt x="0" y="0"/>
                    </a:moveTo>
                    <a:lnTo>
                      <a:pt x="21600" y="0"/>
                    </a:lnTo>
                    <a:lnTo>
                      <a:pt x="18189" y="21600"/>
                    </a:lnTo>
                    <a:lnTo>
                      <a:pt x="3411" y="21600"/>
                    </a:lnTo>
                    <a:lnTo>
                      <a:pt x="0" y="0"/>
                    </a:lnTo>
                    <a:close/>
                    <a:moveTo>
                      <a:pt x="0" y="0"/>
                    </a:moveTo>
                  </a:path>
                </a:pathLst>
              </a:custGeom>
              <a:solidFill>
                <a:srgbClr val="000000">
                  <a:alpha val="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57" name="Google Shape;757;p78"/>
              <p:cNvSpPr/>
              <p:nvPr/>
            </p:nvSpPr>
            <p:spPr>
              <a:xfrm>
                <a:off x="16" y="426"/>
                <a:ext cx="1261" cy="31"/>
              </a:xfrm>
              <a:custGeom>
                <a:rect b="b" l="l" r="r" t="t"/>
                <a:pathLst>
                  <a:path extrusionOk="0" h="21600" w="21600">
                    <a:moveTo>
                      <a:pt x="0" y="4547"/>
                    </a:moveTo>
                    <a:cubicBezTo>
                      <a:pt x="0" y="4547"/>
                      <a:pt x="6524" y="7958"/>
                      <a:pt x="10800" y="7958"/>
                    </a:cubicBezTo>
                    <a:cubicBezTo>
                      <a:pt x="15076" y="7958"/>
                      <a:pt x="21600" y="0"/>
                      <a:pt x="21600" y="0"/>
                    </a:cubicBezTo>
                    <a:cubicBezTo>
                      <a:pt x="21600" y="0"/>
                      <a:pt x="21487" y="13642"/>
                      <a:pt x="18619" y="18189"/>
                    </a:cubicBezTo>
                    <a:cubicBezTo>
                      <a:pt x="16932" y="20864"/>
                      <a:pt x="12263" y="21600"/>
                      <a:pt x="10800" y="21600"/>
                    </a:cubicBezTo>
                    <a:cubicBezTo>
                      <a:pt x="9337" y="21600"/>
                      <a:pt x="3943" y="21600"/>
                      <a:pt x="2869" y="21600"/>
                    </a:cubicBezTo>
                    <a:cubicBezTo>
                      <a:pt x="900" y="21600"/>
                      <a:pt x="0" y="4547"/>
                      <a:pt x="0" y="4547"/>
                    </a:cubicBezTo>
                    <a:close/>
                    <a:moveTo>
                      <a:pt x="0" y="4547"/>
                    </a:moveTo>
                  </a:path>
                </a:pathLst>
              </a:custGeom>
              <a:solidFill>
                <a:srgbClr val="FFFFFF">
                  <a:alpha val="6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sp>
          <p:nvSpPr>
            <p:cNvPr id="758" name="Google Shape;758;p78"/>
            <p:cNvSpPr/>
            <p:nvPr/>
          </p:nvSpPr>
          <p:spPr>
            <a:xfrm>
              <a:off x="6110288" y="2762940"/>
              <a:ext cx="6432550" cy="4429125"/>
            </a:xfrm>
            <a:custGeom>
              <a:rect b="b" l="l" r="r" t="t"/>
              <a:pathLst>
                <a:path extrusionOk="0" h="21600" w="21600">
                  <a:moveTo>
                    <a:pt x="0" y="20601"/>
                  </a:moveTo>
                  <a:lnTo>
                    <a:pt x="0" y="999"/>
                  </a:lnTo>
                  <a:cubicBezTo>
                    <a:pt x="0" y="447"/>
                    <a:pt x="308" y="0"/>
                    <a:pt x="687" y="0"/>
                  </a:cubicBezTo>
                  <a:lnTo>
                    <a:pt x="20913" y="0"/>
                  </a:lnTo>
                  <a:cubicBezTo>
                    <a:pt x="21292" y="0"/>
                    <a:pt x="21600" y="447"/>
                    <a:pt x="21600" y="999"/>
                  </a:cubicBezTo>
                  <a:lnTo>
                    <a:pt x="21600" y="20601"/>
                  </a:lnTo>
                  <a:cubicBezTo>
                    <a:pt x="21600" y="21153"/>
                    <a:pt x="21292" y="21600"/>
                    <a:pt x="20913" y="21600"/>
                  </a:cubicBezTo>
                  <a:lnTo>
                    <a:pt x="687" y="21600"/>
                  </a:lnTo>
                  <a:cubicBezTo>
                    <a:pt x="308" y="21600"/>
                    <a:pt x="0" y="21153"/>
                    <a:pt x="0" y="20601"/>
                  </a:cubicBezTo>
                  <a:close/>
                  <a:moveTo>
                    <a:pt x="0" y="20601"/>
                  </a:moveTo>
                </a:path>
              </a:pathLst>
            </a:custGeom>
            <a:solidFill>
              <a:schemeClr val="dk1"/>
            </a:solidFill>
            <a:ln cap="flat" cmpd="sng" w="25400">
              <a:solidFill>
                <a:srgbClr val="FFFFFF">
                  <a:alpha val="40784"/>
                </a:srgbClr>
              </a:solidFill>
              <a:prstDash val="solid"/>
              <a:miter lim="8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59" name="Google Shape;759;p78"/>
            <p:cNvSpPr/>
            <p:nvPr/>
          </p:nvSpPr>
          <p:spPr>
            <a:xfrm>
              <a:off x="6110288" y="2772465"/>
              <a:ext cx="6435725" cy="3806825"/>
            </a:xfrm>
            <a:custGeom>
              <a:rect b="b" l="l" r="r" t="t"/>
              <a:pathLst>
                <a:path extrusionOk="0" h="21600" w="21600">
                  <a:moveTo>
                    <a:pt x="0" y="21600"/>
                  </a:moveTo>
                  <a:lnTo>
                    <a:pt x="26" y="843"/>
                  </a:lnTo>
                  <a:cubicBezTo>
                    <a:pt x="26" y="377"/>
                    <a:pt x="250" y="0"/>
                    <a:pt x="525" y="0"/>
                  </a:cubicBezTo>
                  <a:lnTo>
                    <a:pt x="21101" y="0"/>
                  </a:lnTo>
                  <a:cubicBezTo>
                    <a:pt x="21377" y="0"/>
                    <a:pt x="21600" y="377"/>
                    <a:pt x="21600" y="843"/>
                  </a:cubicBezTo>
                  <a:lnTo>
                    <a:pt x="21600" y="21600"/>
                  </a:lnTo>
                  <a:cubicBezTo>
                    <a:pt x="21600" y="21556"/>
                    <a:pt x="0" y="21600"/>
                    <a:pt x="0" y="21600"/>
                  </a:cubicBezTo>
                  <a:close/>
                  <a:moveTo>
                    <a:pt x="0" y="21600"/>
                  </a:moveTo>
                </a:path>
              </a:pathLst>
            </a:custGeom>
            <a:solidFill>
              <a:srgbClr val="16181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60" name="Google Shape;760;p78"/>
            <p:cNvSpPr/>
            <p:nvPr/>
          </p:nvSpPr>
          <p:spPr>
            <a:xfrm>
              <a:off x="8034338" y="7814365"/>
              <a:ext cx="2595563" cy="274638"/>
            </a:xfrm>
            <a:prstGeom prst="ellipse">
              <a:avLst/>
            </a:prstGeom>
            <a:gradFill>
              <a:gsLst>
                <a:gs pos="0">
                  <a:srgbClr val="000000">
                    <a:alpha val="35686"/>
                  </a:srgbClr>
                </a:gs>
                <a:gs pos="100000">
                  <a:srgbClr val="000000">
                    <a:alpha val="0"/>
                  </a:srgbClr>
                </a:gs>
              </a:gsLst>
              <a:path path="circle">
                <a:fillToRect b="50%" l="50%" r="50%" t="50%"/>
              </a:path>
              <a:tileRect/>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761" name="Google Shape;761;p78"/>
            <p:cNvSpPr/>
            <p:nvPr/>
          </p:nvSpPr>
          <p:spPr>
            <a:xfrm>
              <a:off x="6359526" y="2975665"/>
              <a:ext cx="5961062" cy="55563"/>
            </a:xfrm>
            <a:prstGeom prst="rect">
              <a:avLst/>
            </a:prstGeom>
            <a:solidFill>
              <a:srgbClr val="000000">
                <a:alpha val="1647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sp>
        <p:nvSpPr>
          <p:cNvPr id="762" name="Google Shape;762;p78"/>
          <p:cNvSpPr txBox="1"/>
          <p:nvPr>
            <p:ph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a:t>Check out the UF RIO video!</a:t>
            </a:r>
            <a:endParaRPr/>
          </a:p>
        </p:txBody>
      </p:sp>
      <p:pic>
        <p:nvPicPr>
          <p:cNvPr id="763" name="Google Shape;763;p78"/>
          <p:cNvPicPr preferRelativeResize="0"/>
          <p:nvPr>
            <p:ph idx="2" type="pic"/>
          </p:nvPr>
        </p:nvPicPr>
        <p:blipFill rotWithShape="1">
          <a:blip r:embed="rId3">
            <a:alphaModFix/>
          </a:blip>
          <a:srcRect b="29515" l="0" r="0" t="29515"/>
          <a:stretch/>
        </p:blipFill>
        <p:spPr>
          <a:xfrm>
            <a:off x="3559175" y="2276475"/>
            <a:ext cx="5073650" cy="3117850"/>
          </a:xfrm>
          <a:prstGeom prst="rect">
            <a:avLst/>
          </a:prstGeom>
          <a:noFill/>
          <a:ln>
            <a:noFill/>
          </a:ln>
        </p:spPr>
      </p:pic>
      <p:sp>
        <p:nvSpPr>
          <p:cNvPr id="764" name="Google Shape;764;p78"/>
          <p:cNvSpPr/>
          <p:nvPr/>
        </p:nvSpPr>
        <p:spPr>
          <a:xfrm>
            <a:off x="3558679" y="4437960"/>
            <a:ext cx="5074642" cy="834602"/>
          </a:xfrm>
          <a:prstGeom prst="rect">
            <a:avLst/>
          </a:prstGeom>
          <a:solidFill>
            <a:schemeClr val="accent1">
              <a:alpha val="93725"/>
            </a:scheme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765" name="Google Shape;765;p78"/>
          <p:cNvSpPr txBox="1"/>
          <p:nvPr/>
        </p:nvSpPr>
        <p:spPr>
          <a:xfrm>
            <a:off x="3989222" y="4524043"/>
            <a:ext cx="4213557" cy="64633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100">
                <a:solidFill>
                  <a:schemeClr val="lt1"/>
                </a:solidFill>
                <a:latin typeface="Lato"/>
                <a:ea typeface="Lato"/>
                <a:cs typeface="Lato"/>
                <a:sym typeface="Lato"/>
              </a:rPr>
              <a:t>The media layout displays multimedia. </a:t>
            </a:r>
            <a:endParaRPr/>
          </a:p>
        </p:txBody>
      </p:sp>
      <p:sp>
        <p:nvSpPr>
          <p:cNvPr id="766" name="Google Shape;766;p78"/>
          <p:cNvSpPr txBox="1"/>
          <p:nvPr/>
        </p:nvSpPr>
        <p:spPr>
          <a:xfrm>
            <a:off x="7786255" y="5927613"/>
            <a:ext cx="4350327" cy="9002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rgbClr val="000000"/>
                </a:solidFill>
                <a:latin typeface="Lato"/>
                <a:ea typeface="Lato"/>
                <a:cs typeface="Lato"/>
                <a:sym typeface="Lato"/>
              </a:rPr>
              <a:t>Acknowledgement: The 2022 RCR Summer Seminar Series is funded in part by the Department of Health and Human Services, Office of Research Integrity grant (#ORIIR210068). Disclaimer: </a:t>
            </a:r>
            <a:r>
              <a:rPr b="0" i="1" lang="en-US" sz="1050" u="none" cap="none" strike="noStrike">
                <a:solidFill>
                  <a:srgbClr val="000000"/>
                </a:solidFill>
                <a:latin typeface="Lato"/>
                <a:ea typeface="Lato"/>
                <a:cs typeface="Lato"/>
                <a:sym typeface="Lato"/>
              </a:rPr>
              <a:t>The content is solely the responsibility of the authors and does not necessarily represent the official views of the </a:t>
            </a:r>
            <a:r>
              <a:rPr i="1" lang="en-US" sz="1050">
                <a:solidFill>
                  <a:srgbClr val="000000"/>
                </a:solidFill>
                <a:latin typeface="Lato"/>
                <a:ea typeface="Lato"/>
                <a:cs typeface="Lato"/>
                <a:sym typeface="Lato"/>
              </a:rPr>
              <a:t>Dept. of Health and Human Services</a:t>
            </a:r>
            <a:endParaRPr sz="105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1" name="Shape 771"/>
        <p:cNvGrpSpPr/>
        <p:nvPr/>
      </p:nvGrpSpPr>
      <p:grpSpPr>
        <a:xfrm>
          <a:off x="0" y="0"/>
          <a:ext cx="0" cy="0"/>
          <a:chOff x="0" y="0"/>
          <a:chExt cx="0" cy="0"/>
        </a:xfrm>
      </p:grpSpPr>
      <p:sp>
        <p:nvSpPr>
          <p:cNvPr id="772" name="Google Shape;772;p79"/>
          <p:cNvSpPr txBox="1"/>
          <p:nvPr>
            <p:ph type="title"/>
          </p:nvPr>
        </p:nvSpPr>
        <p:spPr>
          <a:xfrm>
            <a:off x="418454" y="170481"/>
            <a:ext cx="4711485" cy="649379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7000"/>
              </a:lnSpc>
              <a:spcBef>
                <a:spcPts val="0"/>
              </a:spcBef>
              <a:spcAft>
                <a:spcPts val="0"/>
              </a:spcAft>
              <a:buClr>
                <a:schemeClr val="dk1"/>
              </a:buClr>
              <a:buSzPct val="100000"/>
              <a:buFont typeface="Calibri"/>
              <a:buNone/>
            </a:pPr>
            <a:r>
              <a:rPr lang="en-US" sz="2400"/>
              <a:t>A podcast devoted to creating a culture of responsible conduct of research and research integrity at the University of Florida.</a:t>
            </a:r>
            <a:br>
              <a:rPr lang="en-US" sz="2400">
                <a:solidFill>
                  <a:srgbClr val="FF00FF"/>
                </a:solidFill>
              </a:rPr>
            </a:br>
            <a:br>
              <a:rPr lang="en-US" sz="2400">
                <a:solidFill>
                  <a:srgbClr val="FF00FF"/>
                </a:solidFill>
              </a:rPr>
            </a:br>
            <a:r>
              <a:rPr lang="en-US" sz="2400"/>
              <a:t>Produced by UF Creative Works, and a team of people across the UF Campus including UF Research, CTSI, the Center for Undergraduate Research, and a group of UF Research Ambassadors. </a:t>
            </a:r>
            <a:br>
              <a:rPr lang="en-US" sz="2400">
                <a:solidFill>
                  <a:srgbClr val="FF00FF"/>
                </a:solidFill>
              </a:rPr>
            </a:br>
            <a:br>
              <a:rPr lang="en-US" sz="2400">
                <a:solidFill>
                  <a:srgbClr val="FF00FF"/>
                </a:solidFill>
              </a:rPr>
            </a:br>
            <a:r>
              <a:rPr lang="en-US" sz="2400" u="sng">
                <a:solidFill>
                  <a:schemeClr val="hlink"/>
                </a:solidFill>
                <a:hlinkClick r:id="rId3"/>
              </a:rPr>
              <a:t>https://research.ufl.edu/research-roundtable-podcast.html</a:t>
            </a:r>
            <a:br>
              <a:rPr lang="en-US" sz="2000">
                <a:solidFill>
                  <a:srgbClr val="FF00FF"/>
                </a:solidFill>
              </a:rPr>
            </a:br>
            <a:br>
              <a:rPr lang="en-US" sz="2000">
                <a:solidFill>
                  <a:srgbClr val="FF00FF"/>
                </a:solidFill>
              </a:rPr>
            </a:br>
            <a:br>
              <a:rPr lang="en-US" sz="2000">
                <a:solidFill>
                  <a:srgbClr val="FF00FF"/>
                </a:solidFill>
              </a:rPr>
            </a:br>
            <a:br>
              <a:rPr lang="en-US" sz="2000">
                <a:solidFill>
                  <a:srgbClr val="FF00FF"/>
                </a:solidFill>
              </a:rPr>
            </a:br>
            <a:r>
              <a:rPr lang="en-US" sz="1200">
                <a:latin typeface="Lato"/>
                <a:ea typeface="Lato"/>
                <a:cs typeface="Lato"/>
                <a:sym typeface="Lato"/>
              </a:rPr>
              <a:t>Acknowledgement: The 2022 RCR Summer Seminar Series is funded in part by the Department of Health and Human Services, Office of Research Integrity grant (#ORIIR210068). Disclaimer: </a:t>
            </a:r>
            <a:r>
              <a:rPr i="1" lang="en-US" sz="1200">
                <a:latin typeface="Lato"/>
                <a:ea typeface="Lato"/>
                <a:cs typeface="Lato"/>
                <a:sym typeface="Lato"/>
              </a:rPr>
              <a:t>The content is solely the responsibility of the authors and does not necessarily represent the official views of the National Institutes of Health.</a:t>
            </a:r>
            <a:br>
              <a:rPr lang="en-US" sz="1800">
                <a:solidFill>
                  <a:srgbClr val="FF00FF"/>
                </a:solidFill>
                <a:latin typeface="Lato"/>
                <a:ea typeface="Lato"/>
                <a:cs typeface="Lato"/>
                <a:sym typeface="Lato"/>
              </a:rPr>
            </a:br>
            <a:endParaRPr sz="2000">
              <a:solidFill>
                <a:srgbClr val="FF00FF"/>
              </a:solidFill>
              <a:latin typeface="Lato"/>
              <a:ea typeface="Lato"/>
              <a:cs typeface="Lato"/>
              <a:sym typeface="Lato"/>
            </a:endParaRPr>
          </a:p>
        </p:txBody>
      </p:sp>
      <p:pic>
        <p:nvPicPr>
          <p:cNvPr id="773" name="Google Shape;773;p79"/>
          <p:cNvPicPr preferRelativeResize="0"/>
          <p:nvPr/>
        </p:nvPicPr>
        <p:blipFill rotWithShape="1">
          <a:blip r:embed="rId4">
            <a:alphaModFix/>
          </a:blip>
          <a:srcRect b="0" l="0" r="0" t="0"/>
          <a:stretch/>
        </p:blipFill>
        <p:spPr>
          <a:xfrm>
            <a:off x="5334000" y="0"/>
            <a:ext cx="6858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52"/>
          <p:cNvPicPr preferRelativeResize="0"/>
          <p:nvPr/>
        </p:nvPicPr>
        <p:blipFill rotWithShape="1">
          <a:blip r:embed="rId3">
            <a:alphaModFix/>
          </a:blip>
          <a:srcRect b="19608" l="0" r="0" t="19608"/>
          <a:stretch/>
        </p:blipFill>
        <p:spPr>
          <a:xfrm>
            <a:off x="0" y="0"/>
            <a:ext cx="12192000" cy="4940300"/>
          </a:xfrm>
          <a:prstGeom prst="rect">
            <a:avLst/>
          </a:prstGeom>
          <a:noFill/>
          <a:ln>
            <a:noFill/>
          </a:ln>
        </p:spPr>
      </p:pic>
      <p:sp>
        <p:nvSpPr>
          <p:cNvPr id="501" name="Google Shape;501;p52"/>
          <p:cNvSpPr/>
          <p:nvPr/>
        </p:nvSpPr>
        <p:spPr>
          <a:xfrm>
            <a:off x="1343379" y="2004573"/>
            <a:ext cx="9494820" cy="2347293"/>
          </a:xfrm>
          <a:custGeom>
            <a:rect b="b" l="l" r="r" t="t"/>
            <a:pathLst>
              <a:path extrusionOk="0" h="3229609" w="15656560">
                <a:moveTo>
                  <a:pt x="15656067" y="0"/>
                </a:moveTo>
                <a:lnTo>
                  <a:pt x="0" y="0"/>
                </a:lnTo>
                <a:lnTo>
                  <a:pt x="0" y="3229221"/>
                </a:lnTo>
                <a:lnTo>
                  <a:pt x="15656067" y="3229221"/>
                </a:lnTo>
                <a:lnTo>
                  <a:pt x="15656067" y="0"/>
                </a:lnTo>
                <a:close/>
              </a:path>
            </a:pathLst>
          </a:custGeom>
          <a:solidFill>
            <a:schemeClr val="dk1">
              <a:alpha val="74117"/>
            </a:scheme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2" name="Google Shape;502;p52"/>
          <p:cNvSpPr txBox="1"/>
          <p:nvPr>
            <p:ph type="title"/>
          </p:nvPr>
        </p:nvSpPr>
        <p:spPr>
          <a:xfrm>
            <a:off x="1" y="2891435"/>
            <a:ext cx="12192000" cy="1248439"/>
          </a:xfrm>
          <a:prstGeom prst="rect">
            <a:avLst/>
          </a:prstGeom>
          <a:noFill/>
          <a:ln>
            <a:noFill/>
          </a:ln>
        </p:spPr>
        <p:txBody>
          <a:bodyPr anchorCtr="0" anchor="ctr" bIns="0" lIns="0" spcFirstLastPara="1" rIns="0" wrap="square" tIns="0">
            <a:noAutofit/>
          </a:bodyPr>
          <a:lstStyle/>
          <a:p>
            <a:pPr indent="0" lvl="0" marL="0" rtl="0" algn="ctr">
              <a:lnSpc>
                <a:spcPct val="80000"/>
              </a:lnSpc>
              <a:spcBef>
                <a:spcPts val="0"/>
              </a:spcBef>
              <a:spcAft>
                <a:spcPts val="0"/>
              </a:spcAft>
              <a:buClr>
                <a:srgbClr val="E8E8E8"/>
              </a:buClr>
              <a:buSzPts val="5400"/>
              <a:buFont typeface="Arial"/>
              <a:buNone/>
            </a:pPr>
            <a:r>
              <a:rPr lang="en-US"/>
              <a:t>Data Ethics</a:t>
            </a:r>
            <a:endParaRPr/>
          </a:p>
        </p:txBody>
      </p:sp>
      <p:sp>
        <p:nvSpPr>
          <p:cNvPr id="503" name="Google Shape;503;p52"/>
          <p:cNvSpPr txBox="1"/>
          <p:nvPr>
            <p:ph idx="1" type="body"/>
          </p:nvPr>
        </p:nvSpPr>
        <p:spPr>
          <a:xfrm>
            <a:off x="0" y="2393511"/>
            <a:ext cx="12192000" cy="48515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FC8F71"/>
              </a:buClr>
              <a:buSzPts val="1800"/>
              <a:buNone/>
            </a:pPr>
            <a:r>
              <a:rPr lang="en-US">
                <a:solidFill>
                  <a:srgbClr val="FC8F71"/>
                </a:solidFill>
              </a:rPr>
              <a:t>2022 RCR Summer Seminar Series</a:t>
            </a:r>
            <a:endParaRPr/>
          </a:p>
        </p:txBody>
      </p:sp>
      <p:sp>
        <p:nvSpPr>
          <p:cNvPr id="504" name="Google Shape;504;p52"/>
          <p:cNvSpPr txBox="1"/>
          <p:nvPr>
            <p:ph idx="2" type="body"/>
          </p:nvPr>
        </p:nvSpPr>
        <p:spPr>
          <a:xfrm>
            <a:off x="124400" y="5451325"/>
            <a:ext cx="5216400" cy="1040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1"/>
              </a:buClr>
              <a:buSzPts val="1600"/>
              <a:buNone/>
            </a:pPr>
            <a:r>
              <a:rPr lang="en-US"/>
              <a:t>June 28, 2022</a:t>
            </a:r>
            <a:endParaRPr/>
          </a:p>
          <a:p>
            <a:pPr indent="0" lvl="0" marL="0" rtl="0" algn="ctr">
              <a:lnSpc>
                <a:spcPct val="90000"/>
              </a:lnSpc>
              <a:spcBef>
                <a:spcPts val="1000"/>
              </a:spcBef>
              <a:spcAft>
                <a:spcPts val="0"/>
              </a:spcAft>
              <a:buClr>
                <a:schemeClr val="accent1"/>
              </a:buClr>
              <a:buSzPts val="1600"/>
              <a:buNone/>
            </a:pPr>
            <a:r>
              <a:rPr lang="en-US"/>
              <a:t>Clinical and Translational Science- Informatics and Technology </a:t>
            </a:r>
            <a:endParaRPr/>
          </a:p>
        </p:txBody>
      </p:sp>
      <p:sp>
        <p:nvSpPr>
          <p:cNvPr id="505" name="Google Shape;505;p52"/>
          <p:cNvSpPr txBox="1"/>
          <p:nvPr>
            <p:ph idx="3" type="body"/>
          </p:nvPr>
        </p:nvSpPr>
        <p:spPr>
          <a:xfrm>
            <a:off x="7543650" y="5649050"/>
            <a:ext cx="3573900" cy="11508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1"/>
              </a:buClr>
              <a:buSzPts val="1600"/>
              <a:buNone/>
            </a:pPr>
            <a:r>
              <a:rPr lang="en-US"/>
              <a:t>Christopher P. Barnes</a:t>
            </a:r>
            <a:endParaRPr/>
          </a:p>
          <a:p>
            <a:pPr indent="0" lvl="0" marL="0" rtl="0" algn="ctr">
              <a:lnSpc>
                <a:spcPct val="90000"/>
              </a:lnSpc>
              <a:spcBef>
                <a:spcPts val="1000"/>
              </a:spcBef>
              <a:spcAft>
                <a:spcPts val="0"/>
              </a:spcAft>
              <a:buClr>
                <a:schemeClr val="accent1"/>
              </a:buClr>
              <a:buSzPts val="1600"/>
              <a:buNone/>
            </a:pPr>
            <a:r>
              <a:rPr lang="en-US"/>
              <a:t>Melissa M. Moreno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cxnSp>
        <p:nvCxnSpPr>
          <p:cNvPr id="510" name="Google Shape;510;p53"/>
          <p:cNvCxnSpPr/>
          <p:nvPr/>
        </p:nvCxnSpPr>
        <p:spPr>
          <a:xfrm>
            <a:off x="2860203" y="3702701"/>
            <a:ext cx="0" cy="1245900"/>
          </a:xfrm>
          <a:prstGeom prst="straightConnector1">
            <a:avLst/>
          </a:prstGeom>
          <a:noFill/>
          <a:ln cap="flat" cmpd="sng" w="12700">
            <a:solidFill>
              <a:srgbClr val="D8D8D8"/>
            </a:solidFill>
            <a:prstDash val="solid"/>
            <a:round/>
            <a:headEnd len="sm" w="sm" type="none"/>
            <a:tailEnd len="sm" w="sm" type="none"/>
          </a:ln>
        </p:spPr>
      </p:cxnSp>
      <p:pic>
        <p:nvPicPr>
          <p:cNvPr id="511" name="Google Shape;511;p53"/>
          <p:cNvPicPr preferRelativeResize="0"/>
          <p:nvPr>
            <p:ph idx="2" type="pic"/>
          </p:nvPr>
        </p:nvPicPr>
        <p:blipFill rotWithShape="1">
          <a:blip r:embed="rId3">
            <a:alphaModFix/>
          </a:blip>
          <a:srcRect b="0" l="22575" r="22575" t="0"/>
          <a:stretch/>
        </p:blipFill>
        <p:spPr>
          <a:xfrm>
            <a:off x="463875" y="1662025"/>
            <a:ext cx="2187672" cy="2238075"/>
          </a:xfrm>
          <a:prstGeom prst="rect">
            <a:avLst/>
          </a:prstGeom>
          <a:noFill/>
          <a:ln>
            <a:noFill/>
          </a:ln>
        </p:spPr>
      </p:pic>
      <p:pic>
        <p:nvPicPr>
          <p:cNvPr id="512" name="Google Shape;512;p53"/>
          <p:cNvPicPr preferRelativeResize="0"/>
          <p:nvPr>
            <p:ph idx="3" type="pic"/>
          </p:nvPr>
        </p:nvPicPr>
        <p:blipFill rotWithShape="1">
          <a:blip r:embed="rId4">
            <a:alphaModFix/>
          </a:blip>
          <a:srcRect b="0" l="1124" r="1124" t="0"/>
          <a:stretch/>
        </p:blipFill>
        <p:spPr>
          <a:xfrm>
            <a:off x="3342875" y="1790037"/>
            <a:ext cx="2187675" cy="2238079"/>
          </a:xfrm>
          <a:prstGeom prst="rect">
            <a:avLst/>
          </a:prstGeom>
          <a:noFill/>
          <a:ln>
            <a:noFill/>
          </a:ln>
        </p:spPr>
      </p:pic>
      <p:pic>
        <p:nvPicPr>
          <p:cNvPr id="513" name="Google Shape;513;p53"/>
          <p:cNvPicPr preferRelativeResize="0"/>
          <p:nvPr>
            <p:ph idx="4" type="pic"/>
          </p:nvPr>
        </p:nvPicPr>
        <p:blipFill rotWithShape="1">
          <a:blip r:embed="rId5">
            <a:alphaModFix/>
          </a:blip>
          <a:srcRect b="0" l="1124" r="1124" t="0"/>
          <a:stretch/>
        </p:blipFill>
        <p:spPr>
          <a:xfrm>
            <a:off x="6512462" y="1662025"/>
            <a:ext cx="2063531" cy="2111075"/>
          </a:xfrm>
          <a:prstGeom prst="rect">
            <a:avLst/>
          </a:prstGeom>
          <a:noFill/>
          <a:ln>
            <a:noFill/>
          </a:ln>
        </p:spPr>
      </p:pic>
      <p:sp>
        <p:nvSpPr>
          <p:cNvPr id="514" name="Google Shape;514;p53"/>
          <p:cNvSpPr txBox="1"/>
          <p:nvPr>
            <p:ph idx="4294967295" type="title"/>
          </p:nvPr>
        </p:nvSpPr>
        <p:spPr>
          <a:xfrm>
            <a:off x="647008" y="502282"/>
            <a:ext cx="10971609" cy="623383"/>
          </a:xfrm>
          <a:prstGeom prst="rect">
            <a:avLst/>
          </a:prstGeom>
          <a:noFill/>
          <a:ln>
            <a:noFill/>
          </a:ln>
        </p:spPr>
        <p:txBody>
          <a:bodyPr anchorCtr="0" anchor="t" bIns="36575" lIns="36575" spcFirstLastPara="1" rIns="36575" wrap="square" tIns="36575">
            <a:noAutofit/>
          </a:bodyPr>
          <a:lstStyle/>
          <a:p>
            <a:pPr indent="0" lvl="0" marL="0" rtl="0" algn="l">
              <a:spcBef>
                <a:spcPts val="0"/>
              </a:spcBef>
              <a:spcAft>
                <a:spcPts val="0"/>
              </a:spcAft>
              <a:buNone/>
            </a:pPr>
            <a:r>
              <a:rPr lang="en-US"/>
              <a:t>Data Ethics Presentation Objectives</a:t>
            </a:r>
            <a:endParaRPr/>
          </a:p>
        </p:txBody>
      </p:sp>
      <p:sp>
        <p:nvSpPr>
          <p:cNvPr id="515" name="Google Shape;515;p53"/>
          <p:cNvSpPr txBox="1"/>
          <p:nvPr/>
        </p:nvSpPr>
        <p:spPr>
          <a:xfrm>
            <a:off x="6468174" y="5274800"/>
            <a:ext cx="2325300" cy="126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2100">
                <a:solidFill>
                  <a:schemeClr val="dk1"/>
                </a:solidFill>
                <a:latin typeface="Lato"/>
                <a:ea typeface="Lato"/>
                <a:cs typeface="Lato"/>
                <a:sym typeface="Lato"/>
              </a:rPr>
              <a:t>Data Management tips and Data Type determination</a:t>
            </a:r>
            <a:endParaRPr/>
          </a:p>
        </p:txBody>
      </p:sp>
      <p:sp>
        <p:nvSpPr>
          <p:cNvPr id="516" name="Google Shape;516;p53"/>
          <p:cNvSpPr txBox="1"/>
          <p:nvPr/>
        </p:nvSpPr>
        <p:spPr>
          <a:xfrm>
            <a:off x="626250" y="5274800"/>
            <a:ext cx="1400400" cy="70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2100">
                <a:solidFill>
                  <a:schemeClr val="dk1"/>
                </a:solidFill>
                <a:latin typeface="Lato"/>
                <a:ea typeface="Lato"/>
                <a:cs typeface="Lato"/>
                <a:sym typeface="Lato"/>
              </a:rPr>
              <a:t>Use Case</a:t>
            </a:r>
            <a:endParaRPr/>
          </a:p>
        </p:txBody>
      </p:sp>
      <p:sp>
        <p:nvSpPr>
          <p:cNvPr id="517" name="Google Shape;517;p53"/>
          <p:cNvSpPr txBox="1"/>
          <p:nvPr/>
        </p:nvSpPr>
        <p:spPr>
          <a:xfrm>
            <a:off x="3467150" y="5098775"/>
            <a:ext cx="2063400" cy="126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2100">
                <a:solidFill>
                  <a:schemeClr val="dk1"/>
                </a:solidFill>
                <a:latin typeface="Lato"/>
                <a:ea typeface="Lato"/>
                <a:cs typeface="Lato"/>
                <a:sym typeface="Lato"/>
              </a:rPr>
              <a:t>Data Ethics; Empathy, Confidentiality, Ownership, and Sharing</a:t>
            </a:r>
            <a:endParaRPr/>
          </a:p>
        </p:txBody>
      </p:sp>
      <p:cxnSp>
        <p:nvCxnSpPr>
          <p:cNvPr id="518" name="Google Shape;518;p53"/>
          <p:cNvCxnSpPr/>
          <p:nvPr/>
        </p:nvCxnSpPr>
        <p:spPr>
          <a:xfrm>
            <a:off x="6013225" y="3702702"/>
            <a:ext cx="0" cy="1245900"/>
          </a:xfrm>
          <a:prstGeom prst="straightConnector1">
            <a:avLst/>
          </a:prstGeom>
          <a:noFill/>
          <a:ln cap="flat" cmpd="sng" w="12700">
            <a:solidFill>
              <a:srgbClr val="D8D8D8"/>
            </a:solidFill>
            <a:prstDash val="solid"/>
            <a:round/>
            <a:headEnd len="sm" w="sm" type="none"/>
            <a:tailEnd len="sm" w="sm" type="none"/>
          </a:ln>
        </p:spPr>
      </p:cxnSp>
      <p:sp>
        <p:nvSpPr>
          <p:cNvPr id="519" name="Google Shape;519;p53"/>
          <p:cNvSpPr/>
          <p:nvPr/>
        </p:nvSpPr>
        <p:spPr>
          <a:xfrm>
            <a:off x="1006359" y="4295684"/>
            <a:ext cx="640200" cy="64020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1</a:t>
            </a:r>
            <a:endParaRPr/>
          </a:p>
        </p:txBody>
      </p:sp>
      <p:sp>
        <p:nvSpPr>
          <p:cNvPr id="520" name="Google Shape;520;p53"/>
          <p:cNvSpPr/>
          <p:nvPr/>
        </p:nvSpPr>
        <p:spPr>
          <a:xfrm>
            <a:off x="4116618" y="4295684"/>
            <a:ext cx="640200" cy="64020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2</a:t>
            </a:r>
            <a:endParaRPr/>
          </a:p>
        </p:txBody>
      </p:sp>
      <p:sp>
        <p:nvSpPr>
          <p:cNvPr id="521" name="Google Shape;521;p53"/>
          <p:cNvSpPr/>
          <p:nvPr/>
        </p:nvSpPr>
        <p:spPr>
          <a:xfrm>
            <a:off x="7269614" y="4168647"/>
            <a:ext cx="640200" cy="64020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b="0" i="0" lang="en-US" sz="2200" u="none" cap="none" strike="noStrike">
                <a:solidFill>
                  <a:srgbClr val="FFFFFF"/>
                </a:solidFill>
                <a:latin typeface="Lato"/>
                <a:ea typeface="Lato"/>
                <a:cs typeface="Lato"/>
                <a:sym typeface="Lato"/>
              </a:rPr>
              <a:t>3</a:t>
            </a:r>
            <a:endParaRPr/>
          </a:p>
        </p:txBody>
      </p:sp>
      <p:cxnSp>
        <p:nvCxnSpPr>
          <p:cNvPr id="522" name="Google Shape;522;p53"/>
          <p:cNvCxnSpPr/>
          <p:nvPr/>
        </p:nvCxnSpPr>
        <p:spPr>
          <a:xfrm>
            <a:off x="9075225" y="3702702"/>
            <a:ext cx="0" cy="1245900"/>
          </a:xfrm>
          <a:prstGeom prst="straightConnector1">
            <a:avLst/>
          </a:prstGeom>
          <a:noFill/>
          <a:ln cap="flat" cmpd="sng" w="12700">
            <a:solidFill>
              <a:srgbClr val="D8D8D8"/>
            </a:solidFill>
            <a:prstDash val="solid"/>
            <a:round/>
            <a:headEnd len="sm" w="sm" type="none"/>
            <a:tailEnd len="sm" w="sm" type="none"/>
          </a:ln>
        </p:spPr>
      </p:cxnSp>
      <p:pic>
        <p:nvPicPr>
          <p:cNvPr id="523" name="Google Shape;523;p53"/>
          <p:cNvPicPr preferRelativeResize="0"/>
          <p:nvPr/>
        </p:nvPicPr>
        <p:blipFill>
          <a:blip r:embed="rId6">
            <a:alphaModFix/>
          </a:blip>
          <a:stretch>
            <a:fillRect/>
          </a:stretch>
        </p:blipFill>
        <p:spPr>
          <a:xfrm>
            <a:off x="9374907" y="1366997"/>
            <a:ext cx="2424642" cy="2424625"/>
          </a:xfrm>
          <a:prstGeom prst="rect">
            <a:avLst/>
          </a:prstGeom>
          <a:noFill/>
          <a:ln>
            <a:noFill/>
          </a:ln>
        </p:spPr>
      </p:pic>
      <p:sp>
        <p:nvSpPr>
          <p:cNvPr id="524" name="Google Shape;524;p53"/>
          <p:cNvSpPr/>
          <p:nvPr/>
        </p:nvSpPr>
        <p:spPr>
          <a:xfrm>
            <a:off x="10267114" y="4221022"/>
            <a:ext cx="640200" cy="640200"/>
          </a:xfrm>
          <a:prstGeom prst="ellipse">
            <a:avLst/>
          </a:prstGeom>
          <a:solidFill>
            <a:srgbClr val="00206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Lato"/>
              <a:buNone/>
            </a:pPr>
            <a:r>
              <a:rPr lang="en-US" sz="2200">
                <a:solidFill>
                  <a:srgbClr val="FFFFFF"/>
                </a:solidFill>
                <a:latin typeface="Lato"/>
                <a:ea typeface="Lato"/>
                <a:cs typeface="Lato"/>
                <a:sym typeface="Lato"/>
              </a:rPr>
              <a:t>4</a:t>
            </a:r>
            <a:endParaRPr/>
          </a:p>
        </p:txBody>
      </p:sp>
      <p:sp>
        <p:nvSpPr>
          <p:cNvPr id="525" name="Google Shape;525;p53"/>
          <p:cNvSpPr txBox="1"/>
          <p:nvPr/>
        </p:nvSpPr>
        <p:spPr>
          <a:xfrm>
            <a:off x="10126125" y="5290625"/>
            <a:ext cx="1492500" cy="57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US" sz="2100">
                <a:solidFill>
                  <a:schemeClr val="dk1"/>
                </a:solidFill>
                <a:latin typeface="Lato"/>
                <a:ea typeface="Lato"/>
                <a:cs typeface="Lato"/>
                <a:sym typeface="Lato"/>
              </a:rPr>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54"/>
          <p:cNvPicPr preferRelativeResize="0"/>
          <p:nvPr/>
        </p:nvPicPr>
        <p:blipFill>
          <a:blip r:embed="rId3">
            <a:alphaModFix/>
          </a:blip>
          <a:stretch>
            <a:fillRect/>
          </a:stretch>
        </p:blipFill>
        <p:spPr>
          <a:xfrm>
            <a:off x="8054875" y="190500"/>
            <a:ext cx="3673764" cy="6553200"/>
          </a:xfrm>
          <a:prstGeom prst="rect">
            <a:avLst/>
          </a:prstGeom>
          <a:noFill/>
          <a:ln>
            <a:noFill/>
          </a:ln>
        </p:spPr>
      </p:pic>
      <p:pic>
        <p:nvPicPr>
          <p:cNvPr id="532" name="Google Shape;532;p54"/>
          <p:cNvPicPr preferRelativeResize="0"/>
          <p:nvPr/>
        </p:nvPicPr>
        <p:blipFill>
          <a:blip r:embed="rId4">
            <a:alphaModFix/>
          </a:blip>
          <a:stretch>
            <a:fillRect/>
          </a:stretch>
        </p:blipFill>
        <p:spPr>
          <a:xfrm>
            <a:off x="706575" y="891300"/>
            <a:ext cx="7017425" cy="467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5"/>
          <p:cNvSpPr txBox="1"/>
          <p:nvPr>
            <p:ph idx="4294967295" type="title"/>
          </p:nvPr>
        </p:nvSpPr>
        <p:spPr>
          <a:xfrm>
            <a:off x="356772" y="265800"/>
            <a:ext cx="11319000" cy="623400"/>
          </a:xfrm>
          <a:prstGeom prst="rect">
            <a:avLst/>
          </a:prstGeom>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rPr lang="en-US"/>
              <a:t>Use Case - Havasupai tribe : Intro</a:t>
            </a:r>
            <a:endParaRPr/>
          </a:p>
        </p:txBody>
      </p:sp>
      <p:sp>
        <p:nvSpPr>
          <p:cNvPr id="539" name="Google Shape;539;p55"/>
          <p:cNvSpPr txBox="1"/>
          <p:nvPr/>
        </p:nvSpPr>
        <p:spPr>
          <a:xfrm>
            <a:off x="356775" y="1088525"/>
            <a:ext cx="7853700" cy="45129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2000"/>
              </a:spcBef>
              <a:spcAft>
                <a:spcPts val="0"/>
              </a:spcAft>
              <a:buClr>
                <a:srgbClr val="212121"/>
              </a:buClr>
              <a:buSzPts val="1900"/>
              <a:buFont typeface="Times New Roman"/>
              <a:buChar char="●"/>
            </a:pPr>
            <a:r>
              <a:rPr lang="en-US" sz="1900">
                <a:solidFill>
                  <a:srgbClr val="212121"/>
                </a:solidFill>
                <a:highlight>
                  <a:schemeClr val="lt1"/>
                </a:highlight>
                <a:latin typeface="Times New Roman"/>
                <a:ea typeface="Times New Roman"/>
                <a:cs typeface="Times New Roman"/>
                <a:sym typeface="Times New Roman"/>
              </a:rPr>
              <a:t>Between 1990 and 1994, DNA samples were solicited from approximately 400 Havasupai tribe members in conjunction with the Diabetes Project led by researchers at ASU. </a:t>
            </a:r>
            <a:endParaRPr sz="1900">
              <a:solidFill>
                <a:srgbClr val="212121"/>
              </a:solidFill>
              <a:highlight>
                <a:schemeClr val="lt1"/>
              </a:highlight>
              <a:latin typeface="Times New Roman"/>
              <a:ea typeface="Times New Roman"/>
              <a:cs typeface="Times New Roman"/>
              <a:sym typeface="Times New Roman"/>
            </a:endParaRPr>
          </a:p>
          <a:p>
            <a:pPr indent="-349250" lvl="0" marL="457200" rtl="0" algn="l">
              <a:lnSpc>
                <a:spcPct val="115000"/>
              </a:lnSpc>
              <a:spcBef>
                <a:spcPts val="0"/>
              </a:spcBef>
              <a:spcAft>
                <a:spcPts val="0"/>
              </a:spcAft>
              <a:buClr>
                <a:srgbClr val="212121"/>
              </a:buClr>
              <a:buSzPts val="1900"/>
              <a:buFont typeface="Times New Roman"/>
              <a:buChar char="●"/>
            </a:pPr>
            <a:r>
              <a:rPr lang="en-US" sz="1900">
                <a:solidFill>
                  <a:srgbClr val="212121"/>
                </a:solidFill>
                <a:highlight>
                  <a:schemeClr val="lt1"/>
                </a:highlight>
                <a:latin typeface="Times New Roman"/>
                <a:ea typeface="Times New Roman"/>
                <a:cs typeface="Times New Roman"/>
                <a:sym typeface="Times New Roman"/>
              </a:rPr>
              <a:t>The Havasupai, a small, isolated tribe living in a remote part of the Grand Canyon, had limited access to fresh food and health care. </a:t>
            </a:r>
            <a:endParaRPr sz="1900">
              <a:solidFill>
                <a:srgbClr val="212121"/>
              </a:solidFill>
              <a:highlight>
                <a:schemeClr val="lt1"/>
              </a:highlight>
              <a:latin typeface="Times New Roman"/>
              <a:ea typeface="Times New Roman"/>
              <a:cs typeface="Times New Roman"/>
              <a:sym typeface="Times New Roman"/>
            </a:endParaRPr>
          </a:p>
          <a:p>
            <a:pPr indent="-349250" lvl="0" marL="457200" rtl="0" algn="l">
              <a:lnSpc>
                <a:spcPct val="115000"/>
              </a:lnSpc>
              <a:spcBef>
                <a:spcPts val="0"/>
              </a:spcBef>
              <a:spcAft>
                <a:spcPts val="0"/>
              </a:spcAft>
              <a:buClr>
                <a:srgbClr val="212121"/>
              </a:buClr>
              <a:buSzPts val="1900"/>
              <a:buFont typeface="Times New Roman"/>
              <a:buChar char="●"/>
            </a:pPr>
            <a:r>
              <a:rPr lang="en-US" sz="1900">
                <a:solidFill>
                  <a:srgbClr val="212121"/>
                </a:solidFill>
                <a:highlight>
                  <a:schemeClr val="lt1"/>
                </a:highlight>
                <a:latin typeface="Times New Roman"/>
                <a:ea typeface="Times New Roman"/>
                <a:cs typeface="Times New Roman"/>
                <a:sym typeface="Times New Roman"/>
              </a:rPr>
              <a:t>To obtain informed consent, ASU researchers made oral statements recruiting the tribal members to the research study. When they agreed, participants were asked to sign informed consent documents written in English (</a:t>
            </a:r>
            <a:r>
              <a:rPr lang="en-US" sz="1900" u="sng">
                <a:solidFill>
                  <a:srgbClr val="376FAA"/>
                </a:solidFill>
                <a:highlight>
                  <a:schemeClr val="lt1"/>
                </a:highlight>
                <a:latin typeface="Times New Roman"/>
                <a:ea typeface="Times New Roman"/>
                <a:cs typeface="Times New Roman"/>
                <a:sym typeface="Times New Roman"/>
                <a:hlinkClick r:id="rId3">
                  <a:extLst>
                    <a:ext uri="{A12FA001-AC4F-418D-AE19-62706E023703}">
                      <ahyp:hlinkClr val="tx"/>
                    </a:ext>
                  </a:extLst>
                </a:hlinkClick>
              </a:rPr>
              <a:t>Hart and Sobraske 2003</a:t>
            </a:r>
            <a:r>
              <a:rPr lang="en-US" sz="1900">
                <a:solidFill>
                  <a:srgbClr val="212121"/>
                </a:solidFill>
                <a:highlight>
                  <a:schemeClr val="lt1"/>
                </a:highlight>
                <a:latin typeface="Times New Roman"/>
                <a:ea typeface="Times New Roman"/>
                <a:cs typeface="Times New Roman"/>
                <a:sym typeface="Times New Roman"/>
              </a:rPr>
              <a:t>). </a:t>
            </a:r>
            <a:endParaRPr sz="1900">
              <a:solidFill>
                <a:srgbClr val="212121"/>
              </a:solidFill>
              <a:highlight>
                <a:schemeClr val="lt1"/>
              </a:highlight>
              <a:latin typeface="Times New Roman"/>
              <a:ea typeface="Times New Roman"/>
              <a:cs typeface="Times New Roman"/>
              <a:sym typeface="Times New Roman"/>
            </a:endParaRPr>
          </a:p>
          <a:p>
            <a:pPr indent="-349250" lvl="0" marL="457200" rtl="0" algn="l">
              <a:lnSpc>
                <a:spcPct val="115000"/>
              </a:lnSpc>
              <a:spcBef>
                <a:spcPts val="0"/>
              </a:spcBef>
              <a:spcAft>
                <a:spcPts val="0"/>
              </a:spcAft>
              <a:buClr>
                <a:srgbClr val="212121"/>
              </a:buClr>
              <a:buSzPts val="1900"/>
              <a:buFont typeface="Times New Roman"/>
              <a:buChar char="●"/>
            </a:pPr>
            <a:r>
              <a:rPr lang="en-US" sz="1900">
                <a:solidFill>
                  <a:srgbClr val="212121"/>
                </a:solidFill>
                <a:highlight>
                  <a:schemeClr val="lt1"/>
                </a:highlight>
                <a:latin typeface="Times New Roman"/>
                <a:ea typeface="Times New Roman"/>
                <a:cs typeface="Times New Roman"/>
                <a:sym typeface="Times New Roman"/>
              </a:rPr>
              <a:t>Although the consent form said that the samples would be used for research on “behavioral/medical problems,” tribe members were told that their samples would be used specifically for genetic studies on diabetes (</a:t>
            </a:r>
            <a:r>
              <a:rPr lang="en-US" sz="1900" u="sng">
                <a:solidFill>
                  <a:srgbClr val="376FAA"/>
                </a:solidFill>
                <a:highlight>
                  <a:schemeClr val="lt1"/>
                </a:highlight>
                <a:latin typeface="Times New Roman"/>
                <a:ea typeface="Times New Roman"/>
                <a:cs typeface="Times New Roman"/>
                <a:sym typeface="Times New Roman"/>
                <a:hlinkClick r:id="rId4">
                  <a:extLst>
                    <a:ext uri="{A12FA001-AC4F-418D-AE19-62706E023703}">
                      <ahyp:hlinkClr val="tx"/>
                    </a:ext>
                  </a:extLst>
                </a:hlinkClick>
              </a:rPr>
              <a:t>Bommersbach 2008</a:t>
            </a:r>
            <a:r>
              <a:rPr lang="en-US" sz="1900">
                <a:solidFill>
                  <a:srgbClr val="212121"/>
                </a:solidFill>
                <a:highlight>
                  <a:schemeClr val="lt1"/>
                </a:highlight>
                <a:latin typeface="Times New Roman"/>
                <a:ea typeface="Times New Roman"/>
                <a:cs typeface="Times New Roman"/>
                <a:sym typeface="Times New Roman"/>
              </a:rPr>
              <a:t>; </a:t>
            </a:r>
            <a:r>
              <a:rPr lang="en-US" sz="1900" u="sng">
                <a:solidFill>
                  <a:srgbClr val="376FAA"/>
                </a:solidFill>
                <a:highlight>
                  <a:schemeClr val="lt1"/>
                </a:highlight>
                <a:latin typeface="Times New Roman"/>
                <a:ea typeface="Times New Roman"/>
                <a:cs typeface="Times New Roman"/>
                <a:sym typeface="Times New Roman"/>
                <a:hlinkClick r:id="rId5">
                  <a:extLst>
                    <a:ext uri="{A12FA001-AC4F-418D-AE19-62706E023703}">
                      <ahyp:hlinkClr val="tx"/>
                    </a:ext>
                  </a:extLst>
                </a:hlinkClick>
              </a:rPr>
              <a:t>Hart and Sobraske 2003</a:t>
            </a:r>
            <a:r>
              <a:rPr lang="en-US" sz="1900">
                <a:solidFill>
                  <a:srgbClr val="212121"/>
                </a:solidFill>
                <a:highlight>
                  <a:schemeClr val="lt1"/>
                </a:highlight>
                <a:latin typeface="Times New Roman"/>
                <a:ea typeface="Times New Roman"/>
                <a:cs typeface="Times New Roman"/>
                <a:sym typeface="Times New Roman"/>
              </a:rPr>
              <a:t>).</a:t>
            </a:r>
            <a:endParaRPr sz="2000"/>
          </a:p>
        </p:txBody>
      </p:sp>
      <p:sp>
        <p:nvSpPr>
          <p:cNvPr id="540" name="Google Shape;540;p55"/>
          <p:cNvSpPr txBox="1"/>
          <p:nvPr/>
        </p:nvSpPr>
        <p:spPr>
          <a:xfrm>
            <a:off x="356775" y="6085300"/>
            <a:ext cx="8320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303030"/>
                </a:solidFill>
                <a:highlight>
                  <a:srgbClr val="FFFFFF"/>
                </a:highlight>
                <a:latin typeface="Roboto"/>
                <a:ea typeface="Roboto"/>
                <a:cs typeface="Roboto"/>
                <a:sym typeface="Roboto"/>
              </a:rPr>
              <a:t>Garrison N. A. (2013). Genomic Justice for Native Americans: Impact of the Havasupai Case on Genetic Research. </a:t>
            </a:r>
            <a:r>
              <a:rPr i="1" lang="en-US" sz="1300">
                <a:solidFill>
                  <a:srgbClr val="303030"/>
                </a:solidFill>
                <a:highlight>
                  <a:srgbClr val="FFFFFF"/>
                </a:highlight>
                <a:latin typeface="Roboto"/>
                <a:ea typeface="Roboto"/>
                <a:cs typeface="Roboto"/>
                <a:sym typeface="Roboto"/>
              </a:rPr>
              <a:t>Science, technology &amp; human values</a:t>
            </a:r>
            <a:r>
              <a:rPr lang="en-US" sz="1300">
                <a:solidFill>
                  <a:srgbClr val="303030"/>
                </a:solidFill>
                <a:highlight>
                  <a:srgbClr val="FFFFFF"/>
                </a:highlight>
                <a:latin typeface="Roboto"/>
                <a:ea typeface="Roboto"/>
                <a:cs typeface="Roboto"/>
                <a:sym typeface="Roboto"/>
              </a:rPr>
              <a:t>, </a:t>
            </a:r>
            <a:r>
              <a:rPr i="1" lang="en-US" sz="1300">
                <a:solidFill>
                  <a:srgbClr val="303030"/>
                </a:solidFill>
                <a:highlight>
                  <a:srgbClr val="FFFFFF"/>
                </a:highlight>
                <a:latin typeface="Roboto"/>
                <a:ea typeface="Roboto"/>
                <a:cs typeface="Roboto"/>
                <a:sym typeface="Roboto"/>
              </a:rPr>
              <a:t>38</a:t>
            </a:r>
            <a:r>
              <a:rPr lang="en-US" sz="1300">
                <a:solidFill>
                  <a:srgbClr val="303030"/>
                </a:solidFill>
                <a:highlight>
                  <a:srgbClr val="FFFFFF"/>
                </a:highlight>
                <a:latin typeface="Roboto"/>
                <a:ea typeface="Roboto"/>
                <a:cs typeface="Roboto"/>
                <a:sym typeface="Roboto"/>
              </a:rPr>
              <a:t>(2), 201–223. https://doi.org/10.1177/0162243912470009</a:t>
            </a:r>
            <a:endParaRPr/>
          </a:p>
        </p:txBody>
      </p:sp>
      <p:pic>
        <p:nvPicPr>
          <p:cNvPr id="541" name="Google Shape;541;p55"/>
          <p:cNvPicPr preferRelativeResize="0"/>
          <p:nvPr>
            <p:ph idx="2" type="pic"/>
          </p:nvPr>
        </p:nvPicPr>
        <p:blipFill rotWithShape="1">
          <a:blip r:embed="rId6">
            <a:alphaModFix/>
          </a:blip>
          <a:srcRect b="0" l="31166" r="31170" t="0"/>
          <a:stretch/>
        </p:blipFill>
        <p:spPr>
          <a:xfrm>
            <a:off x="8524558" y="0"/>
            <a:ext cx="36678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56"/>
          <p:cNvPicPr preferRelativeResize="0"/>
          <p:nvPr>
            <p:ph idx="2" type="pic"/>
          </p:nvPr>
        </p:nvPicPr>
        <p:blipFill rotWithShape="1">
          <a:blip r:embed="rId3">
            <a:alphaModFix/>
          </a:blip>
          <a:srcRect b="0" l="36629" r="36629" t="0"/>
          <a:stretch/>
        </p:blipFill>
        <p:spPr>
          <a:xfrm>
            <a:off x="8524558" y="0"/>
            <a:ext cx="3667800" cy="6858000"/>
          </a:xfrm>
          <a:prstGeom prst="rect">
            <a:avLst/>
          </a:prstGeom>
        </p:spPr>
      </p:pic>
      <p:sp>
        <p:nvSpPr>
          <p:cNvPr id="548" name="Google Shape;548;p56"/>
          <p:cNvSpPr txBox="1"/>
          <p:nvPr>
            <p:ph type="title"/>
          </p:nvPr>
        </p:nvSpPr>
        <p:spPr>
          <a:xfrm>
            <a:off x="356774" y="265800"/>
            <a:ext cx="7990200" cy="623400"/>
          </a:xfrm>
          <a:prstGeom prst="rect">
            <a:avLst/>
          </a:prstGeom>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rPr lang="en-US"/>
              <a:t>Use Case - </a:t>
            </a:r>
            <a:r>
              <a:rPr lang="en-US"/>
              <a:t>Havasupai tribe: The Issue</a:t>
            </a:r>
            <a:endParaRPr/>
          </a:p>
        </p:txBody>
      </p:sp>
      <p:sp>
        <p:nvSpPr>
          <p:cNvPr id="549" name="Google Shape;549;p56"/>
          <p:cNvSpPr txBox="1"/>
          <p:nvPr/>
        </p:nvSpPr>
        <p:spPr>
          <a:xfrm>
            <a:off x="96600" y="6085275"/>
            <a:ext cx="8320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303030"/>
                </a:solidFill>
                <a:highlight>
                  <a:srgbClr val="FFFFFF"/>
                </a:highlight>
                <a:latin typeface="Roboto"/>
                <a:ea typeface="Roboto"/>
                <a:cs typeface="Roboto"/>
                <a:sym typeface="Roboto"/>
              </a:rPr>
              <a:t>Garrison N. A. (2013). Genomic Justice for Native Americans: Impact of the Havasupai Case on Genetic Research. </a:t>
            </a:r>
            <a:r>
              <a:rPr i="1" lang="en-US" sz="1300">
                <a:solidFill>
                  <a:srgbClr val="303030"/>
                </a:solidFill>
                <a:highlight>
                  <a:srgbClr val="FFFFFF"/>
                </a:highlight>
                <a:latin typeface="Roboto"/>
                <a:ea typeface="Roboto"/>
                <a:cs typeface="Roboto"/>
                <a:sym typeface="Roboto"/>
              </a:rPr>
              <a:t>Science, technology &amp; human values</a:t>
            </a:r>
            <a:r>
              <a:rPr lang="en-US" sz="1300">
                <a:solidFill>
                  <a:srgbClr val="303030"/>
                </a:solidFill>
                <a:highlight>
                  <a:srgbClr val="FFFFFF"/>
                </a:highlight>
                <a:latin typeface="Roboto"/>
                <a:ea typeface="Roboto"/>
                <a:cs typeface="Roboto"/>
                <a:sym typeface="Roboto"/>
              </a:rPr>
              <a:t>, </a:t>
            </a:r>
            <a:r>
              <a:rPr i="1" lang="en-US" sz="1300">
                <a:solidFill>
                  <a:srgbClr val="303030"/>
                </a:solidFill>
                <a:highlight>
                  <a:srgbClr val="FFFFFF"/>
                </a:highlight>
                <a:latin typeface="Roboto"/>
                <a:ea typeface="Roboto"/>
                <a:cs typeface="Roboto"/>
                <a:sym typeface="Roboto"/>
              </a:rPr>
              <a:t>38</a:t>
            </a:r>
            <a:r>
              <a:rPr lang="en-US" sz="1300">
                <a:solidFill>
                  <a:srgbClr val="303030"/>
                </a:solidFill>
                <a:highlight>
                  <a:srgbClr val="FFFFFF"/>
                </a:highlight>
                <a:latin typeface="Roboto"/>
                <a:ea typeface="Roboto"/>
                <a:cs typeface="Roboto"/>
                <a:sym typeface="Roboto"/>
              </a:rPr>
              <a:t>(2), 201–223. https://doi.org/10.1177/0162243912470009</a:t>
            </a:r>
            <a:endParaRPr/>
          </a:p>
        </p:txBody>
      </p:sp>
      <p:sp>
        <p:nvSpPr>
          <p:cNvPr id="550" name="Google Shape;550;p56"/>
          <p:cNvSpPr txBox="1"/>
          <p:nvPr/>
        </p:nvSpPr>
        <p:spPr>
          <a:xfrm>
            <a:off x="667625" y="1196888"/>
            <a:ext cx="6308700" cy="45807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2000"/>
              </a:spcBef>
              <a:spcAft>
                <a:spcPts val="0"/>
              </a:spcAft>
              <a:buClr>
                <a:srgbClr val="212121"/>
              </a:buClr>
              <a:buSzPts val="2800"/>
              <a:buFont typeface="Times New Roman"/>
              <a:buChar char="●"/>
            </a:pPr>
            <a:r>
              <a:rPr lang="en-US" sz="2800">
                <a:solidFill>
                  <a:srgbClr val="212121"/>
                </a:solidFill>
                <a:highlight>
                  <a:srgbClr val="FFFFFF"/>
                </a:highlight>
                <a:latin typeface="Times New Roman"/>
                <a:ea typeface="Times New Roman"/>
                <a:cs typeface="Times New Roman"/>
                <a:sym typeface="Times New Roman"/>
              </a:rPr>
              <a:t>However, initial studies failed to find a genetic link with type 2 diabetes. </a:t>
            </a:r>
            <a:endParaRPr sz="2800">
              <a:solidFill>
                <a:srgbClr val="212121"/>
              </a:solidFill>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Clr>
                <a:srgbClr val="212121"/>
              </a:buClr>
              <a:buSzPts val="2800"/>
              <a:buFont typeface="Times New Roman"/>
              <a:buChar char="●"/>
            </a:pPr>
            <a:r>
              <a:rPr lang="en-US" sz="2800">
                <a:solidFill>
                  <a:srgbClr val="212121"/>
                </a:solidFill>
                <a:highlight>
                  <a:srgbClr val="FFFFFF"/>
                </a:highlight>
                <a:latin typeface="Times New Roman"/>
                <a:ea typeface="Times New Roman"/>
                <a:cs typeface="Times New Roman"/>
                <a:sym typeface="Times New Roman"/>
              </a:rPr>
              <a:t>The samples were stored, and subsequently used in other ongoing genetic studies and distributed to researchers for unrelated studies.</a:t>
            </a:r>
            <a:endParaRPr sz="2800">
              <a:solidFill>
                <a:srgbClr val="212121"/>
              </a:solidFill>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Clr>
                <a:srgbClr val="212121"/>
              </a:buClr>
              <a:buSzPts val="2800"/>
              <a:buFont typeface="Times New Roman"/>
              <a:buChar char="●"/>
            </a:pPr>
            <a:r>
              <a:rPr lang="en-US" sz="2800">
                <a:solidFill>
                  <a:srgbClr val="212121"/>
                </a:solidFill>
                <a:highlight>
                  <a:srgbClr val="FFFFFF"/>
                </a:highlight>
                <a:latin typeface="Times New Roman"/>
                <a:ea typeface="Times New Roman"/>
                <a:cs typeface="Times New Roman"/>
                <a:sym typeface="Times New Roman"/>
              </a:rPr>
              <a:t>The samples were used on other </a:t>
            </a:r>
            <a:r>
              <a:rPr lang="en-US" sz="2800">
                <a:solidFill>
                  <a:srgbClr val="212121"/>
                </a:solidFill>
                <a:highlight>
                  <a:srgbClr val="FFFFFF"/>
                </a:highlight>
                <a:latin typeface="Times New Roman"/>
                <a:ea typeface="Times New Roman"/>
                <a:cs typeface="Times New Roman"/>
                <a:sym typeface="Times New Roman"/>
              </a:rPr>
              <a:t>experiments</a:t>
            </a:r>
            <a:r>
              <a:rPr lang="en-US" sz="2800">
                <a:solidFill>
                  <a:srgbClr val="212121"/>
                </a:solidFill>
                <a:highlight>
                  <a:srgbClr val="FFFFFF"/>
                </a:highlight>
                <a:latin typeface="Times New Roman"/>
                <a:ea typeface="Times New Roman"/>
                <a:cs typeface="Times New Roman"/>
                <a:sym typeface="Times New Roman"/>
              </a:rPr>
              <a:t> that were not originally consented by the tribe.</a:t>
            </a:r>
            <a:endParaRPr sz="28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7"/>
          <p:cNvSpPr/>
          <p:nvPr>
            <p:ph idx="2" type="pic"/>
          </p:nvPr>
        </p:nvSpPr>
        <p:spPr>
          <a:xfrm>
            <a:off x="8524558" y="0"/>
            <a:ext cx="3667800" cy="6858000"/>
          </a:xfrm>
          <a:prstGeom prst="rect">
            <a:avLst/>
          </a:prstGeom>
        </p:spPr>
      </p:sp>
      <p:sp>
        <p:nvSpPr>
          <p:cNvPr id="557" name="Google Shape;557;p57"/>
          <p:cNvSpPr txBox="1"/>
          <p:nvPr>
            <p:ph type="title"/>
          </p:nvPr>
        </p:nvSpPr>
        <p:spPr>
          <a:xfrm>
            <a:off x="356772" y="265800"/>
            <a:ext cx="11319000" cy="623400"/>
          </a:xfrm>
          <a:prstGeom prst="rect">
            <a:avLst/>
          </a:prstGeom>
        </p:spPr>
        <p:txBody>
          <a:bodyPr anchorCtr="0" anchor="t" bIns="36575" lIns="36575" spcFirstLastPara="1" rIns="36575" wrap="square" tIns="36575">
            <a:noAutofit/>
          </a:bodyPr>
          <a:lstStyle/>
          <a:p>
            <a:pPr indent="0" lvl="0" marL="0" marR="0" rtl="0" algn="l">
              <a:lnSpc>
                <a:spcPct val="100000"/>
              </a:lnSpc>
              <a:spcBef>
                <a:spcPts val="0"/>
              </a:spcBef>
              <a:spcAft>
                <a:spcPts val="0"/>
              </a:spcAft>
              <a:buNone/>
            </a:pPr>
            <a:r>
              <a:rPr lang="en-US"/>
              <a:t>Breakout Room- Use Case</a:t>
            </a:r>
            <a:endParaRPr/>
          </a:p>
        </p:txBody>
      </p:sp>
      <p:sp>
        <p:nvSpPr>
          <p:cNvPr id="558" name="Google Shape;558;p57"/>
          <p:cNvSpPr txBox="1"/>
          <p:nvPr/>
        </p:nvSpPr>
        <p:spPr>
          <a:xfrm>
            <a:off x="854325" y="1548975"/>
            <a:ext cx="51366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1"/>
                </a:solidFill>
                <a:latin typeface="Lato Light"/>
                <a:ea typeface="Lato Light"/>
                <a:cs typeface="Lato Light"/>
                <a:sym typeface="Lato Light"/>
              </a:rPr>
              <a:t>Do you see any ethics issues with this study and its methods</a:t>
            </a:r>
            <a:r>
              <a:rPr b="1" lang="en-US" sz="3600">
                <a:solidFill>
                  <a:schemeClr val="dk1"/>
                </a:solidFill>
                <a:latin typeface="Lato Light"/>
                <a:ea typeface="Lato Light"/>
                <a:cs typeface="Lato Light"/>
                <a:sym typeface="Lato Light"/>
              </a:rPr>
              <a:t>?</a:t>
            </a:r>
            <a:endParaRPr b="1" sz="36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b="1" sz="3600">
              <a:solidFill>
                <a:schemeClr val="dk1"/>
              </a:solidFill>
              <a:latin typeface="Lato Light"/>
              <a:ea typeface="Lato Light"/>
              <a:cs typeface="Lato Light"/>
              <a:sym typeface="Lato Light"/>
            </a:endParaRPr>
          </a:p>
          <a:p>
            <a:pPr indent="0" lvl="0" marL="0" rtl="0" algn="l">
              <a:spcBef>
                <a:spcPts val="0"/>
              </a:spcBef>
              <a:spcAft>
                <a:spcPts val="0"/>
              </a:spcAft>
              <a:buNone/>
            </a:pPr>
            <a:r>
              <a:rPr b="1" lang="en-US" sz="3600">
                <a:solidFill>
                  <a:schemeClr val="dk1"/>
                </a:solidFill>
                <a:latin typeface="Lato Light"/>
                <a:ea typeface="Lato Light"/>
                <a:cs typeface="Lato Light"/>
                <a:sym typeface="Lato Light"/>
              </a:rPr>
              <a:t>(Break Out Room to discuss for 5 min)</a:t>
            </a:r>
            <a:endParaRPr b="1" sz="3600">
              <a:solidFill>
                <a:schemeClr val="dk1"/>
              </a:solidFill>
              <a:latin typeface="Lato Light"/>
              <a:ea typeface="Lato Light"/>
              <a:cs typeface="Lato Light"/>
              <a:sym typeface="Lato Light"/>
            </a:endParaRPr>
          </a:p>
        </p:txBody>
      </p:sp>
      <p:sp>
        <p:nvSpPr>
          <p:cNvPr id="559" name="Google Shape;559;p57"/>
          <p:cNvSpPr txBox="1"/>
          <p:nvPr/>
        </p:nvSpPr>
        <p:spPr>
          <a:xfrm>
            <a:off x="117475" y="6072900"/>
            <a:ext cx="6993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303030"/>
                </a:solidFill>
                <a:highlight>
                  <a:srgbClr val="FFFFFF"/>
                </a:highlight>
                <a:latin typeface="Roboto"/>
                <a:ea typeface="Roboto"/>
                <a:cs typeface="Roboto"/>
                <a:sym typeface="Roboto"/>
              </a:rPr>
              <a:t>Garrison N. A. (2013). Genomic Justice for Native Americans: Impact of the Havasupai Case on Genetic Research. </a:t>
            </a:r>
            <a:r>
              <a:rPr i="1" lang="en-US" sz="1300">
                <a:solidFill>
                  <a:srgbClr val="303030"/>
                </a:solidFill>
                <a:highlight>
                  <a:srgbClr val="FFFFFF"/>
                </a:highlight>
                <a:latin typeface="Roboto"/>
                <a:ea typeface="Roboto"/>
                <a:cs typeface="Roboto"/>
                <a:sym typeface="Roboto"/>
              </a:rPr>
              <a:t>Science, technology &amp; human values</a:t>
            </a:r>
            <a:r>
              <a:rPr lang="en-US" sz="1300">
                <a:solidFill>
                  <a:srgbClr val="303030"/>
                </a:solidFill>
                <a:highlight>
                  <a:srgbClr val="FFFFFF"/>
                </a:highlight>
                <a:latin typeface="Roboto"/>
                <a:ea typeface="Roboto"/>
                <a:cs typeface="Roboto"/>
                <a:sym typeface="Roboto"/>
              </a:rPr>
              <a:t>, </a:t>
            </a:r>
            <a:r>
              <a:rPr i="1" lang="en-US" sz="1300">
                <a:solidFill>
                  <a:srgbClr val="303030"/>
                </a:solidFill>
                <a:highlight>
                  <a:srgbClr val="FFFFFF"/>
                </a:highlight>
                <a:latin typeface="Roboto"/>
                <a:ea typeface="Roboto"/>
                <a:cs typeface="Roboto"/>
                <a:sym typeface="Roboto"/>
              </a:rPr>
              <a:t>38</a:t>
            </a:r>
            <a:r>
              <a:rPr lang="en-US" sz="1300">
                <a:solidFill>
                  <a:srgbClr val="303030"/>
                </a:solidFill>
                <a:highlight>
                  <a:srgbClr val="FFFFFF"/>
                </a:highlight>
                <a:latin typeface="Roboto"/>
                <a:ea typeface="Roboto"/>
                <a:cs typeface="Roboto"/>
                <a:sym typeface="Roboto"/>
              </a:rPr>
              <a:t>(2), 201–223. https://doi.org/10.1177/0162243912470009</a:t>
            </a:r>
            <a:endParaRPr/>
          </a:p>
        </p:txBody>
      </p:sp>
      <p:pic>
        <p:nvPicPr>
          <p:cNvPr id="560" name="Google Shape;560;p57"/>
          <p:cNvPicPr preferRelativeResize="0"/>
          <p:nvPr>
            <p:ph idx="2" type="pic"/>
          </p:nvPr>
        </p:nvPicPr>
        <p:blipFill rotWithShape="1">
          <a:blip r:embed="rId3">
            <a:alphaModFix/>
          </a:blip>
          <a:srcRect b="0" l="23872" r="23877" t="0"/>
          <a:stretch/>
        </p:blipFill>
        <p:spPr>
          <a:xfrm>
            <a:off x="7418125" y="0"/>
            <a:ext cx="4774226" cy="6858000"/>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l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lluminate">
  <a:themeElements>
    <a:clrScheme name="Mau City">
      <a:dk1>
        <a:srgbClr val="000000"/>
      </a:dk1>
      <a:lt1>
        <a:srgbClr val="FFFFFF"/>
      </a:lt1>
      <a:dk2>
        <a:srgbClr val="0298E1"/>
      </a:dk2>
      <a:lt2>
        <a:srgbClr val="CFD6DE"/>
      </a:lt2>
      <a:accent1>
        <a:srgbClr val="0087C9"/>
      </a:accent1>
      <a:accent2>
        <a:srgbClr val="36B2CA"/>
      </a:accent2>
      <a:accent3>
        <a:srgbClr val="0065AC"/>
      </a:accent3>
      <a:accent4>
        <a:srgbClr val="12254D"/>
      </a:accent4>
      <a:accent5>
        <a:srgbClr val="728089"/>
      </a:accent5>
      <a:accent6>
        <a:srgbClr val="A2B1C1"/>
      </a:accent6>
      <a:hlink>
        <a:srgbClr val="1D0F29"/>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06474F4F00E4191D2B19874532D3A" ma:contentTypeVersion="10" ma:contentTypeDescription="Create a new document." ma:contentTypeScope="" ma:versionID="d77f51b4237023df078c93834b87b714">
  <xsd:schema xmlns:xsd="http://www.w3.org/2001/XMLSchema" xmlns:xs="http://www.w3.org/2001/XMLSchema" xmlns:p="http://schemas.microsoft.com/office/2006/metadata/properties" xmlns:ns2="6b207c02-c30d-4f65-91f1-72586439234c" xmlns:ns3="8984e8bf-8620-498a-b384-fbc295e74f77" targetNamespace="http://schemas.microsoft.com/office/2006/metadata/properties" ma:root="true" ma:fieldsID="b70dd4682082ab6ee61dcdba7673a258" ns2:_="" ns3:_="">
    <xsd:import namespace="6b207c02-c30d-4f65-91f1-72586439234c"/>
    <xsd:import namespace="8984e8bf-8620-498a-b384-fbc295e74f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7c02-c30d-4f65-91f1-725864392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4e8bf-8620-498a-b384-fbc295e74f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0F256F-304B-4E76-8EF2-229D43D819C7}"/>
</file>

<file path=customXml/itemProps2.xml><?xml version="1.0" encoding="utf-8"?>
<ds:datastoreItem xmlns:ds="http://schemas.openxmlformats.org/officeDocument/2006/customXml" ds:itemID="{4DA79673-5098-480B-ADFD-802ABAAB3809}"/>
</file>

<file path=customXml/itemProps3.xml><?xml version="1.0" encoding="utf-8"?>
<ds:datastoreItem xmlns:ds="http://schemas.openxmlformats.org/officeDocument/2006/customXml" ds:itemID="{A728BD6D-6721-4F71-AC52-0B4BA45AC4A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0x01010066F06474F4F00E4191D2B19874532D3A</vt:lpwstr>
  </property>
</Properties>
</file>