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6.xml" ContentType="application/vnd.openxmlformats-officedocument.theme+xml"/>
  <Override PartName="/ppt/tags/tag45.xml" ContentType="application/vnd.openxmlformats-officedocument.presentationml.tags+xml"/>
  <Override PartName="/ppt/notesSlides/notesSlide1.xml" ContentType="application/vnd.openxmlformats-officedocument.presentationml.notesSlide+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notesSlides/notesSlide3.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4.xml" ContentType="application/vnd.openxmlformats-officedocument.presentationml.notesSlide+xml"/>
  <Override PartName="/ppt/tags/tag50.xml" ContentType="application/vnd.openxmlformats-officedocument.presentationml.tags+xml"/>
  <Override PartName="/ppt/notesSlides/notesSlide5.xml" ContentType="application/vnd.openxmlformats-officedocument.presentationml.notesSlide+xml"/>
  <Override PartName="/ppt/tags/tag51.xml" ContentType="application/vnd.openxmlformats-officedocument.presentationml.tags+xml"/>
  <Override PartName="/ppt/notesSlides/notesSlide6.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3.xml" ContentType="application/vnd.openxmlformats-officedocument.presentationml.tags+xml"/>
  <Override PartName="/ppt/notesSlides/notesSlide15.xml" ContentType="application/vnd.openxmlformats-officedocument.presentationml.notesSlide+xml"/>
  <Override PartName="/ppt/tags/tag5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5.xml" ContentType="application/vnd.openxmlformats-officedocument.presentationml.tags+xml"/>
  <Override PartName="/ppt/notesSlides/notesSlide23.xml" ContentType="application/vnd.openxmlformats-officedocument.presentationml.notesSlide+xml"/>
  <Override PartName="/ppt/tags/tag5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7.xml" ContentType="application/vnd.openxmlformats-officedocument.presentationml.tags+xml"/>
  <Override PartName="/ppt/notesSlides/notesSlide27.xml" ContentType="application/vnd.openxmlformats-officedocument.presentationml.notesSlide+xml"/>
  <Override PartName="/ppt/tags/tag5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notesSlides/notesSlide34.xml" ContentType="application/vnd.openxmlformats-officedocument.presentationml.notesSlide+xml"/>
  <Override PartName="/ppt/tags/tag6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3.xml" ContentType="application/vnd.openxmlformats-officedocument.presentationml.tags+xml"/>
  <Override PartName="/ppt/notesSlides/notesSlide40.xml" ContentType="application/vnd.openxmlformats-officedocument.presentationml.notesSlide+xml"/>
  <Override PartName="/ppt/tags/tag6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67.xml" ContentType="application/vnd.openxmlformats-officedocument.presentationml.tags+xml"/>
  <Override PartName="/ppt/notesSlides/notesSlide55.xml" ContentType="application/vnd.openxmlformats-officedocument.presentationml.notesSlide+xml"/>
  <Override PartName="/ppt/tags/tag68.xml" ContentType="application/vnd.openxmlformats-officedocument.presentationml.tags+xml"/>
  <Override PartName="/ppt/notesSlides/notesSlide56.xml" ContentType="application/vnd.openxmlformats-officedocument.presentationml.notesSlide+xml"/>
  <Override PartName="/ppt/tags/tag69.xml" ContentType="application/vnd.openxmlformats-officedocument.presentationml.tags+xml"/>
  <Override PartName="/ppt/notesSlides/notesSlide57.xml" ContentType="application/vnd.openxmlformats-officedocument.presentationml.notesSlide+xml"/>
  <Override PartName="/ppt/tags/tag70.xml" ContentType="application/vnd.openxmlformats-officedocument.presentationml.tags+xml"/>
  <Override PartName="/ppt/notesSlides/notesSlide58.xml" ContentType="application/vnd.openxmlformats-officedocument.presentationml.notesSlide+xml"/>
  <Override PartName="/ppt/tags/tag71.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7"/>
    <p:sldMasterId id="2147483660" r:id="rId8"/>
    <p:sldMasterId id="2147483674" r:id="rId9"/>
    <p:sldMasterId id="2147483695" r:id="rId10"/>
    <p:sldMasterId id="2147483710" r:id="rId11"/>
  </p:sldMasterIdLst>
  <p:notesMasterIdLst>
    <p:notesMasterId r:id="rId71"/>
  </p:notesMasterIdLst>
  <p:sldIdLst>
    <p:sldId id="294" r:id="rId12"/>
    <p:sldId id="271" r:id="rId13"/>
    <p:sldId id="317" r:id="rId14"/>
    <p:sldId id="401" r:id="rId15"/>
    <p:sldId id="421" r:id="rId16"/>
    <p:sldId id="439" r:id="rId17"/>
    <p:sldId id="422" r:id="rId18"/>
    <p:sldId id="351" r:id="rId19"/>
    <p:sldId id="424" r:id="rId20"/>
    <p:sldId id="430" r:id="rId21"/>
    <p:sldId id="431" r:id="rId22"/>
    <p:sldId id="432" r:id="rId23"/>
    <p:sldId id="350" r:id="rId24"/>
    <p:sldId id="380" r:id="rId25"/>
    <p:sldId id="452" r:id="rId26"/>
    <p:sldId id="429" r:id="rId27"/>
    <p:sldId id="428" r:id="rId28"/>
    <p:sldId id="425" r:id="rId29"/>
    <p:sldId id="455" r:id="rId30"/>
    <p:sldId id="324" r:id="rId31"/>
    <p:sldId id="355" r:id="rId32"/>
    <p:sldId id="426" r:id="rId33"/>
    <p:sldId id="433" r:id="rId34"/>
    <p:sldId id="453" r:id="rId35"/>
    <p:sldId id="434" r:id="rId36"/>
    <p:sldId id="435" r:id="rId37"/>
    <p:sldId id="436" r:id="rId38"/>
    <p:sldId id="438" r:id="rId39"/>
    <p:sldId id="358" r:id="rId40"/>
    <p:sldId id="441" r:id="rId41"/>
    <p:sldId id="447" r:id="rId42"/>
    <p:sldId id="454" r:id="rId43"/>
    <p:sldId id="442" r:id="rId44"/>
    <p:sldId id="443" r:id="rId45"/>
    <p:sldId id="437" r:id="rId46"/>
    <p:sldId id="363" r:id="rId47"/>
    <p:sldId id="382" r:id="rId48"/>
    <p:sldId id="369" r:id="rId49"/>
    <p:sldId id="370" r:id="rId50"/>
    <p:sldId id="450" r:id="rId51"/>
    <p:sldId id="451" r:id="rId52"/>
    <p:sldId id="448" r:id="rId53"/>
    <p:sldId id="449" r:id="rId54"/>
    <p:sldId id="371" r:id="rId55"/>
    <p:sldId id="460" r:id="rId56"/>
    <p:sldId id="444" r:id="rId57"/>
    <p:sldId id="458" r:id="rId58"/>
    <p:sldId id="456" r:id="rId59"/>
    <p:sldId id="445" r:id="rId60"/>
    <p:sldId id="374" r:id="rId61"/>
    <p:sldId id="446" r:id="rId62"/>
    <p:sldId id="339" r:id="rId63"/>
    <p:sldId id="372" r:id="rId64"/>
    <p:sldId id="375" r:id="rId65"/>
    <p:sldId id="276" r:id="rId66"/>
    <p:sldId id="257" r:id="rId67"/>
    <p:sldId id="319" r:id="rId68"/>
    <p:sldId id="419" r:id="rId69"/>
    <p:sldId id="293" r:id="rId70"/>
  </p:sldIdLst>
  <p:sldSz cx="12192000" cy="6858000"/>
  <p:notesSz cx="7023100" cy="93091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C58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4"/>
    <p:restoredTop sz="62211" autoAdjust="0"/>
  </p:normalViewPr>
  <p:slideViewPr>
    <p:cSldViewPr snapToGrid="0" snapToObjects="1" showGuides="1">
      <p:cViewPr varScale="1">
        <p:scale>
          <a:sx n="71" d="100"/>
          <a:sy n="71" d="100"/>
        </p:scale>
        <p:origin x="2052" y="66"/>
      </p:cViewPr>
      <p:guideLst>
        <p:guide orient="horz" pos="2184"/>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9" d="100"/>
          <a:sy n="109" d="100"/>
        </p:scale>
        <p:origin x="285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5.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2.xml"/><Relationship Id="rId51" Type="http://schemas.openxmlformats.org/officeDocument/2006/relationships/slide" Target="slides/slide40.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4.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3.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ableStyles" Target="tableStyles.xml"/><Relationship Id="rId7" Type="http://schemas.openxmlformats.org/officeDocument/2006/relationships/slideMaster" Target="slideMasters/slideMaster1.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24DF87D-78D0-F54B-BF98-8C6445761970}" type="datetimeFigureOut">
              <a:rPr lang="en-US" smtClean="0"/>
              <a:t>6/23/2022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33E0E29-74B4-2D4E-A2E4-2D2CCD76D823}" type="slidenum">
              <a:rPr lang="en-US" smtClean="0"/>
              <a:t>‹#›</a:t>
            </a:fld>
            <a:endParaRPr lang="en-US"/>
          </a:p>
        </p:txBody>
      </p:sp>
    </p:spTree>
    <p:extLst>
      <p:ext uri="{BB962C8B-B14F-4D97-AF65-F5344CB8AC3E}">
        <p14:creationId xmlns:p14="http://schemas.microsoft.com/office/powerpoint/2010/main" val="83839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etractionwatch.com/2020/07/30/journal-retracted-46-articles-in-one-fell-swoop-for-faked-peer-review/"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retractionwatch.com/2020/04/29/peer-review-bandits-purloin-again-this-time-in-chemistry/" TargetMode="External"/><Relationship Id="rId4" Type="http://schemas.openxmlformats.org/officeDocument/2006/relationships/hyperlink" Target="https://retractionwatch.com/2020/04/09/agriculture-researcher-up-to-15-retractions-for-fake-peer-review/"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ture.com/articles/d41586-018-07245-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coevoevoeco.blogspot.com/2014/11/how-to-be-reviewereditor.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cholarlykitchen.sspnet.org/2021/10/12/recognition-in-peer-review/"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bmj.com/about-bmj/resources-reviewers/training-material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oi.org/10.1371/journal.pcbi.0020110"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senseaboutscience.org/activities/peer-review-the-nuts-and-bolt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ocabularies.coar-repositories.org/resource_types/c_816b/"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ublicationethics.org/files/u7140/COPE_Preprints_Mar18.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Lead slide by Michelle. Welcome to the Responsible Conduct</a:t>
            </a:r>
            <a:r>
              <a:rPr lang="en-US" baseline="0" dirty="0"/>
              <a:t> of Research Summer Seminar Series, whether you registered for just a few seminars or are enrolled in the RCR Certificate of Completion program, we are glad to have you participate! </a:t>
            </a:r>
            <a:r>
              <a:rPr lang="en-US" dirty="0">
                <a:solidFill>
                  <a:prstClr val="black"/>
                </a:solidFill>
              </a:rPr>
              <a:t>We have almost xx people in attendance, all with different levels of experience, knowledge and skills. These seminars are developed for the beginner but hopefully those of you with more experience will also find some take-aways, especially as we move to break out rooms to do the exercises, please keep that in mind as you begin your discussions. The goal for this seminar series is to promote a culture of research integrity on campus. To do this, we will learn from others, and have an open dialogue about research using active learning techniques, such as polls, breakout rooms, case studies, and discussions. The sessions will not be recorded so that we may discuss openly and freely. You will receive a copy of the presentation after the session ends. </a:t>
            </a:r>
          </a:p>
          <a:p>
            <a:pPr defTabSz="933237">
              <a:defRPr/>
            </a:pPr>
            <a:endParaRPr lang="en-US" dirty="0">
              <a:solidFill>
                <a:prstClr val="black"/>
              </a:solidFill>
            </a:endParaRPr>
          </a:p>
          <a:p>
            <a:pPr defTabSz="933237">
              <a:defRPr/>
            </a:pPr>
            <a:r>
              <a:rPr lang="en-US" dirty="0">
                <a:solidFill>
                  <a:prstClr val="black"/>
                </a:solidFill>
              </a:rPr>
              <a:t>Michelle will introduce the moderator.</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1</a:t>
            </a:fld>
            <a:endParaRPr lang="en-US"/>
          </a:p>
        </p:txBody>
      </p:sp>
    </p:spTree>
    <p:extLst>
      <p:ext uri="{BB962C8B-B14F-4D97-AF65-F5344CB8AC3E}">
        <p14:creationId xmlns:p14="http://schemas.microsoft.com/office/powerpoint/2010/main" val="94101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10</a:t>
            </a:fld>
            <a:endParaRPr lang="en-US"/>
          </a:p>
        </p:txBody>
      </p:sp>
    </p:spTree>
    <p:extLst>
      <p:ext uri="{BB962C8B-B14F-4D97-AF65-F5344CB8AC3E}">
        <p14:creationId xmlns:p14="http://schemas.microsoft.com/office/powerpoint/2010/main" val="3742639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https://www.biorxiv.org/content/10.1101/543868v1.abstract </a:t>
            </a:r>
          </a:p>
        </p:txBody>
      </p:sp>
      <p:sp>
        <p:nvSpPr>
          <p:cNvPr id="4" name="Slide Number Placeholder 3"/>
          <p:cNvSpPr>
            <a:spLocks noGrp="1"/>
          </p:cNvSpPr>
          <p:nvPr>
            <p:ph type="sldNum" sz="quarter" idx="5"/>
          </p:nvPr>
        </p:nvSpPr>
        <p:spPr/>
        <p:txBody>
          <a:bodyPr/>
          <a:lstStyle/>
          <a:p>
            <a:fld id="{833E0E29-74B4-2D4E-A2E4-2D2CCD76D823}" type="slidenum">
              <a:rPr lang="en-US" smtClean="0"/>
              <a:t>11</a:t>
            </a:fld>
            <a:endParaRPr lang="en-US"/>
          </a:p>
        </p:txBody>
      </p:sp>
    </p:spTree>
    <p:extLst>
      <p:ext uri="{BB962C8B-B14F-4D97-AF65-F5344CB8AC3E}">
        <p14:creationId xmlns:p14="http://schemas.microsoft.com/office/powerpoint/2010/main" val="2241850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https://osf.io/preprints/socarxiv/sbvut/ </a:t>
            </a:r>
          </a:p>
        </p:txBody>
      </p:sp>
      <p:sp>
        <p:nvSpPr>
          <p:cNvPr id="4" name="Slide Number Placeholder 3"/>
          <p:cNvSpPr>
            <a:spLocks noGrp="1"/>
          </p:cNvSpPr>
          <p:nvPr>
            <p:ph type="sldNum" sz="quarter" idx="5"/>
          </p:nvPr>
        </p:nvSpPr>
        <p:spPr/>
        <p:txBody>
          <a:bodyPr/>
          <a:lstStyle/>
          <a:p>
            <a:fld id="{833E0E29-74B4-2D4E-A2E4-2D2CCD76D823}" type="slidenum">
              <a:rPr lang="en-US" smtClean="0"/>
              <a:t>12</a:t>
            </a:fld>
            <a:endParaRPr lang="en-US"/>
          </a:p>
        </p:txBody>
      </p:sp>
    </p:spTree>
    <p:extLst>
      <p:ext uri="{BB962C8B-B14F-4D97-AF65-F5344CB8AC3E}">
        <p14:creationId xmlns:p14="http://schemas.microsoft.com/office/powerpoint/2010/main" val="442794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has a part to play in the</a:t>
            </a:r>
            <a:r>
              <a:rPr lang="en-US" baseline="0" dirty="0"/>
              <a:t> peer review process</a:t>
            </a:r>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13</a:t>
            </a:fld>
            <a:endParaRPr lang="en-US"/>
          </a:p>
        </p:txBody>
      </p:sp>
    </p:spTree>
    <p:extLst>
      <p:ext uri="{BB962C8B-B14F-4D97-AF65-F5344CB8AC3E}">
        <p14:creationId xmlns:p14="http://schemas.microsoft.com/office/powerpoint/2010/main" val="296064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a:t>
            </a:r>
          </a:p>
        </p:txBody>
      </p:sp>
      <p:sp>
        <p:nvSpPr>
          <p:cNvPr id="4" name="Slide Number Placeholder 3"/>
          <p:cNvSpPr>
            <a:spLocks noGrp="1"/>
          </p:cNvSpPr>
          <p:nvPr>
            <p:ph type="sldNum" sz="quarter" idx="10"/>
          </p:nvPr>
        </p:nvSpPr>
        <p:spPr/>
        <p:txBody>
          <a:bodyPr/>
          <a:lstStyle/>
          <a:p>
            <a:fld id="{8AD6CD99-D899-354E-B09E-60AE4B35F842}" type="slidenum">
              <a:rPr lang="en-US" smtClean="0"/>
              <a:t>14</a:t>
            </a:fld>
            <a:endParaRPr lang="en-US"/>
          </a:p>
        </p:txBody>
      </p:sp>
    </p:spTree>
    <p:extLst>
      <p:ext uri="{BB962C8B-B14F-4D97-AF65-F5344CB8AC3E}">
        <p14:creationId xmlns:p14="http://schemas.microsoft.com/office/powerpoint/2010/main" val="1427469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err="1"/>
              <a:t>JAMBOARD</a:t>
            </a:r>
            <a:r>
              <a:rPr lang="en-US" dirty="0"/>
              <a:t> https://jamboard.google.com/d/1mhgH4Oe6NUoocEItPkc7sLGDGAYslPaEH6K-YRfOCt8/edit?usp=sharing </a:t>
            </a:r>
          </a:p>
          <a:p>
            <a:endParaRPr lang="en-US" dirty="0">
              <a:cs typeface="Calibri"/>
            </a:endParaRPr>
          </a:p>
          <a:p>
            <a:r>
              <a:rPr lang="en-US" dirty="0">
                <a:cs typeface="Calibri"/>
              </a:rPr>
              <a:t>Do NOT put link into Chat.</a:t>
            </a:r>
          </a:p>
          <a:p>
            <a:r>
              <a:rPr lang="en-US" dirty="0">
                <a:cs typeface="Calibri"/>
              </a:rPr>
              <a:t>Participants enter choices for definitions into Chat.</a:t>
            </a:r>
          </a:p>
        </p:txBody>
      </p:sp>
    </p:spTree>
    <p:extLst>
      <p:ext uri="{BB962C8B-B14F-4D97-AF65-F5344CB8AC3E}">
        <p14:creationId xmlns:p14="http://schemas.microsoft.com/office/powerpoint/2010/main" val="1247566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For shared slides:  take a screen shot of the </a:t>
            </a:r>
            <a:r>
              <a:rPr lang="en-US" dirty="0" err="1"/>
              <a:t>Jamboard</a:t>
            </a:r>
            <a:r>
              <a:rPr lang="en-US" dirty="0"/>
              <a:t> with all the definitions aligned?</a:t>
            </a:r>
          </a:p>
        </p:txBody>
      </p:sp>
    </p:spTree>
    <p:extLst>
      <p:ext uri="{BB962C8B-B14F-4D97-AF65-F5344CB8AC3E}">
        <p14:creationId xmlns:p14="http://schemas.microsoft.com/office/powerpoint/2010/main" val="3217144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E0E29-74B4-2D4E-A2E4-2D2CCD76D823}" type="slidenum">
              <a:rPr lang="en-US" smtClean="0"/>
              <a:t>17</a:t>
            </a:fld>
            <a:endParaRPr lang="en-US"/>
          </a:p>
        </p:txBody>
      </p:sp>
    </p:spTree>
    <p:extLst>
      <p:ext uri="{BB962C8B-B14F-4D97-AF65-F5344CB8AC3E}">
        <p14:creationId xmlns:p14="http://schemas.microsoft.com/office/powerpoint/2010/main" val="2195194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https://www.niso.org/publications/niso-rp-8-2008-jav </a:t>
            </a:r>
          </a:p>
        </p:txBody>
      </p:sp>
      <p:sp>
        <p:nvSpPr>
          <p:cNvPr id="4" name="Slide Number Placeholder 3"/>
          <p:cNvSpPr>
            <a:spLocks noGrp="1"/>
          </p:cNvSpPr>
          <p:nvPr>
            <p:ph type="sldNum" sz="quarter" idx="5"/>
          </p:nvPr>
        </p:nvSpPr>
        <p:spPr/>
        <p:txBody>
          <a:bodyPr/>
          <a:lstStyle/>
          <a:p>
            <a:fld id="{833E0E29-74B4-2D4E-A2E4-2D2CCD76D823}" type="slidenum">
              <a:rPr lang="en-US" smtClean="0"/>
              <a:t>18</a:t>
            </a:fld>
            <a:endParaRPr lang="en-US"/>
          </a:p>
        </p:txBody>
      </p:sp>
    </p:spTree>
    <p:extLst>
      <p:ext uri="{BB962C8B-B14F-4D97-AF65-F5344CB8AC3E}">
        <p14:creationId xmlns:p14="http://schemas.microsoft.com/office/powerpoint/2010/main" val="2705154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19</a:t>
            </a:fld>
            <a:endParaRPr lang="en-US"/>
          </a:p>
        </p:txBody>
      </p:sp>
    </p:spTree>
    <p:extLst>
      <p:ext uri="{BB962C8B-B14F-4D97-AF65-F5344CB8AC3E}">
        <p14:creationId xmlns:p14="http://schemas.microsoft.com/office/powerpoint/2010/main" val="395218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 It’s not too late to enroll in other sessions. If you want to earn a RCR Certificate that meets NIH, NSF, and USDA RCR requirements, you will need to enroll in all of these sessions. By earning a certificate, this will replace the CITI online, asynchronous training. And of course, you may choose to attend any or all of the sessions. Add link to enroll in the chat: https://research.ufl.edu/rcr/2022-summer-seminar-series-registration/</a:t>
            </a:r>
          </a:p>
          <a:p>
            <a:endParaRPr lang="en-US" dirty="0"/>
          </a:p>
          <a:p>
            <a:endParaRPr lang="en-US" dirty="0"/>
          </a:p>
        </p:txBody>
      </p:sp>
    </p:spTree>
    <p:extLst>
      <p:ext uri="{BB962C8B-B14F-4D97-AF65-F5344CB8AC3E}">
        <p14:creationId xmlns:p14="http://schemas.microsoft.com/office/powerpoint/2010/main" val="973682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see the big picture. Many parts. </a:t>
            </a:r>
          </a:p>
        </p:txBody>
      </p:sp>
      <p:sp>
        <p:nvSpPr>
          <p:cNvPr id="4" name="Slide Number Placeholder 3"/>
          <p:cNvSpPr>
            <a:spLocks noGrp="1"/>
          </p:cNvSpPr>
          <p:nvPr>
            <p:ph type="sldNum" sz="quarter" idx="10"/>
          </p:nvPr>
        </p:nvSpPr>
        <p:spPr/>
        <p:txBody>
          <a:bodyPr/>
          <a:lstStyle/>
          <a:p>
            <a:fld id="{8AD6CD99-D899-354E-B09E-60AE4B35F842}" type="slidenum">
              <a:rPr lang="en-US" smtClean="0"/>
              <a:t>20</a:t>
            </a:fld>
            <a:endParaRPr lang="en-US"/>
          </a:p>
        </p:txBody>
      </p:sp>
    </p:spTree>
    <p:extLst>
      <p:ext uri="{BB962C8B-B14F-4D97-AF65-F5344CB8AC3E}">
        <p14:creationId xmlns:p14="http://schemas.microsoft.com/office/powerpoint/2010/main" val="174178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https://retractionwatch.com/2020/07/30/journal-retracted-46-articles-in-one-fell-swoop-for-faked-peer-review/</a:t>
            </a:r>
            <a:endParaRPr lang="en-US" dirty="0"/>
          </a:p>
          <a:p>
            <a:r>
              <a:rPr lang="en-US" dirty="0">
                <a:hlinkClick r:id="rId4"/>
              </a:rPr>
              <a:t>https://retractionwatch.com/2020/04/09/agriculture-researcher-up-to-15-retractions-for-fake-peer-review/</a:t>
            </a:r>
            <a:r>
              <a:rPr lang="en-US" dirty="0"/>
              <a:t> </a:t>
            </a:r>
            <a:endParaRPr lang="en-US" dirty="0">
              <a:cs typeface="Calibri"/>
            </a:endParaRPr>
          </a:p>
          <a:p>
            <a:r>
              <a:rPr lang="en-US" dirty="0">
                <a:hlinkClick r:id="rId5"/>
              </a:rPr>
              <a:t>https://retractionwatch.com/2020/04/29/peer-review-bandits-purloin-again-this-time-in-chemistry/</a:t>
            </a:r>
            <a:r>
              <a:rPr lang="en-US" dirty="0"/>
              <a:t> </a:t>
            </a:r>
            <a:endParaRPr lang="en-US" dirty="0">
              <a:cs typeface="Calibri"/>
            </a:endParaRPr>
          </a:p>
          <a:p>
            <a:endParaRPr lang="en-US" dirty="0"/>
          </a:p>
          <a:p>
            <a:r>
              <a:rPr lang="en-US" dirty="0"/>
              <a:t>https://www.washingtonpost.com/news/morning-mix/wp/2015/08/18/outbreak-of-fake-peer-reviews-widens-as-major-publisher-retracts-64-scientific-papers/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21</a:t>
            </a:fld>
            <a:endParaRPr lang="en-US"/>
          </a:p>
        </p:txBody>
      </p:sp>
    </p:spTree>
    <p:extLst>
      <p:ext uri="{BB962C8B-B14F-4D97-AF65-F5344CB8AC3E}">
        <p14:creationId xmlns:p14="http://schemas.microsoft.com/office/powerpoint/2010/main" val="2050056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https://media.nature.com/original/magazine-assets/d41586-021-02906-8/d41586-021-02906-8.pdf </a:t>
            </a:r>
          </a:p>
        </p:txBody>
      </p:sp>
      <p:sp>
        <p:nvSpPr>
          <p:cNvPr id="4" name="Slide Number Placeholder 3"/>
          <p:cNvSpPr>
            <a:spLocks noGrp="1"/>
          </p:cNvSpPr>
          <p:nvPr>
            <p:ph type="sldNum" sz="quarter" idx="5"/>
          </p:nvPr>
        </p:nvSpPr>
        <p:spPr/>
        <p:txBody>
          <a:bodyPr/>
          <a:lstStyle/>
          <a:p>
            <a:fld id="{833E0E29-74B4-2D4E-A2E4-2D2CCD76D823}" type="slidenum">
              <a:rPr lang="en-US" smtClean="0"/>
              <a:t>22</a:t>
            </a:fld>
            <a:endParaRPr lang="en-US"/>
          </a:p>
        </p:txBody>
      </p:sp>
    </p:spTree>
    <p:extLst>
      <p:ext uri="{BB962C8B-B14F-4D97-AF65-F5344CB8AC3E}">
        <p14:creationId xmlns:p14="http://schemas.microsoft.com/office/powerpoint/2010/main" val="3797991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a:t>Image</a:t>
            </a:r>
            <a:r>
              <a:rPr lang="en-US" dirty="0"/>
              <a:t>: https://www.flickr.com/photos/158301585@N08/43267970922/in/photostream/</a:t>
            </a:r>
            <a:r>
              <a:rPr lang="en-US"/>
              <a:t> </a:t>
            </a:r>
            <a:endParaRPr lang="en-US" dirty="0"/>
          </a:p>
        </p:txBody>
      </p:sp>
    </p:spTree>
    <p:extLst>
      <p:ext uri="{BB962C8B-B14F-4D97-AF65-F5344CB8AC3E}">
        <p14:creationId xmlns:p14="http://schemas.microsoft.com/office/powerpoint/2010/main" val="1179176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hlinkClick r:id="rId3"/>
              </a:rPr>
              <a:t>https://www.nature.com/articles/d41586-018-07245-9</a:t>
            </a:r>
            <a:r>
              <a:rPr lang="en-US" dirty="0"/>
              <a:t> </a:t>
            </a:r>
          </a:p>
          <a:p>
            <a:endParaRPr lang="en-US" dirty="0"/>
          </a:p>
          <a:p>
            <a:r>
              <a:rPr lang="en-US" dirty="0"/>
              <a:t>Put link in chat</a:t>
            </a:r>
          </a:p>
        </p:txBody>
      </p:sp>
    </p:spTree>
    <p:extLst>
      <p:ext uri="{BB962C8B-B14F-4D97-AF65-F5344CB8AC3E}">
        <p14:creationId xmlns:p14="http://schemas.microsoft.com/office/powerpoint/2010/main" val="888910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t>
            </a:r>
            <a:r>
              <a:rPr lang="en-US" dirty="0" err="1"/>
              <a:t>Jamboard</a:t>
            </a:r>
            <a:r>
              <a:rPr lang="en-US" dirty="0"/>
              <a:t> in chat: https://jamboard.google.com/d/1v-YFD0GoSz2j2fPqdcJS2aypLp-ysmyzjQEFCkCDPiE/edit?usp=sharing </a:t>
            </a:r>
          </a:p>
        </p:txBody>
      </p:sp>
      <p:sp>
        <p:nvSpPr>
          <p:cNvPr id="4" name="Slide Number Placeholder 3"/>
          <p:cNvSpPr>
            <a:spLocks noGrp="1"/>
          </p:cNvSpPr>
          <p:nvPr>
            <p:ph type="sldNum" sz="quarter" idx="5"/>
          </p:nvPr>
        </p:nvSpPr>
        <p:spPr/>
        <p:txBody>
          <a:bodyPr/>
          <a:lstStyle/>
          <a:p>
            <a:fld id="{833E0E29-74B4-2D4E-A2E4-2D2CCD76D823}" type="slidenum">
              <a:rPr lang="en-US" smtClean="0"/>
              <a:t>25</a:t>
            </a:fld>
            <a:endParaRPr lang="en-US"/>
          </a:p>
        </p:txBody>
      </p:sp>
    </p:spTree>
    <p:extLst>
      <p:ext uri="{BB962C8B-B14F-4D97-AF65-F5344CB8AC3E}">
        <p14:creationId xmlns:p14="http://schemas.microsoft.com/office/powerpoint/2010/main" val="3331221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https://jamboard.google.com/d/1v-YFD0GoSz2j2fPqdcJS2aypLp-ysmyzjQEFCkCDPiE/edit?usp=sharing </a:t>
            </a:r>
          </a:p>
        </p:txBody>
      </p:sp>
      <p:sp>
        <p:nvSpPr>
          <p:cNvPr id="4" name="Slide Number Placeholder 3"/>
          <p:cNvSpPr>
            <a:spLocks noGrp="1"/>
          </p:cNvSpPr>
          <p:nvPr>
            <p:ph type="sldNum" sz="quarter" idx="5"/>
          </p:nvPr>
        </p:nvSpPr>
        <p:spPr/>
        <p:txBody>
          <a:bodyPr/>
          <a:lstStyle/>
          <a:p>
            <a:fld id="{833E0E29-74B4-2D4E-A2E4-2D2CCD76D823}" type="slidenum">
              <a:rPr lang="en-US" smtClean="0"/>
              <a:t>26</a:t>
            </a:fld>
            <a:endParaRPr lang="en-US"/>
          </a:p>
        </p:txBody>
      </p:sp>
    </p:spTree>
    <p:extLst>
      <p:ext uri="{BB962C8B-B14F-4D97-AF65-F5344CB8AC3E}">
        <p14:creationId xmlns:p14="http://schemas.microsoft.com/office/powerpoint/2010/main" val="2145078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defTabSz="933237">
              <a:defRPr/>
            </a:pPr>
            <a:r>
              <a:rPr lang="en-US" dirty="0"/>
              <a:t>[Suzanne]</a:t>
            </a:r>
          </a:p>
          <a:p>
            <a:r>
              <a:rPr lang="en-US" dirty="0"/>
              <a:t>Part 2.</a:t>
            </a:r>
          </a:p>
          <a:p>
            <a:r>
              <a:rPr lang="en-US" dirty="0"/>
              <a:t>Becoming a Peer Reviewer</a:t>
            </a:r>
          </a:p>
          <a:p>
            <a:r>
              <a:rPr lang="en-US" dirty="0"/>
              <a:t>Poll #2 Have you served as a peer-reviewer?</a:t>
            </a:r>
          </a:p>
          <a:p>
            <a:r>
              <a:rPr lang="en-US" dirty="0"/>
              <a:t>Yes</a:t>
            </a:r>
          </a:p>
          <a:p>
            <a:r>
              <a:rPr lang="en-US" dirty="0"/>
              <a:t>No (not yet)</a:t>
            </a:r>
          </a:p>
        </p:txBody>
      </p:sp>
    </p:spTree>
    <p:extLst>
      <p:ext uri="{BB962C8B-B14F-4D97-AF65-F5344CB8AC3E}">
        <p14:creationId xmlns:p14="http://schemas.microsoft.com/office/powerpoint/2010/main" val="3991857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Becoming a Reviewer: When to Accept an Invitation</a:t>
            </a:r>
          </a:p>
          <a:p>
            <a:r>
              <a:rPr lang="en-US" dirty="0" err="1"/>
              <a:t>COPE’s</a:t>
            </a:r>
            <a:r>
              <a:rPr lang="en-US" dirty="0"/>
              <a:t> guidelines for reviewers:</a:t>
            </a:r>
          </a:p>
          <a:p>
            <a:r>
              <a:rPr lang="en-US" dirty="0"/>
              <a:t>“When approached to review, agree to review only</a:t>
            </a:r>
            <a:br>
              <a:rPr lang="en-US" dirty="0"/>
            </a:br>
            <a:r>
              <a:rPr lang="en-US" dirty="0"/>
              <a:t>if you have the necessary expertise to assess the manuscript and can be unbiased in your assessment.</a:t>
            </a:r>
            <a:br>
              <a:rPr lang="en-US" dirty="0"/>
            </a:br>
            <a:r>
              <a:rPr lang="en-US" dirty="0"/>
              <a:t>It is better to identify clearly any gaps in your expertise when asked to review.”</a:t>
            </a:r>
          </a:p>
          <a:p>
            <a:endParaRPr lang="en-US" dirty="0"/>
          </a:p>
          <a:p>
            <a:r>
              <a:rPr lang="en-US" dirty="0"/>
              <a:t>Source </a:t>
            </a:r>
            <a:r>
              <a:rPr lang="en-US" dirty="0" err="1"/>
              <a:t>pg</a:t>
            </a:r>
            <a:r>
              <a:rPr lang="en-US" dirty="0"/>
              <a:t> 5 of https://publicationethics.org/files/cope-ethical-guidelines-peer-reviewers-v2_0.pdf</a:t>
            </a:r>
          </a:p>
          <a:p>
            <a:endParaRPr lang="en-US" dirty="0"/>
          </a:p>
          <a:p>
            <a:r>
              <a:rPr lang="en-US" dirty="0"/>
              <a:t>Predatory publishers: be wary of unsolicited invitations – check the sender, the journal </a:t>
            </a:r>
            <a:r>
              <a:rPr lang="en-US" dirty="0" err="1"/>
              <a:t>url</a:t>
            </a:r>
            <a:r>
              <a:rPr lang="en-US" dirty="0"/>
              <a:t>.</a:t>
            </a:r>
          </a:p>
          <a:p>
            <a:endParaRPr lang="en-US" dirty="0"/>
          </a:p>
        </p:txBody>
      </p:sp>
    </p:spTree>
    <p:extLst>
      <p:ext uri="{BB962C8B-B14F-4D97-AF65-F5344CB8AC3E}">
        <p14:creationId xmlns:p14="http://schemas.microsoft.com/office/powerpoint/2010/main" val="1819593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spend some time discussing how to provide a constructive peer review.</a:t>
            </a:r>
          </a:p>
        </p:txBody>
      </p:sp>
      <p:sp>
        <p:nvSpPr>
          <p:cNvPr id="4" name="Slide Number Placeholder 3"/>
          <p:cNvSpPr>
            <a:spLocks noGrp="1"/>
          </p:cNvSpPr>
          <p:nvPr>
            <p:ph type="sldNum" sz="quarter" idx="10"/>
          </p:nvPr>
        </p:nvSpPr>
        <p:spPr/>
        <p:txBody>
          <a:bodyPr/>
          <a:lstStyle/>
          <a:p>
            <a:fld id="{8AD6CD99-D899-354E-B09E-60AE4B35F842}" type="slidenum">
              <a:rPr lang="en-US" smtClean="0"/>
              <a:t>29</a:t>
            </a:fld>
            <a:endParaRPr lang="en-US"/>
          </a:p>
        </p:txBody>
      </p:sp>
    </p:spTree>
    <p:extLst>
      <p:ext uri="{BB962C8B-B14F-4D97-AF65-F5344CB8AC3E}">
        <p14:creationId xmlns:p14="http://schemas.microsoft.com/office/powerpoint/2010/main" val="3764218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 will introduce the speaker(s). If the speaker prefers, they can send a brief bio in advance to the moderator, OR, the speaker can do a brief greeting and introduce the topic.</a:t>
            </a:r>
          </a:p>
        </p:txBody>
      </p:sp>
      <p:sp>
        <p:nvSpPr>
          <p:cNvPr id="4" name="Slide Number Placeholder 3"/>
          <p:cNvSpPr>
            <a:spLocks noGrp="1"/>
          </p:cNvSpPr>
          <p:nvPr>
            <p:ph type="sldNum" sz="quarter" idx="5"/>
          </p:nvPr>
        </p:nvSpPr>
        <p:spPr/>
        <p:txBody>
          <a:bodyPr/>
          <a:lstStyle/>
          <a:p>
            <a:fld id="{833E0E29-74B4-2D4E-A2E4-2D2CCD76D823}" type="slidenum">
              <a:rPr lang="en-US" smtClean="0"/>
              <a:t>3</a:t>
            </a:fld>
            <a:endParaRPr lang="en-US"/>
          </a:p>
        </p:txBody>
      </p:sp>
    </p:spTree>
    <p:extLst>
      <p:ext uri="{BB962C8B-B14F-4D97-AF65-F5344CB8AC3E}">
        <p14:creationId xmlns:p14="http://schemas.microsoft.com/office/powerpoint/2010/main" val="1245199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r>
              <a:rPr lang="en-US" dirty="0">
                <a:cs typeface="Calibri"/>
              </a:rPr>
              <a:t>Modify this image, adding Authors &amp; Conclusion:</a:t>
            </a:r>
          </a:p>
          <a:p>
            <a:r>
              <a:rPr lang="en-US" dirty="0">
                <a:cs typeface="Calibri"/>
              </a:rPr>
              <a:t>https://sites.middlebury.edu/middsciwriting/by-genre/journal-article/</a:t>
            </a:r>
          </a:p>
          <a:p>
            <a:endParaRPr lang="en-US" dirty="0">
              <a:cs typeface="Calibri"/>
            </a:endParaRPr>
          </a:p>
        </p:txBody>
      </p:sp>
    </p:spTree>
    <p:extLst>
      <p:ext uri="{BB962C8B-B14F-4D97-AF65-F5344CB8AC3E}">
        <p14:creationId xmlns:p14="http://schemas.microsoft.com/office/powerpoint/2010/main" val="3031583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reading of the submission</a:t>
            </a:r>
          </a:p>
          <a:p>
            <a:r>
              <a:rPr lang="en-US" dirty="0"/>
              <a:t>IEEE Author Center: Become an IEEE Reviewer</a:t>
            </a:r>
          </a:p>
          <a:p>
            <a:endParaRPr lang="en-US" dirty="0"/>
          </a:p>
          <a:p>
            <a:r>
              <a:rPr lang="en-US" dirty="0"/>
              <a:t>https://journals.ieeeauthorcenter.ieee.org/submit-your-article-for-peer-review/become-an-ieee-reviewer/</a:t>
            </a:r>
          </a:p>
          <a:p>
            <a:endParaRPr lang="en-US" dirty="0"/>
          </a:p>
          <a:p>
            <a:pPr defTabSz="933237">
              <a:defRPr/>
            </a:pPr>
            <a:r>
              <a:rPr lang="en-US" dirty="0"/>
              <a:t>F1000 Reviewer Guidelines: https://f1000research.com/for-referees/guidelines</a:t>
            </a:r>
          </a:p>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31</a:t>
            </a:fld>
            <a:endParaRPr lang="en-US"/>
          </a:p>
        </p:txBody>
      </p:sp>
    </p:spTree>
    <p:extLst>
      <p:ext uri="{BB962C8B-B14F-4D97-AF65-F5344CB8AC3E}">
        <p14:creationId xmlns:p14="http://schemas.microsoft.com/office/powerpoint/2010/main" val="2009399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 reading of the submission includes careful checking of cited literature. If a manuscript has been retracted, that should be stated or the original not cited.</a:t>
            </a:r>
          </a:p>
          <a:p>
            <a:endParaRPr lang="en-US" dirty="0"/>
          </a:p>
          <a:p>
            <a:r>
              <a:rPr lang="en-US" dirty="0"/>
              <a:t>Ivan </a:t>
            </a:r>
            <a:r>
              <a:rPr lang="en-US" dirty="0" err="1"/>
              <a:t>Oransky</a:t>
            </a:r>
            <a:r>
              <a:rPr lang="en-US" dirty="0"/>
              <a:t>, co-founder of Retraction Watch, an online database of retracted scholarly publications, said</a:t>
            </a:r>
          </a:p>
          <a:p>
            <a:r>
              <a:rPr lang="en-US" dirty="0"/>
              <a:t>“People are either willfully or negligently not checking references”. He reports that this is common practice among authors.</a:t>
            </a:r>
          </a:p>
          <a:p>
            <a:endParaRPr lang="en-US" dirty="0"/>
          </a:p>
          <a:p>
            <a:r>
              <a:rPr lang="en-US" dirty="0"/>
              <a:t>An article by Charles </a:t>
            </a:r>
            <a:r>
              <a:rPr lang="en-US" dirty="0" err="1"/>
              <a:t>Piller</a:t>
            </a:r>
            <a:r>
              <a:rPr lang="en-US" dirty="0"/>
              <a:t> in Science (1/15/2021) reports that after 2 high-profile articles about COVID-19 treatments were retracted for poor science, publications continued to cite the original articles without reference to their retractions. “</a:t>
            </a:r>
            <a:r>
              <a:rPr lang="en-US" dirty="0" err="1"/>
              <a:t>Oransky</a:t>
            </a:r>
            <a:r>
              <a:rPr lang="en-US" dirty="0"/>
              <a:t> estimates that in biomedicine, up to 90% of citations to retracted papers don’t mention their fall from grace” according to C. </a:t>
            </a:r>
            <a:r>
              <a:rPr lang="en-US" dirty="0" err="1"/>
              <a:t>Piller</a:t>
            </a:r>
            <a:r>
              <a:rPr lang="en-US" dirty="0"/>
              <a:t>.</a:t>
            </a:r>
          </a:p>
          <a:p>
            <a:endParaRPr lang="en-US" dirty="0"/>
          </a:p>
          <a:p>
            <a:pPr defTabSz="933237">
              <a:defRPr/>
            </a:pPr>
            <a:r>
              <a:rPr lang="en-US" dirty="0"/>
              <a:t>I’ve been anticipating the need for reviewers to devote more time to checking submissions’ citations. Not just for whether they include important relevant literature on the topic but also to ensure that they do not include articles with ethical violations.</a:t>
            </a:r>
          </a:p>
          <a:p>
            <a:endParaRPr lang="en-US" dirty="0"/>
          </a:p>
          <a:p>
            <a:r>
              <a:rPr lang="en-US" dirty="0"/>
              <a:t>Since new knowledge is built upon the foundation of prior knowledge, it is critical that peer reviewers participate in building a strong, credible foundation.</a:t>
            </a:r>
          </a:p>
          <a:p>
            <a:endParaRPr lang="en-US" dirty="0"/>
          </a:p>
          <a:p>
            <a:r>
              <a:rPr lang="en-US" dirty="0"/>
              <a:t>A number of citation management programs integrate with Retraction Watch to check for any retractions in a list of references (e.g. scite.ai, </a:t>
            </a:r>
            <a:r>
              <a:rPr lang="en-US" dirty="0" err="1"/>
              <a:t>Zoetero</a:t>
            </a:r>
            <a:r>
              <a:rPr lang="en-US" dirty="0"/>
              <a:t>, and </a:t>
            </a:r>
            <a:r>
              <a:rPr lang="en-US" dirty="0" err="1"/>
              <a:t>RedacTek</a:t>
            </a:r>
            <a:r>
              <a:rPr lang="en-US" dirty="0"/>
              <a:t>, according to C. </a:t>
            </a:r>
            <a:r>
              <a:rPr lang="en-US" dirty="0" err="1"/>
              <a:t>Piller</a:t>
            </a:r>
            <a:r>
              <a:rPr lang="en-US" dirty="0"/>
              <a:t>. The Library Catalog will indicate if a journal article has been retracted.</a:t>
            </a:r>
          </a:p>
        </p:txBody>
      </p:sp>
      <p:sp>
        <p:nvSpPr>
          <p:cNvPr id="4" name="Slide Number Placeholder 3"/>
          <p:cNvSpPr>
            <a:spLocks noGrp="1"/>
          </p:cNvSpPr>
          <p:nvPr>
            <p:ph type="sldNum" sz="quarter" idx="5"/>
          </p:nvPr>
        </p:nvSpPr>
        <p:spPr/>
        <p:txBody>
          <a:bodyPr/>
          <a:lstStyle/>
          <a:p>
            <a:fld id="{833E0E29-74B4-2D4E-A2E4-2D2CCD76D823}" type="slidenum">
              <a:rPr lang="en-US" smtClean="0"/>
              <a:t>32</a:t>
            </a:fld>
            <a:endParaRPr lang="en-US"/>
          </a:p>
        </p:txBody>
      </p:sp>
    </p:spTree>
    <p:extLst>
      <p:ext uri="{BB962C8B-B14F-4D97-AF65-F5344CB8AC3E}">
        <p14:creationId xmlns:p14="http://schemas.microsoft.com/office/powerpoint/2010/main" val="3743785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defTabSz="933237">
              <a:defRPr/>
            </a:pPr>
            <a:r>
              <a:rPr lang="en-US" dirty="0"/>
              <a:t>BMJ “ Constructively critique the article and help editors assess its importance and originality”</a:t>
            </a:r>
          </a:p>
          <a:p>
            <a:endParaRPr lang="en-US" dirty="0"/>
          </a:p>
          <a:p>
            <a:r>
              <a:rPr lang="en-US" dirty="0"/>
              <a:t>See also 10 Simple Rules for Reviewers </a:t>
            </a:r>
          </a:p>
          <a:p>
            <a:r>
              <a:rPr lang="en-US" dirty="0"/>
              <a:t>Esp. Rules 3, 4 and 9</a:t>
            </a:r>
          </a:p>
          <a:p>
            <a:r>
              <a:rPr lang="en-US" dirty="0"/>
              <a:t> https://doi.org/10.1371/journal.pcbi.0020110</a:t>
            </a:r>
          </a:p>
          <a:p>
            <a:endParaRPr lang="en-US" dirty="0"/>
          </a:p>
          <a:p>
            <a:endParaRPr lang="en-US" dirty="0"/>
          </a:p>
        </p:txBody>
      </p:sp>
    </p:spTree>
    <p:extLst>
      <p:ext uri="{BB962C8B-B14F-4D97-AF65-F5344CB8AC3E}">
        <p14:creationId xmlns:p14="http://schemas.microsoft.com/office/powerpoint/2010/main" val="2672317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Comments to Author(s) (traditional, double-anonymous type of peer review)</a:t>
            </a:r>
          </a:p>
          <a:p>
            <a:endParaRPr lang="en-US" dirty="0"/>
          </a:p>
          <a:p>
            <a:r>
              <a:rPr lang="en-US" dirty="0"/>
              <a:t>Summary of main findings: demonstrate your understanding of the article</a:t>
            </a:r>
          </a:p>
          <a:p>
            <a:endParaRPr lang="en-US" dirty="0">
              <a:cs typeface="Calibri" panose="020F0502020204030204"/>
            </a:endParaRPr>
          </a:p>
          <a:p>
            <a:r>
              <a:rPr lang="en-US" dirty="0">
                <a:cs typeface="Calibri" panose="020F0502020204030204"/>
              </a:rPr>
              <a:t>Comment on context &amp; relevancy (novelty &amp; importance, innovation AND validity)</a:t>
            </a:r>
          </a:p>
          <a:p>
            <a:endParaRPr lang="en-US" dirty="0">
              <a:cs typeface="Calibri" panose="020F0502020204030204"/>
            </a:endParaRPr>
          </a:p>
          <a:p>
            <a:r>
              <a:rPr lang="en-US" dirty="0">
                <a:cs typeface="Calibri" panose="020F0502020204030204"/>
              </a:rPr>
              <a:t>Areas for improvement might include info for reproducibility/transparency</a:t>
            </a:r>
            <a:endParaRPr lang="en-US" dirty="0"/>
          </a:p>
          <a:p>
            <a:endParaRPr lang="en-US" dirty="0">
              <a:cs typeface="Calibri" panose="020F0502020204030204"/>
            </a:endParaRPr>
          </a:p>
          <a:p>
            <a:r>
              <a:rPr lang="en-US" dirty="0">
                <a:cs typeface="Calibri" panose="020F0502020204030204"/>
              </a:rPr>
              <a:t>Support your comments with specific examples &amp; references. Remember your goal is to help the author improve their submission through your evaluation.</a:t>
            </a:r>
          </a:p>
          <a:p>
            <a:endParaRPr lang="en-US" dirty="0">
              <a:cs typeface="Calibri" panose="020F0502020204030204"/>
            </a:endParaRPr>
          </a:p>
          <a:p>
            <a:endParaRPr lang="en-US" dirty="0">
              <a:cs typeface="Calibri" panose="020F0502020204030204"/>
            </a:endParaRPr>
          </a:p>
        </p:txBody>
      </p:sp>
    </p:spTree>
    <p:extLst>
      <p:ext uri="{BB962C8B-B14F-4D97-AF65-F5344CB8AC3E}">
        <p14:creationId xmlns:p14="http://schemas.microsoft.com/office/powerpoint/2010/main" val="77430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cs typeface="Calibri"/>
              </a:rPr>
              <a:t>Comments to Editor</a:t>
            </a:r>
          </a:p>
          <a:p>
            <a:endParaRPr lang="en-US" dirty="0">
              <a:cs typeface="Calibri"/>
            </a:endParaRPr>
          </a:p>
          <a:p>
            <a:r>
              <a:rPr lang="en-US" dirty="0">
                <a:cs typeface="Calibri"/>
              </a:rPr>
              <a:t>Confidential (in traditional anonymous review)</a:t>
            </a:r>
          </a:p>
          <a:p>
            <a:endParaRPr lang="en-US" dirty="0">
              <a:cs typeface="Calibri"/>
            </a:endParaRPr>
          </a:p>
        </p:txBody>
      </p:sp>
    </p:spTree>
    <p:extLst>
      <p:ext uri="{BB962C8B-B14F-4D97-AF65-F5344CB8AC3E}">
        <p14:creationId xmlns:p14="http://schemas.microsoft.com/office/powerpoint/2010/main" val="443164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Constructive Review</a:t>
            </a:r>
          </a:p>
          <a:p>
            <a:endParaRPr lang="en-US" dirty="0"/>
          </a:p>
          <a:p>
            <a:r>
              <a:rPr lang="en-US" dirty="0"/>
              <a:t>F1000Research uses an open peer review system.</a:t>
            </a:r>
          </a:p>
          <a:p>
            <a:r>
              <a:rPr lang="en-US" dirty="0"/>
              <a:t>Point out Reviewers Names, Reviewers Recommendations.</a:t>
            </a:r>
          </a:p>
          <a:p>
            <a:r>
              <a:rPr lang="en-US" dirty="0"/>
              <a:t>Click on Recommendations to see Reviewer’s Comments to Authors.</a:t>
            </a:r>
          </a:p>
          <a:p>
            <a:endParaRPr lang="en-US" dirty="0"/>
          </a:p>
          <a:p>
            <a:endParaRPr lang="en-US" dirty="0"/>
          </a:p>
          <a:p>
            <a:pPr defTabSz="933237">
              <a:defRPr/>
            </a:pPr>
            <a:r>
              <a:rPr lang="en-US" dirty="0"/>
              <a:t>https://f1000research.com/for-referees/peer-reviewing-tips</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36</a:t>
            </a:fld>
            <a:endParaRPr lang="en-US"/>
          </a:p>
        </p:txBody>
      </p:sp>
    </p:spTree>
    <p:extLst>
      <p:ext uri="{BB962C8B-B14F-4D97-AF65-F5344CB8AC3E}">
        <p14:creationId xmlns:p14="http://schemas.microsoft.com/office/powerpoint/2010/main" val="1904814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Constructive Review from F100 Research</a:t>
            </a:r>
          </a:p>
          <a:p>
            <a:r>
              <a:rPr lang="en-US" dirty="0"/>
              <a:t>Here is an excerpt of a review by John Banks of an original submission that was revised and published in 2014.</a:t>
            </a:r>
          </a:p>
          <a:p>
            <a:endParaRPr lang="en-US" dirty="0"/>
          </a:p>
          <a:p>
            <a:r>
              <a:rPr lang="en-US" b="1" dirty="0"/>
              <a:t>What details do you see in this review that make it constructive?</a:t>
            </a:r>
            <a:r>
              <a:rPr lang="en-US" dirty="0"/>
              <a:t> [Chat or Speak up]</a:t>
            </a:r>
          </a:p>
          <a:p>
            <a:r>
              <a:rPr lang="en-US" dirty="0"/>
              <a:t>	-places work in context “important topic”, “important contribution”</a:t>
            </a:r>
          </a:p>
          <a:p>
            <a:r>
              <a:rPr lang="en-US" dirty="0"/>
              <a:t>	-rigor: need to clarify methods &amp; analysis, conclusions should not “overreach the data”</a:t>
            </a:r>
          </a:p>
          <a:p>
            <a:r>
              <a:rPr lang="en-US" dirty="0"/>
              <a:t>	-specific comments to address (Methods, Discussion p 7)</a:t>
            </a:r>
          </a:p>
          <a:p>
            <a:r>
              <a:rPr lang="en-US" dirty="0"/>
              <a:t>	-tone: ”Please clarify”</a:t>
            </a:r>
          </a:p>
          <a:p>
            <a:endParaRPr lang="en-US" dirty="0"/>
          </a:p>
          <a:p>
            <a:pPr defTabSz="933237">
              <a:defRPr/>
            </a:pPr>
            <a:r>
              <a:rPr lang="en-US" dirty="0"/>
              <a:t>https://f1000research.com/for-referees/peer-reviewing-tips</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37</a:t>
            </a:fld>
            <a:endParaRPr lang="en-US"/>
          </a:p>
        </p:txBody>
      </p:sp>
    </p:spTree>
    <p:extLst>
      <p:ext uri="{BB962C8B-B14F-4D97-AF65-F5344CB8AC3E}">
        <p14:creationId xmlns:p14="http://schemas.microsoft.com/office/powerpoint/2010/main" val="2644267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38</a:t>
            </a:fld>
            <a:endParaRPr lang="en-US"/>
          </a:p>
        </p:txBody>
      </p:sp>
    </p:spTree>
    <p:extLst>
      <p:ext uri="{BB962C8B-B14F-4D97-AF65-F5344CB8AC3E}">
        <p14:creationId xmlns:p14="http://schemas.microsoft.com/office/powerpoint/2010/main" val="2276379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on a provocative thought.</a:t>
            </a:r>
          </a:p>
          <a:p>
            <a:pPr defTabSz="933237">
              <a:defRPr/>
            </a:pPr>
            <a:r>
              <a:rPr lang="en-US" dirty="0"/>
              <a:t>1 simple rule: Don’t reject papers!!!!</a:t>
            </a:r>
          </a:p>
          <a:p>
            <a:endParaRPr lang="en-US" dirty="0"/>
          </a:p>
          <a:p>
            <a:r>
              <a:rPr lang="en-US" dirty="0"/>
              <a:t>“As a reviewer, your goal is to improve the scientific literature, which you can achieve by helping good papers get published, by stopping bad papers from getting published, and by improving papers before publication.” Andrew Hendry, 11/4/2014</a:t>
            </a:r>
          </a:p>
          <a:p>
            <a:endParaRPr lang="en-US" dirty="0"/>
          </a:p>
          <a:p>
            <a:r>
              <a:rPr lang="en-US" dirty="0"/>
              <a:t>What do you think?  [enter reactions, thoughts, comments into </a:t>
            </a:r>
            <a:r>
              <a:rPr lang="en-US" b="1" dirty="0"/>
              <a:t>Chat</a:t>
            </a:r>
            <a:r>
              <a:rPr lang="en-US" dirty="0"/>
              <a:t>]</a:t>
            </a:r>
          </a:p>
          <a:p>
            <a:endParaRPr lang="en-US" dirty="0"/>
          </a:p>
          <a:p>
            <a:r>
              <a:rPr lang="en-US" dirty="0"/>
              <a:t>Is the paper a good idea but poorly executed? </a:t>
            </a:r>
          </a:p>
          <a:p>
            <a:r>
              <a:rPr lang="en-US" dirty="0"/>
              <a:t>Even if the science is well done, does it advance knowledge in the field? </a:t>
            </a:r>
          </a:p>
          <a:p>
            <a:r>
              <a:rPr lang="en-US" dirty="0"/>
              <a:t>How much time is it worth working with authors to improve a manuscript?</a:t>
            </a:r>
          </a:p>
          <a:p>
            <a:endParaRPr lang="en-US" dirty="0"/>
          </a:p>
          <a:p>
            <a:r>
              <a:rPr lang="en-US" dirty="0"/>
              <a:t>“How to be a reviewer/editor” blogpost by Andrew Hendry</a:t>
            </a:r>
          </a:p>
          <a:p>
            <a:pPr defTabSz="933237">
              <a:defRPr/>
            </a:pPr>
            <a:r>
              <a:rPr lang="en-US" u="sng" dirty="0">
                <a:hlinkClick r:id="rId3"/>
              </a:rPr>
              <a:t>https://ecoevoevoeco.blogspot.com/2014/11/how-to-be-reviewereditor.html</a:t>
            </a:r>
            <a:r>
              <a:rPr lang="en-US" u="sng"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39</a:t>
            </a:fld>
            <a:endParaRPr lang="en-US"/>
          </a:p>
        </p:txBody>
      </p:sp>
    </p:spTree>
    <p:extLst>
      <p:ext uri="{BB962C8B-B14F-4D97-AF65-F5344CB8AC3E}">
        <p14:creationId xmlns:p14="http://schemas.microsoft.com/office/powerpoint/2010/main" val="3202052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2136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baseline="0" dirty="0"/>
              <a:t>Good Reviews Take Time</a:t>
            </a:r>
          </a:p>
          <a:p>
            <a:endParaRPr lang="en-US" baseline="0" dirty="0"/>
          </a:p>
          <a:p>
            <a:r>
              <a:rPr lang="en-US" baseline="0" dirty="0"/>
              <a:t>Likely you will need to set aside several time to be able to focus on the work at hand.</a:t>
            </a:r>
          </a:p>
          <a:p>
            <a:endParaRPr lang="en-US" baseline="0" dirty="0"/>
          </a:p>
          <a:p>
            <a:endParaRPr lang="en-US" baseline="0" dirty="0"/>
          </a:p>
          <a:p>
            <a:endParaRPr lang="en-US" dirty="0"/>
          </a:p>
        </p:txBody>
      </p:sp>
    </p:spTree>
    <p:extLst>
      <p:ext uri="{BB962C8B-B14F-4D97-AF65-F5344CB8AC3E}">
        <p14:creationId xmlns:p14="http://schemas.microsoft.com/office/powerpoint/2010/main" val="3151507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Are Reviews Scholarly Products?</a:t>
            </a:r>
          </a:p>
          <a:p>
            <a:endParaRPr lang="en-US" dirty="0"/>
          </a:p>
          <a:p>
            <a:r>
              <a:rPr lang="en-US" dirty="0"/>
              <a:t>Poll #3</a:t>
            </a:r>
          </a:p>
          <a:p>
            <a:r>
              <a:rPr lang="en-US" dirty="0"/>
              <a:t>Do you think reviews by peer reviewers are scholarly products?</a:t>
            </a:r>
          </a:p>
          <a:p>
            <a:r>
              <a:rPr lang="en-US" dirty="0"/>
              <a:t>Yes</a:t>
            </a:r>
          </a:p>
          <a:p>
            <a:r>
              <a:rPr lang="en-US" dirty="0"/>
              <a:t>No</a:t>
            </a:r>
          </a:p>
          <a:p>
            <a:r>
              <a:rPr lang="en-US" dirty="0"/>
              <a:t>I’m not sure</a:t>
            </a:r>
          </a:p>
          <a:p>
            <a:endParaRPr lang="en-US" dirty="0"/>
          </a:p>
          <a:p>
            <a:r>
              <a:rPr lang="en-US" dirty="0"/>
              <a:t>How can Peer Reviewers be recognized for their contributions?</a:t>
            </a:r>
          </a:p>
          <a:p>
            <a:endParaRPr lang="en-US" dirty="0"/>
          </a:p>
          <a:p>
            <a:r>
              <a:rPr lang="en-US" baseline="0" dirty="0"/>
              <a:t>Write your ideas in Chat or </a:t>
            </a:r>
            <a:r>
              <a:rPr lang="en-US" baseline="0" dirty="0" err="1"/>
              <a:t>Jamboard</a:t>
            </a:r>
            <a:r>
              <a:rPr lang="en-US" baseline="0" dirty="0"/>
              <a:t>.</a:t>
            </a:r>
          </a:p>
          <a:p>
            <a:endParaRPr lang="en-US" baseline="0" dirty="0"/>
          </a:p>
          <a:p>
            <a:r>
              <a:rPr lang="en-US" baseline="0" dirty="0"/>
              <a:t>Publisher options: </a:t>
            </a:r>
          </a:p>
          <a:p>
            <a:r>
              <a:rPr lang="en-US" baseline="0" dirty="0"/>
              <a:t>Provide reviewers free access to one of their products, (e.g. Elsevier –Scopus)</a:t>
            </a:r>
          </a:p>
          <a:p>
            <a:r>
              <a:rPr lang="en-US" baseline="0" dirty="0"/>
              <a:t>Annual Acknowledgement in the journal</a:t>
            </a:r>
          </a:p>
          <a:p>
            <a:r>
              <a:rPr lang="en-US" baseline="0" dirty="0"/>
              <a:t>Financial reward –payment uncommon, discount on purchases</a:t>
            </a:r>
          </a:p>
          <a:p>
            <a:r>
              <a:rPr lang="en-US" baseline="0" dirty="0"/>
              <a:t>Certificate</a:t>
            </a:r>
          </a:p>
          <a:p>
            <a:endParaRPr lang="en-US" dirty="0"/>
          </a:p>
          <a:p>
            <a:endParaRPr lang="en-US" dirty="0"/>
          </a:p>
          <a:p>
            <a:r>
              <a:rPr lang="en-US" dirty="0"/>
              <a:t>Open/ Transparent Peer Review: e.g. F1000Research gives credit by publishing your name &amp; institution, assigns DOI to your review</a:t>
            </a:r>
          </a:p>
          <a:p>
            <a:r>
              <a:rPr lang="en-US" dirty="0"/>
              <a:t>	Track views of your review.  Offers 20% discount on APC for your next authored work.  Author-led peer review model.</a:t>
            </a:r>
          </a:p>
          <a:p>
            <a:r>
              <a:rPr lang="en-US" dirty="0"/>
              <a:t>	https://f1000research.com/for-referees/incentives</a:t>
            </a:r>
          </a:p>
          <a:p>
            <a:r>
              <a:rPr lang="en-US" dirty="0"/>
              <a:t>Post Print Reviews: </a:t>
            </a:r>
          </a:p>
          <a:p>
            <a:endParaRPr lang="en-US" dirty="0"/>
          </a:p>
        </p:txBody>
      </p:sp>
    </p:spTree>
    <p:extLst>
      <p:ext uri="{BB962C8B-B14F-4D97-AF65-F5344CB8AC3E}">
        <p14:creationId xmlns:p14="http://schemas.microsoft.com/office/powerpoint/2010/main" val="1578816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237">
              <a:defRPr/>
            </a:pPr>
            <a:r>
              <a:rPr lang="en-US" dirty="0">
                <a:hlinkClick r:id="rId3"/>
              </a:rPr>
              <a:t>https://scholarlykitchen.sspnet.org/2021/10/12/recognition-in-peer-review/</a:t>
            </a:r>
            <a:endParaRPr lang="en-US" dirty="0"/>
          </a:p>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42</a:t>
            </a:fld>
            <a:endParaRPr lang="en-US"/>
          </a:p>
        </p:txBody>
      </p:sp>
    </p:spTree>
    <p:extLst>
      <p:ext uri="{BB962C8B-B14F-4D97-AF65-F5344CB8AC3E}">
        <p14:creationId xmlns:p14="http://schemas.microsoft.com/office/powerpoint/2010/main" val="851673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of Science </a:t>
            </a:r>
            <a:r>
              <a:rPr lang="en-US" dirty="0" err="1"/>
              <a:t>Publons</a:t>
            </a:r>
            <a:r>
              <a:rPr lang="en-US" dirty="0"/>
              <a:t> – designed to verify and recognize peer reviewers.</a:t>
            </a:r>
          </a:p>
          <a:p>
            <a:endParaRPr lang="en-US" dirty="0"/>
          </a:p>
          <a:p>
            <a:r>
              <a:rPr lang="en-US" dirty="0"/>
              <a:t>Reviews </a:t>
            </a:r>
            <a:r>
              <a:rPr lang="en-US" b="1" dirty="0"/>
              <a:t>verified</a:t>
            </a:r>
            <a:r>
              <a:rPr lang="en-US" dirty="0"/>
              <a:t> with Publisher without compromising anonymity</a:t>
            </a:r>
          </a:p>
          <a:p>
            <a:r>
              <a:rPr lang="en-US" dirty="0"/>
              <a:t>Displayed after article published</a:t>
            </a:r>
          </a:p>
          <a:p>
            <a:r>
              <a:rPr lang="en-US" dirty="0"/>
              <a:t>Displays journal(s) you reviewed for</a:t>
            </a:r>
          </a:p>
          <a:p>
            <a:r>
              <a:rPr lang="en-US" dirty="0"/>
              <a:t>Compare your output of reviews to others in your field</a:t>
            </a:r>
          </a:p>
          <a:p>
            <a:r>
              <a:rPr lang="en-US" dirty="0"/>
              <a:t>	review to publication ratio</a:t>
            </a:r>
          </a:p>
          <a:p>
            <a:r>
              <a:rPr lang="en-US" dirty="0"/>
              <a:t>Post publication review: scoring for quality &amp; Significance</a:t>
            </a:r>
          </a:p>
          <a:p>
            <a:endParaRPr lang="en-US" dirty="0"/>
          </a:p>
          <a:p>
            <a:r>
              <a:rPr lang="en-US" dirty="0"/>
              <a:t>What else can this data be used for?</a:t>
            </a:r>
          </a:p>
          <a:p>
            <a:r>
              <a:rPr lang="en-US" dirty="0"/>
              <a:t>CV &amp; grant applications</a:t>
            </a:r>
          </a:p>
          <a:p>
            <a:r>
              <a:rPr lang="en-US" dirty="0"/>
              <a:t>Institutions (honorifics, promotion)</a:t>
            </a:r>
          </a:p>
          <a:p>
            <a:r>
              <a:rPr lang="en-US" dirty="0"/>
              <a:t>Publishers &amp; Editors (recommending reviewers)</a:t>
            </a:r>
          </a:p>
          <a:p>
            <a:endParaRPr lang="en-US" dirty="0"/>
          </a:p>
          <a:p>
            <a:r>
              <a:rPr lang="en-US" dirty="0"/>
              <a:t>Private vs public profile</a:t>
            </a:r>
          </a:p>
          <a:p>
            <a:r>
              <a:rPr lang="en-US" dirty="0"/>
              <a:t>Metrics based only on Web of Science Core Collection</a:t>
            </a:r>
          </a:p>
          <a:p>
            <a:endParaRPr lang="en-US" dirty="0"/>
          </a:p>
          <a:p>
            <a:pPr defTabSz="933237">
              <a:defRPr/>
            </a:pPr>
            <a:r>
              <a:rPr lang="en-US" dirty="0"/>
              <a:t>UF: 2006 (1,984 UF + UF IFAS 11 + College of Pharmacy 11) 6/21/2022</a:t>
            </a:r>
          </a:p>
          <a:p>
            <a:endParaRPr lang="en-US" dirty="0"/>
          </a:p>
          <a:p>
            <a:r>
              <a:rPr lang="en-US" dirty="0"/>
              <a:t>UF: 1,967 (UF + UF IFAS+ UF College of Medicine + College of Dentistry + College of Pharmacy + College of Medicine JAX) 7/29/2020</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43</a:t>
            </a:fld>
            <a:endParaRPr lang="en-US"/>
          </a:p>
        </p:txBody>
      </p:sp>
    </p:spTree>
    <p:extLst>
      <p:ext uri="{BB962C8B-B14F-4D97-AF65-F5344CB8AC3E}">
        <p14:creationId xmlns:p14="http://schemas.microsoft.com/office/powerpoint/2010/main" val="2702099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Reviewers are rated </a:t>
            </a:r>
          </a:p>
          <a:p>
            <a:endParaRPr lang="en-US" dirty="0"/>
          </a:p>
          <a:p>
            <a:r>
              <a:rPr lang="en-US" dirty="0"/>
              <a:t>Editors &amp; Publishers rate their Reviewers</a:t>
            </a:r>
          </a:p>
          <a:p>
            <a:endParaRPr lang="en-US" dirty="0"/>
          </a:p>
          <a:p>
            <a:r>
              <a:rPr lang="en-US" dirty="0"/>
              <a:t>At the Springer journal where I worked, reviewers were rated on timeliness, quality of review, and good communication</a:t>
            </a:r>
          </a:p>
          <a:p>
            <a:endParaRPr lang="en-US" dirty="0"/>
          </a:p>
          <a:p>
            <a:r>
              <a:rPr lang="en-US" dirty="0"/>
              <a:t>Low ratings lead to fewer invitations</a:t>
            </a:r>
          </a:p>
          <a:p>
            <a:endParaRPr lang="en-US" dirty="0"/>
          </a:p>
          <a:p>
            <a:r>
              <a:rPr lang="en-US" dirty="0"/>
              <a:t>Be honest and fair to authors – do not accept if cannot complete on time, unbiased, recuse if conflict of interest, provide a thorough review, communicate in an effort to improve the publication (not to criticize the authors), maintain good communication with the editor</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44</a:t>
            </a:fld>
            <a:endParaRPr lang="en-US"/>
          </a:p>
        </p:txBody>
      </p:sp>
    </p:spTree>
    <p:extLst>
      <p:ext uri="{BB962C8B-B14F-4D97-AF65-F5344CB8AC3E}">
        <p14:creationId xmlns:p14="http://schemas.microsoft.com/office/powerpoint/2010/main" val="2779470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err="1"/>
              <a:t>Publons</a:t>
            </a:r>
            <a:r>
              <a:rPr lang="en-US" dirty="0"/>
              <a:t> Academy video: https://play.vidyard.com/bnfagcQ9QJmz3GYkeDGfXf</a:t>
            </a:r>
          </a:p>
          <a:p>
            <a:pPr defTabSz="933237">
              <a:defRPr/>
            </a:pPr>
            <a:endParaRPr lang="en-US" dirty="0"/>
          </a:p>
          <a:p>
            <a:r>
              <a:rPr lang="en-US" sz="2400" dirty="0"/>
              <a:t>Reviewer Training &amp; Certifications</a:t>
            </a:r>
          </a:p>
          <a:p>
            <a:endParaRPr lang="en-US" sz="2400" dirty="0"/>
          </a:p>
          <a:p>
            <a:r>
              <a:rPr lang="en-US" sz="2000" dirty="0"/>
              <a:t>Web of Science Academy</a:t>
            </a:r>
          </a:p>
          <a:p>
            <a:r>
              <a:rPr lang="en-US" dirty="0"/>
              <a:t>https://webofscienceacademy.clarivate.com/learn</a:t>
            </a:r>
          </a:p>
          <a:p>
            <a:endParaRPr lang="en-US" dirty="0"/>
          </a:p>
          <a:p>
            <a:r>
              <a:rPr lang="en-US" sz="2000" dirty="0"/>
              <a:t>The </a:t>
            </a:r>
            <a:r>
              <a:rPr lang="en-US" sz="2000" dirty="0" err="1"/>
              <a:t>BioMedical</a:t>
            </a:r>
            <a:r>
              <a:rPr lang="en-US" sz="2000" dirty="0"/>
              <a:t> Journal Reviewer Training</a:t>
            </a:r>
          </a:p>
          <a:p>
            <a:r>
              <a:rPr lang="en-US" dirty="0">
                <a:hlinkClick r:id="rId3"/>
              </a:rPr>
              <a:t>https://www.bmj.com/about-bmj/resources-reviewers/training-materials</a:t>
            </a:r>
            <a:endParaRPr lang="en-US" dirty="0"/>
          </a:p>
          <a:p>
            <a:endParaRPr lang="en-US" dirty="0"/>
          </a:p>
          <a:p>
            <a:r>
              <a:rPr lang="en-US" dirty="0" err="1"/>
              <a:t>IOP</a:t>
            </a:r>
            <a:r>
              <a:rPr lang="en-US" dirty="0"/>
              <a:t> </a:t>
            </a:r>
            <a:r>
              <a:rPr lang="en-US" dirty="0" err="1"/>
              <a:t>Publising</a:t>
            </a:r>
            <a:r>
              <a:rPr lang="en-US" dirty="0"/>
              <a:t> Peer Review Excellence: https://ioppublishing.org/peer-review-excellence/</a:t>
            </a:r>
          </a:p>
          <a:p>
            <a:endParaRPr lang="en-US" dirty="0"/>
          </a:p>
          <a:p>
            <a:r>
              <a:rPr lang="en-US" sz="2000" dirty="0"/>
              <a:t>The Optical Society </a:t>
            </a:r>
            <a:r>
              <a:rPr lang="en-US" sz="2000" dirty="0" err="1"/>
              <a:t>OSA</a:t>
            </a:r>
            <a:r>
              <a:rPr lang="en-US" sz="2000" dirty="0"/>
              <a:t> Reviewer Certification</a:t>
            </a:r>
          </a:p>
          <a:p>
            <a:r>
              <a:rPr lang="en-US" dirty="0"/>
              <a:t>https://www.osapublishing.org/reviewer_certification/?module=getting_started</a:t>
            </a:r>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45</a:t>
            </a:fld>
            <a:endParaRPr lang="en-US"/>
          </a:p>
        </p:txBody>
      </p:sp>
    </p:spTree>
    <p:extLst>
      <p:ext uri="{BB962C8B-B14F-4D97-AF65-F5344CB8AC3E}">
        <p14:creationId xmlns:p14="http://schemas.microsoft.com/office/powerpoint/2010/main" val="209558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on-going Case Study from COPE Forum</a:t>
            </a:r>
          </a:p>
          <a:p>
            <a:r>
              <a:rPr lang="en-US" dirty="0"/>
              <a:t>Read. Ask if Questions. </a:t>
            </a:r>
          </a:p>
          <a:p>
            <a:endParaRPr lang="en-US" dirty="0"/>
          </a:p>
          <a:p>
            <a:r>
              <a:rPr lang="en-US" dirty="0"/>
              <a:t>https://publicationethics.org/case/possible-peer-review-manipulation</a:t>
            </a:r>
          </a:p>
          <a:p>
            <a:endParaRPr lang="en-US" dirty="0"/>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46</a:t>
            </a:fld>
            <a:endParaRPr lang="en-US"/>
          </a:p>
        </p:txBody>
      </p:sp>
    </p:spTree>
    <p:extLst>
      <p:ext uri="{BB962C8B-B14F-4D97-AF65-F5344CB8AC3E}">
        <p14:creationId xmlns:p14="http://schemas.microsoft.com/office/powerpoint/2010/main" val="1342231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47</a:t>
            </a:fld>
            <a:endParaRPr lang="en-US"/>
          </a:p>
        </p:txBody>
      </p:sp>
    </p:spTree>
    <p:extLst>
      <p:ext uri="{BB962C8B-B14F-4D97-AF65-F5344CB8AC3E}">
        <p14:creationId xmlns:p14="http://schemas.microsoft.com/office/powerpoint/2010/main" val="3194675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breakout group, please type into chat the two actions that your group decided the journal should take.</a:t>
            </a:r>
          </a:p>
          <a:p>
            <a:endParaRPr lang="en-US" dirty="0"/>
          </a:p>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48</a:t>
            </a:fld>
            <a:endParaRPr lang="en-US"/>
          </a:p>
        </p:txBody>
      </p:sp>
    </p:spTree>
    <p:extLst>
      <p:ext uri="{BB962C8B-B14F-4D97-AF65-F5344CB8AC3E}">
        <p14:creationId xmlns:p14="http://schemas.microsoft.com/office/powerpoint/2010/main" val="1879531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COPE (current)</a:t>
            </a:r>
          </a:p>
          <a:p>
            <a:endParaRPr lang="en-US" dirty="0"/>
          </a:p>
          <a:p>
            <a:r>
              <a:rPr lang="en-US" dirty="0"/>
              <a:t>https://publicationethics.org/case/possible-peer-review-manipulation</a:t>
            </a:r>
          </a:p>
          <a:p>
            <a:endParaRPr lang="en-US" dirty="0"/>
          </a:p>
          <a:p>
            <a:r>
              <a:rPr lang="en-US" dirty="0"/>
              <a:t>Remind Editors of their responsibilities:</a:t>
            </a:r>
          </a:p>
          <a:p>
            <a:r>
              <a:rPr lang="en-US" dirty="0"/>
              <a:t>not to rely solely on reviewers recommended by authors</a:t>
            </a:r>
          </a:p>
          <a:p>
            <a:endParaRPr lang="en-US" dirty="0"/>
          </a:p>
          <a:p>
            <a:r>
              <a:rPr lang="en-US" dirty="0"/>
              <a:t>No co-authorship with authors within last 3-5 </a:t>
            </a:r>
            <a:r>
              <a:rPr lang="en-US" dirty="0" err="1"/>
              <a:t>yrs</a:t>
            </a:r>
            <a:endParaRPr lang="en-US" dirty="0"/>
          </a:p>
          <a:p>
            <a:endParaRPr lang="en-US" dirty="0"/>
          </a:p>
          <a:p>
            <a:r>
              <a:rPr lang="en-US" dirty="0"/>
              <a:t>Vet potential reviewers for expertise &amp; prior conduct</a:t>
            </a:r>
          </a:p>
        </p:txBody>
      </p:sp>
      <p:sp>
        <p:nvSpPr>
          <p:cNvPr id="4" name="Slide Number Placeholder 3"/>
          <p:cNvSpPr>
            <a:spLocks noGrp="1"/>
          </p:cNvSpPr>
          <p:nvPr>
            <p:ph type="sldNum" sz="quarter" idx="10"/>
          </p:nvPr>
        </p:nvSpPr>
        <p:spPr/>
        <p:txBody>
          <a:bodyPr/>
          <a:lstStyle/>
          <a:p>
            <a:fld id="{8AD6CD99-D899-354E-B09E-60AE4B35F842}" type="slidenum">
              <a:rPr lang="en-US" smtClean="0"/>
              <a:t>49</a:t>
            </a:fld>
            <a:endParaRPr lang="en-US"/>
          </a:p>
        </p:txBody>
      </p:sp>
    </p:spTree>
    <p:extLst>
      <p:ext uri="{BB962C8B-B14F-4D97-AF65-F5344CB8AC3E}">
        <p14:creationId xmlns:p14="http://schemas.microsoft.com/office/powerpoint/2010/main" val="133492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4904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50</a:t>
            </a:fld>
            <a:endParaRPr lang="en-US"/>
          </a:p>
        </p:txBody>
      </p:sp>
    </p:spTree>
    <p:extLst>
      <p:ext uri="{BB962C8B-B14F-4D97-AF65-F5344CB8AC3E}">
        <p14:creationId xmlns:p14="http://schemas.microsoft.com/office/powerpoint/2010/main" val="11329246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1440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ORI has case studies of misconduct and 4 trainings from other institutions on ethical peer review, https://ori.hhs.gov/peer-review-0</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52</a:t>
            </a:fld>
            <a:endParaRPr lang="en-US"/>
          </a:p>
        </p:txBody>
      </p:sp>
    </p:spTree>
    <p:extLst>
      <p:ext uri="{BB962C8B-B14F-4D97-AF65-F5344CB8AC3E}">
        <p14:creationId xmlns:p14="http://schemas.microsoft.com/office/powerpoint/2010/main" val="512935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a:t>
            </a:r>
            <a:br>
              <a:rPr lang="en-US" dirty="0"/>
            </a:br>
            <a:r>
              <a:rPr lang="en-US" dirty="0"/>
              <a:t>The skills you develop as a Reviewer will benefit your skills as an Author</a:t>
            </a:r>
          </a:p>
          <a:p>
            <a:pPr marL="174982" indent="-174982">
              <a:buFont typeface="Arial" panose="020B0604020202020204" pitchFamily="34" charset="0"/>
              <a:buChar char="•"/>
            </a:pPr>
            <a:r>
              <a:rPr lang="en-US" dirty="0"/>
              <a:t>Reviewer certification</a:t>
            </a:r>
          </a:p>
          <a:p>
            <a:pPr marL="174982" indent="-174982">
              <a:buFont typeface="Arial" panose="020B0604020202020204" pitchFamily="34" charset="0"/>
              <a:buChar char="•"/>
            </a:pPr>
            <a:r>
              <a:rPr lang="en-US" dirty="0"/>
              <a:t>Practice</a:t>
            </a:r>
          </a:p>
          <a:p>
            <a:pPr marL="174982" indent="-174982">
              <a:buFont typeface="Arial" panose="020B0604020202020204" pitchFamily="34" charset="0"/>
              <a:buChar char="•"/>
            </a:pPr>
            <a:r>
              <a:rPr lang="en-US" dirty="0"/>
              <a:t>Serve as a co-reviewer</a:t>
            </a:r>
          </a:p>
          <a:p>
            <a:pPr marL="174982" indent="-174982">
              <a:buFont typeface="Arial" panose="020B0604020202020204" pitchFamily="34" charset="0"/>
              <a:buChar char="•"/>
            </a:pPr>
            <a:r>
              <a:rPr lang="en-US" dirty="0"/>
              <a:t>Learn from mentors</a:t>
            </a:r>
          </a:p>
          <a:p>
            <a:pPr marL="174982" indent="-174982">
              <a:buFont typeface="Arial" panose="020B0604020202020204" pitchFamily="34" charset="0"/>
              <a:buChar char="•"/>
            </a:pPr>
            <a:r>
              <a:rPr lang="en-US" dirty="0"/>
              <a:t>Volunteer!</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53</a:t>
            </a:fld>
            <a:endParaRPr lang="en-US"/>
          </a:p>
        </p:txBody>
      </p:sp>
    </p:spTree>
    <p:extLst>
      <p:ext uri="{BB962C8B-B14F-4D97-AF65-F5344CB8AC3E}">
        <p14:creationId xmlns:p14="http://schemas.microsoft.com/office/powerpoint/2010/main" val="480070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r>
              <a:rPr lang="en-US" sz="1000" dirty="0"/>
              <a:t>10 Simple rules for reviewers by P E Bourse &amp; A </a:t>
            </a:r>
            <a:r>
              <a:rPr lang="en-US" sz="1000" dirty="0" err="1"/>
              <a:t>Korngreen</a:t>
            </a:r>
            <a:r>
              <a:rPr lang="en-US" sz="1000" dirty="0"/>
              <a:t>, </a:t>
            </a:r>
            <a:r>
              <a:rPr lang="en-US" sz="1000" dirty="0">
                <a:hlinkClick r:id="rId3"/>
              </a:rPr>
              <a:t>https://doi.org/10.1371/journal.pcbi.0020110</a:t>
            </a:r>
            <a:endParaRPr lang="en-US" sz="1000" dirty="0"/>
          </a:p>
          <a:p>
            <a:endParaRPr lang="en-US" sz="1000" dirty="0"/>
          </a:p>
          <a:p>
            <a:r>
              <a:rPr lang="en-US" sz="1000" dirty="0"/>
              <a:t>Standing up for Science 3: Peer Review; The nuts and bolts: A guide for early career researchers</a:t>
            </a:r>
          </a:p>
          <a:p>
            <a:pPr>
              <a:buFontTx/>
              <a:buNone/>
            </a:pPr>
            <a:r>
              <a:rPr lang="en-US" sz="1000" dirty="0">
                <a:hlinkClick r:id="rId4"/>
              </a:rPr>
              <a:t>https://senseaboutscience.org/activities/peer-review-the-nuts-and-bolts/</a:t>
            </a:r>
            <a:endParaRPr lang="en-US" sz="1000" dirty="0"/>
          </a:p>
          <a:p>
            <a:pPr>
              <a:buFontTx/>
              <a:buNone/>
            </a:pPr>
            <a:endParaRPr lang="en-US" sz="1000" dirty="0"/>
          </a:p>
          <a:p>
            <a:pPr>
              <a:buFontTx/>
              <a:buNone/>
            </a:pPr>
            <a:endParaRPr lang="en-US" sz="1000" dirty="0"/>
          </a:p>
          <a:p>
            <a:r>
              <a:rPr lang="en-US" sz="1000" dirty="0"/>
              <a:t>Quality is Multi-Dimensional: How many ways can you define quality in peer review? The Scholarly Kitchen blog, 9/16/2019.</a:t>
            </a:r>
          </a:p>
          <a:p>
            <a:r>
              <a:rPr lang="en-US" sz="1000" dirty="0"/>
              <a:t>https://scholarlykitchen.sspnet.org/2019/09/16/quality-is-multi-dimensional-how-many-ways-can-you-define-quality-in-peer-review/</a:t>
            </a:r>
          </a:p>
          <a:p>
            <a:pPr>
              <a:buFontTx/>
              <a:buNone/>
            </a:pPr>
            <a:endParaRPr lang="en-US" sz="1000" dirty="0"/>
          </a:p>
          <a:p>
            <a:pPr>
              <a:buFontTx/>
              <a:buNone/>
            </a:pPr>
            <a:endParaRPr lang="en-US" sz="1000" dirty="0"/>
          </a:p>
          <a:p>
            <a:pPr>
              <a:buFontTx/>
              <a:buNone/>
            </a:pPr>
            <a:r>
              <a:rPr lang="en-US" sz="1000" dirty="0"/>
              <a:t>More examples listed at: https://authorservices.wiley.com/Reviewers/journal-reviewers/tools-and-resources/index.html</a:t>
            </a:r>
          </a:p>
          <a:p>
            <a:pPr>
              <a:buFontTx/>
              <a:buNone/>
            </a:pPr>
            <a:endParaRPr lang="en-US" sz="1000" dirty="0"/>
          </a:p>
          <a:p>
            <a:r>
              <a:rPr lang="en-US" sz="1000" dirty="0"/>
              <a:t>F1000Research Peer Reviewing Tips</a:t>
            </a:r>
          </a:p>
          <a:p>
            <a:pPr defTabSz="933237">
              <a:defRPr/>
            </a:pPr>
            <a:r>
              <a:rPr lang="en-US" sz="1000" dirty="0"/>
              <a:t>https://f1000research.com/for-referees/peer-reviewing-tips</a:t>
            </a:r>
          </a:p>
          <a:p>
            <a:endParaRPr lang="en-US" sz="1000" dirty="0"/>
          </a:p>
          <a:p>
            <a:r>
              <a:rPr lang="en-US" sz="1000" dirty="0"/>
              <a:t>F1000Research Peer Review Examples</a:t>
            </a:r>
          </a:p>
          <a:p>
            <a:pPr>
              <a:buFontTx/>
              <a:buNone/>
            </a:pPr>
            <a:r>
              <a:rPr lang="en-US" sz="1000" dirty="0"/>
              <a:t>https://f1000research.com/for-referees/peer-reviewing-tips/examples</a:t>
            </a:r>
          </a:p>
          <a:p>
            <a:pPr>
              <a:buFontTx/>
              <a:buNone/>
            </a:pPr>
            <a:endParaRPr lang="en-US" sz="1000" dirty="0"/>
          </a:p>
          <a:p>
            <a:pPr>
              <a:buFontTx/>
              <a:buNone/>
            </a:pPr>
            <a:endParaRPr lang="en-US" sz="1000" dirty="0"/>
          </a:p>
          <a:p>
            <a:pPr>
              <a:buFontTx/>
              <a:buNone/>
            </a:pPr>
            <a:r>
              <a:rPr lang="en-US" sz="1000" dirty="0"/>
              <a:t>Other tools: Academic Accelerator (e.g. Acceptance rate) https://academic-accelerator.com/Acceptance-Rate/Oecologia</a:t>
            </a:r>
          </a:p>
        </p:txBody>
      </p:sp>
      <p:sp>
        <p:nvSpPr>
          <p:cNvPr id="4" name="Slide Number Placeholder 3"/>
          <p:cNvSpPr>
            <a:spLocks noGrp="1"/>
          </p:cNvSpPr>
          <p:nvPr>
            <p:ph type="sldNum" sz="quarter" idx="10"/>
          </p:nvPr>
        </p:nvSpPr>
        <p:spPr/>
        <p:txBody>
          <a:bodyPr/>
          <a:lstStyle/>
          <a:p>
            <a:fld id="{8AD6CD99-D899-354E-B09E-60AE4B35F842}" type="slidenum">
              <a:rPr lang="en-US" smtClean="0"/>
              <a:t>54</a:t>
            </a:fld>
            <a:endParaRPr lang="en-US"/>
          </a:p>
        </p:txBody>
      </p:sp>
    </p:spTree>
    <p:extLst>
      <p:ext uri="{BB962C8B-B14F-4D97-AF65-F5344CB8AC3E}">
        <p14:creationId xmlns:p14="http://schemas.microsoft.com/office/powerpoint/2010/main" val="1210259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31953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Michelle: survey</a:t>
            </a:r>
          </a:p>
          <a:p>
            <a:endParaRPr lang="en-US" dirty="0"/>
          </a:p>
          <a:p>
            <a:r>
              <a:rPr lang="en-US" dirty="0"/>
              <a:t>30 day post interview announcement</a:t>
            </a:r>
          </a:p>
        </p:txBody>
      </p:sp>
    </p:spTree>
    <p:extLst>
      <p:ext uri="{BB962C8B-B14F-4D97-AF65-F5344CB8AC3E}">
        <p14:creationId xmlns:p14="http://schemas.microsoft.com/office/powerpoint/2010/main" val="803097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a:t>Michelle</a:t>
            </a:r>
            <a:endParaRPr lang="en-US" dirty="0"/>
          </a:p>
        </p:txBody>
      </p:sp>
    </p:spTree>
    <p:extLst>
      <p:ext uri="{BB962C8B-B14F-4D97-AF65-F5344CB8AC3E}">
        <p14:creationId xmlns:p14="http://schemas.microsoft.com/office/powerpoint/2010/main" val="12786210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Michelle: Resources</a:t>
            </a:r>
          </a:p>
        </p:txBody>
      </p:sp>
    </p:spTree>
    <p:extLst>
      <p:ext uri="{BB962C8B-B14F-4D97-AF65-F5344CB8AC3E}">
        <p14:creationId xmlns:p14="http://schemas.microsoft.com/office/powerpoint/2010/main" val="30828962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 check us out! </a:t>
            </a:r>
            <a:r>
              <a:rPr lang="en-US" dirty="0"/>
              <a:t>Submit ideas!!!</a:t>
            </a:r>
          </a:p>
        </p:txBody>
      </p:sp>
      <p:sp>
        <p:nvSpPr>
          <p:cNvPr id="4" name="Slide Number Placeholder 3"/>
          <p:cNvSpPr>
            <a:spLocks noGrp="1"/>
          </p:cNvSpPr>
          <p:nvPr>
            <p:ph type="sldNum" sz="quarter" idx="5"/>
          </p:nvPr>
        </p:nvSpPr>
        <p:spPr/>
        <p:txBody>
          <a:bodyPr/>
          <a:lstStyle/>
          <a:p>
            <a:fld id="{833E0E29-74B4-2D4E-A2E4-2D2CCD76D823}" type="slidenum">
              <a:rPr lang="en-US" smtClean="0"/>
              <a:t>59</a:t>
            </a:fld>
            <a:endParaRPr lang="en-US"/>
          </a:p>
        </p:txBody>
      </p:sp>
    </p:spTree>
    <p:extLst>
      <p:ext uri="{BB962C8B-B14F-4D97-AF65-F5344CB8AC3E}">
        <p14:creationId xmlns:p14="http://schemas.microsoft.com/office/powerpoint/2010/main" val="31057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defTabSz="933237">
              <a:defRPr/>
            </a:pPr>
            <a:r>
              <a:rPr lang="en-US" b="1" dirty="0"/>
              <a:t>Peer reviewing is “the cornerstone of our profession, on which we need to build all other endeavors”</a:t>
            </a:r>
            <a:endParaRPr lang="en-US" b="1" dirty="0">
              <a:solidFill>
                <a:schemeClr val="tx1"/>
              </a:solidFill>
            </a:endParaRPr>
          </a:p>
          <a:p>
            <a:endParaRPr lang="en-US" dirty="0"/>
          </a:p>
        </p:txBody>
      </p:sp>
    </p:spTree>
    <p:extLst>
      <p:ext uri="{BB962C8B-B14F-4D97-AF65-F5344CB8AC3E}">
        <p14:creationId xmlns:p14="http://schemas.microsoft.com/office/powerpoint/2010/main" val="326963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r>
              <a:rPr lang="en-US" dirty="0"/>
              <a:t>[Tara]</a:t>
            </a:r>
          </a:p>
          <a:p>
            <a:r>
              <a:rPr lang="en-US" dirty="0"/>
              <a:t>Poll: Have you authored a peer reviewed publication?</a:t>
            </a:r>
          </a:p>
          <a:p>
            <a:r>
              <a:rPr lang="en-US" dirty="0"/>
              <a:t>Yes; No (not yet)</a:t>
            </a:r>
          </a:p>
        </p:txBody>
      </p:sp>
    </p:spTree>
    <p:extLst>
      <p:ext uri="{BB962C8B-B14F-4D97-AF65-F5344CB8AC3E}">
        <p14:creationId xmlns:p14="http://schemas.microsoft.com/office/powerpoint/2010/main" val="357498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understand</a:t>
            </a:r>
            <a:r>
              <a:rPr lang="en-US" baseline="0" dirty="0"/>
              <a:t> the peer review process, we need to understand the publishing process. Briefly…</a:t>
            </a:r>
          </a:p>
          <a:p>
            <a:endParaRPr lang="en-US" baseline="0" dirty="0"/>
          </a:p>
          <a:p>
            <a:pPr marL="466618" indent="-466618">
              <a:buAutoNum type="arabicPeriod"/>
            </a:pPr>
            <a:r>
              <a:rPr lang="en-US" dirty="0"/>
              <a:t>Author writes a paper: review or original research</a:t>
            </a:r>
          </a:p>
          <a:p>
            <a:pPr marL="466618" indent="-466618">
              <a:buAutoNum type="arabicPeriod"/>
            </a:pPr>
            <a:r>
              <a:rPr lang="en-US" dirty="0"/>
              <a:t>Find a journal that meets the scope</a:t>
            </a:r>
          </a:p>
          <a:p>
            <a:pPr marL="466618" indent="-466618">
              <a:buAutoNum type="arabicPeriod"/>
            </a:pPr>
            <a:r>
              <a:rPr lang="en-US" dirty="0"/>
              <a:t>Initial review by the journal editor</a:t>
            </a:r>
          </a:p>
          <a:p>
            <a:pPr marL="466618" indent="-466618">
              <a:buAutoNum type="arabicPeriod"/>
            </a:pPr>
            <a:r>
              <a:rPr lang="en-US" dirty="0"/>
              <a:t>Identifies and sends manuscript to reviewers</a:t>
            </a:r>
          </a:p>
          <a:p>
            <a:pPr marL="466618" indent="-466618">
              <a:buAutoNum type="arabicPeriod"/>
            </a:pPr>
            <a:r>
              <a:rPr lang="en-US" dirty="0"/>
              <a:t>Reviewer submits recommendations to the editor</a:t>
            </a:r>
          </a:p>
          <a:p>
            <a:pPr marL="466618" indent="-466618">
              <a:buAutoNum type="arabicPeriod"/>
            </a:pPr>
            <a:r>
              <a:rPr lang="en-US" dirty="0"/>
              <a:t>Authors receive notification and follow next steps</a:t>
            </a:r>
          </a:p>
          <a:p>
            <a:pPr marL="466618" indent="-466618">
              <a:buAutoNum type="arabicPeriod"/>
            </a:pPr>
            <a:r>
              <a:rPr lang="en-US" dirty="0"/>
              <a:t>GOAL: get published!</a:t>
            </a: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8</a:t>
            </a:fld>
            <a:endParaRPr lang="en-US"/>
          </a:p>
        </p:txBody>
      </p:sp>
    </p:spTree>
    <p:extLst>
      <p:ext uri="{BB962C8B-B14F-4D97-AF65-F5344CB8AC3E}">
        <p14:creationId xmlns:p14="http://schemas.microsoft.com/office/powerpoint/2010/main" val="104209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a preprint? </a:t>
            </a:r>
          </a:p>
          <a:p>
            <a:r>
              <a:rPr lang="en-US"/>
              <a:t>A preprint is a </a:t>
            </a:r>
            <a:r>
              <a:rPr lang="en-US" strike="sngStrike"/>
              <a:t>scientific</a:t>
            </a:r>
            <a:r>
              <a:rPr lang="en-US"/>
              <a:t> </a:t>
            </a:r>
            <a:r>
              <a:rPr lang="en-US" b="1"/>
              <a:t>scholarly</a:t>
            </a:r>
            <a:r>
              <a:rPr lang="en-US"/>
              <a:t> manuscript without peer-review and has not yet been accepted by a journal, typically submitted to a public server/ repository by the author. </a:t>
            </a:r>
            <a:endParaRPr lang="en-US">
              <a:cs typeface="Calibri"/>
            </a:endParaRPr>
          </a:p>
          <a:p>
            <a:r>
              <a:rPr lang="en-US"/>
              <a:t>My adaptation from </a:t>
            </a:r>
            <a:r>
              <a:rPr lang="en-US">
                <a:hlinkClick r:id="rId3"/>
              </a:rPr>
              <a:t>https://vocabularies.coar-repositories.org/resource_types/c_816b/</a:t>
            </a:r>
            <a:r>
              <a:rPr lang="en-US"/>
              <a:t> [which is adapted from </a:t>
            </a:r>
            <a:r>
              <a:rPr lang="en-US">
                <a:hlinkClick r:id="rId4"/>
              </a:rPr>
              <a:t>https://asapbio.org/preprint-info/preprint-faq#qaef-637</a:t>
            </a:r>
            <a:r>
              <a:rPr lang="en-US"/>
              <a:t> ] </a:t>
            </a:r>
            <a:endParaRPr lang="en-US">
              <a:cs typeface="Calibri"/>
            </a:endParaRPr>
          </a:p>
          <a:p>
            <a:r>
              <a:rPr lang="en-US"/>
              <a:t>A preprint is a scholarly manuscript posted by the author(s) in an openly accessible platform, usually before or in parallel with the peer review process. (COPE </a:t>
            </a:r>
            <a:r>
              <a:rPr lang="en-US">
                <a:hlinkClick r:id="rId4"/>
              </a:rPr>
              <a:t>https://publicationethics.org/files/u7140/COPE_Preprints_Mar18.pdf</a:t>
            </a:r>
            <a:r>
              <a:rPr lang="en-US"/>
              <a:t> ) </a:t>
            </a:r>
            <a:endParaRPr lang="en-US">
              <a:cs typeface="Calibri"/>
            </a:endParaRPr>
          </a:p>
          <a:p>
            <a:endParaRPr lang="en-US" dirty="0"/>
          </a:p>
        </p:txBody>
      </p:sp>
      <p:sp>
        <p:nvSpPr>
          <p:cNvPr id="4" name="Slide Number Placeholder 3"/>
          <p:cNvSpPr>
            <a:spLocks noGrp="1"/>
          </p:cNvSpPr>
          <p:nvPr>
            <p:ph type="sldNum" sz="quarter" idx="10"/>
          </p:nvPr>
        </p:nvSpPr>
        <p:spPr/>
        <p:txBody>
          <a:bodyPr/>
          <a:lstStyle/>
          <a:p>
            <a:fld id="{8AD6CD99-D899-354E-B09E-60AE4B35F842}" type="slidenum">
              <a:rPr lang="en-US" smtClean="0"/>
              <a:t>9</a:t>
            </a:fld>
            <a:endParaRPr lang="en-US"/>
          </a:p>
        </p:txBody>
      </p:sp>
    </p:spTree>
    <p:extLst>
      <p:ext uri="{BB962C8B-B14F-4D97-AF65-F5344CB8AC3E}">
        <p14:creationId xmlns:p14="http://schemas.microsoft.com/office/powerpoint/2010/main" val="3742312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4.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0.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1.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7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848998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2360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77216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chemeClr val="tx1"/>
                </a:solidFill>
              </a:defRPr>
            </a:lvl1pPr>
          </a:lstStyle>
          <a:p>
            <a:r>
              <a:rPr lang="en-US" dirty="0"/>
              <a:t>CLICK TO EDIT MASTER TITLE STYLE</a:t>
            </a:r>
          </a:p>
        </p:txBody>
      </p:sp>
      <p:sp>
        <p:nvSpPr>
          <p:cNvPr id="25" name="Picture Placeholder 24"/>
          <p:cNvSpPr>
            <a:spLocks noGrp="1"/>
          </p:cNvSpPr>
          <p:nvPr>
            <p:ph type="pic" sz="quarter" idx="10"/>
          </p:nvPr>
        </p:nvSpPr>
        <p:spPr>
          <a:xfrm>
            <a:off x="5103009" y="2753879"/>
            <a:ext cx="1754327" cy="3068639"/>
          </a:xfrm>
        </p:spPr>
        <p:txBody>
          <a:bodyPr/>
          <a:lstStyle/>
          <a:p>
            <a:r>
              <a:rPr lang="en-US"/>
              <a:t>Click icon to add picture</a:t>
            </a:r>
          </a:p>
        </p:txBody>
      </p:sp>
    </p:spTree>
    <p:custDataLst>
      <p:tags r:id="rId1"/>
    </p:custDataLst>
    <p:extLst>
      <p:ext uri="{BB962C8B-B14F-4D97-AF65-F5344CB8AC3E}">
        <p14:creationId xmlns:p14="http://schemas.microsoft.com/office/powerpoint/2010/main" val="1550804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6858000"/>
          </a:xfrm>
        </p:spPr>
        <p:txBody>
          <a:bodyPr/>
          <a:lstStyle/>
          <a:p>
            <a:r>
              <a:rPr lang="en-US"/>
              <a:t>Click icon to add picture</a:t>
            </a:r>
          </a:p>
        </p:txBody>
      </p:sp>
      <p:sp>
        <p:nvSpPr>
          <p:cNvPr id="3" name="Title 1"/>
          <p:cNvSpPr>
            <a:spLocks noGrp="1"/>
          </p:cNvSpPr>
          <p:nvPr>
            <p:ph type="title" hasCustomPrompt="1"/>
          </p:nvPr>
        </p:nvSpPr>
        <p:spPr>
          <a:xfrm>
            <a:off x="683235" y="303165"/>
            <a:ext cx="10412618"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807632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94576"/>
          </a:xfrm>
        </p:spPr>
        <p:txBody>
          <a:bodyPr/>
          <a:lstStyle/>
          <a:p>
            <a:r>
              <a:rPr lang="en-US"/>
              <a:t>Click icon to add picture</a:t>
            </a:r>
          </a:p>
        </p:txBody>
      </p:sp>
      <p:sp>
        <p:nvSpPr>
          <p:cNvPr id="10" name="Title 9"/>
          <p:cNvSpPr>
            <a:spLocks noGrp="1"/>
          </p:cNvSpPr>
          <p:nvPr>
            <p:ph type="title"/>
          </p:nvPr>
        </p:nvSpPr>
        <p:spPr>
          <a:xfrm>
            <a:off x="1060152" y="2478024"/>
            <a:ext cx="8645721" cy="649224"/>
          </a:xfrm>
        </p:spPr>
        <p:txBody>
          <a:bodyPr>
            <a:noAutofit/>
          </a:bodyPr>
          <a:lstStyle>
            <a:lvl1pPr>
              <a:defRPr sz="4398" b="0" spc="0">
                <a:solidFill>
                  <a:schemeClr val="bg1"/>
                </a:solidFill>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785715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8940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iddl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9950" y="1581912"/>
            <a:ext cx="10412618" cy="1143000"/>
          </a:xfrm>
        </p:spPr>
        <p:txBody>
          <a:bodyPr/>
          <a:lstStyle>
            <a:lvl1pPr>
              <a:defRPr baseline="0"/>
            </a:lvl1pPr>
          </a:lstStyle>
          <a:p>
            <a:r>
              <a:rPr lang="en-US" dirty="0"/>
              <a:t>CLICK TO EDIT MASTER TITLE STYLE</a:t>
            </a:r>
          </a:p>
        </p:txBody>
      </p:sp>
    </p:spTree>
    <p:custDataLst>
      <p:tags r:id="rId1"/>
    </p:custDataLst>
    <p:extLst>
      <p:ext uri="{BB962C8B-B14F-4D97-AF65-F5344CB8AC3E}">
        <p14:creationId xmlns:p14="http://schemas.microsoft.com/office/powerpoint/2010/main" val="15651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Top Shor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12192000" cy="2392363"/>
          </a:xfrm>
        </p:spPr>
        <p:txBody>
          <a:bodyPr/>
          <a:lstStyle/>
          <a:p>
            <a:r>
              <a:rPr lang="en-US"/>
              <a:t>Click icon to add picture</a:t>
            </a:r>
          </a:p>
        </p:txBody>
      </p:sp>
      <p:sp>
        <p:nvSpPr>
          <p:cNvPr id="2" name="Title 1"/>
          <p:cNvSpPr>
            <a:spLocks noGrp="1"/>
          </p:cNvSpPr>
          <p:nvPr>
            <p:ph type="title" hasCustomPrompt="1"/>
          </p:nvPr>
        </p:nvSpPr>
        <p:spPr>
          <a:xfrm>
            <a:off x="889692" y="2549283"/>
            <a:ext cx="10412618" cy="1143000"/>
          </a:xfrm>
        </p:spPr>
        <p:txBody>
          <a:bodyPr/>
          <a:lstStyle>
            <a:lvl1pPr algn="ctr">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47615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No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5984877"/>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89962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Across">
    <p:spTree>
      <p:nvGrpSpPr>
        <p:cNvPr id="1" name=""/>
        <p:cNvGrpSpPr/>
        <p:nvPr/>
      </p:nvGrpSpPr>
      <p:grpSpPr>
        <a:xfrm>
          <a:off x="0" y="0"/>
          <a:ext cx="0" cy="0"/>
          <a:chOff x="0" y="0"/>
          <a:chExt cx="0" cy="0"/>
        </a:xfrm>
      </p:grpSpPr>
      <p:sp>
        <p:nvSpPr>
          <p:cNvPr id="11" name="Picture Placeholder 8"/>
          <p:cNvSpPr>
            <a:spLocks noGrp="1"/>
          </p:cNvSpPr>
          <p:nvPr>
            <p:ph type="pic" sz="quarter" idx="12"/>
          </p:nvPr>
        </p:nvSpPr>
        <p:spPr>
          <a:xfrm>
            <a:off x="7655076" y="3133454"/>
            <a:ext cx="3304116" cy="1352551"/>
          </a:xfrm>
        </p:spPr>
        <p:txBody>
          <a:bodyPr/>
          <a:lstStyle/>
          <a:p>
            <a:r>
              <a:rPr lang="en-US"/>
              <a:t>Click icon to add picture</a:t>
            </a:r>
          </a:p>
        </p:txBody>
      </p:sp>
      <p:sp>
        <p:nvSpPr>
          <p:cNvPr id="10" name="Picture Placeholder 8"/>
          <p:cNvSpPr>
            <a:spLocks noGrp="1"/>
          </p:cNvSpPr>
          <p:nvPr>
            <p:ph type="pic" sz="quarter" idx="11"/>
          </p:nvPr>
        </p:nvSpPr>
        <p:spPr>
          <a:xfrm>
            <a:off x="4277671" y="3133454"/>
            <a:ext cx="3304116" cy="1352551"/>
          </a:xfrm>
        </p:spPr>
        <p:txBody>
          <a:bodyPr/>
          <a:lstStyle/>
          <a:p>
            <a:r>
              <a:rPr lang="en-US"/>
              <a:t>Click icon to add picture</a:t>
            </a:r>
          </a:p>
        </p:txBody>
      </p:sp>
      <p:sp>
        <p:nvSpPr>
          <p:cNvPr id="9" name="Picture Placeholder 8"/>
          <p:cNvSpPr>
            <a:spLocks noGrp="1"/>
          </p:cNvSpPr>
          <p:nvPr>
            <p:ph type="pic" sz="quarter" idx="10"/>
          </p:nvPr>
        </p:nvSpPr>
        <p:spPr>
          <a:xfrm>
            <a:off x="874186" y="3133454"/>
            <a:ext cx="3304116" cy="1352551"/>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83887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02535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35102" y="1974849"/>
            <a:ext cx="9108017" cy="4249739"/>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004366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Middle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Picture Placeholder 4"/>
          <p:cNvSpPr>
            <a:spLocks noGrp="1"/>
          </p:cNvSpPr>
          <p:nvPr>
            <p:ph type="pic" sz="quarter" idx="10"/>
          </p:nvPr>
        </p:nvSpPr>
        <p:spPr>
          <a:xfrm>
            <a:off x="0" y="2373314"/>
            <a:ext cx="12192000" cy="3044825"/>
          </a:xfrm>
        </p:spPr>
        <p:txBody>
          <a:bodyPr/>
          <a:lstStyle/>
          <a:p>
            <a:r>
              <a:rPr lang="en-US"/>
              <a:t>Click icon to add picture</a:t>
            </a:r>
          </a:p>
        </p:txBody>
      </p:sp>
    </p:spTree>
    <p:custDataLst>
      <p:tags r:id="rId1"/>
    </p:custDataLst>
    <p:extLst>
      <p:ext uri="{BB962C8B-B14F-4D97-AF65-F5344CB8AC3E}">
        <p14:creationId xmlns:p14="http://schemas.microsoft.com/office/powerpoint/2010/main" val="1889954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Picture Placeholder 8"/>
          <p:cNvSpPr>
            <a:spLocks noGrp="1"/>
          </p:cNvSpPr>
          <p:nvPr>
            <p:ph type="pic" sz="quarter" idx="11"/>
          </p:nvPr>
        </p:nvSpPr>
        <p:spPr>
          <a:xfrm>
            <a:off x="8115237" y="2088319"/>
            <a:ext cx="4079997" cy="2195512"/>
          </a:xfrm>
        </p:spPr>
        <p:txBody>
          <a:bodyPr/>
          <a:lstStyle/>
          <a:p>
            <a:r>
              <a:rPr lang="en-US"/>
              <a:t>Click icon to add picture</a:t>
            </a:r>
          </a:p>
        </p:txBody>
      </p:sp>
      <p:sp>
        <p:nvSpPr>
          <p:cNvPr id="17" name="Picture Placeholder 8"/>
          <p:cNvSpPr>
            <a:spLocks noGrp="1"/>
          </p:cNvSpPr>
          <p:nvPr>
            <p:ph type="pic" sz="quarter" idx="12"/>
          </p:nvPr>
        </p:nvSpPr>
        <p:spPr>
          <a:xfrm>
            <a:off x="4056002" y="2088319"/>
            <a:ext cx="4079997" cy="2195512"/>
          </a:xfrm>
        </p:spPr>
        <p:txBody>
          <a:bodyPr/>
          <a:lstStyle/>
          <a:p>
            <a:r>
              <a:rPr lang="en-US"/>
              <a:t>Click icon to add picture</a:t>
            </a:r>
          </a:p>
        </p:txBody>
      </p:sp>
      <p:sp>
        <p:nvSpPr>
          <p:cNvPr id="22" name="Picture Placeholder 8"/>
          <p:cNvSpPr>
            <a:spLocks noGrp="1"/>
          </p:cNvSpPr>
          <p:nvPr>
            <p:ph type="pic" sz="quarter" idx="14"/>
          </p:nvPr>
        </p:nvSpPr>
        <p:spPr>
          <a:xfrm>
            <a:off x="8115237" y="4277575"/>
            <a:ext cx="4079997" cy="2195512"/>
          </a:xfrm>
        </p:spPr>
        <p:txBody>
          <a:bodyPr/>
          <a:lstStyle/>
          <a:p>
            <a:r>
              <a:rPr lang="en-US"/>
              <a:t>Click icon to add picture</a:t>
            </a:r>
          </a:p>
        </p:txBody>
      </p:sp>
      <p:sp>
        <p:nvSpPr>
          <p:cNvPr id="23" name="Picture Placeholder 8"/>
          <p:cNvSpPr>
            <a:spLocks noGrp="1"/>
          </p:cNvSpPr>
          <p:nvPr>
            <p:ph type="pic" sz="quarter" idx="15"/>
          </p:nvPr>
        </p:nvSpPr>
        <p:spPr>
          <a:xfrm>
            <a:off x="4056002" y="4277575"/>
            <a:ext cx="4079997" cy="2195512"/>
          </a:xfrm>
        </p:spPr>
        <p:txBody>
          <a:bodyPr/>
          <a:lstStyle/>
          <a:p>
            <a:r>
              <a:rPr lang="en-US"/>
              <a:t>Click icon to add picture</a:t>
            </a:r>
          </a:p>
        </p:txBody>
      </p:sp>
      <p:sp>
        <p:nvSpPr>
          <p:cNvPr id="24" name="Picture Placeholder 8"/>
          <p:cNvSpPr>
            <a:spLocks noGrp="1"/>
          </p:cNvSpPr>
          <p:nvPr>
            <p:ph type="pic" sz="quarter" idx="16"/>
          </p:nvPr>
        </p:nvSpPr>
        <p:spPr>
          <a:xfrm>
            <a:off x="-17256" y="4277575"/>
            <a:ext cx="4079997" cy="2195512"/>
          </a:xfrm>
        </p:spPr>
        <p:txBody>
          <a:bodyPr/>
          <a:lstStyle/>
          <a:p>
            <a:r>
              <a:rPr lang="en-US"/>
              <a:t>Click icon to add picture</a:t>
            </a:r>
          </a:p>
        </p:txBody>
      </p:sp>
      <p:sp>
        <p:nvSpPr>
          <p:cNvPr id="9" name="Picture Placeholder 8"/>
          <p:cNvSpPr>
            <a:spLocks noGrp="1"/>
          </p:cNvSpPr>
          <p:nvPr>
            <p:ph type="pic" sz="quarter" idx="17"/>
          </p:nvPr>
        </p:nvSpPr>
        <p:spPr>
          <a:xfrm>
            <a:off x="-17256" y="2089167"/>
            <a:ext cx="4079997" cy="2195512"/>
          </a:xfrm>
        </p:spPr>
        <p:txBody>
          <a:bodyPr/>
          <a:lstStyle/>
          <a:p>
            <a:r>
              <a:rPr lang="en-US"/>
              <a:t>Click icon to add picture</a:t>
            </a:r>
          </a:p>
        </p:txBody>
      </p:sp>
    </p:spTree>
    <p:custDataLst>
      <p:tags r:id="rId1"/>
    </p:custDataLst>
    <p:extLst>
      <p:ext uri="{BB962C8B-B14F-4D97-AF65-F5344CB8AC3E}">
        <p14:creationId xmlns:p14="http://schemas.microsoft.com/office/powerpoint/2010/main" val="346846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op Mediu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586" y="3"/>
            <a:ext cx="12246582" cy="2879223"/>
          </a:xfrm>
        </p:spPr>
        <p:txBody>
          <a:bodyPr/>
          <a:lstStyle/>
          <a:p>
            <a:r>
              <a:rPr lang="en-US"/>
              <a:t>Click icon to add picture</a:t>
            </a:r>
          </a:p>
        </p:txBody>
      </p:sp>
      <p:sp>
        <p:nvSpPr>
          <p:cNvPr id="4" name="Title 1"/>
          <p:cNvSpPr>
            <a:spLocks noGrp="1"/>
          </p:cNvSpPr>
          <p:nvPr>
            <p:ph type="title" hasCustomPrompt="1"/>
          </p:nvPr>
        </p:nvSpPr>
        <p:spPr>
          <a:xfrm>
            <a:off x="906286" y="1453896"/>
            <a:ext cx="10412618" cy="1143000"/>
          </a:xfrm>
        </p:spPr>
        <p:txBody>
          <a:bodyPr/>
          <a:lstStyle>
            <a:lvl1pPr algn="ct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137714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6091804" cy="6863061"/>
          </a:xfrm>
        </p:spPr>
        <p:txBody>
          <a:bodyPr/>
          <a:lstStyle/>
          <a:p>
            <a:r>
              <a:rPr lang="en-US"/>
              <a:t>Click icon to add picture</a:t>
            </a:r>
          </a:p>
        </p:txBody>
      </p:sp>
      <p:sp>
        <p:nvSpPr>
          <p:cNvPr id="4" name="Title 1"/>
          <p:cNvSpPr>
            <a:spLocks noGrp="1"/>
          </p:cNvSpPr>
          <p:nvPr>
            <p:ph type="title" hasCustomPrompt="1"/>
          </p:nvPr>
        </p:nvSpPr>
        <p:spPr>
          <a:xfrm>
            <a:off x="6657617" y="676656"/>
            <a:ext cx="4545834" cy="1143000"/>
          </a:xfrm>
        </p:spPr>
        <p:txBody>
          <a:bodyPr>
            <a:noAutofit/>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96299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Title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830AB5F-E899-994A-A744-38255A862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2568992" y="2953714"/>
            <a:ext cx="9379552" cy="1345359"/>
          </a:xfrm>
        </p:spPr>
        <p:txBody>
          <a:bodyPr lIns="0" tIns="0" rIns="0" bIns="0" anchor="t" anchorCtr="0">
            <a:noAutofit/>
          </a:bodyPr>
          <a:lstStyle>
            <a:lvl1pPr algn="l">
              <a:lnSpc>
                <a:spcPct val="80000"/>
              </a:lnSpc>
              <a:defRPr sz="5400" b="1" i="0">
                <a:solidFill>
                  <a:srgbClr val="FFFFFF"/>
                </a:solidFill>
                <a:latin typeface="Obviously Wide Blck"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2568992" y="4355719"/>
            <a:ext cx="6574969" cy="594233"/>
          </a:xfrm>
        </p:spPr>
        <p:txBody>
          <a:bodyPr lIns="0" tIns="0" rIns="0" bIns="0">
            <a:noAutofit/>
          </a:bodyPr>
          <a:lstStyle>
            <a:lvl1pPr marL="0" indent="0" algn="l">
              <a:spcBef>
                <a:spcPts val="0"/>
              </a:spcBef>
              <a:buNone/>
              <a:defRPr sz="1400" b="1" i="1" spc="100" baseline="0">
                <a:solidFill>
                  <a:schemeClr val="accent1"/>
                </a:solidFill>
                <a:latin typeface="Gentona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568992" y="1519783"/>
            <a:ext cx="3564476" cy="158546"/>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2568992" y="1688877"/>
            <a:ext cx="3681358" cy="365864"/>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PRESENTER NAME HERE</a:t>
            </a:r>
          </a:p>
        </p:txBody>
      </p:sp>
      <p:cxnSp>
        <p:nvCxnSpPr>
          <p:cNvPr id="19" name="Straight Connector 18">
            <a:extLst>
              <a:ext uri="{FF2B5EF4-FFF2-40B4-BE49-F238E27FC236}">
                <a16:creationId xmlns:a16="http://schemas.microsoft.com/office/drawing/2014/main" id="{E1A7D0E3-C300-7E4D-B803-0CC8342A9691}"/>
              </a:ext>
            </a:extLst>
          </p:cNvPr>
          <p:cNvCxnSpPr>
            <a:cxnSpLocks/>
          </p:cNvCxnSpPr>
          <p:nvPr userDrawn="1"/>
        </p:nvCxnSpPr>
        <p:spPr>
          <a:xfrm>
            <a:off x="801490" y="1591877"/>
            <a:ext cx="1210249" cy="0"/>
          </a:xfrm>
          <a:prstGeom prst="line">
            <a:avLst/>
          </a:prstGeom>
          <a:ln w="9525">
            <a:solidFill>
              <a:srgbClr val="F26A36"/>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464D91A-78D7-FB4F-8462-0AB9A80AA9AE}"/>
              </a:ext>
            </a:extLst>
          </p:cNvPr>
          <p:cNvPicPr>
            <a:picLocks noChangeAspect="1"/>
          </p:cNvPicPr>
          <p:nvPr userDrawn="1"/>
        </p:nvPicPr>
        <p:blipFill>
          <a:blip r:embed="rId3"/>
          <a:stretch>
            <a:fillRect/>
          </a:stretch>
        </p:blipFill>
        <p:spPr>
          <a:xfrm>
            <a:off x="801490" y="2953067"/>
            <a:ext cx="1210249" cy="1210249"/>
          </a:xfrm>
          <a:prstGeom prst="rect">
            <a:avLst/>
          </a:prstGeom>
        </p:spPr>
      </p:pic>
    </p:spTree>
    <p:extLst>
      <p:ext uri="{BB962C8B-B14F-4D97-AF65-F5344CB8AC3E}">
        <p14:creationId xmlns:p14="http://schemas.microsoft.com/office/powerpoint/2010/main" val="3796247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Title B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FE6C-3142-3940-BA66-A4A17A9908D7}"/>
              </a:ext>
            </a:extLst>
          </p:cNvPr>
          <p:cNvSpPr>
            <a:spLocks noGrp="1"/>
          </p:cNvSpPr>
          <p:nvPr userDrawn="1">
            <p:ph type="title" hasCustomPrompt="1"/>
          </p:nvPr>
        </p:nvSpPr>
        <p:spPr>
          <a:xfrm>
            <a:off x="1" y="2891435"/>
            <a:ext cx="12192000" cy="1248439"/>
          </a:xfrm>
        </p:spPr>
        <p:txBody>
          <a:bodyPr lIns="0" tIns="0" rIns="0" bIns="0">
            <a:noAutofit/>
          </a:bodyPr>
          <a:lstStyle>
            <a:lvl1pPr marL="0" algn="ctr" defTabSz="914400" rtl="0" eaLnBrk="1" latinLnBrk="0" hangingPunct="1">
              <a:lnSpc>
                <a:spcPct val="80000"/>
              </a:lnSpc>
              <a:spcBef>
                <a:spcPts val="95"/>
              </a:spcBef>
              <a:tabLst>
                <a:tab pos="5000625" algn="l"/>
                <a:tab pos="10304780" algn="l"/>
              </a:tabLst>
              <a:defRPr lang="en-US" sz="5400" b="1" i="1" kern="1200" spc="300" baseline="0" dirty="0">
                <a:solidFill>
                  <a:schemeClr val="bg2">
                    <a:lumMod val="40000"/>
                    <a:lumOff val="60000"/>
                  </a:schemeClr>
                </a:solidFill>
                <a:latin typeface="Obviously-WideLghtItalic"/>
                <a:ea typeface="+mn-ea"/>
                <a:cs typeface="Obviously-WideLghtItalic"/>
              </a:defRPr>
            </a:lvl1pPr>
          </a:lstStyle>
          <a:p>
            <a:r>
              <a:rPr lang="en-US" dirty="0"/>
              <a:t>CLICK 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userDrawn="1">
            <p:ph sz="quarter" idx="10" hasCustomPrompt="1"/>
          </p:nvPr>
        </p:nvSpPr>
        <p:spPr>
          <a:xfrm>
            <a:off x="0" y="2393511"/>
            <a:ext cx="12192000" cy="485156"/>
          </a:xfrm>
        </p:spPr>
        <p:txBody>
          <a:bodyPr lIns="0" tIns="0" rIns="0" bIns="0">
            <a:noAutofit/>
          </a:bodyPr>
          <a:lstStyle>
            <a:lvl1pPr marL="0" indent="0" algn="ctr" defTabSz="914400" rtl="0" eaLnBrk="1" latinLnBrk="0" hangingPunct="1">
              <a:lnSpc>
                <a:spcPct val="100000"/>
              </a:lnSpc>
              <a:spcBef>
                <a:spcPts val="120"/>
              </a:spcBef>
              <a:buNone/>
              <a:tabLst>
                <a:tab pos="1349375" algn="l"/>
                <a:tab pos="2849245" algn="l"/>
              </a:tabLst>
              <a:defRPr lang="en-US" sz="1800" b="0" i="0" kern="1200" spc="300" dirty="0" smtClean="0">
                <a:solidFill>
                  <a:schemeClr val="accent1"/>
                </a:solidFill>
                <a:latin typeface="Gentona"/>
                <a:ea typeface="+mj-ea"/>
                <a:cs typeface="Gentona"/>
              </a:defRPr>
            </a:lvl1pPr>
          </a:lstStyle>
          <a:p>
            <a:pPr lvl="0"/>
            <a:r>
              <a:rPr lang="en-US" dirty="0"/>
              <a:t>CLICK TO ADD TITLE SETUP LINE</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userDrawn="1">
            <p:ph sz="quarter" idx="11" hasCustomPrompt="1"/>
          </p:nvPr>
        </p:nvSpPr>
        <p:spPr>
          <a:xfrm>
            <a:off x="0"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userDrawn="1">
            <p:ph sz="quarter" idx="12" hasCustomPrompt="1"/>
          </p:nvPr>
        </p:nvSpPr>
        <p:spPr>
          <a:xfrm>
            <a:off x="6647749"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PRESENTER NAME</a:t>
            </a:r>
          </a:p>
        </p:txBody>
      </p:sp>
      <p:pic>
        <p:nvPicPr>
          <p:cNvPr id="13" name="Picture 12">
            <a:extLst>
              <a:ext uri="{FF2B5EF4-FFF2-40B4-BE49-F238E27FC236}">
                <a16:creationId xmlns:a16="http://schemas.microsoft.com/office/drawing/2014/main" id="{E441474E-F800-A54C-ADC8-4B3620CFAD7C}"/>
              </a:ext>
            </a:extLst>
          </p:cNvPr>
          <p:cNvPicPr>
            <a:picLocks noChangeAspect="1"/>
          </p:cNvPicPr>
          <p:nvPr userDrawn="1"/>
        </p:nvPicPr>
        <p:blipFill>
          <a:blip r:embed="rId2"/>
          <a:stretch>
            <a:fillRect/>
          </a:stretch>
        </p:blipFill>
        <p:spPr>
          <a:xfrm>
            <a:off x="5485664" y="5346392"/>
            <a:ext cx="1210249" cy="1210249"/>
          </a:xfrm>
          <a:prstGeom prst="rect">
            <a:avLst/>
          </a:prstGeom>
        </p:spPr>
      </p:pic>
    </p:spTree>
    <p:extLst>
      <p:ext uri="{BB962C8B-B14F-4D97-AF65-F5344CB8AC3E}">
        <p14:creationId xmlns:p14="http://schemas.microsoft.com/office/powerpoint/2010/main" val="2367862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Title Bold">
    <p:bg>
      <p:bgPr>
        <a:solidFill>
          <a:schemeClr val="accent1"/>
        </a:solidFill>
        <a:effectLst/>
      </p:bgPr>
    </p:bg>
    <p:spTree>
      <p:nvGrpSpPr>
        <p:cNvPr id="1" name=""/>
        <p:cNvGrpSpPr/>
        <p:nvPr/>
      </p:nvGrpSpPr>
      <p:grpSpPr>
        <a:xfrm>
          <a:off x="0" y="0"/>
          <a:ext cx="0" cy="0"/>
          <a:chOff x="0" y="0"/>
          <a:chExt cx="0" cy="0"/>
        </a:xfrm>
      </p:grpSpPr>
      <p:pic>
        <p:nvPicPr>
          <p:cNvPr id="18" name="object 3">
            <a:extLst>
              <a:ext uri="{FF2B5EF4-FFF2-40B4-BE49-F238E27FC236}">
                <a16:creationId xmlns:a16="http://schemas.microsoft.com/office/drawing/2014/main" id="{4A1119F1-FBA6-7740-9D33-FDF433678711}"/>
              </a:ext>
            </a:extLst>
          </p:cNvPr>
          <p:cNvPicPr/>
          <p:nvPr userDrawn="1"/>
        </p:nvPicPr>
        <p:blipFill>
          <a:blip r:embed="rId2" cstate="print">
            <a:alphaModFix amt="60000"/>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52C6FE6C-3142-3940-BA66-A4A17A9908D7}"/>
              </a:ext>
            </a:extLst>
          </p:cNvPr>
          <p:cNvSpPr>
            <a:spLocks noGrp="1"/>
          </p:cNvSpPr>
          <p:nvPr>
            <p:ph type="title" hasCustomPrompt="1"/>
          </p:nvPr>
        </p:nvSpPr>
        <p:spPr>
          <a:xfrm>
            <a:off x="425301" y="2592130"/>
            <a:ext cx="6206185" cy="1248439"/>
          </a:xfrm>
        </p:spPr>
        <p:txBody>
          <a:bodyPr lIns="0" tIns="0" rIns="0" bIns="0" anchor="b" anchorCtr="0">
            <a:noAutofit/>
          </a:bodyPr>
          <a:lstStyle>
            <a:lvl1pPr marL="0" algn="l" defTabSz="914400" rtl="0" eaLnBrk="1" latinLnBrk="0" hangingPunct="1">
              <a:lnSpc>
                <a:spcPct val="80000"/>
              </a:lnSpc>
              <a:spcBef>
                <a:spcPts val="95"/>
              </a:spcBef>
              <a:tabLst>
                <a:tab pos="5000625" algn="l"/>
                <a:tab pos="10304780" algn="l"/>
              </a:tabLst>
              <a:defRPr lang="en-US" sz="3200" b="1" i="0" kern="1200" spc="300" baseline="0" dirty="0">
                <a:solidFill>
                  <a:srgbClr val="FFFFFF"/>
                </a:solidFill>
                <a:latin typeface="Obviously Extd Blck" pitchFamily="82" charset="77"/>
                <a:ea typeface="+mn-ea"/>
                <a:cs typeface="Obviously Extd Blck" pitchFamily="82" charset="77"/>
              </a:defRPr>
            </a:lvl1pPr>
          </a:lstStyle>
          <a:p>
            <a:r>
              <a:rPr lang="en-US" dirty="0"/>
              <a:t>CLICK </a:t>
            </a:r>
            <a:br>
              <a:rPr lang="en-US" dirty="0"/>
            </a:br>
            <a:r>
              <a:rPr lang="en-US" dirty="0"/>
              <a:t>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p:ph sz="quarter" idx="10" hasCustomPrompt="1"/>
          </p:nvPr>
        </p:nvSpPr>
        <p:spPr>
          <a:xfrm>
            <a:off x="808072" y="4024811"/>
            <a:ext cx="3179137" cy="940594"/>
          </a:xfrm>
        </p:spPr>
        <p:txBody>
          <a:bodyPr lIns="0" tIns="0" rIns="0" bIns="0" anchor="ctr" anchorCtr="0">
            <a:noAutofit/>
          </a:bodyPr>
          <a:lstStyle>
            <a:lvl1pPr marL="0" indent="0" algn="ctr" defTabSz="914400" rtl="0" eaLnBrk="1" latinLnBrk="0" hangingPunct="1">
              <a:lnSpc>
                <a:spcPct val="100000"/>
              </a:lnSpc>
              <a:spcBef>
                <a:spcPts val="120"/>
              </a:spcBef>
              <a:buNone/>
              <a:tabLst>
                <a:tab pos="1349375" algn="l"/>
                <a:tab pos="2849245" algn="l"/>
              </a:tabLst>
              <a:defRPr lang="en-US" sz="1400" b="1" i="1" kern="1200" spc="200" baseline="0" dirty="0" smtClean="0">
                <a:solidFill>
                  <a:schemeClr val="accent2"/>
                </a:solidFill>
                <a:latin typeface="Gentona SemiBold Italic" pitchFamily="2" charset="77"/>
                <a:ea typeface="+mj-ea"/>
                <a:cs typeface="Gentona SemiBold Italic" pitchFamily="2" charset="77"/>
              </a:defRPr>
            </a:lvl1pPr>
          </a:lstStyle>
          <a:p>
            <a:pPr lvl="0"/>
            <a:r>
              <a:rPr lang="en-US" dirty="0"/>
              <a:t>CLICK TO ADD SUBTITLE OR FURTHER DESCRIPTION, AS NECESSARY – CAN BE MULTIPLE LINES</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p:ph sz="quarter" idx="11" hasCustomPrompt="1"/>
          </p:nvPr>
        </p:nvSpPr>
        <p:spPr>
          <a:xfrm>
            <a:off x="425301" y="5917253"/>
            <a:ext cx="5901071" cy="172452"/>
          </a:xfrm>
        </p:spPr>
        <p:txBody>
          <a:bodyPr lIns="0" tIns="0" rIns="0" bIns="0">
            <a:noAutofit/>
          </a:bodyPr>
          <a:lstStyle>
            <a:lvl1pPr marL="0" indent="0" algn="l">
              <a:buNone/>
              <a:defRPr sz="1400" b="1" i="0" spc="300">
                <a:solidFill>
                  <a:srgbClr val="FFFFFF"/>
                </a:solidFill>
                <a:latin typeface="Gentona Book" pitchFamily="2" charset="77"/>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p:ph sz="quarter" idx="12" hasCustomPrompt="1"/>
          </p:nvPr>
        </p:nvSpPr>
        <p:spPr>
          <a:xfrm>
            <a:off x="425301" y="6132236"/>
            <a:ext cx="5901070" cy="116683"/>
          </a:xfrm>
        </p:spPr>
        <p:txBody>
          <a:bodyPr lIns="0" tIns="0" rIns="0" bIns="0">
            <a:noAutofit/>
          </a:bodyPr>
          <a:lstStyle>
            <a:lvl1pPr marL="0" indent="0" algn="l">
              <a:buNone/>
              <a:defRPr lang="en-US" sz="1100" b="1" i="1" kern="1200" spc="0" dirty="0">
                <a:solidFill>
                  <a:srgbClr val="FFFFFF"/>
                </a:solidFill>
                <a:latin typeface="Gentona SemiBold Italic" pitchFamily="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PRESENTER NAME</a:t>
            </a:r>
          </a:p>
        </p:txBody>
      </p:sp>
      <p:sp>
        <p:nvSpPr>
          <p:cNvPr id="3" name="Rounded Rectangle 2">
            <a:extLst>
              <a:ext uri="{FF2B5EF4-FFF2-40B4-BE49-F238E27FC236}">
                <a16:creationId xmlns:a16="http://schemas.microsoft.com/office/drawing/2014/main" id="{CA4636FA-A953-E546-9AEE-E9B8C6D4B1DE}"/>
              </a:ext>
            </a:extLst>
          </p:cNvPr>
          <p:cNvSpPr/>
          <p:nvPr userDrawn="1"/>
        </p:nvSpPr>
        <p:spPr>
          <a:xfrm>
            <a:off x="425301" y="3982138"/>
            <a:ext cx="3944680" cy="983267"/>
          </a:xfrm>
          <a:prstGeom prst="roundRect">
            <a:avLst>
              <a:gd name="adj" fmla="val 50000"/>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D4040F81-EBC7-CF4E-A5CD-C387BCEDA4DB}"/>
              </a:ext>
            </a:extLst>
          </p:cNvPr>
          <p:cNvCxnSpPr>
            <a:cxnSpLocks/>
          </p:cNvCxnSpPr>
          <p:nvPr userDrawn="1"/>
        </p:nvCxnSpPr>
        <p:spPr>
          <a:xfrm>
            <a:off x="4369981" y="4476307"/>
            <a:ext cx="1275907"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5702B6BC-20CD-5044-81F3-48EC74AD0B3C}"/>
              </a:ext>
            </a:extLst>
          </p:cNvPr>
          <p:cNvSpPr>
            <a:spLocks noGrp="1"/>
          </p:cNvSpPr>
          <p:nvPr>
            <p:ph type="pic" sz="quarter" idx="13" hasCustomPrompt="1"/>
          </p:nvPr>
        </p:nvSpPr>
        <p:spPr>
          <a:xfrm>
            <a:off x="6631486" y="553279"/>
            <a:ext cx="5278437" cy="5751439"/>
          </a:xfrm>
          <a:solidFill>
            <a:srgbClr val="FFFFFF"/>
          </a:solidFill>
        </p:spPr>
        <p:txBody>
          <a:bodyPr/>
          <a:lstStyle/>
          <a:p>
            <a:r>
              <a:rPr lang="en-US" dirty="0"/>
              <a:t>CLICK TO ADD PICTURE</a:t>
            </a:r>
          </a:p>
        </p:txBody>
      </p:sp>
      <p:pic>
        <p:nvPicPr>
          <p:cNvPr id="19" name="Picture 18">
            <a:extLst>
              <a:ext uri="{FF2B5EF4-FFF2-40B4-BE49-F238E27FC236}">
                <a16:creationId xmlns:a16="http://schemas.microsoft.com/office/drawing/2014/main" id="{C3A6BF86-7AA4-A140-8A00-0AA3DD82E304}"/>
              </a:ext>
            </a:extLst>
          </p:cNvPr>
          <p:cNvPicPr>
            <a:picLocks noChangeAspect="1"/>
          </p:cNvPicPr>
          <p:nvPr userDrawn="1"/>
        </p:nvPicPr>
        <p:blipFill>
          <a:blip r:embed="rId3"/>
          <a:stretch>
            <a:fillRect/>
          </a:stretch>
        </p:blipFill>
        <p:spPr>
          <a:xfrm>
            <a:off x="425301" y="436620"/>
            <a:ext cx="998777" cy="998777"/>
          </a:xfrm>
          <a:prstGeom prst="rect">
            <a:avLst/>
          </a:prstGeom>
        </p:spPr>
      </p:pic>
    </p:spTree>
    <p:extLst>
      <p:ext uri="{BB962C8B-B14F-4D97-AF65-F5344CB8AC3E}">
        <p14:creationId xmlns:p14="http://schemas.microsoft.com/office/powerpoint/2010/main" val="2696708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061103"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3913624" y="1731963"/>
            <a:ext cx="4125195"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3913624" y="5108946"/>
            <a:ext cx="4125195" cy="1358900"/>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59" name="Group 58">
            <a:extLst>
              <a:ext uri="{FF2B5EF4-FFF2-40B4-BE49-F238E27FC236}">
                <a16:creationId xmlns:a16="http://schemas.microsoft.com/office/drawing/2014/main" id="{FA947BC9-9906-B044-B30A-68982AC5136D}"/>
              </a:ext>
            </a:extLst>
          </p:cNvPr>
          <p:cNvGrpSpPr/>
          <p:nvPr userDrawn="1"/>
        </p:nvGrpSpPr>
        <p:grpSpPr>
          <a:xfrm>
            <a:off x="97535" y="2509520"/>
            <a:ext cx="11692119" cy="1930400"/>
            <a:chOff x="240378" y="4083645"/>
            <a:chExt cx="19619509" cy="3664909"/>
          </a:xfrm>
        </p:grpSpPr>
        <p:sp>
          <p:nvSpPr>
            <p:cNvPr id="60" name="object 7">
              <a:extLst>
                <a:ext uri="{FF2B5EF4-FFF2-40B4-BE49-F238E27FC236}">
                  <a16:creationId xmlns:a16="http://schemas.microsoft.com/office/drawing/2014/main" id="{80640D98-B291-6645-8306-3D8792CF6CE6}"/>
                </a:ext>
              </a:extLst>
            </p:cNvPr>
            <p:cNvSpPr/>
            <p:nvPr/>
          </p:nvSpPr>
          <p:spPr>
            <a:xfrm>
              <a:off x="624383" y="5628289"/>
              <a:ext cx="0" cy="1638935"/>
            </a:xfrm>
            <a:custGeom>
              <a:avLst/>
              <a:gdLst/>
              <a:ahLst/>
              <a:cxnLst/>
              <a:rect l="l" t="t" r="r" b="b"/>
              <a:pathLst>
                <a:path h="1638934">
                  <a:moveTo>
                    <a:pt x="0" y="1638505"/>
                  </a:moveTo>
                  <a:lnTo>
                    <a:pt x="0" y="0"/>
                  </a:lnTo>
                </a:path>
              </a:pathLst>
            </a:custGeom>
            <a:ln w="38700">
              <a:solidFill>
                <a:schemeClr val="accent1"/>
              </a:solidFill>
            </a:ln>
          </p:spPr>
          <p:txBody>
            <a:bodyPr wrap="square" lIns="0" tIns="0" rIns="0" bIns="0" rtlCol="0"/>
            <a:lstStyle/>
            <a:p>
              <a:endParaRPr/>
            </a:p>
          </p:txBody>
        </p:sp>
        <p:sp>
          <p:nvSpPr>
            <p:cNvPr id="61" name="object 8">
              <a:extLst>
                <a:ext uri="{FF2B5EF4-FFF2-40B4-BE49-F238E27FC236}">
                  <a16:creationId xmlns:a16="http://schemas.microsoft.com/office/drawing/2014/main" id="{485D1293-9E15-A748-8D58-D23ACDC46398}"/>
                </a:ext>
              </a:extLst>
            </p:cNvPr>
            <p:cNvSpPr/>
            <p:nvPr/>
          </p:nvSpPr>
          <p:spPr>
            <a:xfrm>
              <a:off x="5883289" y="5628293"/>
              <a:ext cx="0" cy="1161415"/>
            </a:xfrm>
            <a:custGeom>
              <a:avLst/>
              <a:gdLst/>
              <a:ahLst/>
              <a:cxnLst/>
              <a:rect l="l" t="t" r="r" b="b"/>
              <a:pathLst>
                <a:path h="1161415">
                  <a:moveTo>
                    <a:pt x="0" y="1161388"/>
                  </a:moveTo>
                  <a:lnTo>
                    <a:pt x="0" y="0"/>
                  </a:lnTo>
                </a:path>
              </a:pathLst>
            </a:custGeom>
            <a:ln w="37506">
              <a:solidFill>
                <a:schemeClr val="accent1"/>
              </a:solidFill>
            </a:ln>
          </p:spPr>
          <p:txBody>
            <a:bodyPr wrap="square" lIns="0" tIns="0" rIns="0" bIns="0" rtlCol="0"/>
            <a:lstStyle/>
            <a:p>
              <a:endParaRPr/>
            </a:p>
          </p:txBody>
        </p:sp>
        <p:sp>
          <p:nvSpPr>
            <p:cNvPr id="62" name="object 9">
              <a:extLst>
                <a:ext uri="{FF2B5EF4-FFF2-40B4-BE49-F238E27FC236}">
                  <a16:creationId xmlns:a16="http://schemas.microsoft.com/office/drawing/2014/main" id="{449586A5-797E-4844-B195-B143781BC6FC}"/>
                </a:ext>
              </a:extLst>
            </p:cNvPr>
            <p:cNvSpPr/>
            <p:nvPr/>
          </p:nvSpPr>
          <p:spPr>
            <a:xfrm>
              <a:off x="6314331" y="5628289"/>
              <a:ext cx="0" cy="1743710"/>
            </a:xfrm>
            <a:custGeom>
              <a:avLst/>
              <a:gdLst/>
              <a:ahLst/>
              <a:cxnLst/>
              <a:rect l="l" t="t" r="r" b="b"/>
              <a:pathLst>
                <a:path h="1743709">
                  <a:moveTo>
                    <a:pt x="0" y="1743213"/>
                  </a:moveTo>
                  <a:lnTo>
                    <a:pt x="0" y="0"/>
                  </a:lnTo>
                </a:path>
              </a:pathLst>
            </a:custGeom>
            <a:ln w="36313">
              <a:solidFill>
                <a:schemeClr val="accent1"/>
              </a:solidFill>
            </a:ln>
          </p:spPr>
          <p:txBody>
            <a:bodyPr wrap="square" lIns="0" tIns="0" rIns="0" bIns="0" rtlCol="0"/>
            <a:lstStyle/>
            <a:p>
              <a:endParaRPr/>
            </a:p>
          </p:txBody>
        </p:sp>
        <p:sp>
          <p:nvSpPr>
            <p:cNvPr id="63" name="object 10">
              <a:extLst>
                <a:ext uri="{FF2B5EF4-FFF2-40B4-BE49-F238E27FC236}">
                  <a16:creationId xmlns:a16="http://schemas.microsoft.com/office/drawing/2014/main" id="{0510D2EC-A71E-5248-875A-9E734ACDE9E7}"/>
                </a:ext>
              </a:extLst>
            </p:cNvPr>
            <p:cNvSpPr/>
            <p:nvPr/>
          </p:nvSpPr>
          <p:spPr>
            <a:xfrm>
              <a:off x="18261610"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4" name="object 11">
              <a:extLst>
                <a:ext uri="{FF2B5EF4-FFF2-40B4-BE49-F238E27FC236}">
                  <a16:creationId xmlns:a16="http://schemas.microsoft.com/office/drawing/2014/main" id="{00003A82-A8D8-4946-A2FE-151872D24A0D}"/>
                </a:ext>
              </a:extLst>
            </p:cNvPr>
            <p:cNvSpPr/>
            <p:nvPr/>
          </p:nvSpPr>
          <p:spPr>
            <a:xfrm>
              <a:off x="13788576"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5" name="object 12">
              <a:extLst>
                <a:ext uri="{FF2B5EF4-FFF2-40B4-BE49-F238E27FC236}">
                  <a16:creationId xmlns:a16="http://schemas.microsoft.com/office/drawing/2014/main" id="{2E7A9E87-646F-954A-A25B-73D09AF5CD97}"/>
                </a:ext>
              </a:extLst>
            </p:cNvPr>
            <p:cNvSpPr/>
            <p:nvPr/>
          </p:nvSpPr>
          <p:spPr>
            <a:xfrm>
              <a:off x="19723173"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6" name="object 13">
              <a:extLst>
                <a:ext uri="{FF2B5EF4-FFF2-40B4-BE49-F238E27FC236}">
                  <a16:creationId xmlns:a16="http://schemas.microsoft.com/office/drawing/2014/main" id="{4A27ADFE-F218-1B4A-809E-4320DF9C97B4}"/>
                </a:ext>
              </a:extLst>
            </p:cNvPr>
            <p:cNvSpPr/>
            <p:nvPr/>
          </p:nvSpPr>
          <p:spPr>
            <a:xfrm>
              <a:off x="14830765" y="5664881"/>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67" name="object 14">
              <a:extLst>
                <a:ext uri="{FF2B5EF4-FFF2-40B4-BE49-F238E27FC236}">
                  <a16:creationId xmlns:a16="http://schemas.microsoft.com/office/drawing/2014/main" id="{6F5A039D-511F-9447-B200-3F6C26112F42}"/>
                </a:ext>
              </a:extLst>
            </p:cNvPr>
            <p:cNvSpPr/>
            <p:nvPr/>
          </p:nvSpPr>
          <p:spPr>
            <a:xfrm>
              <a:off x="16253153" y="5628289"/>
              <a:ext cx="0" cy="2120265"/>
            </a:xfrm>
            <a:custGeom>
              <a:avLst/>
              <a:gdLst/>
              <a:ahLst/>
              <a:cxnLst/>
              <a:rect l="l" t="t" r="r" b="b"/>
              <a:pathLst>
                <a:path h="2120265">
                  <a:moveTo>
                    <a:pt x="0" y="2120165"/>
                  </a:moveTo>
                  <a:lnTo>
                    <a:pt x="0" y="0"/>
                  </a:lnTo>
                </a:path>
              </a:pathLst>
            </a:custGeom>
            <a:ln w="13695">
              <a:solidFill>
                <a:schemeClr val="accent1"/>
              </a:solidFill>
            </a:ln>
          </p:spPr>
          <p:txBody>
            <a:bodyPr wrap="square" lIns="0" tIns="0" rIns="0" bIns="0" rtlCol="0"/>
            <a:lstStyle/>
            <a:p>
              <a:endParaRPr/>
            </a:p>
          </p:txBody>
        </p:sp>
        <p:sp>
          <p:nvSpPr>
            <p:cNvPr id="68" name="object 15">
              <a:extLst>
                <a:ext uri="{FF2B5EF4-FFF2-40B4-BE49-F238E27FC236}">
                  <a16:creationId xmlns:a16="http://schemas.microsoft.com/office/drawing/2014/main" id="{5F695F29-C382-AA46-9441-79AFBB33D895}"/>
                </a:ext>
              </a:extLst>
            </p:cNvPr>
            <p:cNvSpPr/>
            <p:nvPr/>
          </p:nvSpPr>
          <p:spPr>
            <a:xfrm>
              <a:off x="14198365" y="5628289"/>
              <a:ext cx="0" cy="1638935"/>
            </a:xfrm>
            <a:custGeom>
              <a:avLst/>
              <a:gdLst/>
              <a:ahLst/>
              <a:cxnLst/>
              <a:rect l="l" t="t" r="r" b="b"/>
              <a:pathLst>
                <a:path h="1638934">
                  <a:moveTo>
                    <a:pt x="0" y="1638505"/>
                  </a:moveTo>
                  <a:lnTo>
                    <a:pt x="0" y="0"/>
                  </a:lnTo>
                </a:path>
              </a:pathLst>
            </a:custGeom>
            <a:ln w="13695">
              <a:solidFill>
                <a:schemeClr val="accent1"/>
              </a:solidFill>
            </a:ln>
          </p:spPr>
          <p:txBody>
            <a:bodyPr wrap="square" lIns="0" tIns="0" rIns="0" bIns="0" rtlCol="0"/>
            <a:lstStyle/>
            <a:p>
              <a:endParaRPr/>
            </a:p>
          </p:txBody>
        </p:sp>
        <p:sp>
          <p:nvSpPr>
            <p:cNvPr id="69" name="object 16">
              <a:extLst>
                <a:ext uri="{FF2B5EF4-FFF2-40B4-BE49-F238E27FC236}">
                  <a16:creationId xmlns:a16="http://schemas.microsoft.com/office/drawing/2014/main" id="{CF57C7E7-236E-5747-BC21-2B7A4B310971}"/>
                </a:ext>
              </a:extLst>
            </p:cNvPr>
            <p:cNvSpPr/>
            <p:nvPr/>
          </p:nvSpPr>
          <p:spPr>
            <a:xfrm>
              <a:off x="17238634"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70" name="object 17">
              <a:extLst>
                <a:ext uri="{FF2B5EF4-FFF2-40B4-BE49-F238E27FC236}">
                  <a16:creationId xmlns:a16="http://schemas.microsoft.com/office/drawing/2014/main" id="{CC2F267F-D852-5644-A8EB-E3C0A50285D5}"/>
                </a:ext>
              </a:extLst>
            </p:cNvPr>
            <p:cNvSpPr/>
            <p:nvPr/>
          </p:nvSpPr>
          <p:spPr>
            <a:xfrm>
              <a:off x="17336739"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71" name="object 18">
              <a:extLst>
                <a:ext uri="{FF2B5EF4-FFF2-40B4-BE49-F238E27FC236}">
                  <a16:creationId xmlns:a16="http://schemas.microsoft.com/office/drawing/2014/main" id="{3D4CEAB5-907E-354D-8BBC-52D2B8327B31}"/>
                </a:ext>
              </a:extLst>
            </p:cNvPr>
            <p:cNvSpPr/>
            <p:nvPr/>
          </p:nvSpPr>
          <p:spPr>
            <a:xfrm>
              <a:off x="16334886" y="4083645"/>
              <a:ext cx="0" cy="1825625"/>
            </a:xfrm>
            <a:custGeom>
              <a:avLst/>
              <a:gdLst/>
              <a:ahLst/>
              <a:cxnLst/>
              <a:rect l="l" t="t" r="r" b="b"/>
              <a:pathLst>
                <a:path h="1825625">
                  <a:moveTo>
                    <a:pt x="0" y="1825002"/>
                  </a:moveTo>
                  <a:lnTo>
                    <a:pt x="0" y="0"/>
                  </a:lnTo>
                </a:path>
              </a:pathLst>
            </a:custGeom>
            <a:ln w="32742">
              <a:solidFill>
                <a:schemeClr val="accent1"/>
              </a:solidFill>
            </a:ln>
          </p:spPr>
          <p:txBody>
            <a:bodyPr wrap="square" lIns="0" tIns="0" rIns="0" bIns="0" rtlCol="0"/>
            <a:lstStyle/>
            <a:p>
              <a:endParaRPr/>
            </a:p>
          </p:txBody>
        </p:sp>
        <p:sp>
          <p:nvSpPr>
            <p:cNvPr id="72" name="object 19">
              <a:extLst>
                <a:ext uri="{FF2B5EF4-FFF2-40B4-BE49-F238E27FC236}">
                  <a16:creationId xmlns:a16="http://schemas.microsoft.com/office/drawing/2014/main" id="{31417C22-3690-3742-9682-F5F58C88724E}"/>
                </a:ext>
              </a:extLst>
            </p:cNvPr>
            <p:cNvSpPr/>
            <p:nvPr/>
          </p:nvSpPr>
          <p:spPr>
            <a:xfrm>
              <a:off x="15884107"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73" name="object 20">
              <a:extLst>
                <a:ext uri="{FF2B5EF4-FFF2-40B4-BE49-F238E27FC236}">
                  <a16:creationId xmlns:a16="http://schemas.microsoft.com/office/drawing/2014/main" id="{DABB4064-C1A1-9F42-94FD-38CFE3331A7A}"/>
                </a:ext>
              </a:extLst>
            </p:cNvPr>
            <p:cNvSpPr/>
            <p:nvPr/>
          </p:nvSpPr>
          <p:spPr>
            <a:xfrm>
              <a:off x="14896851"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74" name="object 21">
              <a:extLst>
                <a:ext uri="{FF2B5EF4-FFF2-40B4-BE49-F238E27FC236}">
                  <a16:creationId xmlns:a16="http://schemas.microsoft.com/office/drawing/2014/main" id="{80E89B1B-8A92-3848-8A50-1F65449BC0E6}"/>
                </a:ext>
              </a:extLst>
            </p:cNvPr>
            <p:cNvSpPr/>
            <p:nvPr/>
          </p:nvSpPr>
          <p:spPr>
            <a:xfrm>
              <a:off x="13823475"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5" name="object 22">
              <a:extLst>
                <a:ext uri="{FF2B5EF4-FFF2-40B4-BE49-F238E27FC236}">
                  <a16:creationId xmlns:a16="http://schemas.microsoft.com/office/drawing/2014/main" id="{62EEBB27-1388-1E46-8386-E27D84C15447}"/>
                </a:ext>
              </a:extLst>
            </p:cNvPr>
            <p:cNvSpPr/>
            <p:nvPr/>
          </p:nvSpPr>
          <p:spPr>
            <a:xfrm>
              <a:off x="19859887"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6" name="object 23">
              <a:extLst>
                <a:ext uri="{FF2B5EF4-FFF2-40B4-BE49-F238E27FC236}">
                  <a16:creationId xmlns:a16="http://schemas.microsoft.com/office/drawing/2014/main" id="{4CBC4500-76B5-BE4C-A136-E5E1A4547121}"/>
                </a:ext>
              </a:extLst>
            </p:cNvPr>
            <p:cNvSpPr/>
            <p:nvPr/>
          </p:nvSpPr>
          <p:spPr>
            <a:xfrm>
              <a:off x="6366464" y="4738306"/>
              <a:ext cx="0" cy="1170940"/>
            </a:xfrm>
            <a:custGeom>
              <a:avLst/>
              <a:gdLst/>
              <a:ahLst/>
              <a:cxnLst/>
              <a:rect l="l" t="t" r="r" b="b"/>
              <a:pathLst>
                <a:path h="1170939">
                  <a:moveTo>
                    <a:pt x="0" y="1170341"/>
                  </a:moveTo>
                  <a:lnTo>
                    <a:pt x="0" y="0"/>
                  </a:lnTo>
                </a:path>
              </a:pathLst>
            </a:custGeom>
            <a:ln w="10125">
              <a:solidFill>
                <a:schemeClr val="accent1"/>
              </a:solidFill>
            </a:ln>
          </p:spPr>
          <p:txBody>
            <a:bodyPr wrap="square" lIns="0" tIns="0" rIns="0" bIns="0" rtlCol="0"/>
            <a:lstStyle/>
            <a:p>
              <a:endParaRPr/>
            </a:p>
          </p:txBody>
        </p:sp>
        <p:sp>
          <p:nvSpPr>
            <p:cNvPr id="77" name="object 24">
              <a:extLst>
                <a:ext uri="{FF2B5EF4-FFF2-40B4-BE49-F238E27FC236}">
                  <a16:creationId xmlns:a16="http://schemas.microsoft.com/office/drawing/2014/main" id="{66CDEB0C-3566-4D45-9173-B6CB35F86EA4}"/>
                </a:ext>
              </a:extLst>
            </p:cNvPr>
            <p:cNvSpPr/>
            <p:nvPr/>
          </p:nvSpPr>
          <p:spPr>
            <a:xfrm>
              <a:off x="18313743" y="4270142"/>
              <a:ext cx="0" cy="1638935"/>
            </a:xfrm>
            <a:custGeom>
              <a:avLst/>
              <a:gdLst/>
              <a:ahLst/>
              <a:cxnLst/>
              <a:rect l="l" t="t" r="r" b="b"/>
              <a:pathLst>
                <a:path h="1638935">
                  <a:moveTo>
                    <a:pt x="0" y="1638505"/>
                  </a:moveTo>
                  <a:lnTo>
                    <a:pt x="0" y="0"/>
                  </a:lnTo>
                </a:path>
              </a:pathLst>
            </a:custGeom>
            <a:ln w="10125">
              <a:solidFill>
                <a:schemeClr val="accent1"/>
              </a:solidFill>
            </a:ln>
          </p:spPr>
          <p:txBody>
            <a:bodyPr wrap="square" lIns="0" tIns="0" rIns="0" bIns="0" rtlCol="0"/>
            <a:lstStyle/>
            <a:p>
              <a:endParaRPr/>
            </a:p>
          </p:txBody>
        </p:sp>
        <p:sp>
          <p:nvSpPr>
            <p:cNvPr id="78" name="object 25">
              <a:extLst>
                <a:ext uri="{FF2B5EF4-FFF2-40B4-BE49-F238E27FC236}">
                  <a16:creationId xmlns:a16="http://schemas.microsoft.com/office/drawing/2014/main" id="{2E837B53-1EF7-8744-A427-F95623B3BB33}"/>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79" name="object 26">
              <a:extLst>
                <a:ext uri="{FF2B5EF4-FFF2-40B4-BE49-F238E27FC236}">
                  <a16:creationId xmlns:a16="http://schemas.microsoft.com/office/drawing/2014/main" id="{6B29EA59-8629-E144-915F-72688335EA8B}"/>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80" name="object 27">
              <a:extLst>
                <a:ext uri="{FF2B5EF4-FFF2-40B4-BE49-F238E27FC236}">
                  <a16:creationId xmlns:a16="http://schemas.microsoft.com/office/drawing/2014/main" id="{AF73F3F9-2068-704D-87A5-24F775D15D67}"/>
                </a:ext>
              </a:extLst>
            </p:cNvPr>
            <p:cNvSpPr/>
            <p:nvPr/>
          </p:nvSpPr>
          <p:spPr>
            <a:xfrm>
              <a:off x="5945333" y="4334946"/>
              <a:ext cx="0" cy="1574165"/>
            </a:xfrm>
            <a:custGeom>
              <a:avLst/>
              <a:gdLst/>
              <a:ahLst/>
              <a:cxnLst/>
              <a:rect l="l" t="t" r="r" b="b"/>
              <a:pathLst>
                <a:path h="1574164">
                  <a:moveTo>
                    <a:pt x="0" y="1573700"/>
                  </a:moveTo>
                  <a:lnTo>
                    <a:pt x="0" y="0"/>
                  </a:lnTo>
                </a:path>
              </a:pathLst>
            </a:custGeom>
            <a:ln w="8931">
              <a:solidFill>
                <a:schemeClr val="accent1"/>
              </a:solidFill>
            </a:ln>
          </p:spPr>
          <p:txBody>
            <a:bodyPr wrap="square" lIns="0" tIns="0" rIns="0" bIns="0" rtlCol="0"/>
            <a:lstStyle/>
            <a:p>
              <a:endParaRPr/>
            </a:p>
          </p:txBody>
        </p:sp>
        <p:sp>
          <p:nvSpPr>
            <p:cNvPr id="81" name="object 28">
              <a:extLst>
                <a:ext uri="{FF2B5EF4-FFF2-40B4-BE49-F238E27FC236}">
                  <a16:creationId xmlns:a16="http://schemas.microsoft.com/office/drawing/2014/main" id="{A86B55A8-AD85-8148-87D5-A2371C99D8D2}"/>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82" name="Slide Number Placeholder 5">
            <a:extLst>
              <a:ext uri="{FF2B5EF4-FFF2-40B4-BE49-F238E27FC236}">
                <a16:creationId xmlns:a16="http://schemas.microsoft.com/office/drawing/2014/main" id="{B9E44DC8-AB7C-394C-8E38-489C44522C8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67545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5" name="Slide Number Placeholder 4">
            <a:extLst>
              <a:ext uri="{FF2B5EF4-FFF2-40B4-BE49-F238E27FC236}">
                <a16:creationId xmlns:a16="http://schemas.microsoft.com/office/drawing/2014/main" id="{F62A5DB0-4924-BB49-820C-024D595F7CA7}"/>
              </a:ext>
            </a:extLst>
          </p:cNvPr>
          <p:cNvSpPr>
            <a:spLocks noGrp="1"/>
          </p:cNvSpPr>
          <p:nvPr>
            <p:ph type="sldNum" sz="quarter" idx="12"/>
          </p:nvPr>
        </p:nvSpPr>
        <p:spPr>
          <a:xfrm>
            <a:off x="9448800" y="6467846"/>
            <a:ext cx="2743200" cy="365125"/>
          </a:xfrm>
        </p:spPr>
        <p:txBody>
          <a:bodyPr/>
          <a:lstStyle>
            <a:lvl1pPr>
              <a:defRPr b="1" i="0">
                <a:solidFill>
                  <a:srgbClr val="FFFFFF"/>
                </a:solidFill>
                <a:latin typeface="Gentona Book" pitchFamily="2" charset="77"/>
              </a:defRPr>
            </a:lvl1pPr>
          </a:lstStyle>
          <a:p>
            <a:fld id="{56B21313-48D6-BF45-9C7F-8CB603AB36D7}" type="slidenum">
              <a:rPr lang="en-US" smtClean="0"/>
              <a:pPr/>
              <a:t>‹#›</a:t>
            </a:fld>
            <a:endParaRPr lang="en-US"/>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2722493"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8065957" y="1731963"/>
            <a:ext cx="2722493"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8065957"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85" name="Group 84">
            <a:extLst>
              <a:ext uri="{FF2B5EF4-FFF2-40B4-BE49-F238E27FC236}">
                <a16:creationId xmlns:a16="http://schemas.microsoft.com/office/drawing/2014/main" id="{692053BC-100E-1E4C-8584-91DF3A12FF64}"/>
              </a:ext>
            </a:extLst>
          </p:cNvPr>
          <p:cNvGrpSpPr/>
          <p:nvPr userDrawn="1"/>
        </p:nvGrpSpPr>
        <p:grpSpPr>
          <a:xfrm>
            <a:off x="97535" y="2597085"/>
            <a:ext cx="11692127" cy="1663832"/>
            <a:chOff x="240378" y="4483837"/>
            <a:chExt cx="19200675" cy="2548833"/>
          </a:xfrm>
        </p:grpSpPr>
        <p:sp>
          <p:nvSpPr>
            <p:cNvPr id="86" name="object 8">
              <a:extLst>
                <a:ext uri="{FF2B5EF4-FFF2-40B4-BE49-F238E27FC236}">
                  <a16:creationId xmlns:a16="http://schemas.microsoft.com/office/drawing/2014/main" id="{32545720-8782-4A47-AD1F-C5A20118E79B}"/>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87" name="object 9">
              <a:extLst>
                <a:ext uri="{FF2B5EF4-FFF2-40B4-BE49-F238E27FC236}">
                  <a16:creationId xmlns:a16="http://schemas.microsoft.com/office/drawing/2014/main" id="{54098C2E-05B6-CA40-952B-040F9555BC81}"/>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88" name="object 10">
              <a:extLst>
                <a:ext uri="{FF2B5EF4-FFF2-40B4-BE49-F238E27FC236}">
                  <a16:creationId xmlns:a16="http://schemas.microsoft.com/office/drawing/2014/main" id="{0F4FE4BE-67BE-8641-9A0D-151EA3644C9F}"/>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89" name="object 11">
              <a:extLst>
                <a:ext uri="{FF2B5EF4-FFF2-40B4-BE49-F238E27FC236}">
                  <a16:creationId xmlns:a16="http://schemas.microsoft.com/office/drawing/2014/main" id="{EA213950-9247-C147-8C22-5F9A5FA8B8FF}"/>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0" name="object 12">
              <a:extLst>
                <a:ext uri="{FF2B5EF4-FFF2-40B4-BE49-F238E27FC236}">
                  <a16:creationId xmlns:a16="http://schemas.microsoft.com/office/drawing/2014/main" id="{D552F07D-CCD4-674E-8CB4-9D14C30D664F}"/>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1" name="object 13">
              <a:extLst>
                <a:ext uri="{FF2B5EF4-FFF2-40B4-BE49-F238E27FC236}">
                  <a16:creationId xmlns:a16="http://schemas.microsoft.com/office/drawing/2014/main" id="{E0CD567D-CD33-2F41-B7D3-726E41505F1D}"/>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92" name="object 14">
              <a:extLst>
                <a:ext uri="{FF2B5EF4-FFF2-40B4-BE49-F238E27FC236}">
                  <a16:creationId xmlns:a16="http://schemas.microsoft.com/office/drawing/2014/main" id="{23D66A8C-AA0B-9A41-9D28-0BF2EA143ED1}"/>
                </a:ext>
              </a:extLst>
            </p:cNvPr>
            <p:cNvSpPr/>
            <p:nvPr/>
          </p:nvSpPr>
          <p:spPr>
            <a:xfrm>
              <a:off x="1255858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93" name="object 15">
              <a:extLst>
                <a:ext uri="{FF2B5EF4-FFF2-40B4-BE49-F238E27FC236}">
                  <a16:creationId xmlns:a16="http://schemas.microsoft.com/office/drawing/2014/main" id="{312B4F19-4683-2043-9563-F5086F2DB24B}"/>
                </a:ext>
              </a:extLst>
            </p:cNvPr>
            <p:cNvSpPr/>
            <p:nvPr/>
          </p:nvSpPr>
          <p:spPr>
            <a:xfrm>
              <a:off x="18205244"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4" name="object 16">
              <a:extLst>
                <a:ext uri="{FF2B5EF4-FFF2-40B4-BE49-F238E27FC236}">
                  <a16:creationId xmlns:a16="http://schemas.microsoft.com/office/drawing/2014/main" id="{C91EBDEE-B495-7542-847C-2E054EED3E27}"/>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5" name="object 17">
              <a:extLst>
                <a:ext uri="{FF2B5EF4-FFF2-40B4-BE49-F238E27FC236}">
                  <a16:creationId xmlns:a16="http://schemas.microsoft.com/office/drawing/2014/main" id="{9E3B485F-A63B-3841-B71C-5E79A3A28241}"/>
                </a:ext>
              </a:extLst>
            </p:cNvPr>
            <p:cNvSpPr/>
            <p:nvPr/>
          </p:nvSpPr>
          <p:spPr>
            <a:xfrm>
              <a:off x="18771889"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96" name="object 18">
              <a:extLst>
                <a:ext uri="{FF2B5EF4-FFF2-40B4-BE49-F238E27FC236}">
                  <a16:creationId xmlns:a16="http://schemas.microsoft.com/office/drawing/2014/main" id="{EDD8033C-7399-3E43-8B52-45E11D46B5AE}"/>
                </a:ext>
              </a:extLst>
            </p:cNvPr>
            <p:cNvSpPr/>
            <p:nvPr/>
          </p:nvSpPr>
          <p:spPr>
            <a:xfrm>
              <a:off x="18869996"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97" name="object 19">
              <a:extLst>
                <a:ext uri="{FF2B5EF4-FFF2-40B4-BE49-F238E27FC236}">
                  <a16:creationId xmlns:a16="http://schemas.microsoft.com/office/drawing/2014/main" id="{C6FE9C42-FBF4-274C-881A-DEB9993B1618}"/>
                </a:ext>
              </a:extLst>
            </p:cNvPr>
            <p:cNvSpPr/>
            <p:nvPr/>
          </p:nvSpPr>
          <p:spPr>
            <a:xfrm>
              <a:off x="18286977"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98" name="object 20">
              <a:extLst>
                <a:ext uri="{FF2B5EF4-FFF2-40B4-BE49-F238E27FC236}">
                  <a16:creationId xmlns:a16="http://schemas.microsoft.com/office/drawing/2014/main" id="{43798913-FAF2-3D4E-9A99-A9098B8D10C1}"/>
                </a:ext>
              </a:extLst>
            </p:cNvPr>
            <p:cNvSpPr/>
            <p:nvPr/>
          </p:nvSpPr>
          <p:spPr>
            <a:xfrm>
              <a:off x="12983672"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99" name="object 21">
              <a:extLst>
                <a:ext uri="{FF2B5EF4-FFF2-40B4-BE49-F238E27FC236}">
                  <a16:creationId xmlns:a16="http://schemas.microsoft.com/office/drawing/2014/main" id="{6ECBBF80-A38A-4A47-B265-EDDD8AF3C2F7}"/>
                </a:ext>
              </a:extLst>
            </p:cNvPr>
            <p:cNvSpPr/>
            <p:nvPr/>
          </p:nvSpPr>
          <p:spPr>
            <a:xfrm>
              <a:off x="12624669"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100" name="object 22">
              <a:extLst>
                <a:ext uri="{FF2B5EF4-FFF2-40B4-BE49-F238E27FC236}">
                  <a16:creationId xmlns:a16="http://schemas.microsoft.com/office/drawing/2014/main" id="{C0F9BFFD-388F-6C49-98CD-ED33AD82BF2A}"/>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101" name="object 23">
              <a:extLst>
                <a:ext uri="{FF2B5EF4-FFF2-40B4-BE49-F238E27FC236}">
                  <a16:creationId xmlns:a16="http://schemas.microsoft.com/office/drawing/2014/main" id="{C814F3D8-E823-B44C-80F2-1CA8D3806A86}"/>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2" name="object 24">
              <a:extLst>
                <a:ext uri="{FF2B5EF4-FFF2-40B4-BE49-F238E27FC236}">
                  <a16:creationId xmlns:a16="http://schemas.microsoft.com/office/drawing/2014/main" id="{524FB99C-8B17-3B41-BE4C-CF65A5FA4BD6}"/>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3" name="object 25">
              <a:extLst>
                <a:ext uri="{FF2B5EF4-FFF2-40B4-BE49-F238E27FC236}">
                  <a16:creationId xmlns:a16="http://schemas.microsoft.com/office/drawing/2014/main" id="{8B113C69-7A01-EE4E-BDA7-89A955A66C29}"/>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4" name="object 26">
              <a:extLst>
                <a:ext uri="{FF2B5EF4-FFF2-40B4-BE49-F238E27FC236}">
                  <a16:creationId xmlns:a16="http://schemas.microsoft.com/office/drawing/2014/main" id="{2CB9B50F-D403-2F42-811B-B2A9A5953980}"/>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5" name="object 27">
              <a:extLst>
                <a:ext uri="{FF2B5EF4-FFF2-40B4-BE49-F238E27FC236}">
                  <a16:creationId xmlns:a16="http://schemas.microsoft.com/office/drawing/2014/main" id="{7DAC9B2E-09C0-FA4B-A612-CCE0602E2EB3}"/>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6" name="object 28">
              <a:extLst>
                <a:ext uri="{FF2B5EF4-FFF2-40B4-BE49-F238E27FC236}">
                  <a16:creationId xmlns:a16="http://schemas.microsoft.com/office/drawing/2014/main" id="{3CD5AFA5-40F0-9D46-A60E-1006FBFB042E}"/>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107" name="object 29">
              <a:extLst>
                <a:ext uri="{FF2B5EF4-FFF2-40B4-BE49-F238E27FC236}">
                  <a16:creationId xmlns:a16="http://schemas.microsoft.com/office/drawing/2014/main" id="{A69DFDBC-31F5-7C43-BC33-DA9E3A05C44A}"/>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Tree>
    <p:extLst>
      <p:ext uri="{BB962C8B-B14F-4D97-AF65-F5344CB8AC3E}">
        <p14:creationId xmlns:p14="http://schemas.microsoft.com/office/powerpoint/2010/main" val="193773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96111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grpSp>
        <p:nvGrpSpPr>
          <p:cNvPr id="9" name="Group 8">
            <a:extLst>
              <a:ext uri="{FF2B5EF4-FFF2-40B4-BE49-F238E27FC236}">
                <a16:creationId xmlns:a16="http://schemas.microsoft.com/office/drawing/2014/main" id="{2A9D808A-998A-5041-BFB1-7A2946F9ABE8}"/>
              </a:ext>
            </a:extLst>
          </p:cNvPr>
          <p:cNvGrpSpPr/>
          <p:nvPr userDrawn="1"/>
        </p:nvGrpSpPr>
        <p:grpSpPr>
          <a:xfrm>
            <a:off x="97536" y="2597084"/>
            <a:ext cx="11692128" cy="1663833"/>
            <a:chOff x="240378" y="4483837"/>
            <a:chExt cx="19200675" cy="2548833"/>
          </a:xfrm>
        </p:grpSpPr>
        <p:sp>
          <p:nvSpPr>
            <p:cNvPr id="10" name="object 7">
              <a:extLst>
                <a:ext uri="{FF2B5EF4-FFF2-40B4-BE49-F238E27FC236}">
                  <a16:creationId xmlns:a16="http://schemas.microsoft.com/office/drawing/2014/main" id="{8BB2DE5B-3FFD-ED4A-B1E5-CB90D9211F74}"/>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11" name="object 8">
              <a:extLst>
                <a:ext uri="{FF2B5EF4-FFF2-40B4-BE49-F238E27FC236}">
                  <a16:creationId xmlns:a16="http://schemas.microsoft.com/office/drawing/2014/main" id="{74A3DAC4-4AFD-8D42-A1DD-8315FADF171F}"/>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12" name="object 9">
              <a:extLst>
                <a:ext uri="{FF2B5EF4-FFF2-40B4-BE49-F238E27FC236}">
                  <a16:creationId xmlns:a16="http://schemas.microsoft.com/office/drawing/2014/main" id="{943264AF-72D4-0348-9907-1B87C4EE0386}"/>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3" name="object 10">
              <a:extLst>
                <a:ext uri="{FF2B5EF4-FFF2-40B4-BE49-F238E27FC236}">
                  <a16:creationId xmlns:a16="http://schemas.microsoft.com/office/drawing/2014/main" id="{F8DCC481-A695-E042-87D4-5CF1C327D425}"/>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4" name="object 11">
              <a:extLst>
                <a:ext uri="{FF2B5EF4-FFF2-40B4-BE49-F238E27FC236}">
                  <a16:creationId xmlns:a16="http://schemas.microsoft.com/office/drawing/2014/main" id="{8C5119C7-70B9-314A-A284-CC11B82D9A19}"/>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5" name="object 12">
              <a:extLst>
                <a:ext uri="{FF2B5EF4-FFF2-40B4-BE49-F238E27FC236}">
                  <a16:creationId xmlns:a16="http://schemas.microsoft.com/office/drawing/2014/main" id="{A790CFD8-B3EE-3B4B-B030-4DC4CB5E6044}"/>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16" name="object 13">
              <a:extLst>
                <a:ext uri="{FF2B5EF4-FFF2-40B4-BE49-F238E27FC236}">
                  <a16:creationId xmlns:a16="http://schemas.microsoft.com/office/drawing/2014/main" id="{80F6F9EB-9F98-E747-89E5-9527BDB490FE}"/>
                </a:ext>
              </a:extLst>
            </p:cNvPr>
            <p:cNvSpPr/>
            <p:nvPr/>
          </p:nvSpPr>
          <p:spPr>
            <a:xfrm>
              <a:off x="1127066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17" name="object 14">
              <a:extLst>
                <a:ext uri="{FF2B5EF4-FFF2-40B4-BE49-F238E27FC236}">
                  <a16:creationId xmlns:a16="http://schemas.microsoft.com/office/drawing/2014/main" id="{B36F2233-92DA-7D46-A0DE-85461A5DB1D4}"/>
                </a:ext>
              </a:extLst>
            </p:cNvPr>
            <p:cNvSpPr/>
            <p:nvPr/>
          </p:nvSpPr>
          <p:spPr>
            <a:xfrm>
              <a:off x="15300301"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8" name="object 15">
              <a:extLst>
                <a:ext uri="{FF2B5EF4-FFF2-40B4-BE49-F238E27FC236}">
                  <a16:creationId xmlns:a16="http://schemas.microsoft.com/office/drawing/2014/main" id="{4E2D492C-3EDE-C74B-B549-F35C07EA1682}"/>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9" name="object 16">
              <a:extLst>
                <a:ext uri="{FF2B5EF4-FFF2-40B4-BE49-F238E27FC236}">
                  <a16:creationId xmlns:a16="http://schemas.microsoft.com/office/drawing/2014/main" id="{18DBC867-C47F-654C-B38C-F8DCAC3AE98F}"/>
                </a:ext>
              </a:extLst>
            </p:cNvPr>
            <p:cNvSpPr/>
            <p:nvPr/>
          </p:nvSpPr>
          <p:spPr>
            <a:xfrm>
              <a:off x="15866947"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20" name="object 17">
              <a:extLst>
                <a:ext uri="{FF2B5EF4-FFF2-40B4-BE49-F238E27FC236}">
                  <a16:creationId xmlns:a16="http://schemas.microsoft.com/office/drawing/2014/main" id="{DDE6AE74-3EA2-9D4C-B18A-B9485EA57A66}"/>
                </a:ext>
              </a:extLst>
            </p:cNvPr>
            <p:cNvSpPr/>
            <p:nvPr/>
          </p:nvSpPr>
          <p:spPr>
            <a:xfrm>
              <a:off x="15965052"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21" name="object 18">
              <a:extLst>
                <a:ext uri="{FF2B5EF4-FFF2-40B4-BE49-F238E27FC236}">
                  <a16:creationId xmlns:a16="http://schemas.microsoft.com/office/drawing/2014/main" id="{A0EAA463-9738-8345-883E-EC969D00DDE2}"/>
                </a:ext>
              </a:extLst>
            </p:cNvPr>
            <p:cNvSpPr/>
            <p:nvPr/>
          </p:nvSpPr>
          <p:spPr>
            <a:xfrm>
              <a:off x="15382035"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22" name="object 19">
              <a:extLst>
                <a:ext uri="{FF2B5EF4-FFF2-40B4-BE49-F238E27FC236}">
                  <a16:creationId xmlns:a16="http://schemas.microsoft.com/office/drawing/2014/main" id="{A134924B-7C79-EB46-95A6-877C3B60E905}"/>
                </a:ext>
              </a:extLst>
            </p:cNvPr>
            <p:cNvSpPr/>
            <p:nvPr/>
          </p:nvSpPr>
          <p:spPr>
            <a:xfrm>
              <a:off x="11695753"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23" name="object 20">
              <a:extLst>
                <a:ext uri="{FF2B5EF4-FFF2-40B4-BE49-F238E27FC236}">
                  <a16:creationId xmlns:a16="http://schemas.microsoft.com/office/drawing/2014/main" id="{1EF490C6-E8DA-4542-93EE-30ADD1305A2B}"/>
                </a:ext>
              </a:extLst>
            </p:cNvPr>
            <p:cNvSpPr/>
            <p:nvPr/>
          </p:nvSpPr>
          <p:spPr>
            <a:xfrm>
              <a:off x="11336750"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24" name="object 21">
              <a:extLst>
                <a:ext uri="{FF2B5EF4-FFF2-40B4-BE49-F238E27FC236}">
                  <a16:creationId xmlns:a16="http://schemas.microsoft.com/office/drawing/2014/main" id="{68D33E33-5F94-404E-B2BB-FCEC25EBADD3}"/>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25" name="object 22">
              <a:extLst>
                <a:ext uri="{FF2B5EF4-FFF2-40B4-BE49-F238E27FC236}">
                  <a16:creationId xmlns:a16="http://schemas.microsoft.com/office/drawing/2014/main" id="{B9FCFFB0-0094-6448-87C3-0154061E6C27}"/>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6" name="object 23">
              <a:extLst>
                <a:ext uri="{FF2B5EF4-FFF2-40B4-BE49-F238E27FC236}">
                  <a16:creationId xmlns:a16="http://schemas.microsoft.com/office/drawing/2014/main" id="{CF8FCD71-F358-5C4E-934B-2BA8DB2A609C}"/>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7" name="object 24">
              <a:extLst>
                <a:ext uri="{FF2B5EF4-FFF2-40B4-BE49-F238E27FC236}">
                  <a16:creationId xmlns:a16="http://schemas.microsoft.com/office/drawing/2014/main" id="{4D434D3D-7DBC-6742-A8D9-F8B8FC8E1E05}"/>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28" name="object 25">
              <a:extLst>
                <a:ext uri="{FF2B5EF4-FFF2-40B4-BE49-F238E27FC236}">
                  <a16:creationId xmlns:a16="http://schemas.microsoft.com/office/drawing/2014/main" id="{8EA3B669-29FF-324B-8875-96C4B0655102}"/>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29" name="object 26">
              <a:extLst>
                <a:ext uri="{FF2B5EF4-FFF2-40B4-BE49-F238E27FC236}">
                  <a16:creationId xmlns:a16="http://schemas.microsoft.com/office/drawing/2014/main" id="{A7AB49EB-807B-EF46-A499-50B61F00A44C}"/>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30" name="object 27">
              <a:extLst>
                <a:ext uri="{FF2B5EF4-FFF2-40B4-BE49-F238E27FC236}">
                  <a16:creationId xmlns:a16="http://schemas.microsoft.com/office/drawing/2014/main" id="{D7F997AF-AEF9-2744-936C-FDF7EDD6EF1C}"/>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31" name="object 28">
              <a:extLst>
                <a:ext uri="{FF2B5EF4-FFF2-40B4-BE49-F238E27FC236}">
                  <a16:creationId xmlns:a16="http://schemas.microsoft.com/office/drawing/2014/main" id="{6E991268-9DEC-3849-86EC-C254119BE1B1}"/>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1754187"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7291515" y="1731963"/>
            <a:ext cx="1754187" cy="3254375"/>
          </a:xfrm>
          <a:solidFill>
            <a:srgbClr val="FFFFFF"/>
          </a:solidFill>
        </p:spPr>
        <p:txBody>
          <a:bodyPr/>
          <a:lstStyle/>
          <a:p>
            <a:r>
              <a:rPr lang="en-US" dirty="0"/>
              <a:t>CLICK TO ADD PHOTO</a:t>
            </a:r>
          </a:p>
        </p:txBody>
      </p:sp>
      <p:sp>
        <p:nvSpPr>
          <p:cNvPr id="35" name="Picture Placeholder 32">
            <a:extLst>
              <a:ext uri="{FF2B5EF4-FFF2-40B4-BE49-F238E27FC236}">
                <a16:creationId xmlns:a16="http://schemas.microsoft.com/office/drawing/2014/main" id="{D6FB1BFA-CB90-4148-93FA-32F819BD9767}"/>
              </a:ext>
            </a:extLst>
          </p:cNvPr>
          <p:cNvSpPr>
            <a:spLocks noGrp="1"/>
          </p:cNvSpPr>
          <p:nvPr>
            <p:ph type="pic" sz="quarter" idx="15" hasCustomPrompt="1"/>
          </p:nvPr>
        </p:nvSpPr>
        <p:spPr>
          <a:xfrm>
            <a:off x="9803067" y="1731963"/>
            <a:ext cx="1754187"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7291515"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9" name="Text Placeholder 36">
            <a:extLst>
              <a:ext uri="{FF2B5EF4-FFF2-40B4-BE49-F238E27FC236}">
                <a16:creationId xmlns:a16="http://schemas.microsoft.com/office/drawing/2014/main" id="{E802398C-B22E-8A4E-AD12-4F7A8A973E26}"/>
              </a:ext>
            </a:extLst>
          </p:cNvPr>
          <p:cNvSpPr>
            <a:spLocks noGrp="1"/>
          </p:cNvSpPr>
          <p:nvPr>
            <p:ph type="body" sz="quarter" idx="18" hasCustomPrompt="1"/>
          </p:nvPr>
        </p:nvSpPr>
        <p:spPr>
          <a:xfrm>
            <a:off x="9803067"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6" name="Slide Number Placeholder 5">
            <a:extLst>
              <a:ext uri="{FF2B5EF4-FFF2-40B4-BE49-F238E27FC236}">
                <a16:creationId xmlns:a16="http://schemas.microsoft.com/office/drawing/2014/main" id="{9752AA80-7B31-474B-87C3-AD46DD0921E6}"/>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40233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Section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740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Section Bold">
    <p:bg>
      <p:bgPr>
        <a:solidFill>
          <a:schemeClr val="accent1"/>
        </a:solidFill>
        <a:effectLst/>
      </p:bgPr>
    </p:bg>
    <p:spTree>
      <p:nvGrpSpPr>
        <p:cNvPr id="1" name=""/>
        <p:cNvGrpSpPr/>
        <p:nvPr/>
      </p:nvGrpSpPr>
      <p:grpSpPr>
        <a:xfrm>
          <a:off x="0" y="0"/>
          <a:ext cx="0" cy="0"/>
          <a:chOff x="0" y="0"/>
          <a:chExt cx="0" cy="0"/>
        </a:xfrm>
      </p:grpSpPr>
      <p:pic>
        <p:nvPicPr>
          <p:cNvPr id="34" name="object 3">
            <a:extLst>
              <a:ext uri="{FF2B5EF4-FFF2-40B4-BE49-F238E27FC236}">
                <a16:creationId xmlns:a16="http://schemas.microsoft.com/office/drawing/2014/main" id="{77281791-DA2A-A049-9BA1-827407EC60E8}"/>
              </a:ext>
            </a:extLst>
          </p:cNvPr>
          <p:cNvPicPr/>
          <p:nvPr userDrawn="1"/>
        </p:nvPicPr>
        <p:blipFill>
          <a:blip r:embed="rId2" cstate="print">
            <a:alphaModFix amt="60000"/>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tx2"/>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sp>
        <p:nvSpPr>
          <p:cNvPr id="35" name="Slide Number Placeholder 5">
            <a:extLst>
              <a:ext uri="{FF2B5EF4-FFF2-40B4-BE49-F238E27FC236}">
                <a16:creationId xmlns:a16="http://schemas.microsoft.com/office/drawing/2014/main" id="{78A0251E-E929-4449-AC90-A2E9CBD31DCB}"/>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04130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Section Bold">
    <p:bg>
      <p:bgPr>
        <a:solidFill>
          <a:srgbClr val="FFFFFF"/>
        </a:solidFill>
        <a:effectLst/>
      </p:bgPr>
    </p:bg>
    <p:spTree>
      <p:nvGrpSpPr>
        <p:cNvPr id="1" name=""/>
        <p:cNvGrpSpPr/>
        <p:nvPr/>
      </p:nvGrpSpPr>
      <p:grpSpPr>
        <a:xfrm>
          <a:off x="0" y="0"/>
          <a:ext cx="0" cy="0"/>
          <a:chOff x="0" y="0"/>
          <a:chExt cx="0" cy="0"/>
        </a:xfrm>
      </p:grpSpPr>
      <p:pic>
        <p:nvPicPr>
          <p:cNvPr id="64" name="Picture 63" descr="A picture containing outdoor, blue, high, day&#10;&#10;Description automatically generated">
            <a:extLst>
              <a:ext uri="{FF2B5EF4-FFF2-40B4-BE49-F238E27FC236}">
                <a16:creationId xmlns:a16="http://schemas.microsoft.com/office/drawing/2014/main" id="{8EFF100B-7FF6-E244-92DF-B896BC0C37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308344" y="1"/>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1429653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Section Bold">
    <p:bg>
      <p:bgPr>
        <a:solidFill>
          <a:schemeClr val="accent1"/>
        </a:solidFill>
        <a:effectLst/>
      </p:bgPr>
    </p:bg>
    <p:spTree>
      <p:nvGrpSpPr>
        <p:cNvPr id="1" name=""/>
        <p:cNvGrpSpPr/>
        <p:nvPr/>
      </p:nvGrpSpPr>
      <p:grpSpPr>
        <a:xfrm>
          <a:off x="0" y="0"/>
          <a:ext cx="0" cy="0"/>
          <a:chOff x="0" y="0"/>
          <a:chExt cx="0" cy="0"/>
        </a:xfrm>
      </p:grpSpPr>
      <p:pic>
        <p:nvPicPr>
          <p:cNvPr id="24" name="object 3">
            <a:extLst>
              <a:ext uri="{FF2B5EF4-FFF2-40B4-BE49-F238E27FC236}">
                <a16:creationId xmlns:a16="http://schemas.microsoft.com/office/drawing/2014/main" id="{1D146FFE-4B01-6D48-A006-9612F23ADB0C}"/>
              </a:ext>
            </a:extLst>
          </p:cNvPr>
          <p:cNvPicPr/>
          <p:nvPr userDrawn="1"/>
        </p:nvPicPr>
        <p:blipFill>
          <a:blip r:embed="rId2" cstate="print">
            <a:alphaModFix amt="60000"/>
          </a:blip>
          <a:stretch>
            <a:fillRect/>
          </a:stretch>
        </p:blipFill>
        <p:spPr>
          <a:xfrm>
            <a:off x="0" y="0"/>
            <a:ext cx="12215405" cy="6858001"/>
          </a:xfrm>
          <a:prstGeom prst="rect">
            <a:avLst/>
          </a:prstGeom>
          <a:noFill/>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250156" y="0"/>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1541837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29931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29930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7" y="2723124"/>
            <a:ext cx="5431944"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33" name="Picture 32" descr="A picture containing outdoor, blue, high, day&#10;&#10;Description automatically generated">
            <a:extLst>
              <a:ext uri="{FF2B5EF4-FFF2-40B4-BE49-F238E27FC236}">
                <a16:creationId xmlns:a16="http://schemas.microsoft.com/office/drawing/2014/main" id="{EB6400C9-25CC-5444-8624-0F073A057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578304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29933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299319"/>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spTree>
    <p:extLst>
      <p:ext uri="{BB962C8B-B14F-4D97-AF65-F5344CB8AC3E}">
        <p14:creationId xmlns:p14="http://schemas.microsoft.com/office/powerpoint/2010/main" val="3844005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6" name="Picture 15" descr="A picture containing outdoor, blue, high, day&#10;&#10;Description automatically generated">
            <a:extLst>
              <a:ext uri="{FF2B5EF4-FFF2-40B4-BE49-F238E27FC236}">
                <a16:creationId xmlns:a16="http://schemas.microsoft.com/office/drawing/2014/main" id="{04FFA344-6E13-7743-860E-735EE08536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2692720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33467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33465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6" name="Picture 15" descr="A picture containing outdoor, blue, high, day&#10;&#10;Description automatically generated">
            <a:extLst>
              <a:ext uri="{FF2B5EF4-FFF2-40B4-BE49-F238E27FC236}">
                <a16:creationId xmlns:a16="http://schemas.microsoft.com/office/drawing/2014/main" id="{E6E998BD-CB42-8C49-BB60-16C9E5F4E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7716185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7"/>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5"/>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1159802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018219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34113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3411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16" name="object 3">
            <a:extLst>
              <a:ext uri="{FF2B5EF4-FFF2-40B4-BE49-F238E27FC236}">
                <a16:creationId xmlns:a16="http://schemas.microsoft.com/office/drawing/2014/main" id="{724514B4-05C7-114D-AB5D-08A111F76B0E}"/>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2681256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33"/>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pic>
        <p:nvPicPr>
          <p:cNvPr id="8" name="object 3">
            <a:extLst>
              <a:ext uri="{FF2B5EF4-FFF2-40B4-BE49-F238E27FC236}">
                <a16:creationId xmlns:a16="http://schemas.microsoft.com/office/drawing/2014/main" id="{7AC36E70-3776-1D4A-AA3D-DD480B259F8E}"/>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954817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41202" cy="29932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41202" cy="299313"/>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0" name="object 3">
            <a:extLst>
              <a:ext uri="{FF2B5EF4-FFF2-40B4-BE49-F238E27FC236}">
                <a16:creationId xmlns:a16="http://schemas.microsoft.com/office/drawing/2014/main" id="{992E2405-AB9E-7349-B0F4-2DAC421102D1}"/>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762719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34682"/>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5"/>
            <a:ext cx="11617797" cy="334668"/>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0" name="object 3">
            <a:extLst>
              <a:ext uri="{FF2B5EF4-FFF2-40B4-BE49-F238E27FC236}">
                <a16:creationId xmlns:a16="http://schemas.microsoft.com/office/drawing/2014/main" id="{B1966049-FED7-A542-B1B0-E243E4318E58}"/>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049516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13740"/>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31372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object 3">
            <a:extLst>
              <a:ext uri="{FF2B5EF4-FFF2-40B4-BE49-F238E27FC236}">
                <a16:creationId xmlns:a16="http://schemas.microsoft.com/office/drawing/2014/main" id="{4607F7FB-97DA-B34E-B954-D2BBAF88428A}"/>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966541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10195" y="-629101"/>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4837472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6"/>
            <a:ext cx="12192000" cy="4440287"/>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39240" y="4422583"/>
            <a:ext cx="10971609" cy="1143000"/>
          </a:xfrm>
          <a:prstGeom prst="rect">
            <a:avLst/>
          </a:prstGeom>
        </p:spPr>
        <p:txBody>
          <a:bodyPr vert="horz" lIns="36576" tIns="36576" rIns="36576" bIns="36576" rtlCol="0" anchor="ctr" anchorCtr="0">
            <a:noAutofit/>
          </a:bodyPr>
          <a:lstStyle>
            <a:lvl1pPr algn="ct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00893308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524558" y="0"/>
            <a:ext cx="3667745"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93701322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118860" y="-9525"/>
            <a:ext cx="6096000" cy="6867144"/>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8256"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419646410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3491" y="-5825"/>
            <a:ext cx="7330748"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8448" y="502266"/>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58544280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057134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Square Cent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335574" y="2218927"/>
            <a:ext cx="3520852" cy="3723941"/>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7008" y="505483"/>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0679336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Tall Center">
    <p:spTree>
      <p:nvGrpSpPr>
        <p:cNvPr id="1" name=""/>
        <p:cNvGrpSpPr/>
        <p:nvPr/>
      </p:nvGrpSpPr>
      <p:grpSpPr>
        <a:xfrm>
          <a:off x="0" y="0"/>
          <a:ext cx="0" cy="0"/>
          <a:chOff x="0" y="0"/>
          <a:chExt cx="0" cy="0"/>
        </a:xfrm>
      </p:grpSpPr>
      <p:pic>
        <p:nvPicPr>
          <p:cNvPr id="4" name="Picture 3" descr="phone-lebel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6156" y="766108"/>
            <a:ext cx="2699689" cy="5618912"/>
          </a:xfrm>
          <a:prstGeom prst="rect">
            <a:avLst/>
          </a:prstGeom>
        </p:spPr>
      </p:pic>
      <p:sp>
        <p:nvSpPr>
          <p:cNvPr id="2" name="Title 1"/>
          <p:cNvSpPr>
            <a:spLocks noGrp="1"/>
          </p:cNvSpPr>
          <p:nvPr>
            <p:ph type="title" hasCustomPrompt="1"/>
          </p:nvPr>
        </p:nvSpPr>
        <p:spPr>
          <a:xfrm>
            <a:off x="649377"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8" name="Picture Placeholder 7"/>
          <p:cNvSpPr>
            <a:spLocks noGrp="1"/>
          </p:cNvSpPr>
          <p:nvPr>
            <p:ph type="pic" sz="quarter" idx="10"/>
          </p:nvPr>
        </p:nvSpPr>
        <p:spPr>
          <a:xfrm>
            <a:off x="4937760" y="1539241"/>
            <a:ext cx="2286000" cy="39597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428261217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858" y="50133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688684374"/>
      </p:ext>
    </p:extLst>
  </p:cSld>
  <p:clrMapOvr>
    <a:masterClrMapping/>
  </p:clrMapOvr>
  <p:transition spd="med"/>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Banner Sma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31710"/>
            <a:ext cx="12191999" cy="2869803"/>
          </a:xfrm>
          <a:prstGeom prst="rect">
            <a:avLst/>
          </a:prstGeom>
        </p:spPr>
        <p:txBody>
          <a:bodyPr vert="horz" lIns="64291" tIns="32146" rIns="64291" bIns="32146"/>
          <a:lstStyle>
            <a:lvl1pPr>
              <a:defRPr sz="1600">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218145390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Banner Lar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19678"/>
            <a:ext cx="12191999" cy="3401568"/>
          </a:xfrm>
          <a:prstGeom prst="rect">
            <a:avLst/>
          </a:prstGeom>
        </p:spPr>
        <p:txBody>
          <a:bodyPr vert="horz" lIns="64291" tIns="32146" rIns="64291" bIns="32146"/>
          <a:lstStyle>
            <a:lvl1pPr>
              <a:defRPr sz="1600">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78095203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658973"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0" name="Picture Placeholder 7"/>
          <p:cNvSpPr>
            <a:spLocks noGrp="1"/>
          </p:cNvSpPr>
          <p:nvPr>
            <p:ph type="pic" sz="quarter" idx="11"/>
          </p:nvPr>
        </p:nvSpPr>
        <p:spPr>
          <a:xfrm>
            <a:off x="3575870"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1" name="Picture Placeholder 7"/>
          <p:cNvSpPr>
            <a:spLocks noGrp="1"/>
          </p:cNvSpPr>
          <p:nvPr>
            <p:ph type="pic" sz="quarter" idx="12"/>
          </p:nvPr>
        </p:nvSpPr>
        <p:spPr>
          <a:xfrm>
            <a:off x="6492767"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3" name="Picture Placeholder 7"/>
          <p:cNvSpPr>
            <a:spLocks noGrp="1"/>
          </p:cNvSpPr>
          <p:nvPr>
            <p:ph type="pic" sz="quarter" idx="13"/>
          </p:nvPr>
        </p:nvSpPr>
        <p:spPr>
          <a:xfrm>
            <a:off x="9409665"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9175532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408">
          <p15:clr>
            <a:srgbClr val="FBAE40"/>
          </p15:clr>
        </p15:guide>
        <p15:guide id="3" pos="727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Picture Grid">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6384568" y="1885759"/>
            <a:ext cx="2130213" cy="1708727"/>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9" name="Picture Placeholder 7"/>
          <p:cNvSpPr>
            <a:spLocks noGrp="1"/>
          </p:cNvSpPr>
          <p:nvPr>
            <p:ph type="pic" sz="quarter" idx="10"/>
          </p:nvPr>
        </p:nvSpPr>
        <p:spPr>
          <a:xfrm>
            <a:off x="773692" y="1885759"/>
            <a:ext cx="2130213" cy="1724120"/>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10" name="Picture Placeholder 7"/>
          <p:cNvSpPr>
            <a:spLocks noGrp="1"/>
          </p:cNvSpPr>
          <p:nvPr>
            <p:ph type="pic" sz="quarter" idx="11"/>
          </p:nvPr>
        </p:nvSpPr>
        <p:spPr>
          <a:xfrm>
            <a:off x="773692" y="3877498"/>
            <a:ext cx="2130213" cy="1724121"/>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13" name="Picture Placeholder 7"/>
          <p:cNvSpPr>
            <a:spLocks noGrp="1"/>
          </p:cNvSpPr>
          <p:nvPr>
            <p:ph type="pic" sz="quarter" idx="13"/>
          </p:nvPr>
        </p:nvSpPr>
        <p:spPr>
          <a:xfrm>
            <a:off x="6384568" y="3877498"/>
            <a:ext cx="2130213" cy="1718205"/>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94401050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3" name="Content Placeholder 2"/>
          <p:cNvSpPr>
            <a:spLocks noGrp="1"/>
          </p:cNvSpPr>
          <p:nvPr>
            <p:ph sz="quarter" idx="13"/>
          </p:nvPr>
        </p:nvSpPr>
        <p:spPr>
          <a:xfrm>
            <a:off x="3559175" y="2276475"/>
            <a:ext cx="5073650" cy="311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4956387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981179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4086086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921081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4130832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4245961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Midd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 name="Title 1"/>
          <p:cNvSpPr>
            <a:spLocks noGrp="1"/>
          </p:cNvSpPr>
          <p:nvPr>
            <p:ph type="title" hasCustomPrompt="1"/>
          </p:nvPr>
        </p:nvSpPr>
        <p:spPr>
          <a:xfrm>
            <a:off x="822960" y="2221611"/>
            <a:ext cx="10801180" cy="759714"/>
          </a:xfrm>
        </p:spPr>
        <p:txBody>
          <a:bodyPr/>
          <a:lstStyle>
            <a:lvl1pPr>
              <a:defRPr>
                <a:latin typeface="+mj-lt"/>
              </a:defRPr>
            </a:lvl1pPr>
          </a:lstStyle>
          <a:p>
            <a:r>
              <a:rPr lang="en-US" dirty="0"/>
              <a:t>CLICK TO EDIT MASTER TITLE STYLE</a:t>
            </a:r>
          </a:p>
        </p:txBody>
      </p:sp>
      <p:sp>
        <p:nvSpPr>
          <p:cNvPr id="5" name="Parallelogram 4"/>
          <p:cNvSpPr/>
          <p:nvPr userDrawn="1"/>
        </p:nvSpPr>
        <p:spPr>
          <a:xfrm rot="16200000" flipH="1">
            <a:off x="371304" y="1457227"/>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3" name="Slide Number Placeholder 2"/>
          <p:cNvSpPr>
            <a:spLocks noGrp="1"/>
          </p:cNvSpPr>
          <p:nvPr>
            <p:ph type="sldNum" sz="quarter" idx="10"/>
          </p:nvPr>
        </p:nvSpPr>
        <p:spPr>
          <a:xfrm>
            <a:off x="579970" y="1817320"/>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222379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ve Pictures Left">
    <p:spTree>
      <p:nvGrpSpPr>
        <p:cNvPr id="1" name=""/>
        <p:cNvGrpSpPr/>
        <p:nvPr/>
      </p:nvGrpSpPr>
      <p:grpSpPr>
        <a:xfrm>
          <a:off x="0" y="0"/>
          <a:ext cx="0" cy="0"/>
          <a:chOff x="0" y="0"/>
          <a:chExt cx="0" cy="0"/>
        </a:xfrm>
      </p:grpSpPr>
      <p:sp>
        <p:nvSpPr>
          <p:cNvPr id="18" name="Rectangle 17"/>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7" name="Rectangle 1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6" name="Picture Placeholder 28"/>
          <p:cNvSpPr>
            <a:spLocks noGrp="1" noChangeAspect="1"/>
          </p:cNvSpPr>
          <p:nvPr>
            <p:ph type="pic" sz="quarter" idx="57"/>
          </p:nvPr>
        </p:nvSpPr>
        <p:spPr>
          <a:xfrm>
            <a:off x="1088759" y="559179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5" name="Picture Placeholder 28"/>
          <p:cNvSpPr>
            <a:spLocks noGrp="1" noChangeAspect="1"/>
          </p:cNvSpPr>
          <p:nvPr>
            <p:ph type="pic" sz="quarter" idx="56"/>
          </p:nvPr>
        </p:nvSpPr>
        <p:spPr>
          <a:xfrm>
            <a:off x="1088759" y="4373516"/>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4" name="Picture Placeholder 28"/>
          <p:cNvSpPr>
            <a:spLocks noGrp="1" noChangeAspect="1"/>
          </p:cNvSpPr>
          <p:nvPr>
            <p:ph type="pic" sz="quarter" idx="55"/>
          </p:nvPr>
        </p:nvSpPr>
        <p:spPr>
          <a:xfrm>
            <a:off x="1088759" y="3155239"/>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3" name="Picture Placeholder 28"/>
          <p:cNvSpPr>
            <a:spLocks noGrp="1" noChangeAspect="1"/>
          </p:cNvSpPr>
          <p:nvPr>
            <p:ph type="pic" sz="quarter" idx="54"/>
          </p:nvPr>
        </p:nvSpPr>
        <p:spPr>
          <a:xfrm>
            <a:off x="1088759" y="1936963"/>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2" name="Picture Placeholder 28"/>
          <p:cNvSpPr>
            <a:spLocks noGrp="1" noChangeAspect="1"/>
          </p:cNvSpPr>
          <p:nvPr>
            <p:ph type="pic" sz="quarter" idx="53"/>
          </p:nvPr>
        </p:nvSpPr>
        <p:spPr>
          <a:xfrm>
            <a:off x="1088759" y="71868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cxnSp>
        <p:nvCxnSpPr>
          <p:cNvPr id="4" name="Straight Connector 3"/>
          <p:cNvCxnSpPr/>
          <p:nvPr userDrawn="1"/>
        </p:nvCxnSpPr>
        <p:spPr>
          <a:xfrm>
            <a:off x="1634163" y="0"/>
            <a:ext cx="0" cy="6858000"/>
          </a:xfrm>
          <a:prstGeom prst="line">
            <a:avLst/>
          </a:prstGeom>
          <a:ln w="12700"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0" name="Parallelogram 19"/>
          <p:cNvSpPr/>
          <p:nvPr userDrawn="1"/>
        </p:nvSpPr>
        <p:spPr>
          <a:xfrm rot="16200000" flipH="1">
            <a:off x="4174350" y="1160223"/>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1"/>
          <p:cNvSpPr>
            <a:spLocks noGrp="1"/>
          </p:cNvSpPr>
          <p:nvPr>
            <p:ph type="title" hasCustomPrompt="1"/>
          </p:nvPr>
        </p:nvSpPr>
        <p:spPr>
          <a:xfrm>
            <a:off x="4599432" y="1636776"/>
            <a:ext cx="6018440" cy="1143000"/>
          </a:xfrm>
        </p:spPr>
        <p:txBody>
          <a:bodyPr/>
          <a:lstStyle/>
          <a:p>
            <a:r>
              <a:rPr lang="en-US" dirty="0"/>
              <a:t>CLICK TO EDIT MASTER TITLE STYLE</a:t>
            </a:r>
          </a:p>
        </p:txBody>
      </p:sp>
      <p:sp>
        <p:nvSpPr>
          <p:cNvPr id="3" name="Slide Number Placeholder 2"/>
          <p:cNvSpPr>
            <a:spLocks noGrp="1"/>
          </p:cNvSpPr>
          <p:nvPr>
            <p:ph type="sldNum" sz="quarter" idx="10"/>
          </p:nvPr>
        </p:nvSpPr>
        <p:spPr>
          <a:xfrm>
            <a:off x="4459134" y="1453088"/>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889731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126"/>
            <a:ext cx="12192000" cy="24288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lvl1pPr>
              <a:defRPr>
                <a:solidFill>
                  <a:schemeClr val="bg1"/>
                </a:solidFill>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178062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4" name="Slide Number Placeholder 3"/>
          <p:cNvSpPr>
            <a:spLocks noGrp="1"/>
          </p:cNvSpPr>
          <p:nvPr>
            <p:ph type="sldNum" sz="quarter" idx="4"/>
          </p:nvPr>
        </p:nvSpPr>
        <p:spPr>
          <a:xfrm>
            <a:off x="1685471" y="3759173"/>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
        <p:nvSpPr>
          <p:cNvPr id="2" name="Title 1"/>
          <p:cNvSpPr>
            <a:spLocks noGrp="1"/>
          </p:cNvSpPr>
          <p:nvPr>
            <p:ph type="title" hasCustomPrompt="1"/>
          </p:nvPr>
        </p:nvSpPr>
        <p:spPr>
          <a:xfrm>
            <a:off x="2039112" y="3913632"/>
            <a:ext cx="9043416" cy="1143000"/>
          </a:xfrm>
        </p:spPr>
        <p:txBody>
          <a:bodyPr/>
          <a:lstStyle>
            <a:lvl1pPr>
              <a:defRPr>
                <a:solidFill>
                  <a:schemeClr val="bg1"/>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18348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0596031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
        <p:nvSpPr>
          <p:cNvPr id="4" name="Picture Placeholder 3"/>
          <p:cNvSpPr>
            <a:spLocks noGrp="1"/>
          </p:cNvSpPr>
          <p:nvPr>
            <p:ph type="pic" sz="quarter" idx="10"/>
          </p:nvPr>
        </p:nvSpPr>
        <p:spPr>
          <a:xfrm>
            <a:off x="3803904" y="2075688"/>
            <a:ext cx="7287768" cy="4318000"/>
          </a:xfrm>
        </p:spPr>
        <p:txBody>
          <a:bodyPr/>
          <a:lstStyle/>
          <a:p>
            <a:r>
              <a:rPr lang="en-US"/>
              <a:t>Click icon to add picture</a:t>
            </a:r>
          </a:p>
        </p:txBody>
      </p:sp>
    </p:spTree>
    <p:custDataLst>
      <p:tags r:id="rId1"/>
    </p:custDataLst>
    <p:extLst>
      <p:ext uri="{BB962C8B-B14F-4D97-AF65-F5344CB8AC3E}">
        <p14:creationId xmlns:p14="http://schemas.microsoft.com/office/powerpoint/2010/main" val="11927068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22960" y="2084832"/>
            <a:ext cx="3547872" cy="2103437"/>
          </a:xfrm>
        </p:spPr>
        <p:txBody>
          <a:bodyPr/>
          <a:lstStyle/>
          <a:p>
            <a:r>
              <a:rPr lang="en-US"/>
              <a:t>Click icon to add picture</a:t>
            </a:r>
            <a:endParaRPr lang="en-US" dirty="0"/>
          </a:p>
        </p:txBody>
      </p:sp>
      <p:sp>
        <p:nvSpPr>
          <p:cNvPr id="9" name="Picture Placeholder 7"/>
          <p:cNvSpPr>
            <a:spLocks noGrp="1"/>
          </p:cNvSpPr>
          <p:nvPr>
            <p:ph type="pic" sz="quarter" idx="12"/>
          </p:nvPr>
        </p:nvSpPr>
        <p:spPr>
          <a:xfrm>
            <a:off x="4370832" y="2084832"/>
            <a:ext cx="3562350" cy="2103437"/>
          </a:xfrm>
        </p:spPr>
        <p:txBody>
          <a:bodyPr/>
          <a:lstStyle/>
          <a:p>
            <a:r>
              <a:rPr lang="en-US"/>
              <a:t>Click icon to add picture</a:t>
            </a:r>
            <a:endParaRPr lang="en-US" dirty="0"/>
          </a:p>
        </p:txBody>
      </p:sp>
      <p:sp>
        <p:nvSpPr>
          <p:cNvPr id="10" name="Picture Placeholder 7"/>
          <p:cNvSpPr>
            <a:spLocks noGrp="1"/>
          </p:cNvSpPr>
          <p:nvPr>
            <p:ph type="pic" sz="quarter" idx="13"/>
          </p:nvPr>
        </p:nvSpPr>
        <p:spPr>
          <a:xfrm>
            <a:off x="7909560" y="2084831"/>
            <a:ext cx="3520440" cy="2112264"/>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961887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68680" y="2066544"/>
            <a:ext cx="10320867" cy="4168775"/>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7"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014426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97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Pictures Botto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80356" y="3843339"/>
            <a:ext cx="3268133" cy="2157412"/>
          </a:xfrm>
        </p:spPr>
        <p:txBody>
          <a:bodyPr/>
          <a:lstStyle/>
          <a:p>
            <a:r>
              <a:rPr lang="en-US"/>
              <a:t>Click icon to add picture</a:t>
            </a:r>
            <a:endParaRPr lang="en-US" dirty="0"/>
          </a:p>
        </p:txBody>
      </p:sp>
      <p:sp>
        <p:nvSpPr>
          <p:cNvPr id="10" name="Picture Placeholder 9"/>
          <p:cNvSpPr>
            <a:spLocks noGrp="1"/>
          </p:cNvSpPr>
          <p:nvPr>
            <p:ph type="pic" sz="quarter" idx="12"/>
          </p:nvPr>
        </p:nvSpPr>
        <p:spPr>
          <a:xfrm>
            <a:off x="4495623" y="3843339"/>
            <a:ext cx="3268133" cy="2157412"/>
          </a:xfrm>
        </p:spPr>
        <p:txBody>
          <a:bodyPr/>
          <a:lstStyle/>
          <a:p>
            <a:r>
              <a:rPr lang="en-US"/>
              <a:t>Click icon to add picture</a:t>
            </a:r>
            <a:endParaRPr lang="en-US" dirty="0"/>
          </a:p>
        </p:txBody>
      </p:sp>
      <p:sp>
        <p:nvSpPr>
          <p:cNvPr id="12" name="Picture Placeholder 11"/>
          <p:cNvSpPr>
            <a:spLocks noGrp="1"/>
          </p:cNvSpPr>
          <p:nvPr>
            <p:ph type="pic" sz="quarter" idx="13"/>
          </p:nvPr>
        </p:nvSpPr>
        <p:spPr>
          <a:xfrm>
            <a:off x="8110891" y="3843339"/>
            <a:ext cx="3268866" cy="21567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11"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2395201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ven Pictures">
    <p:spTree>
      <p:nvGrpSpPr>
        <p:cNvPr id="1" name=""/>
        <p:cNvGrpSpPr/>
        <p:nvPr/>
      </p:nvGrpSpPr>
      <p:grpSpPr>
        <a:xfrm>
          <a:off x="0" y="0"/>
          <a:ext cx="0" cy="0"/>
          <a:chOff x="0" y="0"/>
          <a:chExt cx="0" cy="0"/>
        </a:xfrm>
      </p:grpSpPr>
      <p:sp>
        <p:nvSpPr>
          <p:cNvPr id="28" name="Picture Placeholder 27"/>
          <p:cNvSpPr>
            <a:spLocks noGrp="1"/>
          </p:cNvSpPr>
          <p:nvPr>
            <p:ph type="pic" sz="quarter" idx="17"/>
          </p:nvPr>
        </p:nvSpPr>
        <p:spPr>
          <a:xfrm>
            <a:off x="6062134" y="4859339"/>
            <a:ext cx="2116667" cy="1998663"/>
          </a:xfrm>
        </p:spPr>
        <p:txBody>
          <a:bodyPr/>
          <a:lstStyle/>
          <a:p>
            <a:r>
              <a:rPr lang="en-US"/>
              <a:t>Click icon to add picture</a:t>
            </a:r>
            <a:endParaRPr lang="en-US" dirty="0"/>
          </a:p>
        </p:txBody>
      </p:sp>
      <p:sp>
        <p:nvSpPr>
          <p:cNvPr id="26" name="Picture Placeholder 25"/>
          <p:cNvSpPr>
            <a:spLocks noGrp="1"/>
          </p:cNvSpPr>
          <p:nvPr>
            <p:ph type="pic" sz="quarter" idx="16"/>
          </p:nvPr>
        </p:nvSpPr>
        <p:spPr>
          <a:xfrm>
            <a:off x="2180171" y="4859339"/>
            <a:ext cx="3839633" cy="2009776"/>
          </a:xfrm>
        </p:spPr>
        <p:txBody>
          <a:bodyPr/>
          <a:lstStyle/>
          <a:p>
            <a:r>
              <a:rPr lang="en-US"/>
              <a:t>Click icon to add picture</a:t>
            </a:r>
            <a:endParaRPr lang="en-US" dirty="0"/>
          </a:p>
        </p:txBody>
      </p:sp>
      <p:sp>
        <p:nvSpPr>
          <p:cNvPr id="24" name="Picture Placeholder 23"/>
          <p:cNvSpPr>
            <a:spLocks noGrp="1"/>
          </p:cNvSpPr>
          <p:nvPr>
            <p:ph type="pic" sz="quarter" idx="15"/>
          </p:nvPr>
        </p:nvSpPr>
        <p:spPr>
          <a:xfrm>
            <a:off x="2179493" y="2432050"/>
            <a:ext cx="5999310" cy="2392363"/>
          </a:xfrm>
        </p:spPr>
        <p:txBody>
          <a:bodyPr/>
          <a:lstStyle/>
          <a:p>
            <a:r>
              <a:rPr lang="en-US"/>
              <a:t>Click icon to add picture</a:t>
            </a:r>
            <a:endParaRPr lang="en-US" dirty="0"/>
          </a:p>
        </p:txBody>
      </p:sp>
      <p:sp>
        <p:nvSpPr>
          <p:cNvPr id="22" name="Picture Placeholder 21"/>
          <p:cNvSpPr>
            <a:spLocks noGrp="1"/>
          </p:cNvSpPr>
          <p:nvPr>
            <p:ph type="pic" sz="quarter" idx="14"/>
          </p:nvPr>
        </p:nvSpPr>
        <p:spPr>
          <a:xfrm>
            <a:off x="4474636" y="1165227"/>
            <a:ext cx="3704167" cy="1228725"/>
          </a:xfrm>
        </p:spPr>
        <p:txBody>
          <a:bodyPr/>
          <a:lstStyle/>
          <a:p>
            <a:r>
              <a:rPr lang="en-US"/>
              <a:t>Click icon to add picture</a:t>
            </a:r>
            <a:endParaRPr lang="en-US" dirty="0"/>
          </a:p>
        </p:txBody>
      </p:sp>
      <p:sp>
        <p:nvSpPr>
          <p:cNvPr id="20" name="Picture Placeholder 19"/>
          <p:cNvSpPr>
            <a:spLocks noGrp="1"/>
          </p:cNvSpPr>
          <p:nvPr>
            <p:ph type="pic" sz="quarter" idx="13"/>
          </p:nvPr>
        </p:nvSpPr>
        <p:spPr>
          <a:xfrm>
            <a:off x="4474636" y="1"/>
            <a:ext cx="3704167" cy="1116013"/>
          </a:xfrm>
        </p:spPr>
        <p:txBody>
          <a:bodyPr/>
          <a:lstStyle/>
          <a:p>
            <a:r>
              <a:rPr lang="en-US"/>
              <a:t>Click icon to add picture</a:t>
            </a:r>
            <a:endParaRPr lang="en-US" dirty="0"/>
          </a:p>
        </p:txBody>
      </p:sp>
      <p:sp>
        <p:nvSpPr>
          <p:cNvPr id="16" name="Picture Placeholder 15"/>
          <p:cNvSpPr>
            <a:spLocks noGrp="1"/>
          </p:cNvSpPr>
          <p:nvPr>
            <p:ph type="pic" sz="quarter" idx="12"/>
          </p:nvPr>
        </p:nvSpPr>
        <p:spPr>
          <a:xfrm>
            <a:off x="4" y="2432051"/>
            <a:ext cx="2120900" cy="4437064"/>
          </a:xfrm>
        </p:spPr>
        <p:txBody>
          <a:bodyPr/>
          <a:lstStyle/>
          <a:p>
            <a:r>
              <a:rPr lang="en-US"/>
              <a:t>Click icon to add picture</a:t>
            </a:r>
            <a:endParaRPr lang="en-US" dirty="0"/>
          </a:p>
        </p:txBody>
      </p:sp>
      <p:sp>
        <p:nvSpPr>
          <p:cNvPr id="14" name="Picture Placeholder 13"/>
          <p:cNvSpPr>
            <a:spLocks noGrp="1"/>
          </p:cNvSpPr>
          <p:nvPr>
            <p:ph type="pic" sz="quarter" idx="11"/>
          </p:nvPr>
        </p:nvSpPr>
        <p:spPr>
          <a:xfrm>
            <a:off x="4" y="0"/>
            <a:ext cx="4423833" cy="2393950"/>
          </a:xfrm>
        </p:spPr>
        <p:txBody>
          <a:bodyPr/>
          <a:lstStyle/>
          <a:p>
            <a:r>
              <a:rPr lang="en-US"/>
              <a:t>Click icon to add picture</a:t>
            </a:r>
            <a:endParaRPr lang="en-US" dirty="0"/>
          </a:p>
        </p:txBody>
      </p:sp>
      <p:sp>
        <p:nvSpPr>
          <p:cNvPr id="2" name="Title 1"/>
          <p:cNvSpPr>
            <a:spLocks noGrp="1"/>
          </p:cNvSpPr>
          <p:nvPr>
            <p:ph type="title" hasCustomPrompt="1"/>
          </p:nvPr>
        </p:nvSpPr>
        <p:spPr>
          <a:xfrm>
            <a:off x="8493877" y="689125"/>
            <a:ext cx="3080059" cy="1143000"/>
          </a:xfrm>
        </p:spPr>
        <p:txBody>
          <a:bodyPr/>
          <a:lstStyle/>
          <a:p>
            <a:r>
              <a:rPr lang="en-US" dirty="0"/>
              <a:t>CLICK TO EDIT MASTER TITLE STYLE</a:t>
            </a:r>
          </a:p>
        </p:txBody>
      </p:sp>
      <p:sp>
        <p:nvSpPr>
          <p:cNvPr id="10"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887302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44168"/>
            <a:ext cx="12185944" cy="2444617"/>
          </a:xfrm>
        </p:spPr>
        <p:txBody>
          <a:bodyPr/>
          <a:lstStyle/>
          <a:p>
            <a:r>
              <a:rPr lang="en-US"/>
              <a:t>Click icon to add picture</a:t>
            </a:r>
            <a:endParaRPr lang="en-US" dirty="0"/>
          </a:p>
        </p:txBody>
      </p:sp>
      <p:sp>
        <p:nvSpPr>
          <p:cNvPr id="4" name="Title 1"/>
          <p:cNvSpPr>
            <a:spLocks noGrp="1"/>
          </p:cNvSpPr>
          <p:nvPr>
            <p:ph type="title" hasCustomPrompt="1"/>
          </p:nvPr>
        </p:nvSpPr>
        <p:spPr>
          <a:xfrm>
            <a:off x="740664" y="301752"/>
            <a:ext cx="10412618" cy="1143000"/>
          </a:xfrm>
        </p:spPr>
        <p:txBody>
          <a:bodyPr/>
          <a:lstStyle>
            <a:lvl1pPr>
              <a:defRPr>
                <a:solidFill>
                  <a:schemeClr val="tx2"/>
                </a:solidFill>
              </a:defRPr>
            </a:lvl1pPr>
          </a:lstStyle>
          <a:p>
            <a:r>
              <a:rPr lang="en-US" dirty="0"/>
              <a:t>CLICK TO EDIT MASTER TITLE STYLE</a:t>
            </a:r>
          </a:p>
        </p:txBody>
      </p:sp>
      <p:sp>
        <p:nvSpPr>
          <p:cNvPr id="8"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8558318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806" y="1"/>
            <a:ext cx="6091804" cy="6863061"/>
          </a:xfrm>
        </p:spPr>
        <p:txBody>
          <a:bodyPr/>
          <a:lstStyle/>
          <a:p>
            <a:r>
              <a:rPr lang="en-US"/>
              <a:t>Click icon to add picture</a:t>
            </a:r>
            <a:endParaRPr lang="en-US" dirty="0"/>
          </a:p>
        </p:txBody>
      </p:sp>
      <p:sp>
        <p:nvSpPr>
          <p:cNvPr id="4" name="Title 1"/>
          <p:cNvSpPr>
            <a:spLocks noGrp="1"/>
          </p:cNvSpPr>
          <p:nvPr>
            <p:ph type="title" hasCustomPrompt="1"/>
          </p:nvPr>
        </p:nvSpPr>
        <p:spPr>
          <a:xfrm>
            <a:off x="7470648" y="437881"/>
            <a:ext cx="4545834" cy="1143000"/>
          </a:xfrm>
        </p:spPr>
        <p:txBody>
          <a:bodyPr/>
          <a:lstStyle>
            <a:lvl1pPr>
              <a:defRPr>
                <a:solidFill>
                  <a:schemeClr val="tx2"/>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22997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36382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92097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6/23/2022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94816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tags" Target="../tags/tag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customXml" Target="../../customXml/item5.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ags" Target="../tags/tag1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customXml" Target="../../customXml/item1.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ags" Target="../tags/tag3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customXml" Target="../../customXml/item4.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3000"/>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C51BDD-DC0A-0142-904B-B5B6A16038BA}"/>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10530" y="6239172"/>
            <a:ext cx="3352747" cy="470094"/>
          </a:xfrm>
          <a:prstGeom prst="rect">
            <a:avLst/>
          </a:prstGeom>
        </p:spPr>
      </p:pic>
      <p:pic>
        <p:nvPicPr>
          <p:cNvPr id="13" name="Picture 12"/>
          <p:cNvPicPr>
            <a:picLocks noChangeAspect="1"/>
          </p:cNvPicPr>
          <p:nvPr userDrawn="1"/>
        </p:nvPicPr>
        <p:blipFill>
          <a:blip r:embed="rId16"/>
          <a:stretch>
            <a:fillRect/>
          </a:stretch>
        </p:blipFill>
        <p:spPr>
          <a:xfrm>
            <a:off x="11135568" y="5845272"/>
            <a:ext cx="863994" cy="863994"/>
          </a:xfrm>
          <a:prstGeom prst="rect">
            <a:avLst/>
          </a:prstGeom>
        </p:spPr>
      </p:pic>
    </p:spTree>
    <p:extLst>
      <p:ext uri="{BB962C8B-B14F-4D97-AF65-F5344CB8AC3E}">
        <p14:creationId xmlns:p14="http://schemas.microsoft.com/office/powerpoint/2010/main" val="591060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groundpolitico.png"/>
          <p:cNvPicPr>
            <a:picLocks noChangeAspect="1"/>
          </p:cNvPicPr>
          <p:nvPr/>
        </p:nvPicPr>
        <p:blipFill>
          <a:blip r:embed="rId17"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6" name="Rectangle 5"/>
          <p:cNvSpPr/>
          <p:nvPr/>
        </p:nvSpPr>
        <p:spPr>
          <a:xfrm>
            <a:off x="0" y="1"/>
            <a:ext cx="12192000" cy="6858001"/>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a:endParaRPr lang="en-JM" sz="1799" dirty="0">
              <a:solidFill>
                <a:srgbClr val="F34F57"/>
              </a:solidFill>
              <a:latin typeface="Calibri"/>
            </a:endParaRPr>
          </a:p>
        </p:txBody>
      </p:sp>
      <p:sp>
        <p:nvSpPr>
          <p:cNvPr id="2" name="Title Placeholder 1"/>
          <p:cNvSpPr>
            <a:spLocks noGrp="1"/>
          </p:cNvSpPr>
          <p:nvPr>
            <p:ph type="title"/>
          </p:nvPr>
        </p:nvSpPr>
        <p:spPr>
          <a:xfrm>
            <a:off x="683235" y="303165"/>
            <a:ext cx="10412618" cy="1143000"/>
          </a:xfrm>
          <a:prstGeom prst="rect">
            <a:avLst/>
          </a:prstGeom>
        </p:spPr>
        <p:txBody>
          <a:bodyPr vert="horz" lIns="121954" tIns="60977" rIns="121954" bIns="609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083" y="1604788"/>
            <a:ext cx="10424051"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5"/>
      <p:tags r:id="rId16"/>
    </p:custDataLst>
    <p:extLst>
      <p:ext uri="{BB962C8B-B14F-4D97-AF65-F5344CB8AC3E}">
        <p14:creationId xmlns:p14="http://schemas.microsoft.com/office/powerpoint/2010/main" val="3536327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609463" rtl="0" eaLnBrk="1" latinLnBrk="0" hangingPunct="1">
        <a:spcBef>
          <a:spcPct val="0"/>
        </a:spcBef>
        <a:buNone/>
        <a:defRPr sz="3698" b="0" kern="1200" spc="-200">
          <a:solidFill>
            <a:schemeClr val="tx1"/>
          </a:solidFill>
          <a:latin typeface="+mj-lt"/>
          <a:ea typeface="Montserrat" panose="02000505000000020004" pitchFamily="2" charset="0"/>
          <a:cs typeface="Montserrat" panose="02000505000000020004" pitchFamily="2" charset="0"/>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Lato Regular"/>
          <a:ea typeface="+mn-ea"/>
          <a:cs typeface="Lato Regular"/>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Lato Regular"/>
          <a:ea typeface="+mn-ea"/>
          <a:cs typeface="Lato Regular"/>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Lato Regular"/>
          <a:ea typeface="+mn-ea"/>
          <a:cs typeface="Lato Regular"/>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976EA-7C62-434D-9462-7BB6E9BEF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F4E61-99CE-5145-A3A8-8F49304C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D438C8-C7E9-D044-BBBB-A02BA196269A}"/>
              </a:ext>
            </a:extLst>
          </p:cNvPr>
          <p:cNvSpPr>
            <a:spLocks noGrp="1"/>
          </p:cNvSpPr>
          <p:nvPr>
            <p:ph type="sldNum" sz="quarter" idx="4"/>
          </p:nvPr>
        </p:nvSpPr>
        <p:spPr>
          <a:xfrm>
            <a:off x="9310571" y="6397178"/>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entona Book" pitchFamily="2" charset="77"/>
              </a:defRPr>
            </a:lvl1pPr>
          </a:lstStyle>
          <a:p>
            <a:fld id="{56B21313-48D6-BF45-9C7F-8CB603AB36D7}" type="slidenum">
              <a:rPr lang="en-US" smtClean="0"/>
              <a:pPr/>
              <a:t>‹#›</a:t>
            </a:fld>
            <a:endParaRPr lang="en-US"/>
          </a:p>
        </p:txBody>
      </p:sp>
    </p:spTree>
    <p:extLst>
      <p:ext uri="{BB962C8B-B14F-4D97-AF65-F5344CB8AC3E}">
        <p14:creationId xmlns:p14="http://schemas.microsoft.com/office/powerpoint/2010/main" val="26485806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Lst>
  <p:txStyles>
    <p:titleStyle>
      <a:lvl1pPr algn="l" defTabSz="914400" rtl="0" eaLnBrk="1" latinLnBrk="0" hangingPunct="1">
        <a:lnSpc>
          <a:spcPct val="90000"/>
        </a:lnSpc>
        <a:spcBef>
          <a:spcPct val="0"/>
        </a:spcBef>
        <a:buNone/>
        <a:defRPr sz="4400" b="0" i="0" kern="1200">
          <a:solidFill>
            <a:schemeClr val="tx1"/>
          </a:solidFill>
          <a:latin typeface="Genton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ntona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tona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Lato Light"/>
                <a:ea typeface="Lato Light"/>
                <a:cs typeface="Lato Light"/>
              </a:defRPr>
            </a:lvl1pPr>
          </a:lstStyle>
          <a:p>
            <a:fld id="{43EA3BA3-8CC8-DB45-8DDC-CB95A4997F49}" type="slidenum">
              <a:rPr lang="en-US" smtClean="0"/>
              <a:pPr/>
              <a:t>‹#›</a:t>
            </a:fld>
            <a:endParaRPr lang="en-US" dirty="0"/>
          </a:p>
        </p:txBody>
      </p:sp>
      <p:sp>
        <p:nvSpPr>
          <p:cNvPr id="3" name="Title Placeholder 2"/>
          <p:cNvSpPr>
            <a:spLocks noGrp="1"/>
          </p:cNvSpPr>
          <p:nvPr>
            <p:ph type="title"/>
          </p:nvPr>
        </p:nvSpPr>
        <p:spPr>
          <a:xfrm>
            <a:off x="647653" y="504238"/>
            <a:ext cx="10972800" cy="625003"/>
          </a:xfrm>
          <a:prstGeom prst="rect">
            <a:avLst/>
          </a:prstGeom>
        </p:spPr>
        <p:txBody>
          <a:bodyPr vert="horz" lIns="36576" tIns="36576" rIns="36576" bIns="36576" rtlCol="0" anchor="t" anchorCtr="0">
            <a:noAutofit/>
          </a:bodyPr>
          <a:lstStyle/>
          <a:p>
            <a:r>
              <a:rPr lang="en-US"/>
              <a:t>Click to edit Master title style</a:t>
            </a:r>
            <a:endParaRPr lang="en-US" dirty="0"/>
          </a:p>
        </p:txBody>
      </p:sp>
      <p:sp>
        <p:nvSpPr>
          <p:cNvPr id="4" name="Footer Placeholder 3"/>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Lato Light"/>
                <a:ea typeface="Lato Light"/>
                <a:cs typeface="Lato Light"/>
              </a:defRPr>
            </a:lvl1pPr>
          </a:lstStyle>
          <a:p>
            <a:endParaRPr lang="en-US" dirty="0"/>
          </a:p>
        </p:txBody>
      </p:sp>
      <p:sp>
        <p:nvSpPr>
          <p:cNvPr id="5" name="Date Placeholder 4"/>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Lato Light"/>
                <a:ea typeface="Lato Light"/>
                <a:cs typeface="Lato Light"/>
              </a:defRPr>
            </a:lvl1pPr>
          </a:lstStyle>
          <a:p>
            <a:fld id="{FE6C8364-8B66-2E47-BEB4-4C52B696C677}" type="datetimeFigureOut">
              <a:rPr lang="en-US" smtClean="0"/>
              <a:pPr/>
              <a:t>6/23/2022</a:t>
            </a:fld>
            <a:endParaRPr lang="en-US" dirty="0"/>
          </a:p>
        </p:txBody>
      </p:sp>
      <p:sp>
        <p:nvSpPr>
          <p:cNvPr id="6" name="Text Placeholder 5"/>
          <p:cNvSpPr>
            <a:spLocks noGrp="1"/>
          </p:cNvSpPr>
          <p:nvPr>
            <p:ph type="body" idx="1"/>
          </p:nvPr>
        </p:nvSpPr>
        <p:spPr>
          <a:xfrm>
            <a:off x="647653"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9"/>
      <p:tags r:id="rId20"/>
    </p:custDataLst>
    <p:extLst>
      <p:ext uri="{BB962C8B-B14F-4D97-AF65-F5344CB8AC3E}">
        <p14:creationId xmlns:p14="http://schemas.microsoft.com/office/powerpoint/2010/main" val="42482806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24" r:id="rId15"/>
    <p:sldLayoutId id="2147483725" r:id="rId16"/>
    <p:sldLayoutId id="2147483726" r:id="rId17"/>
  </p:sldLayoutIdLst>
  <p:transition spd="med"/>
  <p:txStyles>
    <p:title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p:titleStyle>
    <p:bodyStyle>
      <a:lvl1pPr marL="31251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1pPr>
      <a:lvl2pPr marL="625024"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2pPr>
      <a:lvl3pPr marL="937538"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3pPr>
      <a:lvl4pPr marL="1250050"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4pPr>
      <a:lvl5pPr marL="156256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5pPr>
      <a:lvl6pPr marL="1875074" indent="-312512" defTabSz="410730" eaLnBrk="1" hangingPunct="1">
        <a:spcBef>
          <a:spcPts val="2953"/>
        </a:spcBef>
        <a:buSzPct val="75000"/>
        <a:buChar char="•"/>
        <a:defRPr sz="2500">
          <a:latin typeface="+mn-lt"/>
          <a:ea typeface="+mn-ea"/>
          <a:cs typeface="+mn-cs"/>
          <a:sym typeface="Helvetica Light"/>
        </a:defRPr>
      </a:lvl6pPr>
      <a:lvl7pPr marL="2187587" indent="-312512" defTabSz="410730" eaLnBrk="1" hangingPunct="1">
        <a:spcBef>
          <a:spcPts val="2953"/>
        </a:spcBef>
        <a:buSzPct val="75000"/>
        <a:buChar char="•"/>
        <a:defRPr sz="2500">
          <a:latin typeface="+mn-lt"/>
          <a:ea typeface="+mn-ea"/>
          <a:cs typeface="+mn-cs"/>
          <a:sym typeface="Helvetica Light"/>
        </a:defRPr>
      </a:lvl7pPr>
      <a:lvl8pPr marL="2500099" indent="-312512" defTabSz="410730" eaLnBrk="1" hangingPunct="1">
        <a:spcBef>
          <a:spcPts val="2953"/>
        </a:spcBef>
        <a:buSzPct val="75000"/>
        <a:buChar char="•"/>
        <a:defRPr sz="2500">
          <a:latin typeface="+mn-lt"/>
          <a:ea typeface="+mn-ea"/>
          <a:cs typeface="+mn-cs"/>
          <a:sym typeface="Helvetica Light"/>
        </a:defRPr>
      </a:lvl8pPr>
      <a:lvl9pPr marL="2812612" indent="-312512" defTabSz="410730" eaLnBrk="1" hangingPunct="1">
        <a:spcBef>
          <a:spcPts val="2953"/>
        </a:spcBef>
        <a:buSzPct val="75000"/>
        <a:buChar char="•"/>
        <a:defRPr sz="2500">
          <a:latin typeface="+mn-lt"/>
          <a:ea typeface="+mn-ea"/>
          <a:cs typeface="+mn-cs"/>
          <a:sym typeface="Helvetica Light"/>
        </a:defRPr>
      </a:lvl9pPr>
    </p:bodyStyle>
    <p:otherStyle>
      <a:lvl1pPr algn="ctr" defTabSz="410730" eaLnBrk="1" hangingPunct="1">
        <a:defRPr>
          <a:solidFill>
            <a:schemeClr val="tx1"/>
          </a:solidFill>
          <a:latin typeface="+mn-lt"/>
          <a:ea typeface="+mn-ea"/>
          <a:cs typeface="+mn-cs"/>
          <a:sym typeface="Helvetica Light"/>
        </a:defRPr>
      </a:lvl1pPr>
      <a:lvl2pPr indent="160721" algn="ctr" defTabSz="410730" eaLnBrk="1" hangingPunct="1">
        <a:defRPr>
          <a:solidFill>
            <a:schemeClr val="tx1"/>
          </a:solidFill>
          <a:latin typeface="+mn-lt"/>
          <a:ea typeface="+mn-ea"/>
          <a:cs typeface="+mn-cs"/>
          <a:sym typeface="Helvetica Light"/>
        </a:defRPr>
      </a:lvl2pPr>
      <a:lvl3pPr indent="321441" algn="ctr" defTabSz="410730" eaLnBrk="1" hangingPunct="1">
        <a:defRPr>
          <a:solidFill>
            <a:schemeClr val="tx1"/>
          </a:solidFill>
          <a:latin typeface="+mn-lt"/>
          <a:ea typeface="+mn-ea"/>
          <a:cs typeface="+mn-cs"/>
          <a:sym typeface="Helvetica Light"/>
        </a:defRPr>
      </a:lvl3pPr>
      <a:lvl4pPr indent="482163" algn="ctr" defTabSz="410730" eaLnBrk="1" hangingPunct="1">
        <a:defRPr>
          <a:solidFill>
            <a:schemeClr val="tx1"/>
          </a:solidFill>
          <a:latin typeface="+mn-lt"/>
          <a:ea typeface="+mn-ea"/>
          <a:cs typeface="+mn-cs"/>
          <a:sym typeface="Helvetica Light"/>
        </a:defRPr>
      </a:lvl4pPr>
      <a:lvl5pPr indent="642883" algn="ctr" defTabSz="410730" eaLnBrk="1" hangingPunct="1">
        <a:defRPr>
          <a:solidFill>
            <a:schemeClr val="tx1"/>
          </a:solidFill>
          <a:latin typeface="+mn-lt"/>
          <a:ea typeface="+mn-ea"/>
          <a:cs typeface="+mn-cs"/>
          <a:sym typeface="Helvetica Light"/>
        </a:defRPr>
      </a:lvl5pPr>
      <a:lvl6pPr indent="803603" algn="ctr" defTabSz="410730" eaLnBrk="1" hangingPunct="1">
        <a:defRPr>
          <a:solidFill>
            <a:schemeClr val="tx1"/>
          </a:solidFill>
          <a:latin typeface="+mn-lt"/>
          <a:ea typeface="+mn-ea"/>
          <a:cs typeface="+mn-cs"/>
          <a:sym typeface="Helvetica Light"/>
        </a:defRPr>
      </a:lvl6pPr>
      <a:lvl7pPr indent="964324" algn="ctr" defTabSz="410730" eaLnBrk="1" hangingPunct="1">
        <a:defRPr>
          <a:solidFill>
            <a:schemeClr val="tx1"/>
          </a:solidFill>
          <a:latin typeface="+mn-lt"/>
          <a:ea typeface="+mn-ea"/>
          <a:cs typeface="+mn-cs"/>
          <a:sym typeface="Helvetica Light"/>
        </a:defRPr>
      </a:lvl7pPr>
      <a:lvl8pPr indent="1125045" algn="ctr" defTabSz="410730" eaLnBrk="1" hangingPunct="1">
        <a:defRPr>
          <a:solidFill>
            <a:schemeClr val="tx1"/>
          </a:solidFill>
          <a:latin typeface="+mn-lt"/>
          <a:ea typeface="+mn-ea"/>
          <a:cs typeface="+mn-cs"/>
          <a:sym typeface="Helvetica Light"/>
        </a:defRPr>
      </a:lvl8pPr>
      <a:lvl9pPr indent="1285765" algn="ctr" defTabSz="410730" eaLnBrk="1" hangingPunct="1">
        <a:defRPr>
          <a:solidFill>
            <a:schemeClr val="tx1"/>
          </a:solidFill>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2265" y="1604788"/>
            <a:ext cx="10801180"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arallelogram 4"/>
          <p:cNvSpPr/>
          <p:nvPr/>
        </p:nvSpPr>
        <p:spPr>
          <a:xfrm rot="16200000" flipH="1">
            <a:off x="369332" y="-192189"/>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Placeholder 1"/>
          <p:cNvSpPr>
            <a:spLocks noGrp="1"/>
          </p:cNvSpPr>
          <p:nvPr>
            <p:ph type="title"/>
          </p:nvPr>
        </p:nvSpPr>
        <p:spPr>
          <a:xfrm>
            <a:off x="740664" y="301752"/>
            <a:ext cx="10801180" cy="1143000"/>
          </a:xfrm>
          <a:prstGeom prst="rect">
            <a:avLst/>
          </a:prstGeom>
        </p:spPr>
        <p:txBody>
          <a:bodyPr vert="horz" lIns="121954" tIns="60977" rIns="121954" bIns="60977" rtlCol="0" anchor="ctr">
            <a:noAutofit/>
          </a:bodyPr>
          <a:lstStyle/>
          <a:p>
            <a:r>
              <a:rPr lang="en-US"/>
              <a:t>Click to edit Master title style</a:t>
            </a:r>
            <a:endParaRPr lang="en-US" dirty="0"/>
          </a:p>
        </p:txBody>
      </p:sp>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Tree>
    <p:custDataLst>
      <p:custData r:id="rId15"/>
      <p:tags r:id="rId16"/>
    </p:custDataLst>
    <p:extLst>
      <p:ext uri="{BB962C8B-B14F-4D97-AF65-F5344CB8AC3E}">
        <p14:creationId xmlns:p14="http://schemas.microsoft.com/office/powerpoint/2010/main" val="13989063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dt="0"/>
  <p:txStyles>
    <p:titleStyle>
      <a:lvl1pPr algn="l" defTabSz="609463" rtl="0" eaLnBrk="1" latinLnBrk="0" hangingPunct="1">
        <a:spcBef>
          <a:spcPct val="0"/>
        </a:spcBef>
        <a:buNone/>
        <a:defRPr sz="3698" b="0" kern="1200" spc="0">
          <a:solidFill>
            <a:schemeClr val="tx1"/>
          </a:solidFill>
          <a:latin typeface="+mj-lt"/>
          <a:ea typeface="Lato Black"/>
          <a:cs typeface="Lato Black"/>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Open Sans"/>
          <a:ea typeface="+mn-ea"/>
          <a:cs typeface="Open Sans"/>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Open Sans"/>
          <a:ea typeface="+mn-ea"/>
          <a:cs typeface="Open Sans"/>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Open Sans"/>
          <a:ea typeface="+mn-ea"/>
          <a:cs typeface="Open Sans"/>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9.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9.xml"/><Relationship Id="rId1" Type="http://schemas.openxmlformats.org/officeDocument/2006/relationships/tags" Target="../tags/tag5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7.xml"/><Relationship Id="rId1" Type="http://schemas.openxmlformats.org/officeDocument/2006/relationships/tags" Target="../tags/tag54.xml"/><Relationship Id="rId5" Type="http://schemas.microsoft.com/office/2007/relationships/hdphoto" Target="../media/hdphoto1.wdp"/><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2.xml"/><Relationship Id="rId1" Type="http://schemas.openxmlformats.org/officeDocument/2006/relationships/tags" Target="../tags/tag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9.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xml"/><Relationship Id="rId1" Type="http://schemas.openxmlformats.org/officeDocument/2006/relationships/tags" Target="../tags/tag55.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8.xml"/><Relationship Id="rId1" Type="http://schemas.openxmlformats.org/officeDocument/2006/relationships/tags" Target="../tags/tag56.xml"/><Relationship Id="rId4" Type="http://schemas.openxmlformats.org/officeDocument/2006/relationships/hyperlink" Target="https://www.nature.com/articles/d41586-018-07245-9"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9.xml"/><Relationship Id="rId1" Type="http://schemas.openxmlformats.org/officeDocument/2006/relationships/tags" Target="../tags/tag57.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8.xml"/><Relationship Id="rId1" Type="http://schemas.openxmlformats.org/officeDocument/2006/relationships/tags" Target="../tags/tag58.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47.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7.xml"/><Relationship Id="rId1" Type="http://schemas.openxmlformats.org/officeDocument/2006/relationships/tags" Target="../tags/tag59.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7.xml"/><Relationship Id="rId1" Type="http://schemas.openxmlformats.org/officeDocument/2006/relationships/tags" Target="../tags/tag60.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0.xml"/><Relationship Id="rId1" Type="http://schemas.openxmlformats.org/officeDocument/2006/relationships/tags" Target="../tags/tag6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0.xml"/><Relationship Id="rId1" Type="http://schemas.openxmlformats.org/officeDocument/2006/relationships/tags" Target="../tags/tag6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4.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9.xml"/><Relationship Id="rId1" Type="http://schemas.openxmlformats.org/officeDocument/2006/relationships/tags" Target="../tags/tag63.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9.xml"/><Relationship Id="rId1" Type="http://schemas.openxmlformats.org/officeDocument/2006/relationships/tags" Target="../tags/tag64.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59.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jpg"/><Relationship Id="rId2" Type="http://schemas.openxmlformats.org/officeDocument/2006/relationships/slideLayout" Target="../slideLayouts/slideLayout55.xml"/><Relationship Id="rId1" Type="http://schemas.openxmlformats.org/officeDocument/2006/relationships/tags" Target="../tags/tag50.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4.jp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002/leap.1378" TargetMode="External"/><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371/journal.pcbi.0020110" TargetMode="External"/><Relationship Id="rId2" Type="http://schemas.openxmlformats.org/officeDocument/2006/relationships/notesSlide" Target="../notesSlides/notesSlide54.xml"/><Relationship Id="rId1" Type="http://schemas.openxmlformats.org/officeDocument/2006/relationships/slideLayout" Target="../slideLayouts/slideLayout59.xml"/><Relationship Id="rId4" Type="http://schemas.openxmlformats.org/officeDocument/2006/relationships/hyperlink" Target="https://doi.org/10.1002/leap.1378"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3.xml"/><Relationship Id="rId1" Type="http://schemas.openxmlformats.org/officeDocument/2006/relationships/tags" Target="../tags/tag67.xml"/><Relationship Id="rId5" Type="http://schemas.openxmlformats.org/officeDocument/2006/relationships/hyperlink" Target="mailto:tara@uflib.ufl.edu" TargetMode="External"/><Relationship Id="rId4" Type="http://schemas.openxmlformats.org/officeDocument/2006/relationships/image" Target="../media/image56.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6.xml"/><Relationship Id="rId1" Type="http://schemas.openxmlformats.org/officeDocument/2006/relationships/tags" Target="../tags/tag68.xml"/><Relationship Id="rId5" Type="http://schemas.openxmlformats.org/officeDocument/2006/relationships/image" Target="../media/image57.png"/><Relationship Id="rId4" Type="http://schemas.openxmlformats.org/officeDocument/2006/relationships/hyperlink" Target="bit.ly/rcr2022"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2.xml"/><Relationship Id="rId1" Type="http://schemas.openxmlformats.org/officeDocument/2006/relationships/tags" Target="../tags/tag69.xml"/><Relationship Id="rId5" Type="http://schemas.openxmlformats.org/officeDocument/2006/relationships/image" Target="../media/image58.png"/><Relationship Id="rId4" Type="http://schemas.openxmlformats.org/officeDocument/2006/relationships/hyperlink" Target="mailto:rio@research.ufl.edu"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7.xml"/><Relationship Id="rId1" Type="http://schemas.openxmlformats.org/officeDocument/2006/relationships/tags" Target="../tags/tag70.xml"/><Relationship Id="rId5" Type="http://schemas.microsoft.com/office/2007/relationships/hdphoto" Target="../media/hdphoto2.wdp"/><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60.png"/><Relationship Id="rId4" Type="http://schemas.openxmlformats.org/officeDocument/2006/relationships/hyperlink" Target="https://research.ufl.edu/research-roundtable-podcast.html"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tags" Target="../tags/tag51.xml"/><Relationship Id="rId5" Type="http://schemas.openxmlformats.org/officeDocument/2006/relationships/hyperlink" Target="https://www.cambridge.org/core/search?filters%5bauthorTerms%5d=Tine%20K&#246;hler&amp;eventCode=SE-AU"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9.xml"/><Relationship Id="rId1" Type="http://schemas.openxmlformats.org/officeDocument/2006/relationships/tags" Target="../tags/tag52.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097068" y="1533655"/>
            <a:ext cx="7867911" cy="300082"/>
          </a:xfrm>
          <a:prstGeom prst="rect">
            <a:avLst/>
          </a:prstGeom>
          <a:noFill/>
        </p:spPr>
        <p:txBody>
          <a:bodyPr wrap="square" rtlCol="0">
            <a:spAutoFit/>
          </a:bodyPr>
          <a:lstStyle/>
          <a:p>
            <a:endParaRPr lang="en-US" sz="1350"/>
          </a:p>
        </p:txBody>
      </p:sp>
      <p:sp>
        <p:nvSpPr>
          <p:cNvPr id="10" name="TextBox 9"/>
          <p:cNvSpPr txBox="1"/>
          <p:nvPr/>
        </p:nvSpPr>
        <p:spPr>
          <a:xfrm>
            <a:off x="2005263" y="921880"/>
            <a:ext cx="10112714" cy="586443"/>
          </a:xfrm>
          <a:prstGeom prst="rect">
            <a:avLst/>
          </a:prstGeom>
          <a:noFill/>
        </p:spPr>
        <p:txBody>
          <a:bodyPr wrap="square" rtlCol="0">
            <a:spAutoFit/>
          </a:bodyPr>
          <a:lstStyle/>
          <a:p>
            <a:pPr algn="ctr">
              <a:lnSpc>
                <a:spcPts val="3750"/>
              </a:lnSpc>
            </a:pPr>
            <a:r>
              <a:rPr lang="en-US" sz="3800" b="1" dirty="0">
                <a:solidFill>
                  <a:schemeClr val="bg1"/>
                </a:solidFill>
                <a:latin typeface="Gentona SemiBold" charset="0"/>
                <a:ea typeface="Gentona SemiBold" charset="0"/>
                <a:cs typeface="Gentona SemiBold" charset="0"/>
              </a:rPr>
              <a:t>RCR Summer Seminar Series 2022</a:t>
            </a:r>
          </a:p>
        </p:txBody>
      </p:sp>
      <p:sp>
        <p:nvSpPr>
          <p:cNvPr id="9" name="Rectangle 8"/>
          <p:cNvSpPr/>
          <p:nvPr/>
        </p:nvSpPr>
        <p:spPr>
          <a:xfrm>
            <a:off x="280736" y="1958963"/>
            <a:ext cx="10112713" cy="1477328"/>
          </a:xfrm>
          <a:prstGeom prst="rect">
            <a:avLst/>
          </a:prstGeom>
        </p:spPr>
        <p:txBody>
          <a:bodyPr wrap="square">
            <a:spAutoFit/>
          </a:bodyPr>
          <a:lstStyle/>
          <a:p>
            <a:pPr defTabSz="685800"/>
            <a:r>
              <a:rPr lang="en-US" b="1" dirty="0">
                <a:solidFill>
                  <a:prstClr val="white"/>
                </a:solidFill>
                <a:latin typeface="Gentona SemiBold" charset="0"/>
                <a:ea typeface="Gentona SemiBold" charset="0"/>
                <a:cs typeface="Gentona SemiBold" charset="0"/>
              </a:rPr>
              <a:t>Michelle Leonard Assistant Director, Education &amp; Training Programs | UF Research</a:t>
            </a:r>
          </a:p>
          <a:p>
            <a:pPr defTabSz="685800"/>
            <a:r>
              <a:rPr lang="en-US" b="1" dirty="0">
                <a:solidFill>
                  <a:prstClr val="white"/>
                </a:solidFill>
                <a:latin typeface="Gentona SemiBold" charset="0"/>
                <a:ea typeface="Gentona SemiBold" charset="0"/>
                <a:cs typeface="Gentona SemiBold" charset="0"/>
              </a:rPr>
              <a:t>Bob Kolb | Assistant Director, Clinical Research | UF CTSI</a:t>
            </a:r>
          </a:p>
          <a:p>
            <a:pPr defTabSz="685800"/>
            <a:r>
              <a:rPr lang="en-US" b="1" dirty="0">
                <a:solidFill>
                  <a:prstClr val="white"/>
                </a:solidFill>
                <a:latin typeface="Gentona SemiBold" charset="0"/>
                <a:ea typeface="Gentona SemiBold" charset="0"/>
                <a:cs typeface="Gentona SemiBold" charset="0"/>
              </a:rPr>
              <a:t>Cassandra Farley | Research Integrity Officer | UF Research</a:t>
            </a:r>
          </a:p>
          <a:p>
            <a:pPr defTabSz="685800"/>
            <a:r>
              <a:rPr lang="en-US" b="1" dirty="0">
                <a:solidFill>
                  <a:prstClr val="white"/>
                </a:solidFill>
                <a:latin typeface="Gentona SemiBold" charset="0"/>
                <a:ea typeface="Gentona SemiBold" charset="0"/>
                <a:cs typeface="Gentona SemiBold" charset="0"/>
              </a:rPr>
              <a:t>Terry </a:t>
            </a:r>
            <a:r>
              <a:rPr lang="en-US" b="1" dirty="0" err="1">
                <a:solidFill>
                  <a:prstClr val="white"/>
                </a:solidFill>
                <a:latin typeface="Gentona SemiBold" charset="0"/>
                <a:ea typeface="Gentona SemiBold" charset="0"/>
                <a:cs typeface="Gentona SemiBold" charset="0"/>
              </a:rPr>
              <a:t>Selfe</a:t>
            </a:r>
            <a:r>
              <a:rPr lang="en-US" b="1" dirty="0">
                <a:solidFill>
                  <a:prstClr val="white"/>
                </a:solidFill>
                <a:latin typeface="Gentona SemiBold" charset="0"/>
                <a:ea typeface="Gentona SemiBold" charset="0"/>
                <a:cs typeface="Gentona SemiBold" charset="0"/>
              </a:rPr>
              <a:t> | Translational Research &amp; Impact Librarian | UF Health Science Center Libraries</a:t>
            </a:r>
          </a:p>
          <a:p>
            <a:pPr defTabSz="685800"/>
            <a:r>
              <a:rPr lang="en-US" b="1" dirty="0">
                <a:solidFill>
                  <a:prstClr val="white"/>
                </a:solidFill>
                <a:latin typeface="Gentona SemiBold" charset="0"/>
                <a:ea typeface="Gentona SemiBold" charset="0"/>
                <a:cs typeface="Gentona SemiBold" charset="0"/>
              </a:rPr>
              <a:t> </a:t>
            </a:r>
          </a:p>
        </p:txBody>
      </p:sp>
      <p:sp>
        <p:nvSpPr>
          <p:cNvPr id="2" name="TextBox 1">
            <a:extLst>
              <a:ext uri="{FF2B5EF4-FFF2-40B4-BE49-F238E27FC236}">
                <a16:creationId xmlns:a16="http://schemas.microsoft.com/office/drawing/2014/main" id="{4538FC0E-5136-4932-9706-C125D1DC7C53}"/>
              </a:ext>
            </a:extLst>
          </p:cNvPr>
          <p:cNvSpPr txBox="1"/>
          <p:nvPr/>
        </p:nvSpPr>
        <p:spPr>
          <a:xfrm>
            <a:off x="266888" y="6050262"/>
            <a:ext cx="5106511" cy="809132"/>
          </a:xfrm>
          <a:prstGeom prst="rect">
            <a:avLst/>
          </a:prstGeom>
          <a:noFill/>
        </p:spPr>
        <p:txBody>
          <a:bodyPr wrap="square" rtlCol="0">
            <a:spAutoFit/>
          </a:bodyPr>
          <a:lstStyle/>
          <a:p>
            <a:pPr marL="0" marR="0">
              <a:lnSpc>
                <a:spcPct val="107000"/>
              </a:lnSpc>
              <a:spcBef>
                <a:spcPts val="0"/>
              </a:spcBef>
              <a:spcAft>
                <a:spcPts val="800"/>
              </a:spcAft>
            </a:pPr>
            <a:r>
              <a:rPr lang="en-US" sz="1100" dirty="0">
                <a:solidFill>
                  <a:schemeClr val="accent4">
                    <a:lumMod val="20000"/>
                    <a:lumOff val="80000"/>
                  </a:schemeClr>
                </a:solidFill>
                <a:effectLst/>
                <a:latin typeface="Palatino Linotype" panose="02040502050505030304" pitchFamily="18"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lang="en-US" sz="1100" i="1" dirty="0">
                <a:solidFill>
                  <a:schemeClr val="accent4">
                    <a:lumMod val="20000"/>
                    <a:lumOff val="80000"/>
                  </a:schemeClr>
                </a:solidFill>
                <a:effectLst/>
                <a:latin typeface="Palatino Linotype" panose="02040502050505030304" pitchFamily="18"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Dept. of Health and Human Services.</a:t>
            </a:r>
            <a:endParaRPr lang="en-US" sz="1100" dirty="0">
              <a:solidFill>
                <a:schemeClr val="accent4">
                  <a:lumMod val="20000"/>
                  <a:lumOff val="80000"/>
                </a:schemeClr>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24012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Publishing Process: Enter Preprints</a:t>
            </a:r>
          </a:p>
        </p:txBody>
      </p:sp>
      <p:pic>
        <p:nvPicPr>
          <p:cNvPr id="5" name="Content Placeholder 4">
            <a:extLst>
              <a:ext uri="{FF2B5EF4-FFF2-40B4-BE49-F238E27FC236}">
                <a16:creationId xmlns:a16="http://schemas.microsoft.com/office/drawing/2014/main" id="{EC588467-FB7A-45B4-9E5C-3D6806DD3693}"/>
              </a:ext>
            </a:extLst>
          </p:cNvPr>
          <p:cNvPicPr>
            <a:picLocks noGrp="1" noChangeAspect="1"/>
          </p:cNvPicPr>
          <p:nvPr>
            <p:ph idx="1"/>
          </p:nvPr>
        </p:nvPicPr>
        <p:blipFill>
          <a:blip r:embed="rId3"/>
          <a:stretch>
            <a:fillRect/>
          </a:stretch>
        </p:blipFill>
        <p:spPr>
          <a:xfrm>
            <a:off x="889553" y="1481559"/>
            <a:ext cx="9840179" cy="4468563"/>
          </a:xfrm>
          <a:prstGeom prst="rect">
            <a:avLst/>
          </a:prstGeom>
        </p:spPr>
      </p:pic>
    </p:spTree>
    <p:extLst>
      <p:ext uri="{BB962C8B-B14F-4D97-AF65-F5344CB8AC3E}">
        <p14:creationId xmlns:p14="http://schemas.microsoft.com/office/powerpoint/2010/main" val="1680789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CEE0D-DDD8-48D8-BF41-7093DF40184B}"/>
              </a:ext>
            </a:extLst>
          </p:cNvPr>
          <p:cNvPicPr>
            <a:picLocks noChangeAspect="1"/>
          </p:cNvPicPr>
          <p:nvPr/>
        </p:nvPicPr>
        <p:blipFill>
          <a:blip r:embed="rId3"/>
          <a:stretch>
            <a:fillRect/>
          </a:stretch>
        </p:blipFill>
        <p:spPr>
          <a:xfrm>
            <a:off x="2048718" y="44831"/>
            <a:ext cx="7988989" cy="6680059"/>
          </a:xfrm>
          <a:prstGeom prst="rect">
            <a:avLst/>
          </a:prstGeom>
        </p:spPr>
      </p:pic>
      <p:sp>
        <p:nvSpPr>
          <p:cNvPr id="3" name="Oval 2">
            <a:extLst>
              <a:ext uri="{FF2B5EF4-FFF2-40B4-BE49-F238E27FC236}">
                <a16:creationId xmlns:a16="http://schemas.microsoft.com/office/drawing/2014/main" id="{1A1907F8-E854-481C-992A-6BA2122DDAB8}"/>
              </a:ext>
            </a:extLst>
          </p:cNvPr>
          <p:cNvSpPr/>
          <p:nvPr/>
        </p:nvSpPr>
        <p:spPr>
          <a:xfrm>
            <a:off x="4166886" y="891251"/>
            <a:ext cx="821803" cy="439838"/>
          </a:xfrm>
          <a:prstGeom prst="ellipse">
            <a:avLst/>
          </a:prstGeom>
          <a:noFill/>
          <a:ln w="3175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Oval 3">
            <a:extLst>
              <a:ext uri="{FF2B5EF4-FFF2-40B4-BE49-F238E27FC236}">
                <a16:creationId xmlns:a16="http://schemas.microsoft.com/office/drawing/2014/main" id="{BFE0ACC8-1733-4CD6-8F14-E086AECC097A}"/>
              </a:ext>
            </a:extLst>
          </p:cNvPr>
          <p:cNvSpPr/>
          <p:nvPr/>
        </p:nvSpPr>
        <p:spPr>
          <a:xfrm>
            <a:off x="9215904" y="2421039"/>
            <a:ext cx="821803" cy="439838"/>
          </a:xfrm>
          <a:prstGeom prst="ellipse">
            <a:avLst/>
          </a:prstGeom>
          <a:noFill/>
          <a:ln w="31750"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cxnSp>
        <p:nvCxnSpPr>
          <p:cNvPr id="6" name="Straight Connector 5">
            <a:extLst>
              <a:ext uri="{FF2B5EF4-FFF2-40B4-BE49-F238E27FC236}">
                <a16:creationId xmlns:a16="http://schemas.microsoft.com/office/drawing/2014/main" id="{DC85773D-C883-47D2-82A9-7F28FF008D6E}"/>
              </a:ext>
            </a:extLst>
          </p:cNvPr>
          <p:cNvCxnSpPr/>
          <p:nvPr/>
        </p:nvCxnSpPr>
        <p:spPr>
          <a:xfrm>
            <a:off x="6043212" y="2025570"/>
            <a:ext cx="2603077" cy="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6A772123-045D-4501-8D77-014C464BFCB7}"/>
              </a:ext>
            </a:extLst>
          </p:cNvPr>
          <p:cNvCxnSpPr/>
          <p:nvPr/>
        </p:nvCxnSpPr>
        <p:spPr>
          <a:xfrm>
            <a:off x="2326511" y="4548851"/>
            <a:ext cx="1932973" cy="0"/>
          </a:xfrm>
          <a:prstGeom prst="line">
            <a:avLst/>
          </a:prstGeom>
          <a:noFill/>
          <a:ln w="25400" cap="flat">
            <a:solidFill>
              <a:srgbClr val="FF000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1758349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2C828-2DD3-4AFF-B016-75F06B5A62BE}"/>
              </a:ext>
            </a:extLst>
          </p:cNvPr>
          <p:cNvPicPr>
            <a:picLocks noChangeAspect="1"/>
          </p:cNvPicPr>
          <p:nvPr/>
        </p:nvPicPr>
        <p:blipFill>
          <a:blip r:embed="rId3"/>
          <a:stretch>
            <a:fillRect/>
          </a:stretch>
        </p:blipFill>
        <p:spPr>
          <a:xfrm>
            <a:off x="0" y="238643"/>
            <a:ext cx="12192000" cy="6380714"/>
          </a:xfrm>
          <a:prstGeom prst="rect">
            <a:avLst/>
          </a:prstGeom>
        </p:spPr>
      </p:pic>
    </p:spTree>
    <p:extLst>
      <p:ext uri="{BB962C8B-B14F-4D97-AF65-F5344CB8AC3E}">
        <p14:creationId xmlns:p14="http://schemas.microsoft.com/office/powerpoint/2010/main" val="44678426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17091" y="230201"/>
            <a:ext cx="6070236" cy="6144626"/>
          </a:xfrm>
          <a:prstGeom prst="rect">
            <a:avLst/>
          </a:prstGeom>
        </p:spPr>
      </p:pic>
      <p:pic>
        <p:nvPicPr>
          <p:cNvPr id="5" name="Picture 4"/>
          <p:cNvPicPr>
            <a:picLocks noChangeAspect="1"/>
          </p:cNvPicPr>
          <p:nvPr/>
        </p:nvPicPr>
        <p:blipFill>
          <a:blip r:embed="rId4"/>
          <a:stretch>
            <a:fillRect/>
          </a:stretch>
        </p:blipFill>
        <p:spPr>
          <a:xfrm>
            <a:off x="1108741" y="2243224"/>
            <a:ext cx="10516511" cy="1322947"/>
          </a:xfrm>
          <a:prstGeom prst="rect">
            <a:avLst/>
          </a:prstGeom>
        </p:spPr>
      </p:pic>
      <p:sp>
        <p:nvSpPr>
          <p:cNvPr id="6" name="Right Arrow 5"/>
          <p:cNvSpPr/>
          <p:nvPr/>
        </p:nvSpPr>
        <p:spPr>
          <a:xfrm>
            <a:off x="2628905" y="7520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rot="10800000">
            <a:off x="8147684" y="5604021"/>
            <a:ext cx="999831" cy="524301"/>
          </a:xfrm>
          <a:prstGeom prst="rect">
            <a:avLst/>
          </a:prstGeom>
        </p:spPr>
      </p:pic>
      <p:pic>
        <p:nvPicPr>
          <p:cNvPr id="8" name="Picture 7"/>
          <p:cNvPicPr>
            <a:picLocks noChangeAspect="1"/>
          </p:cNvPicPr>
          <p:nvPr/>
        </p:nvPicPr>
        <p:blipFill>
          <a:blip r:embed="rId5"/>
          <a:stretch>
            <a:fillRect/>
          </a:stretch>
        </p:blipFill>
        <p:spPr>
          <a:xfrm rot="10800000">
            <a:off x="8716087" y="1560699"/>
            <a:ext cx="999831" cy="524301"/>
          </a:xfrm>
          <a:prstGeom prst="rect">
            <a:avLst/>
          </a:prstGeom>
        </p:spPr>
      </p:pic>
      <p:pic>
        <p:nvPicPr>
          <p:cNvPr id="9" name="Picture 8"/>
          <p:cNvPicPr>
            <a:picLocks noChangeAspect="1"/>
          </p:cNvPicPr>
          <p:nvPr/>
        </p:nvPicPr>
        <p:blipFill>
          <a:blip r:embed="rId5"/>
          <a:stretch>
            <a:fillRect/>
          </a:stretch>
        </p:blipFill>
        <p:spPr>
          <a:xfrm>
            <a:off x="1723167" y="4958982"/>
            <a:ext cx="999831" cy="524301"/>
          </a:xfrm>
          <a:prstGeom prst="rect">
            <a:avLst/>
          </a:prstGeom>
        </p:spPr>
      </p:pic>
      <p:sp>
        <p:nvSpPr>
          <p:cNvPr id="10" name="TextBox 9"/>
          <p:cNvSpPr txBox="1"/>
          <p:nvPr/>
        </p:nvSpPr>
        <p:spPr>
          <a:xfrm>
            <a:off x="6726948" y="6533050"/>
            <a:ext cx="2841471" cy="261610"/>
          </a:xfrm>
          <a:prstGeom prst="rect">
            <a:avLst/>
          </a:prstGeom>
          <a:noFill/>
        </p:spPr>
        <p:txBody>
          <a:bodyPr wrap="square" rtlCol="0">
            <a:spAutoFit/>
          </a:bodyPr>
          <a:lstStyle/>
          <a:p>
            <a:r>
              <a:rPr lang="en-US" sz="1100" b="1" dirty="0"/>
              <a:t>Jones, NL., 2011. American Scientist</a:t>
            </a:r>
          </a:p>
        </p:txBody>
      </p:sp>
    </p:spTree>
    <p:extLst>
      <p:ext uri="{BB962C8B-B14F-4D97-AF65-F5344CB8AC3E}">
        <p14:creationId xmlns:p14="http://schemas.microsoft.com/office/powerpoint/2010/main" val="82295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99697"/>
            <a:ext cx="9144000" cy="2387600"/>
          </a:xfrm>
        </p:spPr>
        <p:txBody>
          <a:bodyPr/>
          <a:lstStyle/>
          <a:p>
            <a:r>
              <a:rPr lang="en-US" dirty="0"/>
              <a:t>Types of peer review</a:t>
            </a:r>
          </a:p>
        </p:txBody>
      </p:sp>
    </p:spTree>
    <p:extLst>
      <p:ext uri="{BB962C8B-B14F-4D97-AF65-F5344CB8AC3E}">
        <p14:creationId xmlns:p14="http://schemas.microsoft.com/office/powerpoint/2010/main" val="3922239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MATCHING GAME</a:t>
            </a:r>
          </a:p>
        </p:txBody>
      </p:sp>
      <p:sp>
        <p:nvSpPr>
          <p:cNvPr id="8" name="TextBox 7">
            <a:extLst>
              <a:ext uri="{FF2B5EF4-FFF2-40B4-BE49-F238E27FC236}">
                <a16:creationId xmlns:a16="http://schemas.microsoft.com/office/drawing/2014/main" id="{44E362B6-71DF-4B5B-AFA1-637264A17643}"/>
              </a:ext>
            </a:extLst>
          </p:cNvPr>
          <p:cNvSpPr txBox="1"/>
          <p:nvPr/>
        </p:nvSpPr>
        <p:spPr>
          <a:xfrm>
            <a:off x="648448" y="3744764"/>
            <a:ext cx="3693035" cy="2659190"/>
          </a:xfrm>
          <a:prstGeom prst="rect">
            <a:avLst/>
          </a:prstGeom>
        </p:spPr>
        <p:txBody>
          <a:bodyPr vert="horz" wrap="square" lIns="36576" tIns="36576" rIns="36576" bIns="36576" anchor="t">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ctr">
              <a:lnSpc>
                <a:spcPct val="100000"/>
              </a:lnSpc>
            </a:pPr>
            <a:endParaRPr lang="en-US" sz="2800">
              <a:solidFill>
                <a:schemeClr val="tx1"/>
              </a:solidFill>
              <a:latin typeface="+mn-lt"/>
              <a:ea typeface="Lato Regular"/>
              <a:cs typeface="Lato Regular"/>
            </a:endParaRPr>
          </a:p>
        </p:txBody>
      </p:sp>
      <p:pic>
        <p:nvPicPr>
          <p:cNvPr id="6" name="Picture 6" descr="Top view of a go board">
            <a:extLst>
              <a:ext uri="{FF2B5EF4-FFF2-40B4-BE49-F238E27FC236}">
                <a16:creationId xmlns:a16="http://schemas.microsoft.com/office/drawing/2014/main" id="{405DFDE2-D445-889D-812E-00668C979BFC}"/>
              </a:ext>
            </a:extLst>
          </p:cNvPr>
          <p:cNvPicPr>
            <a:picLocks noGrp="1" noChangeAspect="1"/>
          </p:cNvPicPr>
          <p:nvPr>
            <p:ph type="pic" sz="quarter" idx="10"/>
          </p:nvPr>
        </p:nvPicPr>
        <p:blipFill rotWithShape="1">
          <a:blip r:embed="rId4"/>
          <a:srcRect l="14488" r="14488"/>
          <a:stretch/>
        </p:blipFill>
        <p:spPr/>
      </p:pic>
    </p:spTree>
    <p:custDataLst>
      <p:tags r:id="rId1"/>
    </p:custDataLst>
    <p:extLst>
      <p:ext uri="{BB962C8B-B14F-4D97-AF65-F5344CB8AC3E}">
        <p14:creationId xmlns:p14="http://schemas.microsoft.com/office/powerpoint/2010/main" val="42498260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29156" r="29156"/>
          <a:stretch>
            <a:fillRect/>
          </a:stretch>
        </p:blipFill>
        <p:spPr/>
      </p:pic>
      <p:sp>
        <p:nvSpPr>
          <p:cNvPr id="4" name="Title 3"/>
          <p:cNvSpPr>
            <a:spLocks noGrp="1"/>
          </p:cNvSpPr>
          <p:nvPr>
            <p:ph type="title"/>
          </p:nvPr>
        </p:nvSpPr>
        <p:spPr>
          <a:xfrm>
            <a:off x="646858" y="502282"/>
            <a:ext cx="10971609" cy="623383"/>
          </a:xfrm>
        </p:spPr>
        <p:txBody>
          <a:bodyPr/>
          <a:lstStyle/>
          <a:p>
            <a:r>
              <a:rPr lang="en-US" dirty="0"/>
              <a:t>Type of peer review</a:t>
            </a:r>
          </a:p>
        </p:txBody>
      </p:sp>
      <p:sp>
        <p:nvSpPr>
          <p:cNvPr id="21" name="TextBox 20"/>
          <p:cNvSpPr txBox="1"/>
          <p:nvPr/>
        </p:nvSpPr>
        <p:spPr>
          <a:xfrm>
            <a:off x="1536547" y="1627947"/>
            <a:ext cx="4919671" cy="397032"/>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Open</a:t>
            </a:r>
          </a:p>
        </p:txBody>
      </p:sp>
      <p:sp>
        <p:nvSpPr>
          <p:cNvPr id="24" name="TextBox 23"/>
          <p:cNvSpPr txBox="1"/>
          <p:nvPr/>
        </p:nvSpPr>
        <p:spPr>
          <a:xfrm>
            <a:off x="1536546" y="2399623"/>
            <a:ext cx="5142046" cy="397032"/>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Cascading/waterfall/portable/transferable</a:t>
            </a:r>
          </a:p>
        </p:txBody>
      </p:sp>
      <p:sp>
        <p:nvSpPr>
          <p:cNvPr id="28" name="TextBox 27"/>
          <p:cNvSpPr txBox="1"/>
          <p:nvPr/>
        </p:nvSpPr>
        <p:spPr>
          <a:xfrm>
            <a:off x="1536546" y="3100421"/>
            <a:ext cx="4559452" cy="397032"/>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Single Anonymous</a:t>
            </a:r>
          </a:p>
        </p:txBody>
      </p:sp>
      <p:sp>
        <p:nvSpPr>
          <p:cNvPr id="32" name="TextBox 31"/>
          <p:cNvSpPr txBox="1"/>
          <p:nvPr/>
        </p:nvSpPr>
        <p:spPr>
          <a:xfrm>
            <a:off x="1550742" y="4619242"/>
            <a:ext cx="4559453" cy="397032"/>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Collaborative</a:t>
            </a:r>
          </a:p>
        </p:txBody>
      </p:sp>
      <p:sp>
        <p:nvSpPr>
          <p:cNvPr id="25" name="Oval 24"/>
          <p:cNvSpPr/>
          <p:nvPr/>
        </p:nvSpPr>
        <p:spPr>
          <a:xfrm>
            <a:off x="753478" y="1459908"/>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29" name="Oval 28"/>
          <p:cNvSpPr/>
          <p:nvPr/>
        </p:nvSpPr>
        <p:spPr>
          <a:xfrm>
            <a:off x="753478" y="221422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en-US" sz="2200" dirty="0">
                <a:solidFill>
                  <a:srgbClr val="FFFFFF"/>
                </a:solidFill>
                <a:sym typeface="Helvetica Light"/>
              </a:rPr>
              <a:t>2</a:t>
            </a: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Oval 32"/>
          <p:cNvSpPr/>
          <p:nvPr/>
        </p:nvSpPr>
        <p:spPr>
          <a:xfrm>
            <a:off x="753478" y="2980542"/>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3</a:t>
            </a:r>
          </a:p>
        </p:txBody>
      </p:sp>
      <p:sp>
        <p:nvSpPr>
          <p:cNvPr id="34" name="Oval 33"/>
          <p:cNvSpPr/>
          <p:nvPr/>
        </p:nvSpPr>
        <p:spPr>
          <a:xfrm>
            <a:off x="753478" y="3741452"/>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4</a:t>
            </a:r>
          </a:p>
        </p:txBody>
      </p:sp>
      <p:sp>
        <p:nvSpPr>
          <p:cNvPr id="13" name="Oval 12">
            <a:extLst>
              <a:ext uri="{FF2B5EF4-FFF2-40B4-BE49-F238E27FC236}">
                <a16:creationId xmlns:a16="http://schemas.microsoft.com/office/drawing/2014/main" id="{23E50C6B-9CA4-4607-8AD2-D8E3B01948F4}"/>
              </a:ext>
            </a:extLst>
          </p:cNvPr>
          <p:cNvSpPr/>
          <p:nvPr/>
        </p:nvSpPr>
        <p:spPr>
          <a:xfrm>
            <a:off x="753478" y="4497718"/>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en-US" sz="2200" dirty="0">
                <a:solidFill>
                  <a:srgbClr val="FFFFFF"/>
                </a:solidFill>
                <a:sym typeface="Helvetica Light"/>
              </a:rPr>
              <a:t>5</a:t>
            </a: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4" name="Oval 13">
            <a:extLst>
              <a:ext uri="{FF2B5EF4-FFF2-40B4-BE49-F238E27FC236}">
                <a16:creationId xmlns:a16="http://schemas.microsoft.com/office/drawing/2014/main" id="{EE296162-8898-4472-9E2F-A85CD5DC90C5}"/>
              </a:ext>
            </a:extLst>
          </p:cNvPr>
          <p:cNvSpPr/>
          <p:nvPr/>
        </p:nvSpPr>
        <p:spPr>
          <a:xfrm>
            <a:off x="753478" y="5268990"/>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en-US" sz="2200" dirty="0">
                <a:solidFill>
                  <a:srgbClr val="FFFFFF"/>
                </a:solidFill>
                <a:sym typeface="Helvetica Light"/>
              </a:rPr>
              <a:t>6</a:t>
            </a: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6" name="TextBox 15">
            <a:extLst>
              <a:ext uri="{FF2B5EF4-FFF2-40B4-BE49-F238E27FC236}">
                <a16:creationId xmlns:a16="http://schemas.microsoft.com/office/drawing/2014/main" id="{118F0F19-12ED-4911-B7B7-A457CAEE8D10}"/>
              </a:ext>
            </a:extLst>
          </p:cNvPr>
          <p:cNvSpPr txBox="1"/>
          <p:nvPr/>
        </p:nvSpPr>
        <p:spPr>
          <a:xfrm>
            <a:off x="1550741" y="3893056"/>
            <a:ext cx="4559453" cy="397032"/>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Double Anonymous</a:t>
            </a:r>
          </a:p>
        </p:txBody>
      </p:sp>
      <p:sp>
        <p:nvSpPr>
          <p:cNvPr id="17" name="TextBox 16">
            <a:extLst>
              <a:ext uri="{FF2B5EF4-FFF2-40B4-BE49-F238E27FC236}">
                <a16:creationId xmlns:a16="http://schemas.microsoft.com/office/drawing/2014/main" id="{E62E98D9-10F0-4419-8476-5069C94E1A8E}"/>
              </a:ext>
            </a:extLst>
          </p:cNvPr>
          <p:cNvSpPr txBox="1"/>
          <p:nvPr/>
        </p:nvSpPr>
        <p:spPr>
          <a:xfrm>
            <a:off x="1573209" y="5326037"/>
            <a:ext cx="4559453" cy="397032"/>
          </a:xfrm>
          <a:prstGeom prst="rect">
            <a:avLst/>
          </a:prstGeom>
          <a:ln w="12700">
            <a:miter lim="400000"/>
          </a:ln>
        </p:spPr>
        <p:txBody>
          <a:bodyPr wrap="square" lIns="36576" tIns="36576" rIns="36576" bIns="36576" anchor="t" anchorCtr="0">
            <a:spAutoFit/>
          </a:bodyPr>
          <a:lstStyle>
            <a:lvl1pPr algn="l">
              <a:defRPr sz="2100">
                <a:solidFill>
                  <a:schemeClr val="bg1">
                    <a:lumMod val="65000"/>
                  </a:schemeClr>
                </a:solidFill>
                <a:ea typeface="Lato Regular"/>
                <a:cs typeface="Lato Regular"/>
              </a:defRPr>
            </a:lvl1pPr>
          </a:lstStyle>
          <a:p>
            <a:r>
              <a:rPr lang="en-US" dirty="0">
                <a:solidFill>
                  <a:schemeClr val="tx1"/>
                </a:solidFill>
              </a:rPr>
              <a:t>Post publication</a:t>
            </a:r>
          </a:p>
        </p:txBody>
      </p:sp>
    </p:spTree>
    <p:custDataLst>
      <p:tags r:id="rId1"/>
    </p:custDataLst>
    <p:extLst>
      <p:ext uri="{BB962C8B-B14F-4D97-AF65-F5344CB8AC3E}">
        <p14:creationId xmlns:p14="http://schemas.microsoft.com/office/powerpoint/2010/main" val="89014763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92758-E308-4439-AFA1-5D3609AE8CB1}"/>
              </a:ext>
            </a:extLst>
          </p:cNvPr>
          <p:cNvPicPr>
            <a:picLocks noChangeAspect="1"/>
          </p:cNvPicPr>
          <p:nvPr/>
        </p:nvPicPr>
        <p:blipFill>
          <a:blip r:embed="rId3"/>
          <a:stretch>
            <a:fillRect/>
          </a:stretch>
        </p:blipFill>
        <p:spPr>
          <a:xfrm>
            <a:off x="952" y="0"/>
            <a:ext cx="12190095" cy="6858000"/>
          </a:xfrm>
          <a:prstGeom prst="rect">
            <a:avLst/>
          </a:prstGeom>
        </p:spPr>
      </p:pic>
    </p:spTree>
    <p:extLst>
      <p:ext uri="{BB962C8B-B14F-4D97-AF65-F5344CB8AC3E}">
        <p14:creationId xmlns:p14="http://schemas.microsoft.com/office/powerpoint/2010/main" val="19037763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2FA0-6264-4529-A764-20D05D700D1B}"/>
              </a:ext>
            </a:extLst>
          </p:cNvPr>
          <p:cNvSpPr>
            <a:spLocks noGrp="1"/>
          </p:cNvSpPr>
          <p:nvPr>
            <p:ph type="title"/>
          </p:nvPr>
        </p:nvSpPr>
        <p:spPr/>
        <p:txBody>
          <a:bodyPr/>
          <a:lstStyle/>
          <a:p>
            <a:r>
              <a:rPr lang="en-US" dirty="0"/>
              <a:t>Journal Article Versions</a:t>
            </a:r>
          </a:p>
        </p:txBody>
      </p:sp>
      <p:sp>
        <p:nvSpPr>
          <p:cNvPr id="3" name="Rounded Rectangle 40">
            <a:extLst>
              <a:ext uri="{FF2B5EF4-FFF2-40B4-BE49-F238E27FC236}">
                <a16:creationId xmlns:a16="http://schemas.microsoft.com/office/drawing/2014/main" id="{4E0FA952-F387-4B74-B47F-C7B9E87C3823}"/>
              </a:ext>
            </a:extLst>
          </p:cNvPr>
          <p:cNvSpPr/>
          <p:nvPr/>
        </p:nvSpPr>
        <p:spPr>
          <a:xfrm>
            <a:off x="775504" y="1460148"/>
            <a:ext cx="3822705" cy="623383"/>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4" name="TextBox 3">
            <a:extLst>
              <a:ext uri="{FF2B5EF4-FFF2-40B4-BE49-F238E27FC236}">
                <a16:creationId xmlns:a16="http://schemas.microsoft.com/office/drawing/2014/main" id="{FB56B0F4-7F57-4957-9282-35DB18E8527A}"/>
              </a:ext>
            </a:extLst>
          </p:cNvPr>
          <p:cNvSpPr txBox="1"/>
          <p:nvPr/>
        </p:nvSpPr>
        <p:spPr>
          <a:xfrm>
            <a:off x="1370201" y="1558658"/>
            <a:ext cx="3074478"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Author’s Original (AO)</a:t>
            </a:r>
          </a:p>
        </p:txBody>
      </p:sp>
      <p:cxnSp>
        <p:nvCxnSpPr>
          <p:cNvPr id="6" name="Straight Connector 5">
            <a:extLst>
              <a:ext uri="{FF2B5EF4-FFF2-40B4-BE49-F238E27FC236}">
                <a16:creationId xmlns:a16="http://schemas.microsoft.com/office/drawing/2014/main" id="{6ABB4664-5063-49CC-8E96-B26D89396407}"/>
              </a:ext>
            </a:extLst>
          </p:cNvPr>
          <p:cNvCxnSpPr>
            <a:cxnSpLocks/>
          </p:cNvCxnSpPr>
          <p:nvPr/>
        </p:nvCxnSpPr>
        <p:spPr>
          <a:xfrm>
            <a:off x="1099595" y="3773347"/>
            <a:ext cx="10139423" cy="0"/>
          </a:xfrm>
          <a:prstGeom prst="line">
            <a:avLst/>
          </a:prstGeom>
          <a:noFill/>
          <a:ln w="25400" cap="flat">
            <a:solidFill>
              <a:srgbClr val="000000"/>
            </a:solidFill>
            <a:prstDash val="solid"/>
            <a:miter lim="400000"/>
          </a:ln>
          <a:effectLst/>
        </p:spPr>
        <p:style>
          <a:lnRef idx="0">
            <a:scrgbClr r="0" g="0" b="0"/>
          </a:lnRef>
          <a:fillRef idx="0">
            <a:scrgbClr r="0" g="0" b="0"/>
          </a:fillRef>
          <a:effectRef idx="0">
            <a:scrgbClr r="0" g="0" b="0"/>
          </a:effectRef>
          <a:fontRef idx="none"/>
        </p:style>
      </p:cxnSp>
      <p:sp>
        <p:nvSpPr>
          <p:cNvPr id="8" name="Rounded Rectangle 40">
            <a:extLst>
              <a:ext uri="{FF2B5EF4-FFF2-40B4-BE49-F238E27FC236}">
                <a16:creationId xmlns:a16="http://schemas.microsoft.com/office/drawing/2014/main" id="{42DAEC24-80E3-4064-9000-73DD21FA5192}"/>
              </a:ext>
            </a:extLst>
          </p:cNvPr>
          <p:cNvSpPr/>
          <p:nvPr/>
        </p:nvSpPr>
        <p:spPr>
          <a:xfrm>
            <a:off x="4386076" y="2184497"/>
            <a:ext cx="3822705" cy="804512"/>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9" name="TextBox 8">
            <a:extLst>
              <a:ext uri="{FF2B5EF4-FFF2-40B4-BE49-F238E27FC236}">
                <a16:creationId xmlns:a16="http://schemas.microsoft.com/office/drawing/2014/main" id="{F285DF6D-BEF6-46EE-92C4-A91F4F8270D8}"/>
              </a:ext>
            </a:extLst>
          </p:cNvPr>
          <p:cNvSpPr txBox="1"/>
          <p:nvPr/>
        </p:nvSpPr>
        <p:spPr>
          <a:xfrm>
            <a:off x="5015496" y="2223423"/>
            <a:ext cx="3074478"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Submitted manuscript under review (SMUR)</a:t>
            </a:r>
          </a:p>
        </p:txBody>
      </p:sp>
      <p:sp>
        <p:nvSpPr>
          <p:cNvPr id="10" name="Rounded Rectangle 40">
            <a:extLst>
              <a:ext uri="{FF2B5EF4-FFF2-40B4-BE49-F238E27FC236}">
                <a16:creationId xmlns:a16="http://schemas.microsoft.com/office/drawing/2014/main" id="{F10FFB91-9A0D-4335-9458-10978B52D6E7}"/>
              </a:ext>
            </a:extLst>
          </p:cNvPr>
          <p:cNvSpPr/>
          <p:nvPr/>
        </p:nvSpPr>
        <p:spPr>
          <a:xfrm>
            <a:off x="8388786" y="2909793"/>
            <a:ext cx="2956533" cy="623383"/>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11" name="TextBox 10">
            <a:extLst>
              <a:ext uri="{FF2B5EF4-FFF2-40B4-BE49-F238E27FC236}">
                <a16:creationId xmlns:a16="http://schemas.microsoft.com/office/drawing/2014/main" id="{CB0FE6C5-7A94-4FC7-AED5-A54AC9C92832}"/>
              </a:ext>
            </a:extLst>
          </p:cNvPr>
          <p:cNvSpPr txBox="1"/>
          <p:nvPr/>
        </p:nvSpPr>
        <p:spPr>
          <a:xfrm>
            <a:off x="9154845" y="3021940"/>
            <a:ext cx="1771656"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Preprint (P)</a:t>
            </a:r>
          </a:p>
        </p:txBody>
      </p:sp>
      <p:sp>
        <p:nvSpPr>
          <p:cNvPr id="12" name="TextBox 11">
            <a:extLst>
              <a:ext uri="{FF2B5EF4-FFF2-40B4-BE49-F238E27FC236}">
                <a16:creationId xmlns:a16="http://schemas.microsoft.com/office/drawing/2014/main" id="{D773BE96-D908-4F38-B060-03F285381FCD}"/>
              </a:ext>
            </a:extLst>
          </p:cNvPr>
          <p:cNvSpPr txBox="1"/>
          <p:nvPr/>
        </p:nvSpPr>
        <p:spPr>
          <a:xfrm>
            <a:off x="3121153" y="3465363"/>
            <a:ext cx="5204504" cy="65659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3600" dirty="0">
                <a:solidFill>
                  <a:srgbClr val="000000"/>
                </a:solidFill>
                <a:sym typeface="Helvetica Light"/>
              </a:rPr>
              <a:t>PEER-REVIEW PROCESS</a:t>
            </a: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Rounded Rectangle 40">
            <a:extLst>
              <a:ext uri="{FF2B5EF4-FFF2-40B4-BE49-F238E27FC236}">
                <a16:creationId xmlns:a16="http://schemas.microsoft.com/office/drawing/2014/main" id="{D9B2DE7C-C36F-4134-8A8B-D0536A8D5D8A}"/>
              </a:ext>
            </a:extLst>
          </p:cNvPr>
          <p:cNvSpPr/>
          <p:nvPr/>
        </p:nvSpPr>
        <p:spPr>
          <a:xfrm>
            <a:off x="260366" y="4237155"/>
            <a:ext cx="3492690" cy="623383"/>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14" name="TextBox 13">
            <a:extLst>
              <a:ext uri="{FF2B5EF4-FFF2-40B4-BE49-F238E27FC236}">
                <a16:creationId xmlns:a16="http://schemas.microsoft.com/office/drawing/2014/main" id="{070E9013-3FA0-44D3-A43D-8F3743A3D329}"/>
              </a:ext>
            </a:extLst>
          </p:cNvPr>
          <p:cNvSpPr txBox="1"/>
          <p:nvPr/>
        </p:nvSpPr>
        <p:spPr>
          <a:xfrm>
            <a:off x="445489" y="4350331"/>
            <a:ext cx="3307567"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Author’s Manuscript (AM)</a:t>
            </a:r>
          </a:p>
        </p:txBody>
      </p:sp>
      <p:sp>
        <p:nvSpPr>
          <p:cNvPr id="15" name="Rounded Rectangle 40">
            <a:extLst>
              <a:ext uri="{FF2B5EF4-FFF2-40B4-BE49-F238E27FC236}">
                <a16:creationId xmlns:a16="http://schemas.microsoft.com/office/drawing/2014/main" id="{D4D305D9-DE6C-4B3C-B67C-4FC7607FABBD}"/>
              </a:ext>
            </a:extLst>
          </p:cNvPr>
          <p:cNvSpPr/>
          <p:nvPr/>
        </p:nvSpPr>
        <p:spPr>
          <a:xfrm>
            <a:off x="4232175" y="4252393"/>
            <a:ext cx="3822705" cy="623383"/>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16" name="Rounded Rectangle 40">
            <a:extLst>
              <a:ext uri="{FF2B5EF4-FFF2-40B4-BE49-F238E27FC236}">
                <a16:creationId xmlns:a16="http://schemas.microsoft.com/office/drawing/2014/main" id="{109AB3E6-E071-48DB-8CFD-CB9DC57C5F87}"/>
              </a:ext>
            </a:extLst>
          </p:cNvPr>
          <p:cNvSpPr/>
          <p:nvPr/>
        </p:nvSpPr>
        <p:spPr>
          <a:xfrm>
            <a:off x="8534001" y="4237156"/>
            <a:ext cx="3397634" cy="623383"/>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18" name="TextBox 17">
            <a:extLst>
              <a:ext uri="{FF2B5EF4-FFF2-40B4-BE49-F238E27FC236}">
                <a16:creationId xmlns:a16="http://schemas.microsoft.com/office/drawing/2014/main" id="{EC985D13-E1F3-4CD2-B857-8D0C3ACE20D5}"/>
              </a:ext>
            </a:extLst>
          </p:cNvPr>
          <p:cNvSpPr txBox="1"/>
          <p:nvPr/>
        </p:nvSpPr>
        <p:spPr>
          <a:xfrm>
            <a:off x="4334904" y="4370841"/>
            <a:ext cx="3772698"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sz="1800" dirty="0"/>
              <a:t>Author Accepted Manuscript (AAM)</a:t>
            </a:r>
          </a:p>
        </p:txBody>
      </p:sp>
      <p:sp>
        <p:nvSpPr>
          <p:cNvPr id="20" name="TextBox 19">
            <a:extLst>
              <a:ext uri="{FF2B5EF4-FFF2-40B4-BE49-F238E27FC236}">
                <a16:creationId xmlns:a16="http://schemas.microsoft.com/office/drawing/2014/main" id="{64CFBC59-8C77-4468-9987-36944D9D396F}"/>
              </a:ext>
            </a:extLst>
          </p:cNvPr>
          <p:cNvSpPr txBox="1"/>
          <p:nvPr/>
        </p:nvSpPr>
        <p:spPr>
          <a:xfrm>
            <a:off x="9238942" y="4350330"/>
            <a:ext cx="2266294"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Post-print (PP)</a:t>
            </a:r>
          </a:p>
        </p:txBody>
      </p:sp>
      <p:sp>
        <p:nvSpPr>
          <p:cNvPr id="23" name="Equals 22">
            <a:extLst>
              <a:ext uri="{FF2B5EF4-FFF2-40B4-BE49-F238E27FC236}">
                <a16:creationId xmlns:a16="http://schemas.microsoft.com/office/drawing/2014/main" id="{9AA348C6-E6D8-4298-B204-C820AB7B41C1}"/>
              </a:ext>
            </a:extLst>
          </p:cNvPr>
          <p:cNvSpPr/>
          <p:nvPr/>
        </p:nvSpPr>
        <p:spPr>
          <a:xfrm>
            <a:off x="3838436" y="4370841"/>
            <a:ext cx="308357" cy="397032"/>
          </a:xfrm>
          <a:prstGeom prst="mathEqual">
            <a:avLst/>
          </a:prstGeom>
          <a:solidFill>
            <a:srgbClr val="FF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Equals 23">
            <a:extLst>
              <a:ext uri="{FF2B5EF4-FFF2-40B4-BE49-F238E27FC236}">
                <a16:creationId xmlns:a16="http://schemas.microsoft.com/office/drawing/2014/main" id="{B729EFC0-DE8C-4F27-AF7E-CDA9589CCFFB}"/>
              </a:ext>
            </a:extLst>
          </p:cNvPr>
          <p:cNvSpPr/>
          <p:nvPr/>
        </p:nvSpPr>
        <p:spPr>
          <a:xfrm>
            <a:off x="8122215" y="4362124"/>
            <a:ext cx="308357" cy="397032"/>
          </a:xfrm>
          <a:prstGeom prst="mathEqual">
            <a:avLst/>
          </a:prstGeom>
          <a:solidFill>
            <a:srgbClr val="FF000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Rounded Rectangle 40">
            <a:extLst>
              <a:ext uri="{FF2B5EF4-FFF2-40B4-BE49-F238E27FC236}">
                <a16:creationId xmlns:a16="http://schemas.microsoft.com/office/drawing/2014/main" id="{17A18436-AED2-468F-9636-04CF735CCAD1}"/>
              </a:ext>
            </a:extLst>
          </p:cNvPr>
          <p:cNvSpPr/>
          <p:nvPr/>
        </p:nvSpPr>
        <p:spPr>
          <a:xfrm>
            <a:off x="4184647" y="5543755"/>
            <a:ext cx="3822705" cy="623383"/>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26" name="TextBox 25">
            <a:extLst>
              <a:ext uri="{FF2B5EF4-FFF2-40B4-BE49-F238E27FC236}">
                <a16:creationId xmlns:a16="http://schemas.microsoft.com/office/drawing/2014/main" id="{3476156E-A05F-486F-A827-857A2E0D6538}"/>
              </a:ext>
            </a:extLst>
          </p:cNvPr>
          <p:cNvSpPr txBox="1"/>
          <p:nvPr/>
        </p:nvSpPr>
        <p:spPr>
          <a:xfrm>
            <a:off x="4632066" y="5637729"/>
            <a:ext cx="3074478"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Version of Record (</a:t>
            </a:r>
            <a:r>
              <a:rPr lang="en-US" dirty="0" err="1"/>
              <a:t>VoR</a:t>
            </a:r>
            <a:r>
              <a:rPr lang="en-US" dirty="0"/>
              <a:t>)</a:t>
            </a:r>
          </a:p>
        </p:txBody>
      </p:sp>
    </p:spTree>
    <p:extLst>
      <p:ext uri="{BB962C8B-B14F-4D97-AF65-F5344CB8AC3E}">
        <p14:creationId xmlns:p14="http://schemas.microsoft.com/office/powerpoint/2010/main" val="391684513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11234-B71C-47BF-B7F7-A9EF9533881F}"/>
              </a:ext>
            </a:extLst>
          </p:cNvPr>
          <p:cNvPicPr>
            <a:picLocks noChangeAspect="1"/>
          </p:cNvPicPr>
          <p:nvPr/>
        </p:nvPicPr>
        <p:blipFill>
          <a:blip r:embed="rId3"/>
          <a:stretch>
            <a:fillRect/>
          </a:stretch>
        </p:blipFill>
        <p:spPr>
          <a:xfrm>
            <a:off x="3619500" y="762000"/>
            <a:ext cx="5334000" cy="5334000"/>
          </a:xfrm>
          <a:prstGeom prst="rect">
            <a:avLst/>
          </a:prstGeom>
        </p:spPr>
      </p:pic>
    </p:spTree>
    <p:extLst>
      <p:ext uri="{BB962C8B-B14F-4D97-AF65-F5344CB8AC3E}">
        <p14:creationId xmlns:p14="http://schemas.microsoft.com/office/powerpoint/2010/main" val="10379122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6130306" y="594478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4" name="Rounded Rectangle 33"/>
          <p:cNvSpPr/>
          <p:nvPr/>
        </p:nvSpPr>
        <p:spPr>
          <a:xfrm>
            <a:off x="6139776" y="510739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50" name="Rounded Rectangle 49"/>
          <p:cNvSpPr/>
          <p:nvPr/>
        </p:nvSpPr>
        <p:spPr>
          <a:xfrm>
            <a:off x="6130306" y="4319593"/>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52" name="Rounded Rectangle 51"/>
          <p:cNvSpPr/>
          <p:nvPr/>
        </p:nvSpPr>
        <p:spPr>
          <a:xfrm>
            <a:off x="6130306" y="350456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1" name="Rounded Rectangle 30"/>
          <p:cNvSpPr/>
          <p:nvPr/>
        </p:nvSpPr>
        <p:spPr>
          <a:xfrm>
            <a:off x="699935" y="594478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2" name="Rounded Rectangle 31"/>
          <p:cNvSpPr/>
          <p:nvPr/>
        </p:nvSpPr>
        <p:spPr>
          <a:xfrm>
            <a:off x="720386" y="510739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0" name="Rounded Rectangle 29"/>
          <p:cNvSpPr/>
          <p:nvPr/>
        </p:nvSpPr>
        <p:spPr>
          <a:xfrm>
            <a:off x="707193" y="4328597"/>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2" name="Rounded Rectangle 1"/>
          <p:cNvSpPr/>
          <p:nvPr/>
        </p:nvSpPr>
        <p:spPr>
          <a:xfrm>
            <a:off x="710770" y="3506531"/>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7" name="Rounded Rectangle 36"/>
          <p:cNvSpPr/>
          <p:nvPr/>
        </p:nvSpPr>
        <p:spPr>
          <a:xfrm>
            <a:off x="6123662" y="2689240"/>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1" name="Rounded Rectangle 40"/>
          <p:cNvSpPr/>
          <p:nvPr/>
        </p:nvSpPr>
        <p:spPr>
          <a:xfrm>
            <a:off x="710770" y="2712413"/>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 name="TextBox 2"/>
          <p:cNvSpPr txBox="1"/>
          <p:nvPr/>
        </p:nvSpPr>
        <p:spPr>
          <a:xfrm>
            <a:off x="1705869" y="2866900"/>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Research Misconduct</a:t>
            </a:r>
          </a:p>
        </p:txBody>
      </p:sp>
      <p:sp>
        <p:nvSpPr>
          <p:cNvPr id="27" name="TextBox 26"/>
          <p:cNvSpPr txBox="1"/>
          <p:nvPr/>
        </p:nvSpPr>
        <p:spPr>
          <a:xfrm>
            <a:off x="1705869" y="3634011"/>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Avoiding Plagiarism</a:t>
            </a:r>
          </a:p>
        </p:txBody>
      </p:sp>
      <p:sp>
        <p:nvSpPr>
          <p:cNvPr id="28" name="TextBox 27"/>
          <p:cNvSpPr txBox="1"/>
          <p:nvPr/>
        </p:nvSpPr>
        <p:spPr>
          <a:xfrm>
            <a:off x="1705869" y="4487307"/>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Ethics of Authorship</a:t>
            </a:r>
          </a:p>
        </p:txBody>
      </p:sp>
      <p:sp>
        <p:nvSpPr>
          <p:cNvPr id="29" name="TextBox 28"/>
          <p:cNvSpPr txBox="1"/>
          <p:nvPr/>
        </p:nvSpPr>
        <p:spPr>
          <a:xfrm>
            <a:off x="1705869" y="5278230"/>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The Lab</a:t>
            </a:r>
          </a:p>
        </p:txBody>
      </p:sp>
      <p:sp>
        <p:nvSpPr>
          <p:cNvPr id="39" name="TextBox 38"/>
          <p:cNvSpPr txBox="1"/>
          <p:nvPr/>
        </p:nvSpPr>
        <p:spPr>
          <a:xfrm>
            <a:off x="1705869" y="5998447"/>
            <a:ext cx="3711258"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Research Conflicts of Interest</a:t>
            </a:r>
          </a:p>
        </p:txBody>
      </p:sp>
      <p:sp>
        <p:nvSpPr>
          <p:cNvPr id="40" name="TextBox 39"/>
          <p:cNvSpPr txBox="1"/>
          <p:nvPr/>
        </p:nvSpPr>
        <p:spPr>
          <a:xfrm>
            <a:off x="7490268" y="2836620"/>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Export Control</a:t>
            </a:r>
          </a:p>
        </p:txBody>
      </p:sp>
      <p:sp>
        <p:nvSpPr>
          <p:cNvPr id="42" name="TextBox 41"/>
          <p:cNvSpPr txBox="1"/>
          <p:nvPr/>
        </p:nvSpPr>
        <p:spPr>
          <a:xfrm>
            <a:off x="7490268" y="3659148"/>
            <a:ext cx="3648786"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Safe Research Environments</a:t>
            </a:r>
          </a:p>
        </p:txBody>
      </p:sp>
      <p:sp>
        <p:nvSpPr>
          <p:cNvPr id="43" name="TextBox 42"/>
          <p:cNvSpPr txBox="1"/>
          <p:nvPr/>
        </p:nvSpPr>
        <p:spPr>
          <a:xfrm>
            <a:off x="7490268" y="4470881"/>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RCR Action Plan</a:t>
            </a:r>
          </a:p>
        </p:txBody>
      </p:sp>
      <p:sp>
        <p:nvSpPr>
          <p:cNvPr id="44" name="TextBox 43"/>
          <p:cNvSpPr txBox="1"/>
          <p:nvPr/>
        </p:nvSpPr>
        <p:spPr>
          <a:xfrm>
            <a:off x="7490268" y="5247949"/>
            <a:ext cx="3648786"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NIH Data Management Policy</a:t>
            </a:r>
          </a:p>
        </p:txBody>
      </p:sp>
      <p:sp>
        <p:nvSpPr>
          <p:cNvPr id="48" name="TextBox 47"/>
          <p:cNvSpPr txBox="1"/>
          <p:nvPr/>
        </p:nvSpPr>
        <p:spPr>
          <a:xfrm>
            <a:off x="7490268" y="5983842"/>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The Research Clinic</a:t>
            </a:r>
          </a:p>
        </p:txBody>
      </p:sp>
      <p:sp>
        <p:nvSpPr>
          <p:cNvPr id="35" name="TextBox 34"/>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endParaRPr lang="en-US" dirty="0"/>
          </a:p>
        </p:txBody>
      </p:sp>
      <p:sp>
        <p:nvSpPr>
          <p:cNvPr id="26" name="Rounded Rectangle 40">
            <a:extLst>
              <a:ext uri="{FF2B5EF4-FFF2-40B4-BE49-F238E27FC236}">
                <a16:creationId xmlns:a16="http://schemas.microsoft.com/office/drawing/2014/main" id="{7A73CF45-3674-4E31-8CE4-F8CD8CF0D47A}"/>
              </a:ext>
            </a:extLst>
          </p:cNvPr>
          <p:cNvSpPr/>
          <p:nvPr/>
        </p:nvSpPr>
        <p:spPr>
          <a:xfrm>
            <a:off x="710770" y="1918917"/>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36" name="Rounded Rectangle 36">
            <a:extLst>
              <a:ext uri="{FF2B5EF4-FFF2-40B4-BE49-F238E27FC236}">
                <a16:creationId xmlns:a16="http://schemas.microsoft.com/office/drawing/2014/main" id="{0EBFAB8D-8321-49F6-B95A-B6FDCA828C7C}"/>
              </a:ext>
            </a:extLst>
          </p:cNvPr>
          <p:cNvSpPr/>
          <p:nvPr/>
        </p:nvSpPr>
        <p:spPr>
          <a:xfrm>
            <a:off x="6166831" y="323132"/>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38" name="Rounded Rectangle 40">
            <a:extLst>
              <a:ext uri="{FF2B5EF4-FFF2-40B4-BE49-F238E27FC236}">
                <a16:creationId xmlns:a16="http://schemas.microsoft.com/office/drawing/2014/main" id="{69BC54E0-B81D-4423-9804-73BE69B61F0B}"/>
              </a:ext>
            </a:extLst>
          </p:cNvPr>
          <p:cNvSpPr/>
          <p:nvPr/>
        </p:nvSpPr>
        <p:spPr>
          <a:xfrm>
            <a:off x="699935" y="1154914"/>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45" name="Rounded Rectangle 36">
            <a:extLst>
              <a:ext uri="{FF2B5EF4-FFF2-40B4-BE49-F238E27FC236}">
                <a16:creationId xmlns:a16="http://schemas.microsoft.com/office/drawing/2014/main" id="{7FB5FDE8-BE33-4CD6-B567-57F3950813C3}"/>
              </a:ext>
            </a:extLst>
          </p:cNvPr>
          <p:cNvSpPr/>
          <p:nvPr/>
        </p:nvSpPr>
        <p:spPr>
          <a:xfrm>
            <a:off x="6123662" y="1114304"/>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6" name="Rounded Rectangle 40">
            <a:extLst>
              <a:ext uri="{FF2B5EF4-FFF2-40B4-BE49-F238E27FC236}">
                <a16:creationId xmlns:a16="http://schemas.microsoft.com/office/drawing/2014/main" id="{801134BE-E518-4E90-83C1-3F1623D0F45B}"/>
              </a:ext>
            </a:extLst>
          </p:cNvPr>
          <p:cNvSpPr/>
          <p:nvPr/>
        </p:nvSpPr>
        <p:spPr>
          <a:xfrm>
            <a:off x="670667" y="317524"/>
            <a:ext cx="5354502" cy="731520"/>
          </a:xfrm>
          <a:prstGeom prst="roundRect">
            <a:avLst>
              <a:gd name="adj" fmla="val 10966"/>
            </a:avLst>
          </a:prstGeom>
          <a:solidFill>
            <a:srgbClr val="BC58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100" dirty="0">
              <a:solidFill>
                <a:srgbClr val="FFFFFF"/>
              </a:solidFill>
              <a:ea typeface="Lato Regular"/>
              <a:cs typeface="Lato Regular"/>
            </a:endParaRPr>
          </a:p>
        </p:txBody>
      </p:sp>
      <p:sp>
        <p:nvSpPr>
          <p:cNvPr id="47" name="Rounded Rectangle 36">
            <a:extLst>
              <a:ext uri="{FF2B5EF4-FFF2-40B4-BE49-F238E27FC236}">
                <a16:creationId xmlns:a16="http://schemas.microsoft.com/office/drawing/2014/main" id="{CEF6FE77-F28A-4EFA-ABBC-9508659C09FB}"/>
              </a:ext>
            </a:extLst>
          </p:cNvPr>
          <p:cNvSpPr/>
          <p:nvPr/>
        </p:nvSpPr>
        <p:spPr>
          <a:xfrm>
            <a:off x="6131635" y="1898068"/>
            <a:ext cx="5354502" cy="731520"/>
          </a:xfrm>
          <a:prstGeom prst="roundRect">
            <a:avLst>
              <a:gd name="adj" fmla="val 10966"/>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2400" dirty="0">
              <a:solidFill>
                <a:srgbClr val="FFFFFF"/>
              </a:solidFill>
              <a:ea typeface="Lato Regular"/>
              <a:cs typeface="Lato Regular"/>
            </a:endParaRPr>
          </a:p>
        </p:txBody>
      </p:sp>
      <p:sp>
        <p:nvSpPr>
          <p:cNvPr id="49" name="TextBox 48">
            <a:extLst>
              <a:ext uri="{FF2B5EF4-FFF2-40B4-BE49-F238E27FC236}">
                <a16:creationId xmlns:a16="http://schemas.microsoft.com/office/drawing/2014/main" id="{49FC7FE5-103F-46FA-9BDC-E158BCF783D2}"/>
              </a:ext>
            </a:extLst>
          </p:cNvPr>
          <p:cNvSpPr txBox="1"/>
          <p:nvPr/>
        </p:nvSpPr>
        <p:spPr>
          <a:xfrm>
            <a:off x="1705866" y="2049479"/>
            <a:ext cx="3366905"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Collaborative Research</a:t>
            </a:r>
          </a:p>
        </p:txBody>
      </p:sp>
      <p:sp>
        <p:nvSpPr>
          <p:cNvPr id="51" name="TextBox 50">
            <a:extLst>
              <a:ext uri="{FF2B5EF4-FFF2-40B4-BE49-F238E27FC236}">
                <a16:creationId xmlns:a16="http://schemas.microsoft.com/office/drawing/2014/main" id="{E2EEB6E7-D65E-4576-929C-7F84BD1A1EEB}"/>
              </a:ext>
            </a:extLst>
          </p:cNvPr>
          <p:cNvSpPr txBox="1"/>
          <p:nvPr/>
        </p:nvSpPr>
        <p:spPr>
          <a:xfrm>
            <a:off x="1705866" y="1315188"/>
            <a:ext cx="3891370"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dirty="0"/>
              <a:t>Mentor/Mentee Relationships</a:t>
            </a:r>
          </a:p>
        </p:txBody>
      </p:sp>
      <p:sp>
        <p:nvSpPr>
          <p:cNvPr id="53" name="TextBox 52">
            <a:extLst>
              <a:ext uri="{FF2B5EF4-FFF2-40B4-BE49-F238E27FC236}">
                <a16:creationId xmlns:a16="http://schemas.microsoft.com/office/drawing/2014/main" id="{6A86C3B3-6027-4534-B9D6-52E7A20F5337}"/>
              </a:ext>
            </a:extLst>
          </p:cNvPr>
          <p:cNvSpPr txBox="1"/>
          <p:nvPr/>
        </p:nvSpPr>
        <p:spPr>
          <a:xfrm>
            <a:off x="7504117" y="2019199"/>
            <a:ext cx="3634937"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Reproducibility &amp; Replicability</a:t>
            </a:r>
          </a:p>
        </p:txBody>
      </p:sp>
      <p:sp>
        <p:nvSpPr>
          <p:cNvPr id="54" name="TextBox 53">
            <a:extLst>
              <a:ext uri="{FF2B5EF4-FFF2-40B4-BE49-F238E27FC236}">
                <a16:creationId xmlns:a16="http://schemas.microsoft.com/office/drawing/2014/main" id="{EED442DF-192E-4BD9-9B49-B5D58C57FD40}"/>
              </a:ext>
            </a:extLst>
          </p:cNvPr>
          <p:cNvSpPr txBox="1"/>
          <p:nvPr/>
        </p:nvSpPr>
        <p:spPr>
          <a:xfrm>
            <a:off x="7490263" y="1243340"/>
            <a:ext cx="2621301"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Data Ethics</a:t>
            </a:r>
          </a:p>
        </p:txBody>
      </p:sp>
      <p:sp>
        <p:nvSpPr>
          <p:cNvPr id="55" name="TextBox 54">
            <a:extLst>
              <a:ext uri="{FF2B5EF4-FFF2-40B4-BE49-F238E27FC236}">
                <a16:creationId xmlns:a16="http://schemas.microsoft.com/office/drawing/2014/main" id="{D63090B4-66F1-4573-B058-A9FD5FF17197}"/>
              </a:ext>
            </a:extLst>
          </p:cNvPr>
          <p:cNvSpPr txBox="1"/>
          <p:nvPr/>
        </p:nvSpPr>
        <p:spPr>
          <a:xfrm>
            <a:off x="7490262" y="499226"/>
            <a:ext cx="3305557" cy="397032"/>
          </a:xfrm>
          <a:prstGeom prst="rect">
            <a:avLst/>
          </a:prstGeom>
          <a:ln w="12700">
            <a:miter lim="400000"/>
          </a:ln>
        </p:spPr>
        <p:txBody>
          <a:bodyPr wrap="square" lIns="36576" tIns="36576" rIns="36576" bIns="36576" anchor="t" anchorCtr="0">
            <a:spAutoFit/>
          </a:bodyPr>
          <a:lstStyle>
            <a:lvl1pPr>
              <a:defRPr sz="2100">
                <a:solidFill>
                  <a:schemeClr val="bg1"/>
                </a:solidFill>
                <a:ea typeface="Lato Regular"/>
                <a:cs typeface="Lato Regular"/>
              </a:defRPr>
            </a:lvl1pPr>
          </a:lstStyle>
          <a:p>
            <a:r>
              <a:rPr lang="en-US" dirty="0"/>
              <a:t>Rigors of Peer Review</a:t>
            </a:r>
          </a:p>
        </p:txBody>
      </p:sp>
      <p:sp>
        <p:nvSpPr>
          <p:cNvPr id="56" name="TextBox 55">
            <a:extLst>
              <a:ext uri="{FF2B5EF4-FFF2-40B4-BE49-F238E27FC236}">
                <a16:creationId xmlns:a16="http://schemas.microsoft.com/office/drawing/2014/main" id="{6B4A0D63-17DC-469D-8C92-E8AD21C45786}"/>
              </a:ext>
            </a:extLst>
          </p:cNvPr>
          <p:cNvSpPr txBox="1"/>
          <p:nvPr/>
        </p:nvSpPr>
        <p:spPr>
          <a:xfrm>
            <a:off x="1650445" y="470057"/>
            <a:ext cx="4374724" cy="397032"/>
          </a:xfrm>
          <a:prstGeom prst="rect">
            <a:avLst/>
          </a:prstGeom>
          <a:ln w="12700">
            <a:miter lim="400000"/>
          </a:ln>
        </p:spPr>
        <p:txBody>
          <a:bodyPr wrap="square" lIns="36576" tIns="36576" rIns="36576" bIns="36576" anchor="t" anchorCtr="0">
            <a:noAutofit/>
          </a:bodyPr>
          <a:lstStyle>
            <a:lvl1pPr>
              <a:defRPr sz="2100">
                <a:solidFill>
                  <a:schemeClr val="bg1"/>
                </a:solidFill>
                <a:ea typeface="Lato Regular"/>
                <a:cs typeface="Lato Regular"/>
              </a:defRPr>
            </a:lvl1pPr>
          </a:lstStyle>
          <a:p>
            <a:r>
              <a:rPr lang="en-US" b="1" dirty="0"/>
              <a:t>2022 RCR Summer Seminar Series</a:t>
            </a:r>
          </a:p>
        </p:txBody>
      </p:sp>
    </p:spTree>
    <p:custDataLst>
      <p:tags r:id="rId1"/>
    </p:custDataLst>
    <p:extLst>
      <p:ext uri="{BB962C8B-B14F-4D97-AF65-F5344CB8AC3E}">
        <p14:creationId xmlns:p14="http://schemas.microsoft.com/office/powerpoint/2010/main" val="193207911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7703" y="2239963"/>
            <a:ext cx="11516594" cy="1963737"/>
          </a:xfrm>
        </p:spPr>
        <p:txBody>
          <a:bodyPr/>
          <a:lstStyle/>
          <a:p>
            <a:r>
              <a:rPr lang="en-US" dirty="0"/>
              <a:t>Examples of Peer Review Misconduct</a:t>
            </a:r>
          </a:p>
        </p:txBody>
      </p:sp>
    </p:spTree>
    <p:extLst>
      <p:ext uri="{BB962C8B-B14F-4D97-AF65-F5344CB8AC3E}">
        <p14:creationId xmlns:p14="http://schemas.microsoft.com/office/powerpoint/2010/main" val="904207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Examples of what goes wrong…..</a:t>
            </a:r>
          </a:p>
        </p:txBody>
      </p:sp>
      <p:pic>
        <p:nvPicPr>
          <p:cNvPr id="2" name="Content Placeholder 1"/>
          <p:cNvPicPr>
            <a:picLocks noGrp="1" noChangeAspect="1"/>
          </p:cNvPicPr>
          <p:nvPr>
            <p:ph idx="1"/>
          </p:nvPr>
        </p:nvPicPr>
        <p:blipFill>
          <a:blip r:embed="rId3"/>
          <a:stretch>
            <a:fillRect/>
          </a:stretch>
        </p:blipFill>
        <p:spPr>
          <a:xfrm>
            <a:off x="5324783" y="1699850"/>
            <a:ext cx="6010275" cy="1362075"/>
          </a:xfrm>
          <a:prstGeom prst="rect">
            <a:avLst/>
          </a:prstGeom>
          <a:solidFill>
            <a:srgbClr val="F37021"/>
          </a:solidFill>
          <a:ln>
            <a:solidFill>
              <a:srgbClr val="F37021"/>
            </a:solidFill>
          </a:ln>
        </p:spPr>
      </p:pic>
      <p:pic>
        <p:nvPicPr>
          <p:cNvPr id="3" name="Picture 2"/>
          <p:cNvPicPr>
            <a:picLocks noChangeAspect="1"/>
          </p:cNvPicPr>
          <p:nvPr/>
        </p:nvPicPr>
        <p:blipFill>
          <a:blip r:embed="rId4"/>
          <a:stretch>
            <a:fillRect/>
          </a:stretch>
        </p:blipFill>
        <p:spPr>
          <a:xfrm>
            <a:off x="5696258" y="4994611"/>
            <a:ext cx="5638800" cy="1028700"/>
          </a:xfrm>
          <a:prstGeom prst="rect">
            <a:avLst/>
          </a:prstGeom>
          <a:ln>
            <a:solidFill>
              <a:srgbClr val="F37021"/>
            </a:solidFill>
          </a:ln>
        </p:spPr>
      </p:pic>
      <p:pic>
        <p:nvPicPr>
          <p:cNvPr id="5" name="Picture 4"/>
          <p:cNvPicPr>
            <a:picLocks noChangeAspect="1"/>
          </p:cNvPicPr>
          <p:nvPr/>
        </p:nvPicPr>
        <p:blipFill>
          <a:blip r:embed="rId5"/>
          <a:stretch>
            <a:fillRect/>
          </a:stretch>
        </p:blipFill>
        <p:spPr>
          <a:xfrm>
            <a:off x="468644" y="3467046"/>
            <a:ext cx="6019800" cy="914400"/>
          </a:xfrm>
          <a:prstGeom prst="rect">
            <a:avLst/>
          </a:prstGeom>
          <a:ln>
            <a:solidFill>
              <a:srgbClr val="4363BA"/>
            </a:solidFill>
          </a:ln>
        </p:spPr>
      </p:pic>
    </p:spTree>
    <p:extLst>
      <p:ext uri="{BB962C8B-B14F-4D97-AF65-F5344CB8AC3E}">
        <p14:creationId xmlns:p14="http://schemas.microsoft.com/office/powerpoint/2010/main" val="703849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97AAD6-9826-44D3-A13C-6C5050BE0AE1}"/>
              </a:ext>
            </a:extLst>
          </p:cNvPr>
          <p:cNvPicPr>
            <a:picLocks noChangeAspect="1"/>
          </p:cNvPicPr>
          <p:nvPr/>
        </p:nvPicPr>
        <p:blipFill>
          <a:blip r:embed="rId3"/>
          <a:stretch>
            <a:fillRect/>
          </a:stretch>
        </p:blipFill>
        <p:spPr>
          <a:xfrm>
            <a:off x="1487356" y="0"/>
            <a:ext cx="9217287" cy="6858000"/>
          </a:xfrm>
          <a:prstGeom prst="rect">
            <a:avLst/>
          </a:prstGeom>
        </p:spPr>
      </p:pic>
      <p:cxnSp>
        <p:nvCxnSpPr>
          <p:cNvPr id="4" name="Straight Connector 3">
            <a:extLst>
              <a:ext uri="{FF2B5EF4-FFF2-40B4-BE49-F238E27FC236}">
                <a16:creationId xmlns:a16="http://schemas.microsoft.com/office/drawing/2014/main" id="{121FF25A-70F0-4A78-B51F-A1BB52BAF876}"/>
              </a:ext>
            </a:extLst>
          </p:cNvPr>
          <p:cNvCxnSpPr/>
          <p:nvPr/>
        </p:nvCxnSpPr>
        <p:spPr>
          <a:xfrm>
            <a:off x="1655180" y="5370653"/>
            <a:ext cx="1909823" cy="0"/>
          </a:xfrm>
          <a:prstGeom prst="line">
            <a:avLst/>
          </a:prstGeom>
          <a:noFill/>
          <a:ln w="34925" cap="flat">
            <a:solidFill>
              <a:srgbClr val="000000"/>
            </a:solidFill>
            <a:prstDash val="solid"/>
            <a:miter lim="400000"/>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6776315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DISCUSSION</a:t>
            </a:r>
          </a:p>
        </p:txBody>
      </p:sp>
      <p:sp>
        <p:nvSpPr>
          <p:cNvPr id="37" name="TextBox 36"/>
          <p:cNvSpPr txBox="1"/>
          <p:nvPr/>
        </p:nvSpPr>
        <p:spPr>
          <a:xfrm>
            <a:off x="1666711" y="2335966"/>
            <a:ext cx="4131117"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endParaRPr lang="en-US" sz="2100" dirty="0">
              <a:solidFill>
                <a:schemeClr val="tx1"/>
              </a:solidFill>
              <a:latin typeface="+mn-lt"/>
              <a:ea typeface="Lato Regular"/>
              <a:cs typeface="Lato Regular"/>
            </a:endParaRPr>
          </a:p>
        </p:txBody>
      </p:sp>
      <p:sp>
        <p:nvSpPr>
          <p:cNvPr id="34" name="Shape 49"/>
          <p:cNvSpPr/>
          <p:nvPr/>
        </p:nvSpPr>
        <p:spPr>
          <a:xfrm>
            <a:off x="750457" y="3203539"/>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35" name="Shape 49"/>
          <p:cNvSpPr/>
          <p:nvPr/>
        </p:nvSpPr>
        <p:spPr>
          <a:xfrm>
            <a:off x="750457" y="4731420"/>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grpSp>
        <p:nvGrpSpPr>
          <p:cNvPr id="81" name="Group 81"/>
          <p:cNvGrpSpPr>
            <a:grpSpLocks noChangeAspect="1"/>
          </p:cNvGrpSpPr>
          <p:nvPr/>
        </p:nvGrpSpPr>
        <p:grpSpPr>
          <a:xfrm>
            <a:off x="920492" y="2107176"/>
            <a:ext cx="283427" cy="274320"/>
            <a:chOff x="0" y="0"/>
            <a:chExt cx="568557" cy="550291"/>
          </a:xfrm>
          <a:solidFill>
            <a:schemeClr val="bg1"/>
          </a:solidFill>
        </p:grpSpPr>
        <p:sp>
          <p:nvSpPr>
            <p:cNvPr id="79" name="Shape 79"/>
            <p:cNvSpPr/>
            <p:nvPr/>
          </p:nvSpPr>
          <p:spPr>
            <a:xfrm>
              <a:off x="0" y="0"/>
              <a:ext cx="568558" cy="550292"/>
            </a:xfrm>
            <a:custGeom>
              <a:avLst/>
              <a:gdLst/>
              <a:ahLst/>
              <a:cxnLst>
                <a:cxn ang="0">
                  <a:pos x="wd2" y="hd2"/>
                </a:cxn>
                <a:cxn ang="5400000">
                  <a:pos x="wd2" y="hd2"/>
                </a:cxn>
                <a:cxn ang="10800000">
                  <a:pos x="wd2" y="hd2"/>
                </a:cxn>
                <a:cxn ang="16200000">
                  <a:pos x="wd2" y="hd2"/>
                </a:cxn>
              </a:cxnLst>
              <a:rect l="0" t="0" r="r" b="b"/>
              <a:pathLst>
                <a:path w="21600" h="21600" extrusionOk="0">
                  <a:moveTo>
                    <a:pt x="21080" y="2241"/>
                  </a:moveTo>
                  <a:cubicBezTo>
                    <a:pt x="18824" y="2241"/>
                    <a:pt x="18824" y="2241"/>
                    <a:pt x="18824" y="2241"/>
                  </a:cubicBezTo>
                  <a:cubicBezTo>
                    <a:pt x="18824" y="538"/>
                    <a:pt x="18824" y="538"/>
                    <a:pt x="18824" y="538"/>
                  </a:cubicBezTo>
                  <a:cubicBezTo>
                    <a:pt x="18824" y="179"/>
                    <a:pt x="18564" y="0"/>
                    <a:pt x="18304" y="0"/>
                  </a:cubicBezTo>
                  <a:cubicBezTo>
                    <a:pt x="16222" y="0"/>
                    <a:pt x="16222" y="0"/>
                    <a:pt x="16222" y="0"/>
                  </a:cubicBezTo>
                  <a:cubicBezTo>
                    <a:pt x="15875" y="0"/>
                    <a:pt x="15701" y="179"/>
                    <a:pt x="15701" y="538"/>
                  </a:cubicBezTo>
                  <a:cubicBezTo>
                    <a:pt x="15701" y="2241"/>
                    <a:pt x="15701" y="2241"/>
                    <a:pt x="15701" y="2241"/>
                  </a:cubicBezTo>
                  <a:cubicBezTo>
                    <a:pt x="12752" y="2241"/>
                    <a:pt x="12752" y="2241"/>
                    <a:pt x="12752" y="2241"/>
                  </a:cubicBezTo>
                  <a:cubicBezTo>
                    <a:pt x="12752" y="538"/>
                    <a:pt x="12752" y="538"/>
                    <a:pt x="12752" y="538"/>
                  </a:cubicBezTo>
                  <a:cubicBezTo>
                    <a:pt x="12752" y="179"/>
                    <a:pt x="12492" y="0"/>
                    <a:pt x="12231" y="0"/>
                  </a:cubicBezTo>
                  <a:cubicBezTo>
                    <a:pt x="10149" y="0"/>
                    <a:pt x="10149" y="0"/>
                    <a:pt x="10149" y="0"/>
                  </a:cubicBezTo>
                  <a:cubicBezTo>
                    <a:pt x="9802" y="0"/>
                    <a:pt x="9629" y="179"/>
                    <a:pt x="9629" y="538"/>
                  </a:cubicBezTo>
                  <a:cubicBezTo>
                    <a:pt x="9629" y="2241"/>
                    <a:pt x="9629" y="2241"/>
                    <a:pt x="9629" y="2241"/>
                  </a:cubicBezTo>
                  <a:cubicBezTo>
                    <a:pt x="6680" y="2241"/>
                    <a:pt x="6680" y="2241"/>
                    <a:pt x="6680" y="2241"/>
                  </a:cubicBezTo>
                  <a:cubicBezTo>
                    <a:pt x="6680" y="538"/>
                    <a:pt x="6680" y="538"/>
                    <a:pt x="6680" y="538"/>
                  </a:cubicBezTo>
                  <a:cubicBezTo>
                    <a:pt x="6680" y="179"/>
                    <a:pt x="6419" y="0"/>
                    <a:pt x="6159" y="0"/>
                  </a:cubicBezTo>
                  <a:cubicBezTo>
                    <a:pt x="4077" y="0"/>
                    <a:pt x="4077" y="0"/>
                    <a:pt x="4077" y="0"/>
                  </a:cubicBezTo>
                  <a:cubicBezTo>
                    <a:pt x="3730" y="0"/>
                    <a:pt x="3557" y="179"/>
                    <a:pt x="3557" y="538"/>
                  </a:cubicBezTo>
                  <a:cubicBezTo>
                    <a:pt x="3557" y="2241"/>
                    <a:pt x="3557" y="2241"/>
                    <a:pt x="3557" y="2241"/>
                  </a:cubicBezTo>
                  <a:cubicBezTo>
                    <a:pt x="520" y="2241"/>
                    <a:pt x="520" y="2241"/>
                    <a:pt x="520" y="2241"/>
                  </a:cubicBezTo>
                  <a:cubicBezTo>
                    <a:pt x="260" y="2241"/>
                    <a:pt x="0" y="2510"/>
                    <a:pt x="0" y="2778"/>
                  </a:cubicBezTo>
                  <a:cubicBezTo>
                    <a:pt x="0" y="21062"/>
                    <a:pt x="0" y="21062"/>
                    <a:pt x="0" y="21062"/>
                  </a:cubicBezTo>
                  <a:cubicBezTo>
                    <a:pt x="0" y="21331"/>
                    <a:pt x="260" y="21600"/>
                    <a:pt x="520" y="21600"/>
                  </a:cubicBezTo>
                  <a:cubicBezTo>
                    <a:pt x="21080" y="21600"/>
                    <a:pt x="21080" y="21600"/>
                    <a:pt x="21080" y="21600"/>
                  </a:cubicBezTo>
                  <a:cubicBezTo>
                    <a:pt x="21340" y="21600"/>
                    <a:pt x="21600" y="21331"/>
                    <a:pt x="21600" y="21062"/>
                  </a:cubicBezTo>
                  <a:cubicBezTo>
                    <a:pt x="21600" y="2778"/>
                    <a:pt x="21600" y="2778"/>
                    <a:pt x="21600" y="2778"/>
                  </a:cubicBezTo>
                  <a:cubicBezTo>
                    <a:pt x="21600" y="2510"/>
                    <a:pt x="21340" y="2241"/>
                    <a:pt x="21080" y="2241"/>
                  </a:cubicBezTo>
                  <a:close/>
                  <a:moveTo>
                    <a:pt x="16742" y="1076"/>
                  </a:moveTo>
                  <a:cubicBezTo>
                    <a:pt x="17783" y="1076"/>
                    <a:pt x="17783" y="1076"/>
                    <a:pt x="17783" y="1076"/>
                  </a:cubicBezTo>
                  <a:cubicBezTo>
                    <a:pt x="17783" y="4212"/>
                    <a:pt x="17783" y="4212"/>
                    <a:pt x="17783" y="4212"/>
                  </a:cubicBezTo>
                  <a:cubicBezTo>
                    <a:pt x="16742" y="4212"/>
                    <a:pt x="16742" y="4212"/>
                    <a:pt x="16742" y="4212"/>
                  </a:cubicBezTo>
                  <a:lnTo>
                    <a:pt x="16742" y="1076"/>
                  </a:lnTo>
                  <a:close/>
                  <a:moveTo>
                    <a:pt x="10670" y="1076"/>
                  </a:moveTo>
                  <a:cubicBezTo>
                    <a:pt x="11711" y="1076"/>
                    <a:pt x="11711" y="1076"/>
                    <a:pt x="11711" y="1076"/>
                  </a:cubicBezTo>
                  <a:cubicBezTo>
                    <a:pt x="11711" y="2689"/>
                    <a:pt x="11711" y="2689"/>
                    <a:pt x="11711" y="2689"/>
                  </a:cubicBezTo>
                  <a:cubicBezTo>
                    <a:pt x="11711" y="2778"/>
                    <a:pt x="11711" y="2778"/>
                    <a:pt x="11711" y="2778"/>
                  </a:cubicBezTo>
                  <a:cubicBezTo>
                    <a:pt x="11711" y="2868"/>
                    <a:pt x="11711" y="2868"/>
                    <a:pt x="11711" y="2958"/>
                  </a:cubicBezTo>
                  <a:cubicBezTo>
                    <a:pt x="11711" y="4212"/>
                    <a:pt x="11711" y="4212"/>
                    <a:pt x="11711" y="4212"/>
                  </a:cubicBezTo>
                  <a:cubicBezTo>
                    <a:pt x="10670" y="4212"/>
                    <a:pt x="10670" y="4212"/>
                    <a:pt x="10670" y="4212"/>
                  </a:cubicBezTo>
                  <a:lnTo>
                    <a:pt x="10670" y="1076"/>
                  </a:lnTo>
                  <a:close/>
                  <a:moveTo>
                    <a:pt x="4598" y="1076"/>
                  </a:moveTo>
                  <a:cubicBezTo>
                    <a:pt x="5639" y="1076"/>
                    <a:pt x="5639" y="1076"/>
                    <a:pt x="5639" y="1076"/>
                  </a:cubicBezTo>
                  <a:cubicBezTo>
                    <a:pt x="5639" y="4212"/>
                    <a:pt x="5639" y="4212"/>
                    <a:pt x="5639" y="4212"/>
                  </a:cubicBezTo>
                  <a:cubicBezTo>
                    <a:pt x="4598" y="4212"/>
                    <a:pt x="4598" y="4212"/>
                    <a:pt x="4598" y="4212"/>
                  </a:cubicBezTo>
                  <a:lnTo>
                    <a:pt x="4598" y="1076"/>
                  </a:lnTo>
                  <a:close/>
                  <a:moveTo>
                    <a:pt x="20559" y="20524"/>
                  </a:moveTo>
                  <a:cubicBezTo>
                    <a:pt x="1041" y="20524"/>
                    <a:pt x="1041" y="20524"/>
                    <a:pt x="1041" y="20524"/>
                  </a:cubicBezTo>
                  <a:cubicBezTo>
                    <a:pt x="1041" y="3316"/>
                    <a:pt x="1041" y="3316"/>
                    <a:pt x="1041" y="3316"/>
                  </a:cubicBezTo>
                  <a:cubicBezTo>
                    <a:pt x="3557" y="3316"/>
                    <a:pt x="3557" y="3316"/>
                    <a:pt x="3557" y="3316"/>
                  </a:cubicBezTo>
                  <a:cubicBezTo>
                    <a:pt x="3557" y="4750"/>
                    <a:pt x="3557" y="4750"/>
                    <a:pt x="3557" y="4750"/>
                  </a:cubicBezTo>
                  <a:cubicBezTo>
                    <a:pt x="3557" y="5019"/>
                    <a:pt x="3730" y="5288"/>
                    <a:pt x="4077" y="5288"/>
                  </a:cubicBezTo>
                  <a:cubicBezTo>
                    <a:pt x="6159" y="5288"/>
                    <a:pt x="6159" y="5288"/>
                    <a:pt x="6159" y="5288"/>
                  </a:cubicBezTo>
                  <a:cubicBezTo>
                    <a:pt x="6419" y="5288"/>
                    <a:pt x="6680" y="5019"/>
                    <a:pt x="6680" y="4750"/>
                  </a:cubicBezTo>
                  <a:cubicBezTo>
                    <a:pt x="6680" y="3316"/>
                    <a:pt x="6680" y="3316"/>
                    <a:pt x="6680" y="3316"/>
                  </a:cubicBezTo>
                  <a:cubicBezTo>
                    <a:pt x="9629" y="3316"/>
                    <a:pt x="9629" y="3316"/>
                    <a:pt x="9629" y="3316"/>
                  </a:cubicBezTo>
                  <a:cubicBezTo>
                    <a:pt x="9629" y="4750"/>
                    <a:pt x="9629" y="4750"/>
                    <a:pt x="9629" y="4750"/>
                  </a:cubicBezTo>
                  <a:cubicBezTo>
                    <a:pt x="9629" y="5019"/>
                    <a:pt x="9802" y="5288"/>
                    <a:pt x="10149" y="5288"/>
                  </a:cubicBezTo>
                  <a:cubicBezTo>
                    <a:pt x="12231" y="5288"/>
                    <a:pt x="12231" y="5288"/>
                    <a:pt x="12231" y="5288"/>
                  </a:cubicBezTo>
                  <a:cubicBezTo>
                    <a:pt x="12492" y="5288"/>
                    <a:pt x="12752" y="5019"/>
                    <a:pt x="12752" y="4750"/>
                  </a:cubicBezTo>
                  <a:cubicBezTo>
                    <a:pt x="12752" y="3316"/>
                    <a:pt x="12752" y="3316"/>
                    <a:pt x="12752" y="3316"/>
                  </a:cubicBezTo>
                  <a:cubicBezTo>
                    <a:pt x="15701" y="3316"/>
                    <a:pt x="15701" y="3316"/>
                    <a:pt x="15701" y="3316"/>
                  </a:cubicBezTo>
                  <a:cubicBezTo>
                    <a:pt x="15701" y="4750"/>
                    <a:pt x="15701" y="4750"/>
                    <a:pt x="15701" y="4750"/>
                  </a:cubicBezTo>
                  <a:cubicBezTo>
                    <a:pt x="15701" y="5019"/>
                    <a:pt x="15875" y="5288"/>
                    <a:pt x="16222" y="5288"/>
                  </a:cubicBezTo>
                  <a:cubicBezTo>
                    <a:pt x="18304" y="5288"/>
                    <a:pt x="18304" y="5288"/>
                    <a:pt x="18304" y="5288"/>
                  </a:cubicBezTo>
                  <a:cubicBezTo>
                    <a:pt x="18564" y="5288"/>
                    <a:pt x="18824" y="5019"/>
                    <a:pt x="18824" y="4750"/>
                  </a:cubicBezTo>
                  <a:cubicBezTo>
                    <a:pt x="18824" y="3316"/>
                    <a:pt x="18824" y="3316"/>
                    <a:pt x="18824" y="3316"/>
                  </a:cubicBezTo>
                  <a:cubicBezTo>
                    <a:pt x="20559" y="3316"/>
                    <a:pt x="20559" y="3316"/>
                    <a:pt x="20559" y="3316"/>
                  </a:cubicBezTo>
                  <a:lnTo>
                    <a:pt x="20559" y="20524"/>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80" name="Shape 80"/>
            <p:cNvSpPr/>
            <p:nvPr/>
          </p:nvSpPr>
          <p:spPr>
            <a:xfrm>
              <a:off x="91334" y="184952"/>
              <a:ext cx="385891" cy="274005"/>
            </a:xfrm>
            <a:custGeom>
              <a:avLst/>
              <a:gdLst/>
              <a:ahLst/>
              <a:cxnLst>
                <a:cxn ang="0">
                  <a:pos x="wd2" y="hd2"/>
                </a:cxn>
                <a:cxn ang="5400000">
                  <a:pos x="wd2" y="hd2"/>
                </a:cxn>
                <a:cxn ang="10800000">
                  <a:pos x="wd2" y="hd2"/>
                </a:cxn>
                <a:cxn ang="16200000">
                  <a:pos x="wd2" y="hd2"/>
                </a:cxn>
              </a:cxnLst>
              <a:rect l="0" t="0" r="r" b="b"/>
              <a:pathLst>
                <a:path w="21600" h="21600" extrusionOk="0">
                  <a:moveTo>
                    <a:pt x="20833" y="0"/>
                  </a:moveTo>
                  <a:cubicBezTo>
                    <a:pt x="767" y="0"/>
                    <a:pt x="767" y="0"/>
                    <a:pt x="767" y="0"/>
                  </a:cubicBezTo>
                  <a:cubicBezTo>
                    <a:pt x="383" y="0"/>
                    <a:pt x="0" y="540"/>
                    <a:pt x="0" y="1080"/>
                  </a:cubicBezTo>
                  <a:cubicBezTo>
                    <a:pt x="0" y="20520"/>
                    <a:pt x="0" y="20520"/>
                    <a:pt x="0" y="20520"/>
                  </a:cubicBezTo>
                  <a:cubicBezTo>
                    <a:pt x="0" y="21060"/>
                    <a:pt x="383" y="21600"/>
                    <a:pt x="767" y="21600"/>
                  </a:cubicBezTo>
                  <a:cubicBezTo>
                    <a:pt x="20833" y="21600"/>
                    <a:pt x="20833" y="21600"/>
                    <a:pt x="20833" y="21600"/>
                  </a:cubicBezTo>
                  <a:cubicBezTo>
                    <a:pt x="21217" y="21600"/>
                    <a:pt x="21600" y="21060"/>
                    <a:pt x="21600" y="20520"/>
                  </a:cubicBezTo>
                  <a:cubicBezTo>
                    <a:pt x="21600" y="1080"/>
                    <a:pt x="21600" y="1080"/>
                    <a:pt x="21600" y="1080"/>
                  </a:cubicBezTo>
                  <a:cubicBezTo>
                    <a:pt x="21600" y="540"/>
                    <a:pt x="21217" y="0"/>
                    <a:pt x="20833" y="0"/>
                  </a:cubicBezTo>
                  <a:close/>
                  <a:moveTo>
                    <a:pt x="20066" y="19440"/>
                  </a:moveTo>
                  <a:cubicBezTo>
                    <a:pt x="1534" y="19440"/>
                    <a:pt x="1534" y="19440"/>
                    <a:pt x="1534" y="19440"/>
                  </a:cubicBezTo>
                  <a:cubicBezTo>
                    <a:pt x="1534" y="2160"/>
                    <a:pt x="1534" y="2160"/>
                    <a:pt x="1534" y="2160"/>
                  </a:cubicBezTo>
                  <a:cubicBezTo>
                    <a:pt x="20066" y="2160"/>
                    <a:pt x="20066" y="2160"/>
                    <a:pt x="20066" y="2160"/>
                  </a:cubicBezTo>
                  <a:lnTo>
                    <a:pt x="20066" y="1944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67" name="Group 67"/>
          <p:cNvGrpSpPr>
            <a:grpSpLocks noChangeAspect="1"/>
          </p:cNvGrpSpPr>
          <p:nvPr/>
        </p:nvGrpSpPr>
        <p:grpSpPr>
          <a:xfrm>
            <a:off x="934448" y="3659822"/>
            <a:ext cx="255515" cy="320040"/>
            <a:chOff x="0" y="0"/>
            <a:chExt cx="452106" cy="566274"/>
          </a:xfrm>
          <a:solidFill>
            <a:schemeClr val="bg1"/>
          </a:solidFill>
        </p:grpSpPr>
        <p:sp>
          <p:nvSpPr>
            <p:cNvPr id="62" name="Shape 62"/>
            <p:cNvSpPr/>
            <p:nvPr/>
          </p:nvSpPr>
          <p:spPr>
            <a:xfrm>
              <a:off x="0" y="0"/>
              <a:ext cx="452107" cy="566275"/>
            </a:xfrm>
            <a:custGeom>
              <a:avLst/>
              <a:gdLst/>
              <a:ahLst/>
              <a:cxnLst>
                <a:cxn ang="0">
                  <a:pos x="wd2" y="hd2"/>
                </a:cxn>
                <a:cxn ang="5400000">
                  <a:pos x="wd2" y="hd2"/>
                </a:cxn>
                <a:cxn ang="10800000">
                  <a:pos x="wd2" y="hd2"/>
                </a:cxn>
                <a:cxn ang="16200000">
                  <a:pos x="wd2" y="hd2"/>
                </a:cxn>
              </a:cxnLst>
              <a:rect l="0" t="0" r="r" b="b"/>
              <a:pathLst>
                <a:path w="21600" h="21600" extrusionOk="0">
                  <a:moveTo>
                    <a:pt x="655" y="21600"/>
                  </a:moveTo>
                  <a:cubicBezTo>
                    <a:pt x="20945" y="21600"/>
                    <a:pt x="20945" y="21600"/>
                    <a:pt x="20945" y="21600"/>
                  </a:cubicBezTo>
                  <a:cubicBezTo>
                    <a:pt x="21273" y="21600"/>
                    <a:pt x="21600" y="21339"/>
                    <a:pt x="21600" y="21077"/>
                  </a:cubicBezTo>
                  <a:cubicBezTo>
                    <a:pt x="21600" y="1568"/>
                    <a:pt x="21600" y="1568"/>
                    <a:pt x="21600" y="1568"/>
                  </a:cubicBezTo>
                  <a:cubicBezTo>
                    <a:pt x="21600" y="1306"/>
                    <a:pt x="21273" y="1045"/>
                    <a:pt x="20945" y="1045"/>
                  </a:cubicBezTo>
                  <a:cubicBezTo>
                    <a:pt x="15055" y="1045"/>
                    <a:pt x="15055" y="1045"/>
                    <a:pt x="15055" y="1045"/>
                  </a:cubicBezTo>
                  <a:cubicBezTo>
                    <a:pt x="15055" y="523"/>
                    <a:pt x="15055" y="523"/>
                    <a:pt x="15055" y="523"/>
                  </a:cubicBezTo>
                  <a:cubicBezTo>
                    <a:pt x="15055" y="174"/>
                    <a:pt x="14836" y="0"/>
                    <a:pt x="14400" y="0"/>
                  </a:cubicBezTo>
                  <a:cubicBezTo>
                    <a:pt x="7091" y="0"/>
                    <a:pt x="7091" y="0"/>
                    <a:pt x="7091" y="0"/>
                  </a:cubicBezTo>
                  <a:cubicBezTo>
                    <a:pt x="6764" y="0"/>
                    <a:pt x="6436" y="174"/>
                    <a:pt x="6436" y="523"/>
                  </a:cubicBezTo>
                  <a:cubicBezTo>
                    <a:pt x="6436" y="1045"/>
                    <a:pt x="6436" y="1045"/>
                    <a:pt x="6436" y="1045"/>
                  </a:cubicBezTo>
                  <a:cubicBezTo>
                    <a:pt x="655" y="1045"/>
                    <a:pt x="655" y="1045"/>
                    <a:pt x="655" y="1045"/>
                  </a:cubicBezTo>
                  <a:cubicBezTo>
                    <a:pt x="327" y="1045"/>
                    <a:pt x="0" y="1306"/>
                    <a:pt x="0" y="1568"/>
                  </a:cubicBezTo>
                  <a:cubicBezTo>
                    <a:pt x="0" y="21077"/>
                    <a:pt x="0" y="21077"/>
                    <a:pt x="0" y="21077"/>
                  </a:cubicBezTo>
                  <a:cubicBezTo>
                    <a:pt x="0" y="21339"/>
                    <a:pt x="327" y="21600"/>
                    <a:pt x="655" y="21600"/>
                  </a:cubicBezTo>
                  <a:close/>
                  <a:moveTo>
                    <a:pt x="7745" y="1045"/>
                  </a:moveTo>
                  <a:cubicBezTo>
                    <a:pt x="13745" y="1045"/>
                    <a:pt x="13745" y="1045"/>
                    <a:pt x="13745" y="1045"/>
                  </a:cubicBezTo>
                  <a:cubicBezTo>
                    <a:pt x="13745" y="4094"/>
                    <a:pt x="13745" y="4094"/>
                    <a:pt x="13745" y="4094"/>
                  </a:cubicBezTo>
                  <a:cubicBezTo>
                    <a:pt x="7745" y="4094"/>
                    <a:pt x="7745" y="4094"/>
                    <a:pt x="7745" y="4094"/>
                  </a:cubicBezTo>
                  <a:lnTo>
                    <a:pt x="7745" y="1045"/>
                  </a:lnTo>
                  <a:close/>
                  <a:moveTo>
                    <a:pt x="1309" y="2090"/>
                  </a:moveTo>
                  <a:cubicBezTo>
                    <a:pt x="6436" y="2090"/>
                    <a:pt x="6436" y="2090"/>
                    <a:pt x="6436" y="2090"/>
                  </a:cubicBezTo>
                  <a:cubicBezTo>
                    <a:pt x="6436" y="4616"/>
                    <a:pt x="6436" y="4616"/>
                    <a:pt x="6436" y="4616"/>
                  </a:cubicBezTo>
                  <a:cubicBezTo>
                    <a:pt x="6436" y="4877"/>
                    <a:pt x="6764" y="5139"/>
                    <a:pt x="7091" y="5139"/>
                  </a:cubicBezTo>
                  <a:cubicBezTo>
                    <a:pt x="14400" y="5139"/>
                    <a:pt x="14400" y="5139"/>
                    <a:pt x="14400" y="5139"/>
                  </a:cubicBezTo>
                  <a:cubicBezTo>
                    <a:pt x="14836" y="5139"/>
                    <a:pt x="15055" y="4877"/>
                    <a:pt x="15055" y="4616"/>
                  </a:cubicBezTo>
                  <a:cubicBezTo>
                    <a:pt x="15055" y="2090"/>
                    <a:pt x="15055" y="2090"/>
                    <a:pt x="15055" y="2090"/>
                  </a:cubicBezTo>
                  <a:cubicBezTo>
                    <a:pt x="20291" y="2090"/>
                    <a:pt x="20291" y="2090"/>
                    <a:pt x="20291" y="2090"/>
                  </a:cubicBezTo>
                  <a:cubicBezTo>
                    <a:pt x="20291" y="20555"/>
                    <a:pt x="20291" y="20555"/>
                    <a:pt x="20291" y="20555"/>
                  </a:cubicBezTo>
                  <a:cubicBezTo>
                    <a:pt x="1309" y="20555"/>
                    <a:pt x="1309" y="20555"/>
                    <a:pt x="1309" y="20555"/>
                  </a:cubicBezTo>
                  <a:lnTo>
                    <a:pt x="1309" y="209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3" name="Shape 63"/>
            <p:cNvSpPr/>
            <p:nvPr/>
          </p:nvSpPr>
          <p:spPr>
            <a:xfrm>
              <a:off x="134719" y="278571"/>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4" name="Shape 64"/>
            <p:cNvSpPr/>
            <p:nvPr/>
          </p:nvSpPr>
          <p:spPr>
            <a:xfrm>
              <a:off x="134719" y="18723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5" name="Shape 65"/>
            <p:cNvSpPr/>
            <p:nvPr/>
          </p:nvSpPr>
          <p:spPr>
            <a:xfrm>
              <a:off x="134719" y="36990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6" name="Shape 66"/>
            <p:cNvSpPr/>
            <p:nvPr/>
          </p:nvSpPr>
          <p:spPr>
            <a:xfrm>
              <a:off x="73068" y="91334"/>
              <a:ext cx="305972" cy="401873"/>
            </a:xfrm>
            <a:custGeom>
              <a:avLst/>
              <a:gdLst/>
              <a:ahLst/>
              <a:cxnLst>
                <a:cxn ang="0">
                  <a:pos x="wd2" y="hd2"/>
                </a:cxn>
                <a:cxn ang="5400000">
                  <a:pos x="wd2" y="hd2"/>
                </a:cxn>
                <a:cxn ang="10800000">
                  <a:pos x="wd2" y="hd2"/>
                </a:cxn>
                <a:cxn ang="16200000">
                  <a:pos x="wd2" y="hd2"/>
                </a:cxn>
              </a:cxnLst>
              <a:rect l="0" t="0" r="r" b="b"/>
              <a:pathLst>
                <a:path w="21600" h="21600" extrusionOk="0">
                  <a:moveTo>
                    <a:pt x="20633" y="0"/>
                  </a:moveTo>
                  <a:cubicBezTo>
                    <a:pt x="19988" y="0"/>
                    <a:pt x="19666" y="368"/>
                    <a:pt x="19666" y="736"/>
                  </a:cubicBezTo>
                  <a:cubicBezTo>
                    <a:pt x="19666" y="20127"/>
                    <a:pt x="19666" y="20127"/>
                    <a:pt x="19666" y="20127"/>
                  </a:cubicBezTo>
                  <a:cubicBezTo>
                    <a:pt x="1934" y="20127"/>
                    <a:pt x="1934" y="20127"/>
                    <a:pt x="1934" y="20127"/>
                  </a:cubicBezTo>
                  <a:cubicBezTo>
                    <a:pt x="1934" y="736"/>
                    <a:pt x="1934" y="736"/>
                    <a:pt x="1934" y="736"/>
                  </a:cubicBezTo>
                  <a:cubicBezTo>
                    <a:pt x="1934" y="368"/>
                    <a:pt x="1451" y="0"/>
                    <a:pt x="967" y="0"/>
                  </a:cubicBezTo>
                  <a:cubicBezTo>
                    <a:pt x="484" y="0"/>
                    <a:pt x="0" y="368"/>
                    <a:pt x="0" y="736"/>
                  </a:cubicBezTo>
                  <a:cubicBezTo>
                    <a:pt x="0" y="20864"/>
                    <a:pt x="0" y="20864"/>
                    <a:pt x="0" y="20864"/>
                  </a:cubicBezTo>
                  <a:cubicBezTo>
                    <a:pt x="0" y="21232"/>
                    <a:pt x="484" y="21600"/>
                    <a:pt x="967" y="21600"/>
                  </a:cubicBezTo>
                  <a:cubicBezTo>
                    <a:pt x="20633" y="21600"/>
                    <a:pt x="20633" y="21600"/>
                    <a:pt x="20633" y="21600"/>
                  </a:cubicBezTo>
                  <a:cubicBezTo>
                    <a:pt x="21116" y="21600"/>
                    <a:pt x="21600" y="21232"/>
                    <a:pt x="21600" y="20864"/>
                  </a:cubicBezTo>
                  <a:cubicBezTo>
                    <a:pt x="21600" y="736"/>
                    <a:pt x="21600" y="736"/>
                    <a:pt x="21600" y="736"/>
                  </a:cubicBezTo>
                  <a:cubicBezTo>
                    <a:pt x="21600" y="368"/>
                    <a:pt x="21116" y="0"/>
                    <a:pt x="20633" y="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70" name="Group 70"/>
          <p:cNvGrpSpPr>
            <a:grpSpLocks noChangeAspect="1"/>
          </p:cNvGrpSpPr>
          <p:nvPr/>
        </p:nvGrpSpPr>
        <p:grpSpPr>
          <a:xfrm>
            <a:off x="885181" y="5284144"/>
            <a:ext cx="354049" cy="228600"/>
            <a:chOff x="0" y="0"/>
            <a:chExt cx="579975" cy="374472"/>
          </a:xfrm>
          <a:solidFill>
            <a:schemeClr val="bg1"/>
          </a:solidFill>
        </p:grpSpPr>
        <p:sp>
          <p:nvSpPr>
            <p:cNvPr id="68" name="Shape 68"/>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9" name="Shape 69"/>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sp>
        <p:nvSpPr>
          <p:cNvPr id="31" name="TextBox 30"/>
          <p:cNvSpPr txBox="1"/>
          <p:nvPr/>
        </p:nvSpPr>
        <p:spPr>
          <a:xfrm>
            <a:off x="1577810" y="2112253"/>
            <a:ext cx="3884437"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lang="en-US" sz="2200" dirty="0">
                <a:sym typeface="Helvetica Light"/>
              </a:rPr>
              <a:t>Peer review is time consuming</a:t>
            </a:r>
            <a:endParaRPr kumimoji="0" lang="en-US" sz="2200" b="0" i="0" u="none" strike="noStrike" cap="none" spc="0" normalizeH="0" baseline="0" dirty="0">
              <a:ln>
                <a:noFill/>
              </a:ln>
              <a:solidFill>
                <a:schemeClr val="tx1"/>
              </a:solidFill>
              <a:effectLst/>
              <a:uFillTx/>
              <a:latin typeface="+mn-lt"/>
              <a:ea typeface="+mn-ea"/>
              <a:cs typeface="+mn-cs"/>
              <a:sym typeface="Helvetica Light"/>
            </a:endParaRPr>
          </a:p>
        </p:txBody>
      </p:sp>
      <p:sp>
        <p:nvSpPr>
          <p:cNvPr id="32" name="TextBox 31"/>
          <p:cNvSpPr txBox="1"/>
          <p:nvPr/>
        </p:nvSpPr>
        <p:spPr>
          <a:xfrm>
            <a:off x="1574528" y="3585388"/>
            <a:ext cx="4131116"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lang="en-US" sz="2200" dirty="0">
                <a:sym typeface="Helvetica Light"/>
              </a:rPr>
              <a:t>Peer review is flawed and biased</a:t>
            </a:r>
            <a:endParaRPr kumimoji="0" lang="en-US" sz="2200" b="0" i="0" u="none" strike="noStrike" cap="none" spc="0" normalizeH="0" baseline="0" dirty="0">
              <a:ln>
                <a:noFill/>
              </a:ln>
              <a:solidFill>
                <a:schemeClr val="tx1"/>
              </a:solidFill>
              <a:effectLst/>
              <a:uFillTx/>
              <a:latin typeface="+mn-lt"/>
              <a:ea typeface="+mn-ea"/>
              <a:cs typeface="+mn-cs"/>
              <a:sym typeface="Helvetica Light"/>
            </a:endParaRPr>
          </a:p>
        </p:txBody>
      </p:sp>
      <p:sp>
        <p:nvSpPr>
          <p:cNvPr id="33" name="TextBox 32"/>
          <p:cNvSpPr txBox="1"/>
          <p:nvPr/>
        </p:nvSpPr>
        <p:spPr>
          <a:xfrm>
            <a:off x="1637686" y="5149867"/>
            <a:ext cx="3749039"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lang="en-US" sz="2200" dirty="0">
                <a:sym typeface="Helvetica Light"/>
              </a:rPr>
              <a:t>AI can do peer review better</a:t>
            </a:r>
            <a:endParaRPr kumimoji="0" lang="en-US" sz="2200" b="0" i="0" u="none" strike="noStrike" cap="none" spc="0" normalizeH="0" baseline="0" dirty="0">
              <a:ln>
                <a:noFill/>
              </a:ln>
              <a:solidFill>
                <a:schemeClr val="tx1"/>
              </a:solidFill>
              <a:effectLst/>
              <a:uFillTx/>
              <a:latin typeface="+mn-lt"/>
              <a:ea typeface="+mn-ea"/>
              <a:cs typeface="+mn-cs"/>
              <a:sym typeface="Helvetica Light"/>
            </a:endParaRPr>
          </a:p>
        </p:txBody>
      </p:sp>
      <p:sp>
        <p:nvSpPr>
          <p:cNvPr id="90" name="TextBox 89"/>
          <p:cNvSpPr txBox="1"/>
          <p:nvPr/>
        </p:nvSpPr>
        <p:spPr>
          <a:xfrm>
            <a:off x="670667" y="1030955"/>
            <a:ext cx="3473070"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The future of peer review</a:t>
            </a:r>
          </a:p>
        </p:txBody>
      </p:sp>
      <p:grpSp>
        <p:nvGrpSpPr>
          <p:cNvPr id="30" name="Group 29">
            <a:extLst>
              <a:ext uri="{FF2B5EF4-FFF2-40B4-BE49-F238E27FC236}">
                <a16:creationId xmlns:a16="http://schemas.microsoft.com/office/drawing/2014/main" id="{62E78BFF-8F68-4FB3-A7E7-EBF08B99FD08}"/>
              </a:ext>
            </a:extLst>
          </p:cNvPr>
          <p:cNvGrpSpPr/>
          <p:nvPr/>
        </p:nvGrpSpPr>
        <p:grpSpPr>
          <a:xfrm>
            <a:off x="727404" y="5099857"/>
            <a:ext cx="640080" cy="640080"/>
            <a:chOff x="761876" y="5075309"/>
            <a:chExt cx="640080" cy="640080"/>
          </a:xfrm>
          <a:solidFill>
            <a:srgbClr val="002060"/>
          </a:solidFill>
        </p:grpSpPr>
        <p:sp>
          <p:nvSpPr>
            <p:cNvPr id="36" name="Shape 126">
              <a:extLst>
                <a:ext uri="{FF2B5EF4-FFF2-40B4-BE49-F238E27FC236}">
                  <a16:creationId xmlns:a16="http://schemas.microsoft.com/office/drawing/2014/main" id="{5686C6D8-6312-4A33-B60C-73C58E1A70CB}"/>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38" name="Group 70">
              <a:extLst>
                <a:ext uri="{FF2B5EF4-FFF2-40B4-BE49-F238E27FC236}">
                  <a16:creationId xmlns:a16="http://schemas.microsoft.com/office/drawing/2014/main" id="{192E136D-2C35-427F-94CC-49C4B1BDA58D}"/>
                </a:ext>
              </a:extLst>
            </p:cNvPr>
            <p:cNvGrpSpPr>
              <a:grpSpLocks noChangeAspect="1"/>
            </p:cNvGrpSpPr>
            <p:nvPr/>
          </p:nvGrpSpPr>
          <p:grpSpPr>
            <a:xfrm>
              <a:off x="904892" y="5255569"/>
              <a:ext cx="354049" cy="228600"/>
              <a:chOff x="0" y="0"/>
              <a:chExt cx="579975" cy="374472"/>
            </a:xfrm>
            <a:grpFill/>
          </p:grpSpPr>
          <p:sp>
            <p:nvSpPr>
              <p:cNvPr id="39" name="Shape 68">
                <a:extLst>
                  <a:ext uri="{FF2B5EF4-FFF2-40B4-BE49-F238E27FC236}">
                    <a16:creationId xmlns:a16="http://schemas.microsoft.com/office/drawing/2014/main" id="{8407F413-A7D7-4689-B086-000C08FED6F6}"/>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41" name="Shape 69">
                <a:extLst>
                  <a:ext uri="{FF2B5EF4-FFF2-40B4-BE49-F238E27FC236}">
                    <a16:creationId xmlns:a16="http://schemas.microsoft.com/office/drawing/2014/main" id="{877F41BF-0223-44E1-B761-2F631ED4D614}"/>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sp>
        <p:nvSpPr>
          <p:cNvPr id="43" name="Shape 126">
            <a:extLst>
              <a:ext uri="{FF2B5EF4-FFF2-40B4-BE49-F238E27FC236}">
                <a16:creationId xmlns:a16="http://schemas.microsoft.com/office/drawing/2014/main" id="{B49A6BF2-BA4F-499C-ADFD-05CD762E23E7}"/>
              </a:ext>
            </a:extLst>
          </p:cNvPr>
          <p:cNvSpPr>
            <a:spLocks noChangeAspect="1"/>
          </p:cNvSpPr>
          <p:nvPr/>
        </p:nvSpPr>
        <p:spPr>
          <a:xfrm>
            <a:off x="742165" y="3499802"/>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sp>
        <p:nvSpPr>
          <p:cNvPr id="44" name="Shape 126">
            <a:extLst>
              <a:ext uri="{FF2B5EF4-FFF2-40B4-BE49-F238E27FC236}">
                <a16:creationId xmlns:a16="http://schemas.microsoft.com/office/drawing/2014/main" id="{0BFDAE9A-0A6D-4DC6-8EBA-B086C686DA80}"/>
              </a:ext>
            </a:extLst>
          </p:cNvPr>
          <p:cNvSpPr>
            <a:spLocks noChangeAspect="1"/>
          </p:cNvSpPr>
          <p:nvPr/>
        </p:nvSpPr>
        <p:spPr>
          <a:xfrm>
            <a:off x="742165" y="1987381"/>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pic>
        <p:nvPicPr>
          <p:cNvPr id="6" name="Picture Placeholder 5">
            <a:extLst>
              <a:ext uri="{FF2B5EF4-FFF2-40B4-BE49-F238E27FC236}">
                <a16:creationId xmlns:a16="http://schemas.microsoft.com/office/drawing/2014/main" id="{8BEB1F91-96E8-4AE6-8A0F-A833C85103C6}"/>
              </a:ext>
            </a:extLst>
          </p:cNvPr>
          <p:cNvPicPr>
            <a:picLocks noGrp="1" noChangeAspect="1"/>
          </p:cNvPicPr>
          <p:nvPr>
            <p:ph type="pic" sz="quarter" idx="10"/>
          </p:nvPr>
        </p:nvPicPr>
        <p:blipFill>
          <a:blip r:embed="rId4"/>
          <a:srcRect l="20430" r="20430"/>
          <a:stretch>
            <a:fillRect/>
          </a:stretch>
        </p:blipFill>
        <p:spPr/>
      </p:pic>
    </p:spTree>
    <p:custDataLst>
      <p:tags r:id="rId1"/>
    </p:custDataLst>
    <p:extLst>
      <p:ext uri="{BB962C8B-B14F-4D97-AF65-F5344CB8AC3E}">
        <p14:creationId xmlns:p14="http://schemas.microsoft.com/office/powerpoint/2010/main" val="140126798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DISCUSSION</a:t>
            </a:r>
          </a:p>
        </p:txBody>
      </p:sp>
      <p:sp>
        <p:nvSpPr>
          <p:cNvPr id="37" name="TextBox 36"/>
          <p:cNvSpPr txBox="1"/>
          <p:nvPr/>
        </p:nvSpPr>
        <p:spPr>
          <a:xfrm>
            <a:off x="1666711" y="2335966"/>
            <a:ext cx="4131117"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endParaRPr lang="en-US" sz="2100">
              <a:solidFill>
                <a:schemeClr val="tx1"/>
              </a:solidFill>
              <a:latin typeface="+mn-lt"/>
              <a:ea typeface="Lato Regular"/>
              <a:cs typeface="Lato Regular"/>
            </a:endParaRPr>
          </a:p>
        </p:txBody>
      </p:sp>
      <p:sp>
        <p:nvSpPr>
          <p:cNvPr id="34" name="Shape 49"/>
          <p:cNvSpPr/>
          <p:nvPr/>
        </p:nvSpPr>
        <p:spPr>
          <a:xfrm>
            <a:off x="750457" y="3203539"/>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a:latin typeface="Lato Regular"/>
              <a:ea typeface="Lato Regular"/>
              <a:cs typeface="Lato Regular"/>
            </a:endParaRPr>
          </a:p>
        </p:txBody>
      </p:sp>
      <p:sp>
        <p:nvSpPr>
          <p:cNvPr id="35" name="Shape 49"/>
          <p:cNvSpPr/>
          <p:nvPr/>
        </p:nvSpPr>
        <p:spPr>
          <a:xfrm>
            <a:off x="750457" y="4731420"/>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a:latin typeface="Lato Regular"/>
              <a:ea typeface="Lato Regular"/>
              <a:cs typeface="Lato Regular"/>
            </a:endParaRPr>
          </a:p>
        </p:txBody>
      </p:sp>
      <p:grpSp>
        <p:nvGrpSpPr>
          <p:cNvPr id="81" name="Group 81"/>
          <p:cNvGrpSpPr>
            <a:grpSpLocks noChangeAspect="1"/>
          </p:cNvGrpSpPr>
          <p:nvPr/>
        </p:nvGrpSpPr>
        <p:grpSpPr>
          <a:xfrm>
            <a:off x="920492" y="2107176"/>
            <a:ext cx="283427" cy="274320"/>
            <a:chOff x="0" y="0"/>
            <a:chExt cx="568557" cy="550291"/>
          </a:xfrm>
          <a:solidFill>
            <a:schemeClr val="bg1"/>
          </a:solidFill>
        </p:grpSpPr>
        <p:sp>
          <p:nvSpPr>
            <p:cNvPr id="79" name="Shape 79"/>
            <p:cNvSpPr/>
            <p:nvPr/>
          </p:nvSpPr>
          <p:spPr>
            <a:xfrm>
              <a:off x="0" y="0"/>
              <a:ext cx="568558" cy="550292"/>
            </a:xfrm>
            <a:custGeom>
              <a:avLst/>
              <a:gdLst/>
              <a:ahLst/>
              <a:cxnLst>
                <a:cxn ang="0">
                  <a:pos x="wd2" y="hd2"/>
                </a:cxn>
                <a:cxn ang="5400000">
                  <a:pos x="wd2" y="hd2"/>
                </a:cxn>
                <a:cxn ang="10800000">
                  <a:pos x="wd2" y="hd2"/>
                </a:cxn>
                <a:cxn ang="16200000">
                  <a:pos x="wd2" y="hd2"/>
                </a:cxn>
              </a:cxnLst>
              <a:rect l="0" t="0" r="r" b="b"/>
              <a:pathLst>
                <a:path w="21600" h="21600" extrusionOk="0">
                  <a:moveTo>
                    <a:pt x="21080" y="2241"/>
                  </a:moveTo>
                  <a:cubicBezTo>
                    <a:pt x="18824" y="2241"/>
                    <a:pt x="18824" y="2241"/>
                    <a:pt x="18824" y="2241"/>
                  </a:cubicBezTo>
                  <a:cubicBezTo>
                    <a:pt x="18824" y="538"/>
                    <a:pt x="18824" y="538"/>
                    <a:pt x="18824" y="538"/>
                  </a:cubicBezTo>
                  <a:cubicBezTo>
                    <a:pt x="18824" y="179"/>
                    <a:pt x="18564" y="0"/>
                    <a:pt x="18304" y="0"/>
                  </a:cubicBezTo>
                  <a:cubicBezTo>
                    <a:pt x="16222" y="0"/>
                    <a:pt x="16222" y="0"/>
                    <a:pt x="16222" y="0"/>
                  </a:cubicBezTo>
                  <a:cubicBezTo>
                    <a:pt x="15875" y="0"/>
                    <a:pt x="15701" y="179"/>
                    <a:pt x="15701" y="538"/>
                  </a:cubicBezTo>
                  <a:cubicBezTo>
                    <a:pt x="15701" y="2241"/>
                    <a:pt x="15701" y="2241"/>
                    <a:pt x="15701" y="2241"/>
                  </a:cubicBezTo>
                  <a:cubicBezTo>
                    <a:pt x="12752" y="2241"/>
                    <a:pt x="12752" y="2241"/>
                    <a:pt x="12752" y="2241"/>
                  </a:cubicBezTo>
                  <a:cubicBezTo>
                    <a:pt x="12752" y="538"/>
                    <a:pt x="12752" y="538"/>
                    <a:pt x="12752" y="538"/>
                  </a:cubicBezTo>
                  <a:cubicBezTo>
                    <a:pt x="12752" y="179"/>
                    <a:pt x="12492" y="0"/>
                    <a:pt x="12231" y="0"/>
                  </a:cubicBezTo>
                  <a:cubicBezTo>
                    <a:pt x="10149" y="0"/>
                    <a:pt x="10149" y="0"/>
                    <a:pt x="10149" y="0"/>
                  </a:cubicBezTo>
                  <a:cubicBezTo>
                    <a:pt x="9802" y="0"/>
                    <a:pt x="9629" y="179"/>
                    <a:pt x="9629" y="538"/>
                  </a:cubicBezTo>
                  <a:cubicBezTo>
                    <a:pt x="9629" y="2241"/>
                    <a:pt x="9629" y="2241"/>
                    <a:pt x="9629" y="2241"/>
                  </a:cubicBezTo>
                  <a:cubicBezTo>
                    <a:pt x="6680" y="2241"/>
                    <a:pt x="6680" y="2241"/>
                    <a:pt x="6680" y="2241"/>
                  </a:cubicBezTo>
                  <a:cubicBezTo>
                    <a:pt x="6680" y="538"/>
                    <a:pt x="6680" y="538"/>
                    <a:pt x="6680" y="538"/>
                  </a:cubicBezTo>
                  <a:cubicBezTo>
                    <a:pt x="6680" y="179"/>
                    <a:pt x="6419" y="0"/>
                    <a:pt x="6159" y="0"/>
                  </a:cubicBezTo>
                  <a:cubicBezTo>
                    <a:pt x="4077" y="0"/>
                    <a:pt x="4077" y="0"/>
                    <a:pt x="4077" y="0"/>
                  </a:cubicBezTo>
                  <a:cubicBezTo>
                    <a:pt x="3730" y="0"/>
                    <a:pt x="3557" y="179"/>
                    <a:pt x="3557" y="538"/>
                  </a:cubicBezTo>
                  <a:cubicBezTo>
                    <a:pt x="3557" y="2241"/>
                    <a:pt x="3557" y="2241"/>
                    <a:pt x="3557" y="2241"/>
                  </a:cubicBezTo>
                  <a:cubicBezTo>
                    <a:pt x="520" y="2241"/>
                    <a:pt x="520" y="2241"/>
                    <a:pt x="520" y="2241"/>
                  </a:cubicBezTo>
                  <a:cubicBezTo>
                    <a:pt x="260" y="2241"/>
                    <a:pt x="0" y="2510"/>
                    <a:pt x="0" y="2778"/>
                  </a:cubicBezTo>
                  <a:cubicBezTo>
                    <a:pt x="0" y="21062"/>
                    <a:pt x="0" y="21062"/>
                    <a:pt x="0" y="21062"/>
                  </a:cubicBezTo>
                  <a:cubicBezTo>
                    <a:pt x="0" y="21331"/>
                    <a:pt x="260" y="21600"/>
                    <a:pt x="520" y="21600"/>
                  </a:cubicBezTo>
                  <a:cubicBezTo>
                    <a:pt x="21080" y="21600"/>
                    <a:pt x="21080" y="21600"/>
                    <a:pt x="21080" y="21600"/>
                  </a:cubicBezTo>
                  <a:cubicBezTo>
                    <a:pt x="21340" y="21600"/>
                    <a:pt x="21600" y="21331"/>
                    <a:pt x="21600" y="21062"/>
                  </a:cubicBezTo>
                  <a:cubicBezTo>
                    <a:pt x="21600" y="2778"/>
                    <a:pt x="21600" y="2778"/>
                    <a:pt x="21600" y="2778"/>
                  </a:cubicBezTo>
                  <a:cubicBezTo>
                    <a:pt x="21600" y="2510"/>
                    <a:pt x="21340" y="2241"/>
                    <a:pt x="21080" y="2241"/>
                  </a:cubicBezTo>
                  <a:close/>
                  <a:moveTo>
                    <a:pt x="16742" y="1076"/>
                  </a:moveTo>
                  <a:cubicBezTo>
                    <a:pt x="17783" y="1076"/>
                    <a:pt x="17783" y="1076"/>
                    <a:pt x="17783" y="1076"/>
                  </a:cubicBezTo>
                  <a:cubicBezTo>
                    <a:pt x="17783" y="4212"/>
                    <a:pt x="17783" y="4212"/>
                    <a:pt x="17783" y="4212"/>
                  </a:cubicBezTo>
                  <a:cubicBezTo>
                    <a:pt x="16742" y="4212"/>
                    <a:pt x="16742" y="4212"/>
                    <a:pt x="16742" y="4212"/>
                  </a:cubicBezTo>
                  <a:lnTo>
                    <a:pt x="16742" y="1076"/>
                  </a:lnTo>
                  <a:close/>
                  <a:moveTo>
                    <a:pt x="10670" y="1076"/>
                  </a:moveTo>
                  <a:cubicBezTo>
                    <a:pt x="11711" y="1076"/>
                    <a:pt x="11711" y="1076"/>
                    <a:pt x="11711" y="1076"/>
                  </a:cubicBezTo>
                  <a:cubicBezTo>
                    <a:pt x="11711" y="2689"/>
                    <a:pt x="11711" y="2689"/>
                    <a:pt x="11711" y="2689"/>
                  </a:cubicBezTo>
                  <a:cubicBezTo>
                    <a:pt x="11711" y="2778"/>
                    <a:pt x="11711" y="2778"/>
                    <a:pt x="11711" y="2778"/>
                  </a:cubicBezTo>
                  <a:cubicBezTo>
                    <a:pt x="11711" y="2868"/>
                    <a:pt x="11711" y="2868"/>
                    <a:pt x="11711" y="2958"/>
                  </a:cubicBezTo>
                  <a:cubicBezTo>
                    <a:pt x="11711" y="4212"/>
                    <a:pt x="11711" y="4212"/>
                    <a:pt x="11711" y="4212"/>
                  </a:cubicBezTo>
                  <a:cubicBezTo>
                    <a:pt x="10670" y="4212"/>
                    <a:pt x="10670" y="4212"/>
                    <a:pt x="10670" y="4212"/>
                  </a:cubicBezTo>
                  <a:lnTo>
                    <a:pt x="10670" y="1076"/>
                  </a:lnTo>
                  <a:close/>
                  <a:moveTo>
                    <a:pt x="4598" y="1076"/>
                  </a:moveTo>
                  <a:cubicBezTo>
                    <a:pt x="5639" y="1076"/>
                    <a:pt x="5639" y="1076"/>
                    <a:pt x="5639" y="1076"/>
                  </a:cubicBezTo>
                  <a:cubicBezTo>
                    <a:pt x="5639" y="4212"/>
                    <a:pt x="5639" y="4212"/>
                    <a:pt x="5639" y="4212"/>
                  </a:cubicBezTo>
                  <a:cubicBezTo>
                    <a:pt x="4598" y="4212"/>
                    <a:pt x="4598" y="4212"/>
                    <a:pt x="4598" y="4212"/>
                  </a:cubicBezTo>
                  <a:lnTo>
                    <a:pt x="4598" y="1076"/>
                  </a:lnTo>
                  <a:close/>
                  <a:moveTo>
                    <a:pt x="20559" y="20524"/>
                  </a:moveTo>
                  <a:cubicBezTo>
                    <a:pt x="1041" y="20524"/>
                    <a:pt x="1041" y="20524"/>
                    <a:pt x="1041" y="20524"/>
                  </a:cubicBezTo>
                  <a:cubicBezTo>
                    <a:pt x="1041" y="3316"/>
                    <a:pt x="1041" y="3316"/>
                    <a:pt x="1041" y="3316"/>
                  </a:cubicBezTo>
                  <a:cubicBezTo>
                    <a:pt x="3557" y="3316"/>
                    <a:pt x="3557" y="3316"/>
                    <a:pt x="3557" y="3316"/>
                  </a:cubicBezTo>
                  <a:cubicBezTo>
                    <a:pt x="3557" y="4750"/>
                    <a:pt x="3557" y="4750"/>
                    <a:pt x="3557" y="4750"/>
                  </a:cubicBezTo>
                  <a:cubicBezTo>
                    <a:pt x="3557" y="5019"/>
                    <a:pt x="3730" y="5288"/>
                    <a:pt x="4077" y="5288"/>
                  </a:cubicBezTo>
                  <a:cubicBezTo>
                    <a:pt x="6159" y="5288"/>
                    <a:pt x="6159" y="5288"/>
                    <a:pt x="6159" y="5288"/>
                  </a:cubicBezTo>
                  <a:cubicBezTo>
                    <a:pt x="6419" y="5288"/>
                    <a:pt x="6680" y="5019"/>
                    <a:pt x="6680" y="4750"/>
                  </a:cubicBezTo>
                  <a:cubicBezTo>
                    <a:pt x="6680" y="3316"/>
                    <a:pt x="6680" y="3316"/>
                    <a:pt x="6680" y="3316"/>
                  </a:cubicBezTo>
                  <a:cubicBezTo>
                    <a:pt x="9629" y="3316"/>
                    <a:pt x="9629" y="3316"/>
                    <a:pt x="9629" y="3316"/>
                  </a:cubicBezTo>
                  <a:cubicBezTo>
                    <a:pt x="9629" y="4750"/>
                    <a:pt x="9629" y="4750"/>
                    <a:pt x="9629" y="4750"/>
                  </a:cubicBezTo>
                  <a:cubicBezTo>
                    <a:pt x="9629" y="5019"/>
                    <a:pt x="9802" y="5288"/>
                    <a:pt x="10149" y="5288"/>
                  </a:cubicBezTo>
                  <a:cubicBezTo>
                    <a:pt x="12231" y="5288"/>
                    <a:pt x="12231" y="5288"/>
                    <a:pt x="12231" y="5288"/>
                  </a:cubicBezTo>
                  <a:cubicBezTo>
                    <a:pt x="12492" y="5288"/>
                    <a:pt x="12752" y="5019"/>
                    <a:pt x="12752" y="4750"/>
                  </a:cubicBezTo>
                  <a:cubicBezTo>
                    <a:pt x="12752" y="3316"/>
                    <a:pt x="12752" y="3316"/>
                    <a:pt x="12752" y="3316"/>
                  </a:cubicBezTo>
                  <a:cubicBezTo>
                    <a:pt x="15701" y="3316"/>
                    <a:pt x="15701" y="3316"/>
                    <a:pt x="15701" y="3316"/>
                  </a:cubicBezTo>
                  <a:cubicBezTo>
                    <a:pt x="15701" y="4750"/>
                    <a:pt x="15701" y="4750"/>
                    <a:pt x="15701" y="4750"/>
                  </a:cubicBezTo>
                  <a:cubicBezTo>
                    <a:pt x="15701" y="5019"/>
                    <a:pt x="15875" y="5288"/>
                    <a:pt x="16222" y="5288"/>
                  </a:cubicBezTo>
                  <a:cubicBezTo>
                    <a:pt x="18304" y="5288"/>
                    <a:pt x="18304" y="5288"/>
                    <a:pt x="18304" y="5288"/>
                  </a:cubicBezTo>
                  <a:cubicBezTo>
                    <a:pt x="18564" y="5288"/>
                    <a:pt x="18824" y="5019"/>
                    <a:pt x="18824" y="4750"/>
                  </a:cubicBezTo>
                  <a:cubicBezTo>
                    <a:pt x="18824" y="3316"/>
                    <a:pt x="18824" y="3316"/>
                    <a:pt x="18824" y="3316"/>
                  </a:cubicBezTo>
                  <a:cubicBezTo>
                    <a:pt x="20559" y="3316"/>
                    <a:pt x="20559" y="3316"/>
                    <a:pt x="20559" y="3316"/>
                  </a:cubicBezTo>
                  <a:lnTo>
                    <a:pt x="20559" y="20524"/>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sp>
          <p:nvSpPr>
            <p:cNvPr id="80" name="Shape 80"/>
            <p:cNvSpPr/>
            <p:nvPr/>
          </p:nvSpPr>
          <p:spPr>
            <a:xfrm>
              <a:off x="91334" y="184952"/>
              <a:ext cx="385891" cy="274005"/>
            </a:xfrm>
            <a:custGeom>
              <a:avLst/>
              <a:gdLst/>
              <a:ahLst/>
              <a:cxnLst>
                <a:cxn ang="0">
                  <a:pos x="wd2" y="hd2"/>
                </a:cxn>
                <a:cxn ang="5400000">
                  <a:pos x="wd2" y="hd2"/>
                </a:cxn>
                <a:cxn ang="10800000">
                  <a:pos x="wd2" y="hd2"/>
                </a:cxn>
                <a:cxn ang="16200000">
                  <a:pos x="wd2" y="hd2"/>
                </a:cxn>
              </a:cxnLst>
              <a:rect l="0" t="0" r="r" b="b"/>
              <a:pathLst>
                <a:path w="21600" h="21600" extrusionOk="0">
                  <a:moveTo>
                    <a:pt x="20833" y="0"/>
                  </a:moveTo>
                  <a:cubicBezTo>
                    <a:pt x="767" y="0"/>
                    <a:pt x="767" y="0"/>
                    <a:pt x="767" y="0"/>
                  </a:cubicBezTo>
                  <a:cubicBezTo>
                    <a:pt x="383" y="0"/>
                    <a:pt x="0" y="540"/>
                    <a:pt x="0" y="1080"/>
                  </a:cubicBezTo>
                  <a:cubicBezTo>
                    <a:pt x="0" y="20520"/>
                    <a:pt x="0" y="20520"/>
                    <a:pt x="0" y="20520"/>
                  </a:cubicBezTo>
                  <a:cubicBezTo>
                    <a:pt x="0" y="21060"/>
                    <a:pt x="383" y="21600"/>
                    <a:pt x="767" y="21600"/>
                  </a:cubicBezTo>
                  <a:cubicBezTo>
                    <a:pt x="20833" y="21600"/>
                    <a:pt x="20833" y="21600"/>
                    <a:pt x="20833" y="21600"/>
                  </a:cubicBezTo>
                  <a:cubicBezTo>
                    <a:pt x="21217" y="21600"/>
                    <a:pt x="21600" y="21060"/>
                    <a:pt x="21600" y="20520"/>
                  </a:cubicBezTo>
                  <a:cubicBezTo>
                    <a:pt x="21600" y="1080"/>
                    <a:pt x="21600" y="1080"/>
                    <a:pt x="21600" y="1080"/>
                  </a:cubicBezTo>
                  <a:cubicBezTo>
                    <a:pt x="21600" y="540"/>
                    <a:pt x="21217" y="0"/>
                    <a:pt x="20833" y="0"/>
                  </a:cubicBezTo>
                  <a:close/>
                  <a:moveTo>
                    <a:pt x="20066" y="19440"/>
                  </a:moveTo>
                  <a:cubicBezTo>
                    <a:pt x="1534" y="19440"/>
                    <a:pt x="1534" y="19440"/>
                    <a:pt x="1534" y="19440"/>
                  </a:cubicBezTo>
                  <a:cubicBezTo>
                    <a:pt x="1534" y="2160"/>
                    <a:pt x="1534" y="2160"/>
                    <a:pt x="1534" y="2160"/>
                  </a:cubicBezTo>
                  <a:cubicBezTo>
                    <a:pt x="20066" y="2160"/>
                    <a:pt x="20066" y="2160"/>
                    <a:pt x="20066" y="2160"/>
                  </a:cubicBezTo>
                  <a:lnTo>
                    <a:pt x="20066" y="1944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grpSp>
      <p:grpSp>
        <p:nvGrpSpPr>
          <p:cNvPr id="67" name="Group 67"/>
          <p:cNvGrpSpPr>
            <a:grpSpLocks noChangeAspect="1"/>
          </p:cNvGrpSpPr>
          <p:nvPr/>
        </p:nvGrpSpPr>
        <p:grpSpPr>
          <a:xfrm>
            <a:off x="934448" y="3659822"/>
            <a:ext cx="255515" cy="320040"/>
            <a:chOff x="0" y="0"/>
            <a:chExt cx="452106" cy="566274"/>
          </a:xfrm>
          <a:solidFill>
            <a:schemeClr val="bg1"/>
          </a:solidFill>
        </p:grpSpPr>
        <p:sp>
          <p:nvSpPr>
            <p:cNvPr id="62" name="Shape 62"/>
            <p:cNvSpPr/>
            <p:nvPr/>
          </p:nvSpPr>
          <p:spPr>
            <a:xfrm>
              <a:off x="0" y="0"/>
              <a:ext cx="452107" cy="566275"/>
            </a:xfrm>
            <a:custGeom>
              <a:avLst/>
              <a:gdLst/>
              <a:ahLst/>
              <a:cxnLst>
                <a:cxn ang="0">
                  <a:pos x="wd2" y="hd2"/>
                </a:cxn>
                <a:cxn ang="5400000">
                  <a:pos x="wd2" y="hd2"/>
                </a:cxn>
                <a:cxn ang="10800000">
                  <a:pos x="wd2" y="hd2"/>
                </a:cxn>
                <a:cxn ang="16200000">
                  <a:pos x="wd2" y="hd2"/>
                </a:cxn>
              </a:cxnLst>
              <a:rect l="0" t="0" r="r" b="b"/>
              <a:pathLst>
                <a:path w="21600" h="21600" extrusionOk="0">
                  <a:moveTo>
                    <a:pt x="655" y="21600"/>
                  </a:moveTo>
                  <a:cubicBezTo>
                    <a:pt x="20945" y="21600"/>
                    <a:pt x="20945" y="21600"/>
                    <a:pt x="20945" y="21600"/>
                  </a:cubicBezTo>
                  <a:cubicBezTo>
                    <a:pt x="21273" y="21600"/>
                    <a:pt x="21600" y="21339"/>
                    <a:pt x="21600" y="21077"/>
                  </a:cubicBezTo>
                  <a:cubicBezTo>
                    <a:pt x="21600" y="1568"/>
                    <a:pt x="21600" y="1568"/>
                    <a:pt x="21600" y="1568"/>
                  </a:cubicBezTo>
                  <a:cubicBezTo>
                    <a:pt x="21600" y="1306"/>
                    <a:pt x="21273" y="1045"/>
                    <a:pt x="20945" y="1045"/>
                  </a:cubicBezTo>
                  <a:cubicBezTo>
                    <a:pt x="15055" y="1045"/>
                    <a:pt x="15055" y="1045"/>
                    <a:pt x="15055" y="1045"/>
                  </a:cubicBezTo>
                  <a:cubicBezTo>
                    <a:pt x="15055" y="523"/>
                    <a:pt x="15055" y="523"/>
                    <a:pt x="15055" y="523"/>
                  </a:cubicBezTo>
                  <a:cubicBezTo>
                    <a:pt x="15055" y="174"/>
                    <a:pt x="14836" y="0"/>
                    <a:pt x="14400" y="0"/>
                  </a:cubicBezTo>
                  <a:cubicBezTo>
                    <a:pt x="7091" y="0"/>
                    <a:pt x="7091" y="0"/>
                    <a:pt x="7091" y="0"/>
                  </a:cubicBezTo>
                  <a:cubicBezTo>
                    <a:pt x="6764" y="0"/>
                    <a:pt x="6436" y="174"/>
                    <a:pt x="6436" y="523"/>
                  </a:cubicBezTo>
                  <a:cubicBezTo>
                    <a:pt x="6436" y="1045"/>
                    <a:pt x="6436" y="1045"/>
                    <a:pt x="6436" y="1045"/>
                  </a:cubicBezTo>
                  <a:cubicBezTo>
                    <a:pt x="655" y="1045"/>
                    <a:pt x="655" y="1045"/>
                    <a:pt x="655" y="1045"/>
                  </a:cubicBezTo>
                  <a:cubicBezTo>
                    <a:pt x="327" y="1045"/>
                    <a:pt x="0" y="1306"/>
                    <a:pt x="0" y="1568"/>
                  </a:cubicBezTo>
                  <a:cubicBezTo>
                    <a:pt x="0" y="21077"/>
                    <a:pt x="0" y="21077"/>
                    <a:pt x="0" y="21077"/>
                  </a:cubicBezTo>
                  <a:cubicBezTo>
                    <a:pt x="0" y="21339"/>
                    <a:pt x="327" y="21600"/>
                    <a:pt x="655" y="21600"/>
                  </a:cubicBezTo>
                  <a:close/>
                  <a:moveTo>
                    <a:pt x="7745" y="1045"/>
                  </a:moveTo>
                  <a:cubicBezTo>
                    <a:pt x="13745" y="1045"/>
                    <a:pt x="13745" y="1045"/>
                    <a:pt x="13745" y="1045"/>
                  </a:cubicBezTo>
                  <a:cubicBezTo>
                    <a:pt x="13745" y="4094"/>
                    <a:pt x="13745" y="4094"/>
                    <a:pt x="13745" y="4094"/>
                  </a:cubicBezTo>
                  <a:cubicBezTo>
                    <a:pt x="7745" y="4094"/>
                    <a:pt x="7745" y="4094"/>
                    <a:pt x="7745" y="4094"/>
                  </a:cubicBezTo>
                  <a:lnTo>
                    <a:pt x="7745" y="1045"/>
                  </a:lnTo>
                  <a:close/>
                  <a:moveTo>
                    <a:pt x="1309" y="2090"/>
                  </a:moveTo>
                  <a:cubicBezTo>
                    <a:pt x="6436" y="2090"/>
                    <a:pt x="6436" y="2090"/>
                    <a:pt x="6436" y="2090"/>
                  </a:cubicBezTo>
                  <a:cubicBezTo>
                    <a:pt x="6436" y="4616"/>
                    <a:pt x="6436" y="4616"/>
                    <a:pt x="6436" y="4616"/>
                  </a:cubicBezTo>
                  <a:cubicBezTo>
                    <a:pt x="6436" y="4877"/>
                    <a:pt x="6764" y="5139"/>
                    <a:pt x="7091" y="5139"/>
                  </a:cubicBezTo>
                  <a:cubicBezTo>
                    <a:pt x="14400" y="5139"/>
                    <a:pt x="14400" y="5139"/>
                    <a:pt x="14400" y="5139"/>
                  </a:cubicBezTo>
                  <a:cubicBezTo>
                    <a:pt x="14836" y="5139"/>
                    <a:pt x="15055" y="4877"/>
                    <a:pt x="15055" y="4616"/>
                  </a:cubicBezTo>
                  <a:cubicBezTo>
                    <a:pt x="15055" y="2090"/>
                    <a:pt x="15055" y="2090"/>
                    <a:pt x="15055" y="2090"/>
                  </a:cubicBezTo>
                  <a:cubicBezTo>
                    <a:pt x="20291" y="2090"/>
                    <a:pt x="20291" y="2090"/>
                    <a:pt x="20291" y="2090"/>
                  </a:cubicBezTo>
                  <a:cubicBezTo>
                    <a:pt x="20291" y="20555"/>
                    <a:pt x="20291" y="20555"/>
                    <a:pt x="20291" y="20555"/>
                  </a:cubicBezTo>
                  <a:cubicBezTo>
                    <a:pt x="1309" y="20555"/>
                    <a:pt x="1309" y="20555"/>
                    <a:pt x="1309" y="20555"/>
                  </a:cubicBezTo>
                  <a:lnTo>
                    <a:pt x="1309" y="209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sp>
          <p:nvSpPr>
            <p:cNvPr id="63" name="Shape 63"/>
            <p:cNvSpPr/>
            <p:nvPr/>
          </p:nvSpPr>
          <p:spPr>
            <a:xfrm>
              <a:off x="134719" y="278571"/>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sp>
          <p:nvSpPr>
            <p:cNvPr id="64" name="Shape 64"/>
            <p:cNvSpPr/>
            <p:nvPr/>
          </p:nvSpPr>
          <p:spPr>
            <a:xfrm>
              <a:off x="134719" y="18723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sp>
          <p:nvSpPr>
            <p:cNvPr id="65" name="Shape 65"/>
            <p:cNvSpPr/>
            <p:nvPr/>
          </p:nvSpPr>
          <p:spPr>
            <a:xfrm>
              <a:off x="134719" y="36990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sp>
          <p:nvSpPr>
            <p:cNvPr id="66" name="Shape 66"/>
            <p:cNvSpPr/>
            <p:nvPr/>
          </p:nvSpPr>
          <p:spPr>
            <a:xfrm>
              <a:off x="73068" y="91334"/>
              <a:ext cx="305972" cy="401873"/>
            </a:xfrm>
            <a:custGeom>
              <a:avLst/>
              <a:gdLst/>
              <a:ahLst/>
              <a:cxnLst>
                <a:cxn ang="0">
                  <a:pos x="wd2" y="hd2"/>
                </a:cxn>
                <a:cxn ang="5400000">
                  <a:pos x="wd2" y="hd2"/>
                </a:cxn>
                <a:cxn ang="10800000">
                  <a:pos x="wd2" y="hd2"/>
                </a:cxn>
                <a:cxn ang="16200000">
                  <a:pos x="wd2" y="hd2"/>
                </a:cxn>
              </a:cxnLst>
              <a:rect l="0" t="0" r="r" b="b"/>
              <a:pathLst>
                <a:path w="21600" h="21600" extrusionOk="0">
                  <a:moveTo>
                    <a:pt x="20633" y="0"/>
                  </a:moveTo>
                  <a:cubicBezTo>
                    <a:pt x="19988" y="0"/>
                    <a:pt x="19666" y="368"/>
                    <a:pt x="19666" y="736"/>
                  </a:cubicBezTo>
                  <a:cubicBezTo>
                    <a:pt x="19666" y="20127"/>
                    <a:pt x="19666" y="20127"/>
                    <a:pt x="19666" y="20127"/>
                  </a:cubicBezTo>
                  <a:cubicBezTo>
                    <a:pt x="1934" y="20127"/>
                    <a:pt x="1934" y="20127"/>
                    <a:pt x="1934" y="20127"/>
                  </a:cubicBezTo>
                  <a:cubicBezTo>
                    <a:pt x="1934" y="736"/>
                    <a:pt x="1934" y="736"/>
                    <a:pt x="1934" y="736"/>
                  </a:cubicBezTo>
                  <a:cubicBezTo>
                    <a:pt x="1934" y="368"/>
                    <a:pt x="1451" y="0"/>
                    <a:pt x="967" y="0"/>
                  </a:cubicBezTo>
                  <a:cubicBezTo>
                    <a:pt x="484" y="0"/>
                    <a:pt x="0" y="368"/>
                    <a:pt x="0" y="736"/>
                  </a:cubicBezTo>
                  <a:cubicBezTo>
                    <a:pt x="0" y="20864"/>
                    <a:pt x="0" y="20864"/>
                    <a:pt x="0" y="20864"/>
                  </a:cubicBezTo>
                  <a:cubicBezTo>
                    <a:pt x="0" y="21232"/>
                    <a:pt x="484" y="21600"/>
                    <a:pt x="967" y="21600"/>
                  </a:cubicBezTo>
                  <a:cubicBezTo>
                    <a:pt x="20633" y="21600"/>
                    <a:pt x="20633" y="21600"/>
                    <a:pt x="20633" y="21600"/>
                  </a:cubicBezTo>
                  <a:cubicBezTo>
                    <a:pt x="21116" y="21600"/>
                    <a:pt x="21600" y="21232"/>
                    <a:pt x="21600" y="20864"/>
                  </a:cubicBezTo>
                  <a:cubicBezTo>
                    <a:pt x="21600" y="736"/>
                    <a:pt x="21600" y="736"/>
                    <a:pt x="21600" y="736"/>
                  </a:cubicBezTo>
                  <a:cubicBezTo>
                    <a:pt x="21600" y="368"/>
                    <a:pt x="21116" y="0"/>
                    <a:pt x="20633" y="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grpSp>
      <p:grpSp>
        <p:nvGrpSpPr>
          <p:cNvPr id="70" name="Group 70"/>
          <p:cNvGrpSpPr>
            <a:grpSpLocks noChangeAspect="1"/>
          </p:cNvGrpSpPr>
          <p:nvPr/>
        </p:nvGrpSpPr>
        <p:grpSpPr>
          <a:xfrm>
            <a:off x="885181" y="5284144"/>
            <a:ext cx="354049" cy="228600"/>
            <a:chOff x="0" y="0"/>
            <a:chExt cx="579975" cy="374472"/>
          </a:xfrm>
          <a:solidFill>
            <a:schemeClr val="bg1"/>
          </a:solidFill>
        </p:grpSpPr>
        <p:sp>
          <p:nvSpPr>
            <p:cNvPr id="68" name="Shape 68"/>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sp>
          <p:nvSpPr>
            <p:cNvPr id="69" name="Shape 69"/>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grpSp>
      <p:sp>
        <p:nvSpPr>
          <p:cNvPr id="32" name="TextBox 31"/>
          <p:cNvSpPr txBox="1"/>
          <p:nvPr/>
        </p:nvSpPr>
        <p:spPr>
          <a:xfrm>
            <a:off x="1574528" y="3585388"/>
            <a:ext cx="4131116"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lang="en-US" sz="2200" dirty="0"/>
              <a:t>Read – 5 minutes</a:t>
            </a:r>
            <a:endParaRPr lang="en-US" sz="2200" b="0" i="0" u="none" strike="noStrike" cap="none" spc="0" normalizeH="0" baseline="0" dirty="0">
              <a:ln>
                <a:noFill/>
              </a:ln>
              <a:solidFill>
                <a:schemeClr val="tx1"/>
              </a:solidFill>
              <a:effectLst/>
              <a:uFillTx/>
              <a:latin typeface="+mn-lt"/>
              <a:ea typeface="+mn-ea"/>
              <a:cs typeface="+mn-cs"/>
            </a:endParaRPr>
          </a:p>
        </p:txBody>
      </p:sp>
      <p:sp>
        <p:nvSpPr>
          <p:cNvPr id="33" name="TextBox 32"/>
          <p:cNvSpPr txBox="1"/>
          <p:nvPr/>
        </p:nvSpPr>
        <p:spPr>
          <a:xfrm>
            <a:off x="1637686" y="5149867"/>
            <a:ext cx="3749039"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a:lnSpc>
                <a:spcPct val="100000"/>
              </a:lnSpc>
              <a:spcBef>
                <a:spcPts val="0"/>
              </a:spcBef>
              <a:spcAft>
                <a:spcPts val="0"/>
              </a:spcAft>
              <a:buNone/>
              <a:tabLst/>
            </a:pPr>
            <a:r>
              <a:rPr lang="en-US" sz="2200">
                <a:sym typeface="Helvetica Light"/>
              </a:rPr>
              <a:t>Discuss</a:t>
            </a:r>
            <a:endParaRPr lang="en-US"/>
          </a:p>
        </p:txBody>
      </p:sp>
      <p:sp>
        <p:nvSpPr>
          <p:cNvPr id="90" name="TextBox 89"/>
          <p:cNvSpPr txBox="1"/>
          <p:nvPr/>
        </p:nvSpPr>
        <p:spPr>
          <a:xfrm>
            <a:off x="670667" y="1030955"/>
            <a:ext cx="3473070"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a:t>The future of peer review</a:t>
            </a:r>
          </a:p>
        </p:txBody>
      </p:sp>
      <p:grpSp>
        <p:nvGrpSpPr>
          <p:cNvPr id="30" name="Group 29">
            <a:extLst>
              <a:ext uri="{FF2B5EF4-FFF2-40B4-BE49-F238E27FC236}">
                <a16:creationId xmlns:a16="http://schemas.microsoft.com/office/drawing/2014/main" id="{62E78BFF-8F68-4FB3-A7E7-EBF08B99FD08}"/>
              </a:ext>
            </a:extLst>
          </p:cNvPr>
          <p:cNvGrpSpPr/>
          <p:nvPr/>
        </p:nvGrpSpPr>
        <p:grpSpPr>
          <a:xfrm>
            <a:off x="727404" y="5099857"/>
            <a:ext cx="640080" cy="640080"/>
            <a:chOff x="761876" y="5075309"/>
            <a:chExt cx="640080" cy="640080"/>
          </a:xfrm>
          <a:solidFill>
            <a:srgbClr val="002060"/>
          </a:solidFill>
        </p:grpSpPr>
        <p:sp>
          <p:nvSpPr>
            <p:cNvPr id="36" name="Shape 126">
              <a:extLst>
                <a:ext uri="{FF2B5EF4-FFF2-40B4-BE49-F238E27FC236}">
                  <a16:creationId xmlns:a16="http://schemas.microsoft.com/office/drawing/2014/main" id="{5686C6D8-6312-4A33-B60C-73C58E1A70CB}"/>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a:latin typeface="Lato Regular"/>
                <a:ea typeface="Lato Regular"/>
                <a:cs typeface="Lato Regular"/>
              </a:endParaRPr>
            </a:p>
          </p:txBody>
        </p:sp>
        <p:grpSp>
          <p:nvGrpSpPr>
            <p:cNvPr id="38" name="Group 70">
              <a:extLst>
                <a:ext uri="{FF2B5EF4-FFF2-40B4-BE49-F238E27FC236}">
                  <a16:creationId xmlns:a16="http://schemas.microsoft.com/office/drawing/2014/main" id="{192E136D-2C35-427F-94CC-49C4B1BDA58D}"/>
                </a:ext>
              </a:extLst>
            </p:cNvPr>
            <p:cNvGrpSpPr>
              <a:grpSpLocks noChangeAspect="1"/>
            </p:cNvGrpSpPr>
            <p:nvPr/>
          </p:nvGrpSpPr>
          <p:grpSpPr>
            <a:xfrm>
              <a:off x="904892" y="5255569"/>
              <a:ext cx="354049" cy="228600"/>
              <a:chOff x="0" y="0"/>
              <a:chExt cx="579975" cy="374472"/>
            </a:xfrm>
            <a:grpFill/>
          </p:grpSpPr>
          <p:sp>
            <p:nvSpPr>
              <p:cNvPr id="39" name="Shape 68">
                <a:extLst>
                  <a:ext uri="{FF2B5EF4-FFF2-40B4-BE49-F238E27FC236}">
                    <a16:creationId xmlns:a16="http://schemas.microsoft.com/office/drawing/2014/main" id="{8407F413-A7D7-4689-B086-000C08FED6F6}"/>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sp>
            <p:nvSpPr>
              <p:cNvPr id="41" name="Shape 69">
                <a:extLst>
                  <a:ext uri="{FF2B5EF4-FFF2-40B4-BE49-F238E27FC236}">
                    <a16:creationId xmlns:a16="http://schemas.microsoft.com/office/drawing/2014/main" id="{877F41BF-0223-44E1-B761-2F631ED4D614}"/>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a:solidFill>
                    <a:schemeClr val="accent2"/>
                  </a:solidFill>
                </a:endParaRPr>
              </a:p>
            </p:txBody>
          </p:sp>
        </p:grpSp>
      </p:grpSp>
      <p:sp>
        <p:nvSpPr>
          <p:cNvPr id="43" name="Shape 126">
            <a:extLst>
              <a:ext uri="{FF2B5EF4-FFF2-40B4-BE49-F238E27FC236}">
                <a16:creationId xmlns:a16="http://schemas.microsoft.com/office/drawing/2014/main" id="{B49A6BF2-BA4F-499C-ADFD-05CD762E23E7}"/>
              </a:ext>
            </a:extLst>
          </p:cNvPr>
          <p:cNvSpPr>
            <a:spLocks noChangeAspect="1"/>
          </p:cNvSpPr>
          <p:nvPr/>
        </p:nvSpPr>
        <p:spPr>
          <a:xfrm>
            <a:off x="742165" y="3499802"/>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a:latin typeface="Lato Regular"/>
              <a:ea typeface="Lato Regular"/>
              <a:cs typeface="Lato Regular"/>
            </a:endParaRPr>
          </a:p>
        </p:txBody>
      </p:sp>
      <p:sp>
        <p:nvSpPr>
          <p:cNvPr id="44" name="Shape 126">
            <a:extLst>
              <a:ext uri="{FF2B5EF4-FFF2-40B4-BE49-F238E27FC236}">
                <a16:creationId xmlns:a16="http://schemas.microsoft.com/office/drawing/2014/main" id="{0BFDAE9A-0A6D-4DC6-8EBA-B086C686DA80}"/>
              </a:ext>
            </a:extLst>
          </p:cNvPr>
          <p:cNvSpPr>
            <a:spLocks noChangeAspect="1"/>
          </p:cNvSpPr>
          <p:nvPr/>
        </p:nvSpPr>
        <p:spPr>
          <a:xfrm>
            <a:off x="742165" y="1987381"/>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a:latin typeface="Lato Regular"/>
              <a:ea typeface="Lato Regular"/>
              <a:cs typeface="Lato Regular"/>
            </a:endParaRPr>
          </a:p>
        </p:txBody>
      </p:sp>
      <p:sp>
        <p:nvSpPr>
          <p:cNvPr id="31" name="TextBox 30"/>
          <p:cNvSpPr txBox="1"/>
          <p:nvPr/>
        </p:nvSpPr>
        <p:spPr>
          <a:xfrm>
            <a:off x="1577810" y="1841952"/>
            <a:ext cx="7552743" cy="7682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defTabSz="584200"/>
            <a:r>
              <a:rPr lang="en-US" sz="2200" dirty="0">
                <a:ea typeface="+mn-lt"/>
                <a:cs typeface="+mn-lt"/>
              </a:rPr>
              <a:t>AI peer reviewers unleashed to ease publishing grind </a:t>
            </a:r>
          </a:p>
          <a:p>
            <a:pPr marL="0" marR="0" indent="0" algn="l" defTabSz="584200">
              <a:lnSpc>
                <a:spcPct val="100000"/>
              </a:lnSpc>
              <a:spcBef>
                <a:spcPts val="0"/>
              </a:spcBef>
              <a:spcAft>
                <a:spcPts val="0"/>
              </a:spcAft>
              <a:buNone/>
              <a:tabLst/>
            </a:pPr>
            <a:r>
              <a:rPr lang="en-US" sz="2200" dirty="0">
                <a:ea typeface="+mn-lt"/>
                <a:cs typeface="+mn-lt"/>
                <a:hlinkClick r:id="rId4"/>
              </a:rPr>
              <a:t>https://www.nature.com/articles/d41586-018-07245-9</a:t>
            </a:r>
            <a:r>
              <a:rPr lang="en-US" sz="2200" dirty="0">
                <a:ea typeface="+mn-lt"/>
                <a:cs typeface="+mn-lt"/>
              </a:rPr>
              <a:t> </a:t>
            </a:r>
            <a:endParaRPr lang="en-US" dirty="0"/>
          </a:p>
        </p:txBody>
      </p:sp>
    </p:spTree>
    <p:custDataLst>
      <p:tags r:id="rId1"/>
    </p:custDataLst>
    <p:extLst>
      <p:ext uri="{BB962C8B-B14F-4D97-AF65-F5344CB8AC3E}">
        <p14:creationId xmlns:p14="http://schemas.microsoft.com/office/powerpoint/2010/main" val="379780983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362FC1-D019-47A1-BD60-709A54698F7A}"/>
              </a:ext>
            </a:extLst>
          </p:cNvPr>
          <p:cNvSpPr txBox="1"/>
          <p:nvPr/>
        </p:nvSpPr>
        <p:spPr>
          <a:xfrm>
            <a:off x="2326512" y="2052684"/>
            <a:ext cx="7801336"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3600" dirty="0">
                <a:solidFill>
                  <a:srgbClr val="000000"/>
                </a:solidFill>
                <a:sym typeface="Helvetica Light"/>
              </a:rPr>
              <a:t>Would</a:t>
            </a:r>
            <a:r>
              <a:rPr kumimoji="0" lang="en-US" sz="3600" b="0" i="0" u="none" strike="noStrike" cap="none" spc="0" normalizeH="0" baseline="0" dirty="0">
                <a:ln>
                  <a:noFill/>
                </a:ln>
                <a:solidFill>
                  <a:srgbClr val="000000"/>
                </a:solidFill>
                <a:effectLst/>
                <a:uFillTx/>
                <a:latin typeface="+mn-lt"/>
                <a:ea typeface="+mn-ea"/>
                <a:cs typeface="+mn-cs"/>
                <a:sym typeface="Helvetica Light"/>
              </a:rPr>
              <a:t> you be comfortable with AI </a:t>
            </a:r>
          </a:p>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Light"/>
              </a:rPr>
              <a:t>tools being used to peer review your </a:t>
            </a:r>
          </a:p>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Light"/>
              </a:rPr>
              <a:t>work? Why or why not? </a:t>
            </a:r>
          </a:p>
          <a:p>
            <a:pPr marL="0" marR="0" indent="0" algn="ctr" defTabSz="584200" rtl="0" fontAlgn="auto" latinLnBrk="1" hangingPunct="0">
              <a:lnSpc>
                <a:spcPct val="100000"/>
              </a:lnSpc>
              <a:spcBef>
                <a:spcPts val="0"/>
              </a:spcBef>
              <a:spcAft>
                <a:spcPts val="0"/>
              </a:spcAft>
              <a:buClrTx/>
              <a:buSzTx/>
              <a:buFontTx/>
              <a:buNone/>
              <a:tabLst/>
            </a:pPr>
            <a:r>
              <a:rPr lang="en-US" sz="3600" dirty="0">
                <a:solidFill>
                  <a:srgbClr val="000000"/>
                </a:solidFill>
                <a:sym typeface="Helvetica Light"/>
              </a:rPr>
              <a:t>If you have concerns, what are they?</a:t>
            </a:r>
            <a:r>
              <a:rPr kumimoji="0" lang="en-US" sz="3600" b="0" i="0" u="none" strike="noStrike" cap="none" spc="0" normalizeH="0" baseline="0" dirty="0">
                <a:ln>
                  <a:noFill/>
                </a:ln>
                <a:solidFill>
                  <a:srgbClr val="000000"/>
                </a:solidFill>
                <a:effectLst/>
                <a:uFillTx/>
                <a:latin typeface="+mn-lt"/>
                <a:ea typeface="+mn-ea"/>
                <a:cs typeface="+mn-cs"/>
                <a:sym typeface="Helvetica Light"/>
              </a:rPr>
              <a:t> </a:t>
            </a:r>
          </a:p>
        </p:txBody>
      </p:sp>
    </p:spTree>
    <p:extLst>
      <p:ext uri="{BB962C8B-B14F-4D97-AF65-F5344CB8AC3E}">
        <p14:creationId xmlns:p14="http://schemas.microsoft.com/office/powerpoint/2010/main" val="121829643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61198D-AAB0-4E80-B0AB-2984C0EDB56B}"/>
              </a:ext>
            </a:extLst>
          </p:cNvPr>
          <p:cNvPicPr>
            <a:picLocks noChangeAspect="1"/>
          </p:cNvPicPr>
          <p:nvPr/>
        </p:nvPicPr>
        <p:blipFill>
          <a:blip r:embed="rId3"/>
          <a:stretch>
            <a:fillRect/>
          </a:stretch>
        </p:blipFill>
        <p:spPr>
          <a:xfrm>
            <a:off x="739588" y="389965"/>
            <a:ext cx="10026071" cy="5640546"/>
          </a:xfrm>
          <a:prstGeom prst="rect">
            <a:avLst/>
          </a:prstGeom>
        </p:spPr>
      </p:pic>
    </p:spTree>
    <p:extLst>
      <p:ext uri="{BB962C8B-B14F-4D97-AF65-F5344CB8AC3E}">
        <p14:creationId xmlns:p14="http://schemas.microsoft.com/office/powerpoint/2010/main" val="110511290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srcRect l="19908" r="19908"/>
          <a:stretch/>
        </p:blipFill>
        <p:spPr>
          <a:xfrm>
            <a:off x="4853491" y="-5825"/>
            <a:ext cx="7330748" cy="6858000"/>
          </a:xfrm>
        </p:spPr>
      </p:pic>
      <p:sp>
        <p:nvSpPr>
          <p:cNvPr id="4" name="Title 3"/>
          <p:cNvSpPr>
            <a:spLocks noGrp="1"/>
          </p:cNvSpPr>
          <p:nvPr>
            <p:ph type="title"/>
          </p:nvPr>
        </p:nvSpPr>
        <p:spPr/>
        <p:txBody>
          <a:bodyPr/>
          <a:lstStyle/>
          <a:p>
            <a:r>
              <a:rPr lang="en-US" dirty="0"/>
              <a:t>PART 2</a:t>
            </a:r>
          </a:p>
        </p:txBody>
      </p:sp>
      <p:sp>
        <p:nvSpPr>
          <p:cNvPr id="12" name="TextBox 11"/>
          <p:cNvSpPr txBox="1"/>
          <p:nvPr/>
        </p:nvSpPr>
        <p:spPr>
          <a:xfrm>
            <a:off x="670667" y="1030954"/>
            <a:ext cx="3970781" cy="1399729"/>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sz="3200" dirty="0"/>
              <a:t>What Reviewers Need to Know about Peer Review</a:t>
            </a:r>
          </a:p>
        </p:txBody>
      </p:sp>
      <p:sp>
        <p:nvSpPr>
          <p:cNvPr id="8" name="TextBox 7">
            <a:extLst>
              <a:ext uri="{FF2B5EF4-FFF2-40B4-BE49-F238E27FC236}">
                <a16:creationId xmlns:a16="http://schemas.microsoft.com/office/drawing/2014/main" id="{44E362B6-71DF-4B5B-AFA1-637264A17643}"/>
              </a:ext>
            </a:extLst>
          </p:cNvPr>
          <p:cNvSpPr txBox="1"/>
          <p:nvPr/>
        </p:nvSpPr>
        <p:spPr>
          <a:xfrm>
            <a:off x="648448" y="4192985"/>
            <a:ext cx="3693035" cy="2659190"/>
          </a:xfrm>
          <a:prstGeom prst="rect">
            <a:avLst/>
          </a:prstGeom>
        </p:spPr>
        <p:txBody>
          <a:bodyPr vert="horz"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ctr">
              <a:lnSpc>
                <a:spcPct val="100000"/>
              </a:lnSpc>
            </a:pPr>
            <a:r>
              <a:rPr lang="en-US" sz="2800" dirty="0">
                <a:solidFill>
                  <a:schemeClr val="tx1"/>
                </a:solidFill>
                <a:latin typeface="+mn-lt"/>
                <a:ea typeface="Lato Regular"/>
                <a:cs typeface="Lato Regular"/>
              </a:rPr>
              <a:t>Poll</a:t>
            </a:r>
          </a:p>
          <a:p>
            <a:pPr algn="ctr">
              <a:lnSpc>
                <a:spcPct val="100000"/>
              </a:lnSpc>
            </a:pPr>
            <a:endParaRPr lang="en-US" sz="2800" dirty="0">
              <a:solidFill>
                <a:schemeClr val="tx1"/>
              </a:solidFill>
              <a:latin typeface="+mn-lt"/>
              <a:ea typeface="Lato Regular"/>
              <a:cs typeface="Lato Regular"/>
            </a:endParaRPr>
          </a:p>
          <a:p>
            <a:pPr algn="ctr">
              <a:lnSpc>
                <a:spcPct val="100000"/>
              </a:lnSpc>
            </a:pPr>
            <a:r>
              <a:rPr lang="en-US" sz="2800" dirty="0">
                <a:solidFill>
                  <a:schemeClr val="tx1"/>
                </a:solidFill>
                <a:latin typeface="+mn-lt"/>
                <a:ea typeface="Lato Regular"/>
                <a:cs typeface="Lato Regular"/>
              </a:rPr>
              <a:t>Have you served as a </a:t>
            </a:r>
          </a:p>
          <a:p>
            <a:pPr algn="ctr">
              <a:lnSpc>
                <a:spcPct val="100000"/>
              </a:lnSpc>
            </a:pPr>
            <a:r>
              <a:rPr lang="en-US" sz="2800" dirty="0">
                <a:solidFill>
                  <a:schemeClr val="tx1"/>
                </a:solidFill>
                <a:latin typeface="+mn-lt"/>
                <a:ea typeface="Lato Regular"/>
                <a:cs typeface="Lato Regular"/>
              </a:rPr>
              <a:t>Peer Reviewer?</a:t>
            </a:r>
            <a:endParaRPr lang="en-US" sz="2100" dirty="0">
              <a:solidFill>
                <a:schemeClr val="tx1"/>
              </a:solidFill>
              <a:latin typeface="+mn-lt"/>
              <a:ea typeface="Lato Regular"/>
              <a:cs typeface="Lato Regular"/>
            </a:endParaRPr>
          </a:p>
        </p:txBody>
      </p:sp>
    </p:spTree>
    <p:custDataLst>
      <p:tags r:id="rId1"/>
    </p:custDataLst>
    <p:extLst>
      <p:ext uri="{BB962C8B-B14F-4D97-AF65-F5344CB8AC3E}">
        <p14:creationId xmlns:p14="http://schemas.microsoft.com/office/powerpoint/2010/main" val="134366833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ree, outdoor&#10;&#10;Description automatically generated"/>
          <p:cNvPicPr>
            <a:picLocks noGrp="1" noChangeAspect="1"/>
          </p:cNvPicPr>
          <p:nvPr>
            <p:ph type="pic" sz="quarter" idx="10"/>
          </p:nvPr>
        </p:nvPicPr>
        <p:blipFill>
          <a:blip r:embed="rId4"/>
          <a:srcRect t="12576" b="12576"/>
          <a:stretch>
            <a:fillRect/>
          </a:stretch>
        </p:blipFill>
        <p:spPr>
          <a:xfrm>
            <a:off x="6096000" y="3844"/>
            <a:ext cx="6105492" cy="6881022"/>
          </a:xfrm>
        </p:spPr>
      </p:pic>
      <p:sp>
        <p:nvSpPr>
          <p:cNvPr id="4" name="Title 3"/>
          <p:cNvSpPr>
            <a:spLocks noGrp="1"/>
          </p:cNvSpPr>
          <p:nvPr>
            <p:ph type="title"/>
          </p:nvPr>
        </p:nvSpPr>
        <p:spPr>
          <a:xfrm>
            <a:off x="594782" y="439053"/>
            <a:ext cx="5116242" cy="535426"/>
          </a:xfrm>
        </p:spPr>
        <p:txBody>
          <a:bodyPr/>
          <a:lstStyle/>
          <a:p>
            <a:r>
              <a:rPr lang="en-US" dirty="0"/>
              <a:t>Becoming a Reviewer</a:t>
            </a:r>
          </a:p>
        </p:txBody>
      </p:sp>
      <p:sp>
        <p:nvSpPr>
          <p:cNvPr id="37" name="TextBox 36"/>
          <p:cNvSpPr txBox="1"/>
          <p:nvPr/>
        </p:nvSpPr>
        <p:spPr>
          <a:xfrm>
            <a:off x="1653523" y="2203414"/>
            <a:ext cx="4131117" cy="803583"/>
          </a:xfrm>
          <a:prstGeom prst="rect">
            <a:avLst/>
          </a:prstGeom>
        </p:spPr>
        <p:txBody>
          <a:bodyPr wrap="square" lIns="36576" tIns="36576" rIns="36576" bIns="36576" anchor="t">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Content aligns with your expertise and area(s) of interest</a:t>
            </a:r>
          </a:p>
        </p:txBody>
      </p:sp>
      <p:sp>
        <p:nvSpPr>
          <p:cNvPr id="40" name="TextBox 39"/>
          <p:cNvSpPr txBox="1"/>
          <p:nvPr/>
        </p:nvSpPr>
        <p:spPr>
          <a:xfrm>
            <a:off x="1666711" y="3775689"/>
            <a:ext cx="3884437" cy="698171"/>
          </a:xfrm>
          <a:prstGeom prst="rect">
            <a:avLst/>
          </a:prstGeom>
        </p:spPr>
        <p:txBody>
          <a:bodyPr wrap="square" lIns="36576" tIns="36576" rIns="36576" bIns="36576" anchor="t">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Only accept invitation if you can complete the review by the deadline</a:t>
            </a:r>
          </a:p>
        </p:txBody>
      </p:sp>
      <p:sp>
        <p:nvSpPr>
          <p:cNvPr id="42" name="TextBox 41"/>
          <p:cNvSpPr txBox="1"/>
          <p:nvPr/>
        </p:nvSpPr>
        <p:spPr>
          <a:xfrm>
            <a:off x="1666711" y="5606901"/>
            <a:ext cx="4131117" cy="698171"/>
          </a:xfrm>
          <a:prstGeom prst="rect">
            <a:avLst/>
          </a:prstGeom>
        </p:spPr>
        <p:txBody>
          <a:bodyPr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If you have any doubt about competing interests, consult with the Editor</a:t>
            </a:r>
          </a:p>
        </p:txBody>
      </p:sp>
      <p:sp>
        <p:nvSpPr>
          <p:cNvPr id="34" name="Shape 49"/>
          <p:cNvSpPr/>
          <p:nvPr/>
        </p:nvSpPr>
        <p:spPr>
          <a:xfrm>
            <a:off x="750457" y="3203539"/>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35" name="Shape 49"/>
          <p:cNvSpPr/>
          <p:nvPr/>
        </p:nvSpPr>
        <p:spPr>
          <a:xfrm>
            <a:off x="750457" y="4937570"/>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grpSp>
        <p:nvGrpSpPr>
          <p:cNvPr id="81" name="Group 81"/>
          <p:cNvGrpSpPr>
            <a:grpSpLocks noChangeAspect="1"/>
          </p:cNvGrpSpPr>
          <p:nvPr/>
        </p:nvGrpSpPr>
        <p:grpSpPr>
          <a:xfrm>
            <a:off x="920492" y="2107176"/>
            <a:ext cx="283427" cy="274320"/>
            <a:chOff x="0" y="0"/>
            <a:chExt cx="568557" cy="550291"/>
          </a:xfrm>
          <a:solidFill>
            <a:schemeClr val="bg1"/>
          </a:solidFill>
        </p:grpSpPr>
        <p:sp>
          <p:nvSpPr>
            <p:cNvPr id="79" name="Shape 79"/>
            <p:cNvSpPr/>
            <p:nvPr/>
          </p:nvSpPr>
          <p:spPr>
            <a:xfrm>
              <a:off x="0" y="0"/>
              <a:ext cx="568558" cy="550292"/>
            </a:xfrm>
            <a:custGeom>
              <a:avLst/>
              <a:gdLst/>
              <a:ahLst/>
              <a:cxnLst>
                <a:cxn ang="0">
                  <a:pos x="wd2" y="hd2"/>
                </a:cxn>
                <a:cxn ang="5400000">
                  <a:pos x="wd2" y="hd2"/>
                </a:cxn>
                <a:cxn ang="10800000">
                  <a:pos x="wd2" y="hd2"/>
                </a:cxn>
                <a:cxn ang="16200000">
                  <a:pos x="wd2" y="hd2"/>
                </a:cxn>
              </a:cxnLst>
              <a:rect l="0" t="0" r="r" b="b"/>
              <a:pathLst>
                <a:path w="21600" h="21600" extrusionOk="0">
                  <a:moveTo>
                    <a:pt x="21080" y="2241"/>
                  </a:moveTo>
                  <a:cubicBezTo>
                    <a:pt x="18824" y="2241"/>
                    <a:pt x="18824" y="2241"/>
                    <a:pt x="18824" y="2241"/>
                  </a:cubicBezTo>
                  <a:cubicBezTo>
                    <a:pt x="18824" y="538"/>
                    <a:pt x="18824" y="538"/>
                    <a:pt x="18824" y="538"/>
                  </a:cubicBezTo>
                  <a:cubicBezTo>
                    <a:pt x="18824" y="179"/>
                    <a:pt x="18564" y="0"/>
                    <a:pt x="18304" y="0"/>
                  </a:cubicBezTo>
                  <a:cubicBezTo>
                    <a:pt x="16222" y="0"/>
                    <a:pt x="16222" y="0"/>
                    <a:pt x="16222" y="0"/>
                  </a:cubicBezTo>
                  <a:cubicBezTo>
                    <a:pt x="15875" y="0"/>
                    <a:pt x="15701" y="179"/>
                    <a:pt x="15701" y="538"/>
                  </a:cubicBezTo>
                  <a:cubicBezTo>
                    <a:pt x="15701" y="2241"/>
                    <a:pt x="15701" y="2241"/>
                    <a:pt x="15701" y="2241"/>
                  </a:cubicBezTo>
                  <a:cubicBezTo>
                    <a:pt x="12752" y="2241"/>
                    <a:pt x="12752" y="2241"/>
                    <a:pt x="12752" y="2241"/>
                  </a:cubicBezTo>
                  <a:cubicBezTo>
                    <a:pt x="12752" y="538"/>
                    <a:pt x="12752" y="538"/>
                    <a:pt x="12752" y="538"/>
                  </a:cubicBezTo>
                  <a:cubicBezTo>
                    <a:pt x="12752" y="179"/>
                    <a:pt x="12492" y="0"/>
                    <a:pt x="12231" y="0"/>
                  </a:cubicBezTo>
                  <a:cubicBezTo>
                    <a:pt x="10149" y="0"/>
                    <a:pt x="10149" y="0"/>
                    <a:pt x="10149" y="0"/>
                  </a:cubicBezTo>
                  <a:cubicBezTo>
                    <a:pt x="9802" y="0"/>
                    <a:pt x="9629" y="179"/>
                    <a:pt x="9629" y="538"/>
                  </a:cubicBezTo>
                  <a:cubicBezTo>
                    <a:pt x="9629" y="2241"/>
                    <a:pt x="9629" y="2241"/>
                    <a:pt x="9629" y="2241"/>
                  </a:cubicBezTo>
                  <a:cubicBezTo>
                    <a:pt x="6680" y="2241"/>
                    <a:pt x="6680" y="2241"/>
                    <a:pt x="6680" y="2241"/>
                  </a:cubicBezTo>
                  <a:cubicBezTo>
                    <a:pt x="6680" y="538"/>
                    <a:pt x="6680" y="538"/>
                    <a:pt x="6680" y="538"/>
                  </a:cubicBezTo>
                  <a:cubicBezTo>
                    <a:pt x="6680" y="179"/>
                    <a:pt x="6419" y="0"/>
                    <a:pt x="6159" y="0"/>
                  </a:cubicBezTo>
                  <a:cubicBezTo>
                    <a:pt x="4077" y="0"/>
                    <a:pt x="4077" y="0"/>
                    <a:pt x="4077" y="0"/>
                  </a:cubicBezTo>
                  <a:cubicBezTo>
                    <a:pt x="3730" y="0"/>
                    <a:pt x="3557" y="179"/>
                    <a:pt x="3557" y="538"/>
                  </a:cubicBezTo>
                  <a:cubicBezTo>
                    <a:pt x="3557" y="2241"/>
                    <a:pt x="3557" y="2241"/>
                    <a:pt x="3557" y="2241"/>
                  </a:cubicBezTo>
                  <a:cubicBezTo>
                    <a:pt x="520" y="2241"/>
                    <a:pt x="520" y="2241"/>
                    <a:pt x="520" y="2241"/>
                  </a:cubicBezTo>
                  <a:cubicBezTo>
                    <a:pt x="260" y="2241"/>
                    <a:pt x="0" y="2510"/>
                    <a:pt x="0" y="2778"/>
                  </a:cubicBezTo>
                  <a:cubicBezTo>
                    <a:pt x="0" y="21062"/>
                    <a:pt x="0" y="21062"/>
                    <a:pt x="0" y="21062"/>
                  </a:cubicBezTo>
                  <a:cubicBezTo>
                    <a:pt x="0" y="21331"/>
                    <a:pt x="260" y="21600"/>
                    <a:pt x="520" y="21600"/>
                  </a:cubicBezTo>
                  <a:cubicBezTo>
                    <a:pt x="21080" y="21600"/>
                    <a:pt x="21080" y="21600"/>
                    <a:pt x="21080" y="21600"/>
                  </a:cubicBezTo>
                  <a:cubicBezTo>
                    <a:pt x="21340" y="21600"/>
                    <a:pt x="21600" y="21331"/>
                    <a:pt x="21600" y="21062"/>
                  </a:cubicBezTo>
                  <a:cubicBezTo>
                    <a:pt x="21600" y="2778"/>
                    <a:pt x="21600" y="2778"/>
                    <a:pt x="21600" y="2778"/>
                  </a:cubicBezTo>
                  <a:cubicBezTo>
                    <a:pt x="21600" y="2510"/>
                    <a:pt x="21340" y="2241"/>
                    <a:pt x="21080" y="2241"/>
                  </a:cubicBezTo>
                  <a:close/>
                  <a:moveTo>
                    <a:pt x="16742" y="1076"/>
                  </a:moveTo>
                  <a:cubicBezTo>
                    <a:pt x="17783" y="1076"/>
                    <a:pt x="17783" y="1076"/>
                    <a:pt x="17783" y="1076"/>
                  </a:cubicBezTo>
                  <a:cubicBezTo>
                    <a:pt x="17783" y="4212"/>
                    <a:pt x="17783" y="4212"/>
                    <a:pt x="17783" y="4212"/>
                  </a:cubicBezTo>
                  <a:cubicBezTo>
                    <a:pt x="16742" y="4212"/>
                    <a:pt x="16742" y="4212"/>
                    <a:pt x="16742" y="4212"/>
                  </a:cubicBezTo>
                  <a:lnTo>
                    <a:pt x="16742" y="1076"/>
                  </a:lnTo>
                  <a:close/>
                  <a:moveTo>
                    <a:pt x="10670" y="1076"/>
                  </a:moveTo>
                  <a:cubicBezTo>
                    <a:pt x="11711" y="1076"/>
                    <a:pt x="11711" y="1076"/>
                    <a:pt x="11711" y="1076"/>
                  </a:cubicBezTo>
                  <a:cubicBezTo>
                    <a:pt x="11711" y="2689"/>
                    <a:pt x="11711" y="2689"/>
                    <a:pt x="11711" y="2689"/>
                  </a:cubicBezTo>
                  <a:cubicBezTo>
                    <a:pt x="11711" y="2778"/>
                    <a:pt x="11711" y="2778"/>
                    <a:pt x="11711" y="2778"/>
                  </a:cubicBezTo>
                  <a:cubicBezTo>
                    <a:pt x="11711" y="2868"/>
                    <a:pt x="11711" y="2868"/>
                    <a:pt x="11711" y="2958"/>
                  </a:cubicBezTo>
                  <a:cubicBezTo>
                    <a:pt x="11711" y="4212"/>
                    <a:pt x="11711" y="4212"/>
                    <a:pt x="11711" y="4212"/>
                  </a:cubicBezTo>
                  <a:cubicBezTo>
                    <a:pt x="10670" y="4212"/>
                    <a:pt x="10670" y="4212"/>
                    <a:pt x="10670" y="4212"/>
                  </a:cubicBezTo>
                  <a:lnTo>
                    <a:pt x="10670" y="1076"/>
                  </a:lnTo>
                  <a:close/>
                  <a:moveTo>
                    <a:pt x="4598" y="1076"/>
                  </a:moveTo>
                  <a:cubicBezTo>
                    <a:pt x="5639" y="1076"/>
                    <a:pt x="5639" y="1076"/>
                    <a:pt x="5639" y="1076"/>
                  </a:cubicBezTo>
                  <a:cubicBezTo>
                    <a:pt x="5639" y="4212"/>
                    <a:pt x="5639" y="4212"/>
                    <a:pt x="5639" y="4212"/>
                  </a:cubicBezTo>
                  <a:cubicBezTo>
                    <a:pt x="4598" y="4212"/>
                    <a:pt x="4598" y="4212"/>
                    <a:pt x="4598" y="4212"/>
                  </a:cubicBezTo>
                  <a:lnTo>
                    <a:pt x="4598" y="1076"/>
                  </a:lnTo>
                  <a:close/>
                  <a:moveTo>
                    <a:pt x="20559" y="20524"/>
                  </a:moveTo>
                  <a:cubicBezTo>
                    <a:pt x="1041" y="20524"/>
                    <a:pt x="1041" y="20524"/>
                    <a:pt x="1041" y="20524"/>
                  </a:cubicBezTo>
                  <a:cubicBezTo>
                    <a:pt x="1041" y="3316"/>
                    <a:pt x="1041" y="3316"/>
                    <a:pt x="1041" y="3316"/>
                  </a:cubicBezTo>
                  <a:cubicBezTo>
                    <a:pt x="3557" y="3316"/>
                    <a:pt x="3557" y="3316"/>
                    <a:pt x="3557" y="3316"/>
                  </a:cubicBezTo>
                  <a:cubicBezTo>
                    <a:pt x="3557" y="4750"/>
                    <a:pt x="3557" y="4750"/>
                    <a:pt x="3557" y="4750"/>
                  </a:cubicBezTo>
                  <a:cubicBezTo>
                    <a:pt x="3557" y="5019"/>
                    <a:pt x="3730" y="5288"/>
                    <a:pt x="4077" y="5288"/>
                  </a:cubicBezTo>
                  <a:cubicBezTo>
                    <a:pt x="6159" y="5288"/>
                    <a:pt x="6159" y="5288"/>
                    <a:pt x="6159" y="5288"/>
                  </a:cubicBezTo>
                  <a:cubicBezTo>
                    <a:pt x="6419" y="5288"/>
                    <a:pt x="6680" y="5019"/>
                    <a:pt x="6680" y="4750"/>
                  </a:cubicBezTo>
                  <a:cubicBezTo>
                    <a:pt x="6680" y="3316"/>
                    <a:pt x="6680" y="3316"/>
                    <a:pt x="6680" y="3316"/>
                  </a:cubicBezTo>
                  <a:cubicBezTo>
                    <a:pt x="9629" y="3316"/>
                    <a:pt x="9629" y="3316"/>
                    <a:pt x="9629" y="3316"/>
                  </a:cubicBezTo>
                  <a:cubicBezTo>
                    <a:pt x="9629" y="4750"/>
                    <a:pt x="9629" y="4750"/>
                    <a:pt x="9629" y="4750"/>
                  </a:cubicBezTo>
                  <a:cubicBezTo>
                    <a:pt x="9629" y="5019"/>
                    <a:pt x="9802" y="5288"/>
                    <a:pt x="10149" y="5288"/>
                  </a:cubicBezTo>
                  <a:cubicBezTo>
                    <a:pt x="12231" y="5288"/>
                    <a:pt x="12231" y="5288"/>
                    <a:pt x="12231" y="5288"/>
                  </a:cubicBezTo>
                  <a:cubicBezTo>
                    <a:pt x="12492" y="5288"/>
                    <a:pt x="12752" y="5019"/>
                    <a:pt x="12752" y="4750"/>
                  </a:cubicBezTo>
                  <a:cubicBezTo>
                    <a:pt x="12752" y="3316"/>
                    <a:pt x="12752" y="3316"/>
                    <a:pt x="12752" y="3316"/>
                  </a:cubicBezTo>
                  <a:cubicBezTo>
                    <a:pt x="15701" y="3316"/>
                    <a:pt x="15701" y="3316"/>
                    <a:pt x="15701" y="3316"/>
                  </a:cubicBezTo>
                  <a:cubicBezTo>
                    <a:pt x="15701" y="4750"/>
                    <a:pt x="15701" y="4750"/>
                    <a:pt x="15701" y="4750"/>
                  </a:cubicBezTo>
                  <a:cubicBezTo>
                    <a:pt x="15701" y="5019"/>
                    <a:pt x="15875" y="5288"/>
                    <a:pt x="16222" y="5288"/>
                  </a:cubicBezTo>
                  <a:cubicBezTo>
                    <a:pt x="18304" y="5288"/>
                    <a:pt x="18304" y="5288"/>
                    <a:pt x="18304" y="5288"/>
                  </a:cubicBezTo>
                  <a:cubicBezTo>
                    <a:pt x="18564" y="5288"/>
                    <a:pt x="18824" y="5019"/>
                    <a:pt x="18824" y="4750"/>
                  </a:cubicBezTo>
                  <a:cubicBezTo>
                    <a:pt x="18824" y="3316"/>
                    <a:pt x="18824" y="3316"/>
                    <a:pt x="18824" y="3316"/>
                  </a:cubicBezTo>
                  <a:cubicBezTo>
                    <a:pt x="20559" y="3316"/>
                    <a:pt x="20559" y="3316"/>
                    <a:pt x="20559" y="3316"/>
                  </a:cubicBezTo>
                  <a:lnTo>
                    <a:pt x="20559" y="20524"/>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80" name="Shape 80"/>
            <p:cNvSpPr/>
            <p:nvPr/>
          </p:nvSpPr>
          <p:spPr>
            <a:xfrm>
              <a:off x="91334" y="184952"/>
              <a:ext cx="385891" cy="274005"/>
            </a:xfrm>
            <a:custGeom>
              <a:avLst/>
              <a:gdLst/>
              <a:ahLst/>
              <a:cxnLst>
                <a:cxn ang="0">
                  <a:pos x="wd2" y="hd2"/>
                </a:cxn>
                <a:cxn ang="5400000">
                  <a:pos x="wd2" y="hd2"/>
                </a:cxn>
                <a:cxn ang="10800000">
                  <a:pos x="wd2" y="hd2"/>
                </a:cxn>
                <a:cxn ang="16200000">
                  <a:pos x="wd2" y="hd2"/>
                </a:cxn>
              </a:cxnLst>
              <a:rect l="0" t="0" r="r" b="b"/>
              <a:pathLst>
                <a:path w="21600" h="21600" extrusionOk="0">
                  <a:moveTo>
                    <a:pt x="20833" y="0"/>
                  </a:moveTo>
                  <a:cubicBezTo>
                    <a:pt x="767" y="0"/>
                    <a:pt x="767" y="0"/>
                    <a:pt x="767" y="0"/>
                  </a:cubicBezTo>
                  <a:cubicBezTo>
                    <a:pt x="383" y="0"/>
                    <a:pt x="0" y="540"/>
                    <a:pt x="0" y="1080"/>
                  </a:cubicBezTo>
                  <a:cubicBezTo>
                    <a:pt x="0" y="20520"/>
                    <a:pt x="0" y="20520"/>
                    <a:pt x="0" y="20520"/>
                  </a:cubicBezTo>
                  <a:cubicBezTo>
                    <a:pt x="0" y="21060"/>
                    <a:pt x="383" y="21600"/>
                    <a:pt x="767" y="21600"/>
                  </a:cubicBezTo>
                  <a:cubicBezTo>
                    <a:pt x="20833" y="21600"/>
                    <a:pt x="20833" y="21600"/>
                    <a:pt x="20833" y="21600"/>
                  </a:cubicBezTo>
                  <a:cubicBezTo>
                    <a:pt x="21217" y="21600"/>
                    <a:pt x="21600" y="21060"/>
                    <a:pt x="21600" y="20520"/>
                  </a:cubicBezTo>
                  <a:cubicBezTo>
                    <a:pt x="21600" y="1080"/>
                    <a:pt x="21600" y="1080"/>
                    <a:pt x="21600" y="1080"/>
                  </a:cubicBezTo>
                  <a:cubicBezTo>
                    <a:pt x="21600" y="540"/>
                    <a:pt x="21217" y="0"/>
                    <a:pt x="20833" y="0"/>
                  </a:cubicBezTo>
                  <a:close/>
                  <a:moveTo>
                    <a:pt x="20066" y="19440"/>
                  </a:moveTo>
                  <a:cubicBezTo>
                    <a:pt x="1534" y="19440"/>
                    <a:pt x="1534" y="19440"/>
                    <a:pt x="1534" y="19440"/>
                  </a:cubicBezTo>
                  <a:cubicBezTo>
                    <a:pt x="1534" y="2160"/>
                    <a:pt x="1534" y="2160"/>
                    <a:pt x="1534" y="2160"/>
                  </a:cubicBezTo>
                  <a:cubicBezTo>
                    <a:pt x="20066" y="2160"/>
                    <a:pt x="20066" y="2160"/>
                    <a:pt x="20066" y="2160"/>
                  </a:cubicBezTo>
                  <a:lnTo>
                    <a:pt x="20066" y="1944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67" name="Group 67"/>
          <p:cNvGrpSpPr>
            <a:grpSpLocks noChangeAspect="1"/>
          </p:cNvGrpSpPr>
          <p:nvPr/>
        </p:nvGrpSpPr>
        <p:grpSpPr>
          <a:xfrm>
            <a:off x="934448" y="3659822"/>
            <a:ext cx="255515" cy="320040"/>
            <a:chOff x="0" y="0"/>
            <a:chExt cx="452106" cy="566274"/>
          </a:xfrm>
          <a:solidFill>
            <a:schemeClr val="bg1"/>
          </a:solidFill>
        </p:grpSpPr>
        <p:sp>
          <p:nvSpPr>
            <p:cNvPr id="62" name="Shape 62"/>
            <p:cNvSpPr/>
            <p:nvPr/>
          </p:nvSpPr>
          <p:spPr>
            <a:xfrm>
              <a:off x="0" y="0"/>
              <a:ext cx="452107" cy="566275"/>
            </a:xfrm>
            <a:custGeom>
              <a:avLst/>
              <a:gdLst/>
              <a:ahLst/>
              <a:cxnLst>
                <a:cxn ang="0">
                  <a:pos x="wd2" y="hd2"/>
                </a:cxn>
                <a:cxn ang="5400000">
                  <a:pos x="wd2" y="hd2"/>
                </a:cxn>
                <a:cxn ang="10800000">
                  <a:pos x="wd2" y="hd2"/>
                </a:cxn>
                <a:cxn ang="16200000">
                  <a:pos x="wd2" y="hd2"/>
                </a:cxn>
              </a:cxnLst>
              <a:rect l="0" t="0" r="r" b="b"/>
              <a:pathLst>
                <a:path w="21600" h="21600" extrusionOk="0">
                  <a:moveTo>
                    <a:pt x="655" y="21600"/>
                  </a:moveTo>
                  <a:cubicBezTo>
                    <a:pt x="20945" y="21600"/>
                    <a:pt x="20945" y="21600"/>
                    <a:pt x="20945" y="21600"/>
                  </a:cubicBezTo>
                  <a:cubicBezTo>
                    <a:pt x="21273" y="21600"/>
                    <a:pt x="21600" y="21339"/>
                    <a:pt x="21600" y="21077"/>
                  </a:cubicBezTo>
                  <a:cubicBezTo>
                    <a:pt x="21600" y="1568"/>
                    <a:pt x="21600" y="1568"/>
                    <a:pt x="21600" y="1568"/>
                  </a:cubicBezTo>
                  <a:cubicBezTo>
                    <a:pt x="21600" y="1306"/>
                    <a:pt x="21273" y="1045"/>
                    <a:pt x="20945" y="1045"/>
                  </a:cubicBezTo>
                  <a:cubicBezTo>
                    <a:pt x="15055" y="1045"/>
                    <a:pt x="15055" y="1045"/>
                    <a:pt x="15055" y="1045"/>
                  </a:cubicBezTo>
                  <a:cubicBezTo>
                    <a:pt x="15055" y="523"/>
                    <a:pt x="15055" y="523"/>
                    <a:pt x="15055" y="523"/>
                  </a:cubicBezTo>
                  <a:cubicBezTo>
                    <a:pt x="15055" y="174"/>
                    <a:pt x="14836" y="0"/>
                    <a:pt x="14400" y="0"/>
                  </a:cubicBezTo>
                  <a:cubicBezTo>
                    <a:pt x="7091" y="0"/>
                    <a:pt x="7091" y="0"/>
                    <a:pt x="7091" y="0"/>
                  </a:cubicBezTo>
                  <a:cubicBezTo>
                    <a:pt x="6764" y="0"/>
                    <a:pt x="6436" y="174"/>
                    <a:pt x="6436" y="523"/>
                  </a:cubicBezTo>
                  <a:cubicBezTo>
                    <a:pt x="6436" y="1045"/>
                    <a:pt x="6436" y="1045"/>
                    <a:pt x="6436" y="1045"/>
                  </a:cubicBezTo>
                  <a:cubicBezTo>
                    <a:pt x="655" y="1045"/>
                    <a:pt x="655" y="1045"/>
                    <a:pt x="655" y="1045"/>
                  </a:cubicBezTo>
                  <a:cubicBezTo>
                    <a:pt x="327" y="1045"/>
                    <a:pt x="0" y="1306"/>
                    <a:pt x="0" y="1568"/>
                  </a:cubicBezTo>
                  <a:cubicBezTo>
                    <a:pt x="0" y="21077"/>
                    <a:pt x="0" y="21077"/>
                    <a:pt x="0" y="21077"/>
                  </a:cubicBezTo>
                  <a:cubicBezTo>
                    <a:pt x="0" y="21339"/>
                    <a:pt x="327" y="21600"/>
                    <a:pt x="655" y="21600"/>
                  </a:cubicBezTo>
                  <a:close/>
                  <a:moveTo>
                    <a:pt x="7745" y="1045"/>
                  </a:moveTo>
                  <a:cubicBezTo>
                    <a:pt x="13745" y="1045"/>
                    <a:pt x="13745" y="1045"/>
                    <a:pt x="13745" y="1045"/>
                  </a:cubicBezTo>
                  <a:cubicBezTo>
                    <a:pt x="13745" y="4094"/>
                    <a:pt x="13745" y="4094"/>
                    <a:pt x="13745" y="4094"/>
                  </a:cubicBezTo>
                  <a:cubicBezTo>
                    <a:pt x="7745" y="4094"/>
                    <a:pt x="7745" y="4094"/>
                    <a:pt x="7745" y="4094"/>
                  </a:cubicBezTo>
                  <a:lnTo>
                    <a:pt x="7745" y="1045"/>
                  </a:lnTo>
                  <a:close/>
                  <a:moveTo>
                    <a:pt x="1309" y="2090"/>
                  </a:moveTo>
                  <a:cubicBezTo>
                    <a:pt x="6436" y="2090"/>
                    <a:pt x="6436" y="2090"/>
                    <a:pt x="6436" y="2090"/>
                  </a:cubicBezTo>
                  <a:cubicBezTo>
                    <a:pt x="6436" y="4616"/>
                    <a:pt x="6436" y="4616"/>
                    <a:pt x="6436" y="4616"/>
                  </a:cubicBezTo>
                  <a:cubicBezTo>
                    <a:pt x="6436" y="4877"/>
                    <a:pt x="6764" y="5139"/>
                    <a:pt x="7091" y="5139"/>
                  </a:cubicBezTo>
                  <a:cubicBezTo>
                    <a:pt x="14400" y="5139"/>
                    <a:pt x="14400" y="5139"/>
                    <a:pt x="14400" y="5139"/>
                  </a:cubicBezTo>
                  <a:cubicBezTo>
                    <a:pt x="14836" y="5139"/>
                    <a:pt x="15055" y="4877"/>
                    <a:pt x="15055" y="4616"/>
                  </a:cubicBezTo>
                  <a:cubicBezTo>
                    <a:pt x="15055" y="2090"/>
                    <a:pt x="15055" y="2090"/>
                    <a:pt x="15055" y="2090"/>
                  </a:cubicBezTo>
                  <a:cubicBezTo>
                    <a:pt x="20291" y="2090"/>
                    <a:pt x="20291" y="2090"/>
                    <a:pt x="20291" y="2090"/>
                  </a:cubicBezTo>
                  <a:cubicBezTo>
                    <a:pt x="20291" y="20555"/>
                    <a:pt x="20291" y="20555"/>
                    <a:pt x="20291" y="20555"/>
                  </a:cubicBezTo>
                  <a:cubicBezTo>
                    <a:pt x="1309" y="20555"/>
                    <a:pt x="1309" y="20555"/>
                    <a:pt x="1309" y="20555"/>
                  </a:cubicBezTo>
                  <a:lnTo>
                    <a:pt x="1309" y="209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3" name="Shape 63"/>
            <p:cNvSpPr/>
            <p:nvPr/>
          </p:nvSpPr>
          <p:spPr>
            <a:xfrm>
              <a:off x="134719" y="278571"/>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4" name="Shape 64"/>
            <p:cNvSpPr/>
            <p:nvPr/>
          </p:nvSpPr>
          <p:spPr>
            <a:xfrm>
              <a:off x="134719" y="18723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5" name="Shape 65"/>
            <p:cNvSpPr/>
            <p:nvPr/>
          </p:nvSpPr>
          <p:spPr>
            <a:xfrm>
              <a:off x="134719" y="369906"/>
              <a:ext cx="180387" cy="27401"/>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cubicBezTo>
                    <a:pt x="19959" y="21600"/>
                    <a:pt x="19959" y="21600"/>
                    <a:pt x="19959" y="21600"/>
                  </a:cubicBezTo>
                  <a:cubicBezTo>
                    <a:pt x="21053" y="21600"/>
                    <a:pt x="21600" y="16200"/>
                    <a:pt x="21600" y="10800"/>
                  </a:cubicBezTo>
                  <a:cubicBezTo>
                    <a:pt x="21600" y="5400"/>
                    <a:pt x="21053" y="0"/>
                    <a:pt x="19959" y="0"/>
                  </a:cubicBezTo>
                  <a:cubicBezTo>
                    <a:pt x="1641" y="0"/>
                    <a:pt x="1641" y="0"/>
                    <a:pt x="1641" y="0"/>
                  </a:cubicBezTo>
                  <a:cubicBezTo>
                    <a:pt x="820" y="0"/>
                    <a:pt x="0" y="5400"/>
                    <a:pt x="0" y="10800"/>
                  </a:cubicBezTo>
                  <a:cubicBezTo>
                    <a:pt x="0" y="16200"/>
                    <a:pt x="820" y="21600"/>
                    <a:pt x="1641" y="2160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6" name="Shape 66"/>
            <p:cNvSpPr/>
            <p:nvPr/>
          </p:nvSpPr>
          <p:spPr>
            <a:xfrm>
              <a:off x="73068" y="91334"/>
              <a:ext cx="305972" cy="401873"/>
            </a:xfrm>
            <a:custGeom>
              <a:avLst/>
              <a:gdLst/>
              <a:ahLst/>
              <a:cxnLst>
                <a:cxn ang="0">
                  <a:pos x="wd2" y="hd2"/>
                </a:cxn>
                <a:cxn ang="5400000">
                  <a:pos x="wd2" y="hd2"/>
                </a:cxn>
                <a:cxn ang="10800000">
                  <a:pos x="wd2" y="hd2"/>
                </a:cxn>
                <a:cxn ang="16200000">
                  <a:pos x="wd2" y="hd2"/>
                </a:cxn>
              </a:cxnLst>
              <a:rect l="0" t="0" r="r" b="b"/>
              <a:pathLst>
                <a:path w="21600" h="21600" extrusionOk="0">
                  <a:moveTo>
                    <a:pt x="20633" y="0"/>
                  </a:moveTo>
                  <a:cubicBezTo>
                    <a:pt x="19988" y="0"/>
                    <a:pt x="19666" y="368"/>
                    <a:pt x="19666" y="736"/>
                  </a:cubicBezTo>
                  <a:cubicBezTo>
                    <a:pt x="19666" y="20127"/>
                    <a:pt x="19666" y="20127"/>
                    <a:pt x="19666" y="20127"/>
                  </a:cubicBezTo>
                  <a:cubicBezTo>
                    <a:pt x="1934" y="20127"/>
                    <a:pt x="1934" y="20127"/>
                    <a:pt x="1934" y="20127"/>
                  </a:cubicBezTo>
                  <a:cubicBezTo>
                    <a:pt x="1934" y="736"/>
                    <a:pt x="1934" y="736"/>
                    <a:pt x="1934" y="736"/>
                  </a:cubicBezTo>
                  <a:cubicBezTo>
                    <a:pt x="1934" y="368"/>
                    <a:pt x="1451" y="0"/>
                    <a:pt x="967" y="0"/>
                  </a:cubicBezTo>
                  <a:cubicBezTo>
                    <a:pt x="484" y="0"/>
                    <a:pt x="0" y="368"/>
                    <a:pt x="0" y="736"/>
                  </a:cubicBezTo>
                  <a:cubicBezTo>
                    <a:pt x="0" y="20864"/>
                    <a:pt x="0" y="20864"/>
                    <a:pt x="0" y="20864"/>
                  </a:cubicBezTo>
                  <a:cubicBezTo>
                    <a:pt x="0" y="21232"/>
                    <a:pt x="484" y="21600"/>
                    <a:pt x="967" y="21600"/>
                  </a:cubicBezTo>
                  <a:cubicBezTo>
                    <a:pt x="20633" y="21600"/>
                    <a:pt x="20633" y="21600"/>
                    <a:pt x="20633" y="21600"/>
                  </a:cubicBezTo>
                  <a:cubicBezTo>
                    <a:pt x="21116" y="21600"/>
                    <a:pt x="21600" y="21232"/>
                    <a:pt x="21600" y="20864"/>
                  </a:cubicBezTo>
                  <a:cubicBezTo>
                    <a:pt x="21600" y="736"/>
                    <a:pt x="21600" y="736"/>
                    <a:pt x="21600" y="736"/>
                  </a:cubicBezTo>
                  <a:cubicBezTo>
                    <a:pt x="21600" y="368"/>
                    <a:pt x="21116" y="0"/>
                    <a:pt x="20633" y="0"/>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70" name="Group 70"/>
          <p:cNvGrpSpPr>
            <a:grpSpLocks noChangeAspect="1"/>
          </p:cNvGrpSpPr>
          <p:nvPr/>
        </p:nvGrpSpPr>
        <p:grpSpPr>
          <a:xfrm>
            <a:off x="885181" y="5284144"/>
            <a:ext cx="354049" cy="228600"/>
            <a:chOff x="0" y="0"/>
            <a:chExt cx="579975" cy="374472"/>
          </a:xfrm>
          <a:solidFill>
            <a:schemeClr val="bg1"/>
          </a:solidFill>
        </p:grpSpPr>
        <p:sp>
          <p:nvSpPr>
            <p:cNvPr id="68" name="Shape 68"/>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9" name="Shape 69"/>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sp>
        <p:nvSpPr>
          <p:cNvPr id="31" name="TextBox 30"/>
          <p:cNvSpPr txBox="1"/>
          <p:nvPr/>
        </p:nvSpPr>
        <p:spPr>
          <a:xfrm>
            <a:off x="1609699" y="1787480"/>
            <a:ext cx="1048364"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marL="0" marR="0" indent="0" algn="l" defTabSz="584200" rtl="0" fontAlgn="auto" latinLnBrk="1" hangingPunct="0">
              <a:lnSpc>
                <a:spcPct val="100000"/>
              </a:lnSpc>
              <a:spcBef>
                <a:spcPts val="0"/>
              </a:spcBef>
              <a:spcAft>
                <a:spcPts val="0"/>
              </a:spcAft>
              <a:buClrTx/>
              <a:buSzTx/>
              <a:buFontTx/>
              <a:buNone/>
              <a:tabLst/>
            </a:pPr>
            <a:r>
              <a:rPr lang="en-US" sz="2200" dirty="0">
                <a:sym typeface="Helvetica Light"/>
              </a:rPr>
              <a:t>Topic </a:t>
            </a:r>
            <a:endParaRPr kumimoji="0" lang="en-US" sz="2200" b="0" i="0" u="none" strike="noStrike" cap="none" spc="0" normalizeH="0" baseline="0" dirty="0">
              <a:ln>
                <a:noFill/>
              </a:ln>
              <a:solidFill>
                <a:schemeClr val="tx1"/>
              </a:solidFill>
              <a:effectLst/>
              <a:uFillTx/>
              <a:latin typeface="+mn-lt"/>
              <a:ea typeface="+mn-ea"/>
              <a:cs typeface="+mn-cs"/>
              <a:sym typeface="Helvetica Light"/>
            </a:endParaRPr>
          </a:p>
        </p:txBody>
      </p:sp>
      <p:sp>
        <p:nvSpPr>
          <p:cNvPr id="32" name="TextBox 31"/>
          <p:cNvSpPr txBox="1"/>
          <p:nvPr/>
        </p:nvSpPr>
        <p:spPr>
          <a:xfrm>
            <a:off x="1666711" y="3305659"/>
            <a:ext cx="1137472"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defTabSz="584200" latinLnBrk="1" hangingPunct="0"/>
            <a:r>
              <a:rPr lang="en-US" sz="2200" dirty="0">
                <a:sym typeface="Helvetica Light"/>
              </a:rPr>
              <a:t>Timeline</a:t>
            </a:r>
            <a:endParaRPr kumimoji="0" lang="en-US" sz="2200" b="0" i="0" u="none" strike="noStrike" cap="none" spc="0" normalizeH="0" baseline="0" dirty="0">
              <a:ln>
                <a:noFill/>
              </a:ln>
              <a:solidFill>
                <a:schemeClr val="tx1"/>
              </a:solidFill>
              <a:effectLst/>
              <a:uFillTx/>
              <a:latin typeface="+mn-lt"/>
              <a:ea typeface="+mn-ea"/>
              <a:cs typeface="+mn-cs"/>
              <a:sym typeface="Helvetica Light"/>
            </a:endParaRPr>
          </a:p>
        </p:txBody>
      </p:sp>
      <p:sp>
        <p:nvSpPr>
          <p:cNvPr id="33" name="TextBox 32"/>
          <p:cNvSpPr txBox="1"/>
          <p:nvPr/>
        </p:nvSpPr>
        <p:spPr>
          <a:xfrm>
            <a:off x="1653523" y="5133442"/>
            <a:ext cx="2606709" cy="3746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Autofit/>
          </a:bodyPr>
          <a:lstStyle/>
          <a:p>
            <a:pPr defTabSz="584200" latinLnBrk="1" hangingPunct="0"/>
            <a:r>
              <a:rPr lang="en-US" sz="2200" dirty="0">
                <a:sym typeface="Helvetica Light"/>
              </a:rPr>
              <a:t>Conflict of Interest</a:t>
            </a:r>
            <a:endParaRPr kumimoji="0" lang="en-US" sz="2200" b="0" i="0" u="none" strike="noStrike" cap="none" spc="0" normalizeH="0" baseline="0" dirty="0">
              <a:ln>
                <a:noFill/>
              </a:ln>
              <a:solidFill>
                <a:schemeClr val="tx1"/>
              </a:solidFill>
              <a:effectLst/>
              <a:uFillTx/>
              <a:latin typeface="+mn-lt"/>
              <a:ea typeface="+mn-ea"/>
              <a:cs typeface="+mn-cs"/>
              <a:sym typeface="Helvetica Light"/>
            </a:endParaRPr>
          </a:p>
        </p:txBody>
      </p:sp>
      <p:grpSp>
        <p:nvGrpSpPr>
          <p:cNvPr id="30" name="Group 29">
            <a:extLst>
              <a:ext uri="{FF2B5EF4-FFF2-40B4-BE49-F238E27FC236}">
                <a16:creationId xmlns:a16="http://schemas.microsoft.com/office/drawing/2014/main" id="{62E78BFF-8F68-4FB3-A7E7-EBF08B99FD08}"/>
              </a:ext>
            </a:extLst>
          </p:cNvPr>
          <p:cNvGrpSpPr/>
          <p:nvPr/>
        </p:nvGrpSpPr>
        <p:grpSpPr>
          <a:xfrm>
            <a:off x="727404" y="5203571"/>
            <a:ext cx="640080" cy="640080"/>
            <a:chOff x="761876" y="5075309"/>
            <a:chExt cx="640080" cy="640080"/>
          </a:xfrm>
          <a:solidFill>
            <a:srgbClr val="002060"/>
          </a:solidFill>
        </p:grpSpPr>
        <p:sp>
          <p:nvSpPr>
            <p:cNvPr id="36" name="Shape 126">
              <a:extLst>
                <a:ext uri="{FF2B5EF4-FFF2-40B4-BE49-F238E27FC236}">
                  <a16:creationId xmlns:a16="http://schemas.microsoft.com/office/drawing/2014/main" id="{5686C6D8-6312-4A33-B60C-73C58E1A70CB}"/>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38" name="Group 70">
              <a:extLst>
                <a:ext uri="{FF2B5EF4-FFF2-40B4-BE49-F238E27FC236}">
                  <a16:creationId xmlns:a16="http://schemas.microsoft.com/office/drawing/2014/main" id="{192E136D-2C35-427F-94CC-49C4B1BDA58D}"/>
                </a:ext>
              </a:extLst>
            </p:cNvPr>
            <p:cNvGrpSpPr>
              <a:grpSpLocks noChangeAspect="1"/>
            </p:cNvGrpSpPr>
            <p:nvPr/>
          </p:nvGrpSpPr>
          <p:grpSpPr>
            <a:xfrm>
              <a:off x="904892" y="5255569"/>
              <a:ext cx="354049" cy="228600"/>
              <a:chOff x="0" y="0"/>
              <a:chExt cx="579975" cy="374472"/>
            </a:xfrm>
            <a:grpFill/>
          </p:grpSpPr>
          <p:sp>
            <p:nvSpPr>
              <p:cNvPr id="39" name="Shape 68">
                <a:extLst>
                  <a:ext uri="{FF2B5EF4-FFF2-40B4-BE49-F238E27FC236}">
                    <a16:creationId xmlns:a16="http://schemas.microsoft.com/office/drawing/2014/main" id="{8407F413-A7D7-4689-B086-000C08FED6F6}"/>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41" name="Shape 69">
                <a:extLst>
                  <a:ext uri="{FF2B5EF4-FFF2-40B4-BE49-F238E27FC236}">
                    <a16:creationId xmlns:a16="http://schemas.microsoft.com/office/drawing/2014/main" id="{877F41BF-0223-44E1-B761-2F631ED4D614}"/>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sp>
        <p:nvSpPr>
          <p:cNvPr id="43" name="Shape 126">
            <a:extLst>
              <a:ext uri="{FF2B5EF4-FFF2-40B4-BE49-F238E27FC236}">
                <a16:creationId xmlns:a16="http://schemas.microsoft.com/office/drawing/2014/main" id="{B49A6BF2-BA4F-499C-ADFD-05CD762E23E7}"/>
              </a:ext>
            </a:extLst>
          </p:cNvPr>
          <p:cNvSpPr>
            <a:spLocks noChangeAspect="1"/>
          </p:cNvSpPr>
          <p:nvPr/>
        </p:nvSpPr>
        <p:spPr>
          <a:xfrm>
            <a:off x="742165" y="3652761"/>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sp>
        <p:nvSpPr>
          <p:cNvPr id="44" name="Shape 126">
            <a:extLst>
              <a:ext uri="{FF2B5EF4-FFF2-40B4-BE49-F238E27FC236}">
                <a16:creationId xmlns:a16="http://schemas.microsoft.com/office/drawing/2014/main" id="{0BFDAE9A-0A6D-4DC6-8EBA-B086C686DA80}"/>
              </a:ext>
            </a:extLst>
          </p:cNvPr>
          <p:cNvSpPr>
            <a:spLocks noChangeAspect="1"/>
          </p:cNvSpPr>
          <p:nvPr/>
        </p:nvSpPr>
        <p:spPr>
          <a:xfrm>
            <a:off x="742165" y="1987381"/>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2060"/>
          </a:solid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sp>
        <p:nvSpPr>
          <p:cNvPr id="45" name="TextBox 44">
            <a:extLst>
              <a:ext uri="{FF2B5EF4-FFF2-40B4-BE49-F238E27FC236}">
                <a16:creationId xmlns:a16="http://schemas.microsoft.com/office/drawing/2014/main" id="{57C3C50E-24D0-70D3-AB43-314156B2A39B}"/>
              </a:ext>
            </a:extLst>
          </p:cNvPr>
          <p:cNvSpPr txBox="1"/>
          <p:nvPr/>
        </p:nvSpPr>
        <p:spPr>
          <a:xfrm>
            <a:off x="594782" y="1094274"/>
            <a:ext cx="6102220"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dirty="0"/>
              <a:t> </a:t>
            </a:r>
            <a:r>
              <a:rPr lang="en-US" dirty="0">
                <a:solidFill>
                  <a:schemeClr val="accent1">
                    <a:lumMod val="60000"/>
                    <a:lumOff val="40000"/>
                  </a:schemeClr>
                </a:solidFill>
              </a:rPr>
              <a:t>When to Accept an Invitation</a:t>
            </a:r>
          </a:p>
        </p:txBody>
      </p:sp>
    </p:spTree>
    <p:custDataLst>
      <p:tags r:id="rId1"/>
    </p:custDataLst>
    <p:extLst>
      <p:ext uri="{BB962C8B-B14F-4D97-AF65-F5344CB8AC3E}">
        <p14:creationId xmlns:p14="http://schemas.microsoft.com/office/powerpoint/2010/main" val="347171494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08627" y="1664026"/>
            <a:ext cx="9144000" cy="2387600"/>
          </a:xfrm>
        </p:spPr>
        <p:txBody>
          <a:bodyPr/>
          <a:lstStyle/>
          <a:p>
            <a:r>
              <a:rPr lang="en-US" dirty="0"/>
              <a:t>Constructive Peer Review</a:t>
            </a:r>
          </a:p>
        </p:txBody>
      </p:sp>
    </p:spTree>
    <p:extLst>
      <p:ext uri="{BB962C8B-B14F-4D97-AF65-F5344CB8AC3E}">
        <p14:creationId xmlns:p14="http://schemas.microsoft.com/office/powerpoint/2010/main" val="2890745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3AED2490-B43E-F64A-8005-3AB04CE1D943}"/>
              </a:ext>
            </a:extLst>
          </p:cNvPr>
          <p:cNvPicPr>
            <a:picLocks noChangeAspect="1"/>
          </p:cNvPicPr>
          <p:nvPr/>
        </p:nvPicPr>
        <p:blipFill>
          <a:blip r:embed="rId4"/>
          <a:srcRect t="19609" b="19609"/>
          <a:stretch/>
        </p:blipFill>
        <p:spPr>
          <a:xfrm>
            <a:off x="0" y="0"/>
            <a:ext cx="12192000" cy="4940300"/>
          </a:xfrm>
          <a:prstGeom prst="rect">
            <a:avLst/>
          </a:prstGeom>
        </p:spPr>
      </p:pic>
      <p:sp>
        <p:nvSpPr>
          <p:cNvPr id="7" name="object 4">
            <a:extLst>
              <a:ext uri="{FF2B5EF4-FFF2-40B4-BE49-F238E27FC236}">
                <a16:creationId xmlns:a16="http://schemas.microsoft.com/office/drawing/2014/main" id="{288F5B59-5774-3C4D-9A65-4FBD5F5E13A3}"/>
              </a:ext>
            </a:extLst>
          </p:cNvPr>
          <p:cNvSpPr/>
          <p:nvPr/>
        </p:nvSpPr>
        <p:spPr>
          <a:xfrm>
            <a:off x="1343379" y="2004573"/>
            <a:ext cx="9494820" cy="2347293"/>
          </a:xfrm>
          <a:custGeom>
            <a:avLst/>
            <a:gdLst/>
            <a:ahLst/>
            <a:cxnLst/>
            <a:rect l="l" t="t" r="r" b="b"/>
            <a:pathLst>
              <a:path w="15656560" h="3229609">
                <a:moveTo>
                  <a:pt x="15656067" y="0"/>
                </a:moveTo>
                <a:lnTo>
                  <a:pt x="0" y="0"/>
                </a:lnTo>
                <a:lnTo>
                  <a:pt x="0" y="3229221"/>
                </a:lnTo>
                <a:lnTo>
                  <a:pt x="15656067" y="3229221"/>
                </a:lnTo>
                <a:lnTo>
                  <a:pt x="15656067" y="0"/>
                </a:lnTo>
                <a:close/>
              </a:path>
            </a:pathLst>
          </a:custGeom>
          <a:solidFill>
            <a:schemeClr val="tx1">
              <a:alpha val="74183"/>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81EDEF-C1C6-1B46-BEC0-43553FA07E66}"/>
              </a:ext>
            </a:extLst>
          </p:cNvPr>
          <p:cNvSpPr>
            <a:spLocks noGrp="1"/>
          </p:cNvSpPr>
          <p:nvPr>
            <p:ph type="title"/>
          </p:nvPr>
        </p:nvSpPr>
        <p:spPr/>
        <p:txBody>
          <a:bodyPr/>
          <a:lstStyle/>
          <a:p>
            <a:r>
              <a:rPr lang="en-US" dirty="0"/>
              <a:t>Rigors of Peer Review</a:t>
            </a:r>
          </a:p>
        </p:txBody>
      </p:sp>
      <p:sp>
        <p:nvSpPr>
          <p:cNvPr id="3" name="Content Placeholder 2">
            <a:extLst>
              <a:ext uri="{FF2B5EF4-FFF2-40B4-BE49-F238E27FC236}">
                <a16:creationId xmlns:a16="http://schemas.microsoft.com/office/drawing/2014/main" id="{9C66BEF5-E3B3-E14D-9126-84CC39DCBD0E}"/>
              </a:ext>
            </a:extLst>
          </p:cNvPr>
          <p:cNvSpPr>
            <a:spLocks noGrp="1"/>
          </p:cNvSpPr>
          <p:nvPr>
            <p:ph sz="quarter" idx="10"/>
          </p:nvPr>
        </p:nvSpPr>
        <p:spPr/>
        <p:txBody>
          <a:bodyPr/>
          <a:lstStyle/>
          <a:p>
            <a:r>
              <a:rPr lang="en-US" dirty="0">
                <a:solidFill>
                  <a:schemeClr val="accent1">
                    <a:lumMod val="60000"/>
                    <a:lumOff val="40000"/>
                  </a:schemeClr>
                </a:solidFill>
              </a:rPr>
              <a:t>2022 RCR Summer Seminar Series</a:t>
            </a:r>
          </a:p>
        </p:txBody>
      </p:sp>
      <p:sp>
        <p:nvSpPr>
          <p:cNvPr id="4" name="Content Placeholder 3">
            <a:extLst>
              <a:ext uri="{FF2B5EF4-FFF2-40B4-BE49-F238E27FC236}">
                <a16:creationId xmlns:a16="http://schemas.microsoft.com/office/drawing/2014/main" id="{D28BF05A-3A13-844E-8482-6D5CAE6ADBBF}"/>
              </a:ext>
            </a:extLst>
          </p:cNvPr>
          <p:cNvSpPr>
            <a:spLocks noGrp="1"/>
          </p:cNvSpPr>
          <p:nvPr>
            <p:ph sz="quarter" idx="11"/>
          </p:nvPr>
        </p:nvSpPr>
        <p:spPr/>
        <p:txBody>
          <a:bodyPr/>
          <a:lstStyle/>
          <a:p>
            <a:r>
              <a:rPr lang="en-US" dirty="0"/>
              <a:t>JUNE 23, 2022</a:t>
            </a:r>
          </a:p>
        </p:txBody>
      </p:sp>
      <p:sp>
        <p:nvSpPr>
          <p:cNvPr id="5" name="Content Placeholder 4">
            <a:extLst>
              <a:ext uri="{FF2B5EF4-FFF2-40B4-BE49-F238E27FC236}">
                <a16:creationId xmlns:a16="http://schemas.microsoft.com/office/drawing/2014/main" id="{20332AED-5B55-414D-8E92-2F922FB6AC06}"/>
              </a:ext>
            </a:extLst>
          </p:cNvPr>
          <p:cNvSpPr>
            <a:spLocks noGrp="1"/>
          </p:cNvSpPr>
          <p:nvPr>
            <p:ph sz="quarter" idx="12"/>
          </p:nvPr>
        </p:nvSpPr>
        <p:spPr/>
        <p:txBody>
          <a:bodyPr/>
          <a:lstStyle/>
          <a:p>
            <a:r>
              <a:rPr lang="en-US" dirty="0"/>
              <a:t>Suzanne Stapleton &amp; Tara Cataldo</a:t>
            </a:r>
          </a:p>
          <a:p>
            <a:r>
              <a:rPr lang="en-US" dirty="0"/>
              <a:t>MARSTON SCIENCE LIBRARY</a:t>
            </a:r>
          </a:p>
        </p:txBody>
      </p:sp>
    </p:spTree>
    <p:custDataLst>
      <p:tags r:id="rId1"/>
    </p:custDataLst>
    <p:extLst>
      <p:ext uri="{BB962C8B-B14F-4D97-AF65-F5344CB8AC3E}">
        <p14:creationId xmlns:p14="http://schemas.microsoft.com/office/powerpoint/2010/main" val="3633846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Develop Your Method for Review</a:t>
            </a:r>
          </a:p>
        </p:txBody>
      </p:sp>
      <p:sp>
        <p:nvSpPr>
          <p:cNvPr id="54" name="Shape 49"/>
          <p:cNvSpPr/>
          <p:nvPr/>
        </p:nvSpPr>
        <p:spPr>
          <a:xfrm>
            <a:off x="1082662" y="4031455"/>
            <a:ext cx="3682198" cy="13369"/>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grpSp>
        <p:nvGrpSpPr>
          <p:cNvPr id="62" name="Group 81"/>
          <p:cNvGrpSpPr>
            <a:grpSpLocks noChangeAspect="1"/>
          </p:cNvGrpSpPr>
          <p:nvPr/>
        </p:nvGrpSpPr>
        <p:grpSpPr>
          <a:xfrm>
            <a:off x="920492" y="2107176"/>
            <a:ext cx="283427" cy="274320"/>
            <a:chOff x="0" y="0"/>
            <a:chExt cx="568557" cy="550291"/>
          </a:xfrm>
          <a:solidFill>
            <a:schemeClr val="bg1"/>
          </a:solidFill>
        </p:grpSpPr>
        <p:sp>
          <p:nvSpPr>
            <p:cNvPr id="63" name="Shape 79"/>
            <p:cNvSpPr/>
            <p:nvPr/>
          </p:nvSpPr>
          <p:spPr>
            <a:xfrm>
              <a:off x="0" y="0"/>
              <a:ext cx="568558" cy="550292"/>
            </a:xfrm>
            <a:custGeom>
              <a:avLst/>
              <a:gdLst/>
              <a:ahLst/>
              <a:cxnLst>
                <a:cxn ang="0">
                  <a:pos x="wd2" y="hd2"/>
                </a:cxn>
                <a:cxn ang="5400000">
                  <a:pos x="wd2" y="hd2"/>
                </a:cxn>
                <a:cxn ang="10800000">
                  <a:pos x="wd2" y="hd2"/>
                </a:cxn>
                <a:cxn ang="16200000">
                  <a:pos x="wd2" y="hd2"/>
                </a:cxn>
              </a:cxnLst>
              <a:rect l="0" t="0" r="r" b="b"/>
              <a:pathLst>
                <a:path w="21600" h="21600" extrusionOk="0">
                  <a:moveTo>
                    <a:pt x="21080" y="2241"/>
                  </a:moveTo>
                  <a:cubicBezTo>
                    <a:pt x="18824" y="2241"/>
                    <a:pt x="18824" y="2241"/>
                    <a:pt x="18824" y="2241"/>
                  </a:cubicBezTo>
                  <a:cubicBezTo>
                    <a:pt x="18824" y="538"/>
                    <a:pt x="18824" y="538"/>
                    <a:pt x="18824" y="538"/>
                  </a:cubicBezTo>
                  <a:cubicBezTo>
                    <a:pt x="18824" y="179"/>
                    <a:pt x="18564" y="0"/>
                    <a:pt x="18304" y="0"/>
                  </a:cubicBezTo>
                  <a:cubicBezTo>
                    <a:pt x="16222" y="0"/>
                    <a:pt x="16222" y="0"/>
                    <a:pt x="16222" y="0"/>
                  </a:cubicBezTo>
                  <a:cubicBezTo>
                    <a:pt x="15875" y="0"/>
                    <a:pt x="15701" y="179"/>
                    <a:pt x="15701" y="538"/>
                  </a:cubicBezTo>
                  <a:cubicBezTo>
                    <a:pt x="15701" y="2241"/>
                    <a:pt x="15701" y="2241"/>
                    <a:pt x="15701" y="2241"/>
                  </a:cubicBezTo>
                  <a:cubicBezTo>
                    <a:pt x="12752" y="2241"/>
                    <a:pt x="12752" y="2241"/>
                    <a:pt x="12752" y="2241"/>
                  </a:cubicBezTo>
                  <a:cubicBezTo>
                    <a:pt x="12752" y="538"/>
                    <a:pt x="12752" y="538"/>
                    <a:pt x="12752" y="538"/>
                  </a:cubicBezTo>
                  <a:cubicBezTo>
                    <a:pt x="12752" y="179"/>
                    <a:pt x="12492" y="0"/>
                    <a:pt x="12231" y="0"/>
                  </a:cubicBezTo>
                  <a:cubicBezTo>
                    <a:pt x="10149" y="0"/>
                    <a:pt x="10149" y="0"/>
                    <a:pt x="10149" y="0"/>
                  </a:cubicBezTo>
                  <a:cubicBezTo>
                    <a:pt x="9802" y="0"/>
                    <a:pt x="9629" y="179"/>
                    <a:pt x="9629" y="538"/>
                  </a:cubicBezTo>
                  <a:cubicBezTo>
                    <a:pt x="9629" y="2241"/>
                    <a:pt x="9629" y="2241"/>
                    <a:pt x="9629" y="2241"/>
                  </a:cubicBezTo>
                  <a:cubicBezTo>
                    <a:pt x="6680" y="2241"/>
                    <a:pt x="6680" y="2241"/>
                    <a:pt x="6680" y="2241"/>
                  </a:cubicBezTo>
                  <a:cubicBezTo>
                    <a:pt x="6680" y="538"/>
                    <a:pt x="6680" y="538"/>
                    <a:pt x="6680" y="538"/>
                  </a:cubicBezTo>
                  <a:cubicBezTo>
                    <a:pt x="6680" y="179"/>
                    <a:pt x="6419" y="0"/>
                    <a:pt x="6159" y="0"/>
                  </a:cubicBezTo>
                  <a:cubicBezTo>
                    <a:pt x="4077" y="0"/>
                    <a:pt x="4077" y="0"/>
                    <a:pt x="4077" y="0"/>
                  </a:cubicBezTo>
                  <a:cubicBezTo>
                    <a:pt x="3730" y="0"/>
                    <a:pt x="3557" y="179"/>
                    <a:pt x="3557" y="538"/>
                  </a:cubicBezTo>
                  <a:cubicBezTo>
                    <a:pt x="3557" y="2241"/>
                    <a:pt x="3557" y="2241"/>
                    <a:pt x="3557" y="2241"/>
                  </a:cubicBezTo>
                  <a:cubicBezTo>
                    <a:pt x="520" y="2241"/>
                    <a:pt x="520" y="2241"/>
                    <a:pt x="520" y="2241"/>
                  </a:cubicBezTo>
                  <a:cubicBezTo>
                    <a:pt x="260" y="2241"/>
                    <a:pt x="0" y="2510"/>
                    <a:pt x="0" y="2778"/>
                  </a:cubicBezTo>
                  <a:cubicBezTo>
                    <a:pt x="0" y="21062"/>
                    <a:pt x="0" y="21062"/>
                    <a:pt x="0" y="21062"/>
                  </a:cubicBezTo>
                  <a:cubicBezTo>
                    <a:pt x="0" y="21331"/>
                    <a:pt x="260" y="21600"/>
                    <a:pt x="520" y="21600"/>
                  </a:cubicBezTo>
                  <a:cubicBezTo>
                    <a:pt x="21080" y="21600"/>
                    <a:pt x="21080" y="21600"/>
                    <a:pt x="21080" y="21600"/>
                  </a:cubicBezTo>
                  <a:cubicBezTo>
                    <a:pt x="21340" y="21600"/>
                    <a:pt x="21600" y="21331"/>
                    <a:pt x="21600" y="21062"/>
                  </a:cubicBezTo>
                  <a:cubicBezTo>
                    <a:pt x="21600" y="2778"/>
                    <a:pt x="21600" y="2778"/>
                    <a:pt x="21600" y="2778"/>
                  </a:cubicBezTo>
                  <a:cubicBezTo>
                    <a:pt x="21600" y="2510"/>
                    <a:pt x="21340" y="2241"/>
                    <a:pt x="21080" y="2241"/>
                  </a:cubicBezTo>
                  <a:close/>
                  <a:moveTo>
                    <a:pt x="16742" y="1076"/>
                  </a:moveTo>
                  <a:cubicBezTo>
                    <a:pt x="17783" y="1076"/>
                    <a:pt x="17783" y="1076"/>
                    <a:pt x="17783" y="1076"/>
                  </a:cubicBezTo>
                  <a:cubicBezTo>
                    <a:pt x="17783" y="4212"/>
                    <a:pt x="17783" y="4212"/>
                    <a:pt x="17783" y="4212"/>
                  </a:cubicBezTo>
                  <a:cubicBezTo>
                    <a:pt x="16742" y="4212"/>
                    <a:pt x="16742" y="4212"/>
                    <a:pt x="16742" y="4212"/>
                  </a:cubicBezTo>
                  <a:lnTo>
                    <a:pt x="16742" y="1076"/>
                  </a:lnTo>
                  <a:close/>
                  <a:moveTo>
                    <a:pt x="10670" y="1076"/>
                  </a:moveTo>
                  <a:cubicBezTo>
                    <a:pt x="11711" y="1076"/>
                    <a:pt x="11711" y="1076"/>
                    <a:pt x="11711" y="1076"/>
                  </a:cubicBezTo>
                  <a:cubicBezTo>
                    <a:pt x="11711" y="2689"/>
                    <a:pt x="11711" y="2689"/>
                    <a:pt x="11711" y="2689"/>
                  </a:cubicBezTo>
                  <a:cubicBezTo>
                    <a:pt x="11711" y="2778"/>
                    <a:pt x="11711" y="2778"/>
                    <a:pt x="11711" y="2778"/>
                  </a:cubicBezTo>
                  <a:cubicBezTo>
                    <a:pt x="11711" y="2868"/>
                    <a:pt x="11711" y="2868"/>
                    <a:pt x="11711" y="2958"/>
                  </a:cubicBezTo>
                  <a:cubicBezTo>
                    <a:pt x="11711" y="4212"/>
                    <a:pt x="11711" y="4212"/>
                    <a:pt x="11711" y="4212"/>
                  </a:cubicBezTo>
                  <a:cubicBezTo>
                    <a:pt x="10670" y="4212"/>
                    <a:pt x="10670" y="4212"/>
                    <a:pt x="10670" y="4212"/>
                  </a:cubicBezTo>
                  <a:lnTo>
                    <a:pt x="10670" y="1076"/>
                  </a:lnTo>
                  <a:close/>
                  <a:moveTo>
                    <a:pt x="4598" y="1076"/>
                  </a:moveTo>
                  <a:cubicBezTo>
                    <a:pt x="5639" y="1076"/>
                    <a:pt x="5639" y="1076"/>
                    <a:pt x="5639" y="1076"/>
                  </a:cubicBezTo>
                  <a:cubicBezTo>
                    <a:pt x="5639" y="4212"/>
                    <a:pt x="5639" y="4212"/>
                    <a:pt x="5639" y="4212"/>
                  </a:cubicBezTo>
                  <a:cubicBezTo>
                    <a:pt x="4598" y="4212"/>
                    <a:pt x="4598" y="4212"/>
                    <a:pt x="4598" y="4212"/>
                  </a:cubicBezTo>
                  <a:lnTo>
                    <a:pt x="4598" y="1076"/>
                  </a:lnTo>
                  <a:close/>
                  <a:moveTo>
                    <a:pt x="20559" y="20524"/>
                  </a:moveTo>
                  <a:cubicBezTo>
                    <a:pt x="1041" y="20524"/>
                    <a:pt x="1041" y="20524"/>
                    <a:pt x="1041" y="20524"/>
                  </a:cubicBezTo>
                  <a:cubicBezTo>
                    <a:pt x="1041" y="3316"/>
                    <a:pt x="1041" y="3316"/>
                    <a:pt x="1041" y="3316"/>
                  </a:cubicBezTo>
                  <a:cubicBezTo>
                    <a:pt x="3557" y="3316"/>
                    <a:pt x="3557" y="3316"/>
                    <a:pt x="3557" y="3316"/>
                  </a:cubicBezTo>
                  <a:cubicBezTo>
                    <a:pt x="3557" y="4750"/>
                    <a:pt x="3557" y="4750"/>
                    <a:pt x="3557" y="4750"/>
                  </a:cubicBezTo>
                  <a:cubicBezTo>
                    <a:pt x="3557" y="5019"/>
                    <a:pt x="3730" y="5288"/>
                    <a:pt x="4077" y="5288"/>
                  </a:cubicBezTo>
                  <a:cubicBezTo>
                    <a:pt x="6159" y="5288"/>
                    <a:pt x="6159" y="5288"/>
                    <a:pt x="6159" y="5288"/>
                  </a:cubicBezTo>
                  <a:cubicBezTo>
                    <a:pt x="6419" y="5288"/>
                    <a:pt x="6680" y="5019"/>
                    <a:pt x="6680" y="4750"/>
                  </a:cubicBezTo>
                  <a:cubicBezTo>
                    <a:pt x="6680" y="3316"/>
                    <a:pt x="6680" y="3316"/>
                    <a:pt x="6680" y="3316"/>
                  </a:cubicBezTo>
                  <a:cubicBezTo>
                    <a:pt x="9629" y="3316"/>
                    <a:pt x="9629" y="3316"/>
                    <a:pt x="9629" y="3316"/>
                  </a:cubicBezTo>
                  <a:cubicBezTo>
                    <a:pt x="9629" y="4750"/>
                    <a:pt x="9629" y="4750"/>
                    <a:pt x="9629" y="4750"/>
                  </a:cubicBezTo>
                  <a:cubicBezTo>
                    <a:pt x="9629" y="5019"/>
                    <a:pt x="9802" y="5288"/>
                    <a:pt x="10149" y="5288"/>
                  </a:cubicBezTo>
                  <a:cubicBezTo>
                    <a:pt x="12231" y="5288"/>
                    <a:pt x="12231" y="5288"/>
                    <a:pt x="12231" y="5288"/>
                  </a:cubicBezTo>
                  <a:cubicBezTo>
                    <a:pt x="12492" y="5288"/>
                    <a:pt x="12752" y="5019"/>
                    <a:pt x="12752" y="4750"/>
                  </a:cubicBezTo>
                  <a:cubicBezTo>
                    <a:pt x="12752" y="3316"/>
                    <a:pt x="12752" y="3316"/>
                    <a:pt x="12752" y="3316"/>
                  </a:cubicBezTo>
                  <a:cubicBezTo>
                    <a:pt x="15701" y="3316"/>
                    <a:pt x="15701" y="3316"/>
                    <a:pt x="15701" y="3316"/>
                  </a:cubicBezTo>
                  <a:cubicBezTo>
                    <a:pt x="15701" y="4750"/>
                    <a:pt x="15701" y="4750"/>
                    <a:pt x="15701" y="4750"/>
                  </a:cubicBezTo>
                  <a:cubicBezTo>
                    <a:pt x="15701" y="5019"/>
                    <a:pt x="15875" y="5288"/>
                    <a:pt x="16222" y="5288"/>
                  </a:cubicBezTo>
                  <a:cubicBezTo>
                    <a:pt x="18304" y="5288"/>
                    <a:pt x="18304" y="5288"/>
                    <a:pt x="18304" y="5288"/>
                  </a:cubicBezTo>
                  <a:cubicBezTo>
                    <a:pt x="18564" y="5288"/>
                    <a:pt x="18824" y="5019"/>
                    <a:pt x="18824" y="4750"/>
                  </a:cubicBezTo>
                  <a:cubicBezTo>
                    <a:pt x="18824" y="3316"/>
                    <a:pt x="18824" y="3316"/>
                    <a:pt x="18824" y="3316"/>
                  </a:cubicBezTo>
                  <a:cubicBezTo>
                    <a:pt x="20559" y="3316"/>
                    <a:pt x="20559" y="3316"/>
                    <a:pt x="20559" y="3316"/>
                  </a:cubicBezTo>
                  <a:lnTo>
                    <a:pt x="20559" y="20524"/>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4" name="Shape 80"/>
            <p:cNvSpPr/>
            <p:nvPr/>
          </p:nvSpPr>
          <p:spPr>
            <a:xfrm>
              <a:off x="91334" y="184952"/>
              <a:ext cx="385891" cy="274005"/>
            </a:xfrm>
            <a:custGeom>
              <a:avLst/>
              <a:gdLst/>
              <a:ahLst/>
              <a:cxnLst>
                <a:cxn ang="0">
                  <a:pos x="wd2" y="hd2"/>
                </a:cxn>
                <a:cxn ang="5400000">
                  <a:pos x="wd2" y="hd2"/>
                </a:cxn>
                <a:cxn ang="10800000">
                  <a:pos x="wd2" y="hd2"/>
                </a:cxn>
                <a:cxn ang="16200000">
                  <a:pos x="wd2" y="hd2"/>
                </a:cxn>
              </a:cxnLst>
              <a:rect l="0" t="0" r="r" b="b"/>
              <a:pathLst>
                <a:path w="21600" h="21600" extrusionOk="0">
                  <a:moveTo>
                    <a:pt x="20833" y="0"/>
                  </a:moveTo>
                  <a:cubicBezTo>
                    <a:pt x="767" y="0"/>
                    <a:pt x="767" y="0"/>
                    <a:pt x="767" y="0"/>
                  </a:cubicBezTo>
                  <a:cubicBezTo>
                    <a:pt x="383" y="0"/>
                    <a:pt x="0" y="540"/>
                    <a:pt x="0" y="1080"/>
                  </a:cubicBezTo>
                  <a:cubicBezTo>
                    <a:pt x="0" y="20520"/>
                    <a:pt x="0" y="20520"/>
                    <a:pt x="0" y="20520"/>
                  </a:cubicBezTo>
                  <a:cubicBezTo>
                    <a:pt x="0" y="21060"/>
                    <a:pt x="383" y="21600"/>
                    <a:pt x="767" y="21600"/>
                  </a:cubicBezTo>
                  <a:cubicBezTo>
                    <a:pt x="20833" y="21600"/>
                    <a:pt x="20833" y="21600"/>
                    <a:pt x="20833" y="21600"/>
                  </a:cubicBezTo>
                  <a:cubicBezTo>
                    <a:pt x="21217" y="21600"/>
                    <a:pt x="21600" y="21060"/>
                    <a:pt x="21600" y="20520"/>
                  </a:cubicBezTo>
                  <a:cubicBezTo>
                    <a:pt x="21600" y="1080"/>
                    <a:pt x="21600" y="1080"/>
                    <a:pt x="21600" y="1080"/>
                  </a:cubicBezTo>
                  <a:cubicBezTo>
                    <a:pt x="21600" y="540"/>
                    <a:pt x="21217" y="0"/>
                    <a:pt x="20833" y="0"/>
                  </a:cubicBezTo>
                  <a:close/>
                  <a:moveTo>
                    <a:pt x="20066" y="19440"/>
                  </a:moveTo>
                  <a:cubicBezTo>
                    <a:pt x="1534" y="19440"/>
                    <a:pt x="1534" y="19440"/>
                    <a:pt x="1534" y="19440"/>
                  </a:cubicBezTo>
                  <a:cubicBezTo>
                    <a:pt x="1534" y="2160"/>
                    <a:pt x="1534" y="2160"/>
                    <a:pt x="1534" y="2160"/>
                  </a:cubicBezTo>
                  <a:cubicBezTo>
                    <a:pt x="20066" y="2160"/>
                    <a:pt x="20066" y="2160"/>
                    <a:pt x="20066" y="2160"/>
                  </a:cubicBezTo>
                  <a:lnTo>
                    <a:pt x="20066" y="1944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sp>
        <p:nvSpPr>
          <p:cNvPr id="36" name="TextBox 35"/>
          <p:cNvSpPr txBox="1"/>
          <p:nvPr/>
        </p:nvSpPr>
        <p:spPr>
          <a:xfrm>
            <a:off x="1570444" y="1859602"/>
            <a:ext cx="6102754" cy="827144"/>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b="1" dirty="0">
                <a:solidFill>
                  <a:schemeClr val="tx1"/>
                </a:solidFill>
              </a:rPr>
              <a:t>Read the full submission, </a:t>
            </a:r>
          </a:p>
          <a:p>
            <a:pPr algn="l">
              <a:lnSpc>
                <a:spcPct val="100000"/>
              </a:lnSpc>
            </a:pPr>
            <a:r>
              <a:rPr lang="en-US" sz="2100" b="1" dirty="0">
                <a:solidFill>
                  <a:schemeClr val="tx1"/>
                </a:solidFill>
              </a:rPr>
              <a:t>including all figures and tables</a:t>
            </a:r>
          </a:p>
        </p:txBody>
      </p:sp>
      <p:sp>
        <p:nvSpPr>
          <p:cNvPr id="31" name="TextBox 30"/>
          <p:cNvSpPr txBox="1"/>
          <p:nvPr/>
        </p:nvSpPr>
        <p:spPr>
          <a:xfrm>
            <a:off x="657299" y="1030955"/>
            <a:ext cx="4790295" cy="450505"/>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How to Conduct the Review</a:t>
            </a:r>
          </a:p>
        </p:txBody>
      </p:sp>
      <p:grpSp>
        <p:nvGrpSpPr>
          <p:cNvPr id="32" name="Group 31">
            <a:extLst>
              <a:ext uri="{FF2B5EF4-FFF2-40B4-BE49-F238E27FC236}">
                <a16:creationId xmlns:a16="http://schemas.microsoft.com/office/drawing/2014/main" id="{8B94093C-B64B-4A4D-A5D0-213C8E9EC0BC}"/>
              </a:ext>
            </a:extLst>
          </p:cNvPr>
          <p:cNvGrpSpPr/>
          <p:nvPr/>
        </p:nvGrpSpPr>
        <p:grpSpPr>
          <a:xfrm>
            <a:off x="751551" y="1859819"/>
            <a:ext cx="640080" cy="640080"/>
            <a:chOff x="761876" y="5075309"/>
            <a:chExt cx="640080" cy="640080"/>
          </a:xfrm>
          <a:solidFill>
            <a:srgbClr val="002060"/>
          </a:solidFill>
        </p:grpSpPr>
        <p:sp>
          <p:nvSpPr>
            <p:cNvPr id="33" name="Shape 126">
              <a:extLst>
                <a:ext uri="{FF2B5EF4-FFF2-40B4-BE49-F238E27FC236}">
                  <a16:creationId xmlns:a16="http://schemas.microsoft.com/office/drawing/2014/main" id="{9441607C-9837-4252-803B-6F0FD03B378B}"/>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34" name="Group 70">
              <a:extLst>
                <a:ext uri="{FF2B5EF4-FFF2-40B4-BE49-F238E27FC236}">
                  <a16:creationId xmlns:a16="http://schemas.microsoft.com/office/drawing/2014/main" id="{1DE86137-0599-4550-8B45-C590F2299353}"/>
                </a:ext>
              </a:extLst>
            </p:cNvPr>
            <p:cNvGrpSpPr>
              <a:grpSpLocks noChangeAspect="1"/>
            </p:cNvGrpSpPr>
            <p:nvPr/>
          </p:nvGrpSpPr>
          <p:grpSpPr>
            <a:xfrm>
              <a:off x="904892" y="5255569"/>
              <a:ext cx="354049" cy="228600"/>
              <a:chOff x="0" y="0"/>
              <a:chExt cx="579975" cy="374472"/>
            </a:xfrm>
            <a:grpFill/>
          </p:grpSpPr>
          <p:sp>
            <p:nvSpPr>
              <p:cNvPr id="38" name="Shape 68">
                <a:extLst>
                  <a:ext uri="{FF2B5EF4-FFF2-40B4-BE49-F238E27FC236}">
                    <a16:creationId xmlns:a16="http://schemas.microsoft.com/office/drawing/2014/main" id="{C1AABC83-779E-40E3-A085-3DB3EB8C2D86}"/>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39" name="Shape 69">
                <a:extLst>
                  <a:ext uri="{FF2B5EF4-FFF2-40B4-BE49-F238E27FC236}">
                    <a16:creationId xmlns:a16="http://schemas.microsoft.com/office/drawing/2014/main" id="{F58DAD57-EA95-4D3D-8A78-947A3493D8F0}"/>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grpSp>
        <p:nvGrpSpPr>
          <p:cNvPr id="48" name="Group 47">
            <a:extLst>
              <a:ext uri="{FF2B5EF4-FFF2-40B4-BE49-F238E27FC236}">
                <a16:creationId xmlns:a16="http://schemas.microsoft.com/office/drawing/2014/main" id="{82F6315A-38B2-4852-A9F4-5222464A6B7A}"/>
              </a:ext>
            </a:extLst>
          </p:cNvPr>
          <p:cNvGrpSpPr/>
          <p:nvPr/>
        </p:nvGrpSpPr>
        <p:grpSpPr>
          <a:xfrm>
            <a:off x="757646" y="3107716"/>
            <a:ext cx="640080" cy="640080"/>
            <a:chOff x="761876" y="5075309"/>
            <a:chExt cx="640080" cy="640080"/>
          </a:xfrm>
          <a:solidFill>
            <a:srgbClr val="002060"/>
          </a:solidFill>
        </p:grpSpPr>
        <p:sp>
          <p:nvSpPr>
            <p:cNvPr id="49" name="Shape 126">
              <a:extLst>
                <a:ext uri="{FF2B5EF4-FFF2-40B4-BE49-F238E27FC236}">
                  <a16:creationId xmlns:a16="http://schemas.microsoft.com/office/drawing/2014/main" id="{05E49E80-9467-4161-8266-CDFAA3534615}"/>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50" name="Group 70">
              <a:extLst>
                <a:ext uri="{FF2B5EF4-FFF2-40B4-BE49-F238E27FC236}">
                  <a16:creationId xmlns:a16="http://schemas.microsoft.com/office/drawing/2014/main" id="{74EF76FB-41C0-417D-8C56-734997A89FE1}"/>
                </a:ext>
              </a:extLst>
            </p:cNvPr>
            <p:cNvGrpSpPr>
              <a:grpSpLocks noChangeAspect="1"/>
            </p:cNvGrpSpPr>
            <p:nvPr/>
          </p:nvGrpSpPr>
          <p:grpSpPr>
            <a:xfrm>
              <a:off x="904892" y="5255569"/>
              <a:ext cx="354049" cy="228600"/>
              <a:chOff x="0" y="0"/>
              <a:chExt cx="579975" cy="374472"/>
            </a:xfrm>
            <a:grpFill/>
          </p:grpSpPr>
          <p:sp>
            <p:nvSpPr>
              <p:cNvPr id="51" name="Shape 68">
                <a:extLst>
                  <a:ext uri="{FF2B5EF4-FFF2-40B4-BE49-F238E27FC236}">
                    <a16:creationId xmlns:a16="http://schemas.microsoft.com/office/drawing/2014/main" id="{6FCE2510-1694-4842-9E68-3AE1A6E2E248}"/>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52" name="Shape 69">
                <a:extLst>
                  <a:ext uri="{FF2B5EF4-FFF2-40B4-BE49-F238E27FC236}">
                    <a16:creationId xmlns:a16="http://schemas.microsoft.com/office/drawing/2014/main" id="{43C9E8E8-B774-4EAF-A52D-BB58B078785B}"/>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sp>
        <p:nvSpPr>
          <p:cNvPr id="2" name="TextBox 1">
            <a:extLst>
              <a:ext uri="{FF2B5EF4-FFF2-40B4-BE49-F238E27FC236}">
                <a16:creationId xmlns:a16="http://schemas.microsoft.com/office/drawing/2014/main" id="{F579F9A5-5647-9347-6170-79CDCC7ADAC3}"/>
              </a:ext>
            </a:extLst>
          </p:cNvPr>
          <p:cNvSpPr txBox="1"/>
          <p:nvPr/>
        </p:nvSpPr>
        <p:spPr>
          <a:xfrm>
            <a:off x="1637285" y="4455392"/>
            <a:ext cx="6102754" cy="827144"/>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b="1" dirty="0">
                <a:solidFill>
                  <a:schemeClr val="tx1"/>
                </a:solidFill>
              </a:rPr>
              <a:t>Close reading of manuscript</a:t>
            </a:r>
          </a:p>
        </p:txBody>
      </p:sp>
      <p:grpSp>
        <p:nvGrpSpPr>
          <p:cNvPr id="3" name="Group 2">
            <a:extLst>
              <a:ext uri="{FF2B5EF4-FFF2-40B4-BE49-F238E27FC236}">
                <a16:creationId xmlns:a16="http://schemas.microsoft.com/office/drawing/2014/main" id="{CA9B0BA0-F23F-2F52-615B-203E395E7538}"/>
              </a:ext>
            </a:extLst>
          </p:cNvPr>
          <p:cNvGrpSpPr/>
          <p:nvPr/>
        </p:nvGrpSpPr>
        <p:grpSpPr>
          <a:xfrm>
            <a:off x="757645" y="4404452"/>
            <a:ext cx="640080" cy="640080"/>
            <a:chOff x="761876" y="5075309"/>
            <a:chExt cx="640080" cy="640080"/>
          </a:xfrm>
          <a:solidFill>
            <a:srgbClr val="002060"/>
          </a:solidFill>
        </p:grpSpPr>
        <p:sp>
          <p:nvSpPr>
            <p:cNvPr id="5" name="Shape 126">
              <a:extLst>
                <a:ext uri="{FF2B5EF4-FFF2-40B4-BE49-F238E27FC236}">
                  <a16:creationId xmlns:a16="http://schemas.microsoft.com/office/drawing/2014/main" id="{55D9D47F-43B1-B70C-3B92-A92C43BB3D3B}"/>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6" name="Group 70">
              <a:extLst>
                <a:ext uri="{FF2B5EF4-FFF2-40B4-BE49-F238E27FC236}">
                  <a16:creationId xmlns:a16="http://schemas.microsoft.com/office/drawing/2014/main" id="{57C277CE-FD0D-95CE-95D1-00D92EF1E71C}"/>
                </a:ext>
              </a:extLst>
            </p:cNvPr>
            <p:cNvGrpSpPr>
              <a:grpSpLocks noChangeAspect="1"/>
            </p:cNvGrpSpPr>
            <p:nvPr/>
          </p:nvGrpSpPr>
          <p:grpSpPr>
            <a:xfrm>
              <a:off x="904892" y="5255569"/>
              <a:ext cx="354050" cy="228601"/>
              <a:chOff x="0" y="0"/>
              <a:chExt cx="579976" cy="374473"/>
            </a:xfrm>
            <a:grpFill/>
          </p:grpSpPr>
          <p:sp>
            <p:nvSpPr>
              <p:cNvPr id="8" name="Shape 68">
                <a:extLst>
                  <a:ext uri="{FF2B5EF4-FFF2-40B4-BE49-F238E27FC236}">
                    <a16:creationId xmlns:a16="http://schemas.microsoft.com/office/drawing/2014/main" id="{F9E861A3-C703-7006-E3C4-3F2B502E32DD}"/>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9" name="Shape 69">
                <a:extLst>
                  <a:ext uri="{FF2B5EF4-FFF2-40B4-BE49-F238E27FC236}">
                    <a16:creationId xmlns:a16="http://schemas.microsoft.com/office/drawing/2014/main" id="{BC9661AF-9078-33B2-310A-B07A18AC4878}"/>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sp>
        <p:nvSpPr>
          <p:cNvPr id="12" name="TextBox 11">
            <a:extLst>
              <a:ext uri="{FF2B5EF4-FFF2-40B4-BE49-F238E27FC236}">
                <a16:creationId xmlns:a16="http://schemas.microsoft.com/office/drawing/2014/main" id="{E1B4394F-6AD1-E3EA-29AA-7FF31AD3C8BF}"/>
              </a:ext>
            </a:extLst>
          </p:cNvPr>
          <p:cNvSpPr txBox="1"/>
          <p:nvPr/>
        </p:nvSpPr>
        <p:spPr>
          <a:xfrm>
            <a:off x="1637285" y="5740070"/>
            <a:ext cx="6102754" cy="827144"/>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b="1" dirty="0">
                <a:solidFill>
                  <a:schemeClr val="tx1"/>
                </a:solidFill>
              </a:rPr>
              <a:t>Check literature cited</a:t>
            </a:r>
          </a:p>
        </p:txBody>
      </p:sp>
      <p:sp>
        <p:nvSpPr>
          <p:cNvPr id="13" name="Shape 49">
            <a:extLst>
              <a:ext uri="{FF2B5EF4-FFF2-40B4-BE49-F238E27FC236}">
                <a16:creationId xmlns:a16="http://schemas.microsoft.com/office/drawing/2014/main" id="{82E09C40-C626-E426-CC86-FD1733D73A86}"/>
              </a:ext>
            </a:extLst>
          </p:cNvPr>
          <p:cNvSpPr/>
          <p:nvPr/>
        </p:nvSpPr>
        <p:spPr>
          <a:xfrm>
            <a:off x="1069293" y="2905822"/>
            <a:ext cx="3682198" cy="13369"/>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pic>
        <p:nvPicPr>
          <p:cNvPr id="10" name="Picture Placeholder 9" descr="A picture containing person, indoor, sitting&#10;&#10;Description automatically generated">
            <a:extLst>
              <a:ext uri="{FF2B5EF4-FFF2-40B4-BE49-F238E27FC236}">
                <a16:creationId xmlns:a16="http://schemas.microsoft.com/office/drawing/2014/main" id="{14606866-F8D3-D90F-C7C5-E88D971619EF}"/>
              </a:ext>
            </a:extLst>
          </p:cNvPr>
          <p:cNvPicPr>
            <a:picLocks noGrp="1" noChangeAspect="1"/>
          </p:cNvPicPr>
          <p:nvPr>
            <p:ph type="pic" sz="quarter" idx="10"/>
          </p:nvPr>
        </p:nvPicPr>
        <p:blipFill>
          <a:blip r:embed="rId4"/>
          <a:srcRect l="29948" r="29948"/>
          <a:stretch>
            <a:fillRect/>
          </a:stretch>
        </p:blipFill>
        <p:spPr/>
      </p:pic>
      <p:grpSp>
        <p:nvGrpSpPr>
          <p:cNvPr id="28" name="Group 27">
            <a:extLst>
              <a:ext uri="{FF2B5EF4-FFF2-40B4-BE49-F238E27FC236}">
                <a16:creationId xmlns:a16="http://schemas.microsoft.com/office/drawing/2014/main" id="{0869BFC5-E885-48A1-8E0E-6FD9BCE1CBE3}"/>
              </a:ext>
            </a:extLst>
          </p:cNvPr>
          <p:cNvGrpSpPr/>
          <p:nvPr/>
        </p:nvGrpSpPr>
        <p:grpSpPr>
          <a:xfrm>
            <a:off x="732607" y="5559810"/>
            <a:ext cx="640080" cy="640080"/>
            <a:chOff x="761876" y="5075309"/>
            <a:chExt cx="640080" cy="640080"/>
          </a:xfrm>
          <a:solidFill>
            <a:srgbClr val="002060"/>
          </a:solidFill>
        </p:grpSpPr>
        <p:sp>
          <p:nvSpPr>
            <p:cNvPr id="29" name="Shape 126">
              <a:extLst>
                <a:ext uri="{FF2B5EF4-FFF2-40B4-BE49-F238E27FC236}">
                  <a16:creationId xmlns:a16="http://schemas.microsoft.com/office/drawing/2014/main" id="{DA4C10D5-7B81-4EB9-B519-5562F4D3EEA5}"/>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30" name="Group 70">
              <a:extLst>
                <a:ext uri="{FF2B5EF4-FFF2-40B4-BE49-F238E27FC236}">
                  <a16:creationId xmlns:a16="http://schemas.microsoft.com/office/drawing/2014/main" id="{BB6C2FAF-98F3-4E6B-A4A4-4AC389547C3A}"/>
                </a:ext>
              </a:extLst>
            </p:cNvPr>
            <p:cNvGrpSpPr>
              <a:grpSpLocks noChangeAspect="1"/>
            </p:cNvGrpSpPr>
            <p:nvPr/>
          </p:nvGrpSpPr>
          <p:grpSpPr>
            <a:xfrm>
              <a:off x="904892" y="5255569"/>
              <a:ext cx="354049" cy="228600"/>
              <a:chOff x="0" y="0"/>
              <a:chExt cx="579975" cy="374472"/>
            </a:xfrm>
            <a:grpFill/>
          </p:grpSpPr>
          <p:sp>
            <p:nvSpPr>
              <p:cNvPr id="35" name="Shape 68">
                <a:extLst>
                  <a:ext uri="{FF2B5EF4-FFF2-40B4-BE49-F238E27FC236}">
                    <a16:creationId xmlns:a16="http://schemas.microsoft.com/office/drawing/2014/main" id="{58A3C073-09A1-4BF5-9027-3E76736D74CB}"/>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37" name="Shape 69">
                <a:extLst>
                  <a:ext uri="{FF2B5EF4-FFF2-40B4-BE49-F238E27FC236}">
                    <a16:creationId xmlns:a16="http://schemas.microsoft.com/office/drawing/2014/main" id="{6ADCE26A-9151-4D18-8AA5-E693046CCC24}"/>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sp>
        <p:nvSpPr>
          <p:cNvPr id="40" name="Shape 49">
            <a:extLst>
              <a:ext uri="{FF2B5EF4-FFF2-40B4-BE49-F238E27FC236}">
                <a16:creationId xmlns:a16="http://schemas.microsoft.com/office/drawing/2014/main" id="{F3189E05-0E3F-4BF2-9689-9E750435CFF3}"/>
              </a:ext>
            </a:extLst>
          </p:cNvPr>
          <p:cNvSpPr/>
          <p:nvPr/>
        </p:nvSpPr>
        <p:spPr>
          <a:xfrm>
            <a:off x="1094465" y="5323010"/>
            <a:ext cx="3682198" cy="13369"/>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41" name="TextBox 40">
            <a:extLst>
              <a:ext uri="{FF2B5EF4-FFF2-40B4-BE49-F238E27FC236}">
                <a16:creationId xmlns:a16="http://schemas.microsoft.com/office/drawing/2014/main" id="{5760DEB6-A862-45CE-8617-08B3B8F93563}"/>
              </a:ext>
            </a:extLst>
          </p:cNvPr>
          <p:cNvSpPr txBox="1"/>
          <p:nvPr/>
        </p:nvSpPr>
        <p:spPr>
          <a:xfrm>
            <a:off x="1623917" y="3207315"/>
            <a:ext cx="6102754" cy="827144"/>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b="1" dirty="0">
                <a:solidFill>
                  <a:schemeClr val="tx1"/>
                </a:solidFill>
              </a:rPr>
              <a:t>Read journal’s guidelines for reviewers</a:t>
            </a:r>
          </a:p>
        </p:txBody>
      </p:sp>
    </p:spTree>
    <p:custDataLst>
      <p:tags r:id="rId1"/>
    </p:custDataLst>
    <p:extLst>
      <p:ext uri="{BB962C8B-B14F-4D97-AF65-F5344CB8AC3E}">
        <p14:creationId xmlns:p14="http://schemas.microsoft.com/office/powerpoint/2010/main" val="227442562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05463F-C694-4CBE-9F28-65B834CE3A36}"/>
              </a:ext>
            </a:extLst>
          </p:cNvPr>
          <p:cNvPicPr>
            <a:picLocks noChangeAspect="1"/>
          </p:cNvPicPr>
          <p:nvPr/>
        </p:nvPicPr>
        <p:blipFill>
          <a:blip r:embed="rId3"/>
          <a:stretch>
            <a:fillRect/>
          </a:stretch>
        </p:blipFill>
        <p:spPr>
          <a:xfrm>
            <a:off x="1548581" y="1200393"/>
            <a:ext cx="8582305" cy="5521321"/>
          </a:xfrm>
          <a:prstGeom prst="rect">
            <a:avLst/>
          </a:prstGeom>
        </p:spPr>
      </p:pic>
      <p:sp>
        <p:nvSpPr>
          <p:cNvPr id="2" name="Title 1">
            <a:extLst>
              <a:ext uri="{FF2B5EF4-FFF2-40B4-BE49-F238E27FC236}">
                <a16:creationId xmlns:a16="http://schemas.microsoft.com/office/drawing/2014/main" id="{37C5BB2C-D051-547B-B7CC-C0373DC3CF77}"/>
              </a:ext>
            </a:extLst>
          </p:cNvPr>
          <p:cNvSpPr>
            <a:spLocks noGrp="1"/>
          </p:cNvSpPr>
          <p:nvPr>
            <p:ph type="title"/>
          </p:nvPr>
        </p:nvSpPr>
        <p:spPr/>
        <p:txBody>
          <a:bodyPr/>
          <a:lstStyle/>
          <a:p>
            <a:r>
              <a:rPr lang="en-US" dirty="0"/>
              <a:t>Example of Publisher’s Reviewer Guidelines</a:t>
            </a:r>
          </a:p>
        </p:txBody>
      </p:sp>
      <p:sp>
        <p:nvSpPr>
          <p:cNvPr id="6" name="Rectangle 5">
            <a:extLst>
              <a:ext uri="{FF2B5EF4-FFF2-40B4-BE49-F238E27FC236}">
                <a16:creationId xmlns:a16="http://schemas.microsoft.com/office/drawing/2014/main" id="{379BFE5C-F000-4B40-A8F1-A9FF1ECA9514}"/>
              </a:ext>
            </a:extLst>
          </p:cNvPr>
          <p:cNvSpPr/>
          <p:nvPr/>
        </p:nvSpPr>
        <p:spPr>
          <a:xfrm>
            <a:off x="4873393" y="6492261"/>
            <a:ext cx="7318607" cy="276999"/>
          </a:xfrm>
          <a:prstGeom prst="rect">
            <a:avLst/>
          </a:prstGeom>
        </p:spPr>
        <p:txBody>
          <a:bodyPr wrap="none">
            <a:spAutoFit/>
          </a:bodyPr>
          <a:lstStyle/>
          <a:p>
            <a:r>
              <a:rPr lang="en-US" sz="1200" dirty="0"/>
              <a:t>https://journals.ieeeauthorcenter.ieee.org/submit-your-article-for-peer-review/become-an-ieee-reviewer/</a:t>
            </a:r>
          </a:p>
        </p:txBody>
      </p:sp>
    </p:spTree>
    <p:extLst>
      <p:ext uri="{BB962C8B-B14F-4D97-AF65-F5344CB8AC3E}">
        <p14:creationId xmlns:p14="http://schemas.microsoft.com/office/powerpoint/2010/main" val="269502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BB2C-D051-547B-B7CC-C0373DC3CF77}"/>
              </a:ext>
            </a:extLst>
          </p:cNvPr>
          <p:cNvSpPr>
            <a:spLocks noGrp="1"/>
          </p:cNvSpPr>
          <p:nvPr>
            <p:ph type="title"/>
          </p:nvPr>
        </p:nvSpPr>
        <p:spPr/>
        <p:txBody>
          <a:bodyPr/>
          <a:lstStyle/>
          <a:p>
            <a:r>
              <a:rPr lang="en-US" dirty="0"/>
              <a:t>Misconduct in Peer Review</a:t>
            </a:r>
          </a:p>
        </p:txBody>
      </p:sp>
      <p:sp>
        <p:nvSpPr>
          <p:cNvPr id="6" name="Rectangle 5">
            <a:extLst>
              <a:ext uri="{FF2B5EF4-FFF2-40B4-BE49-F238E27FC236}">
                <a16:creationId xmlns:a16="http://schemas.microsoft.com/office/drawing/2014/main" id="{379BFE5C-F000-4B40-A8F1-A9FF1ECA9514}"/>
              </a:ext>
            </a:extLst>
          </p:cNvPr>
          <p:cNvSpPr/>
          <p:nvPr/>
        </p:nvSpPr>
        <p:spPr>
          <a:xfrm>
            <a:off x="3859975" y="6501189"/>
            <a:ext cx="8332025" cy="276999"/>
          </a:xfrm>
          <a:prstGeom prst="rect">
            <a:avLst/>
          </a:prstGeom>
        </p:spPr>
        <p:txBody>
          <a:bodyPr wrap="none">
            <a:spAutoFit/>
          </a:bodyPr>
          <a:lstStyle/>
          <a:p>
            <a:r>
              <a:rPr lang="en-US" sz="1200" dirty="0"/>
              <a:t>https://www.science.org/content/article/many-scientists-citing-two-scandalous-covid-19-papers-ignore-their-retractions</a:t>
            </a:r>
          </a:p>
        </p:txBody>
      </p:sp>
      <p:sp>
        <p:nvSpPr>
          <p:cNvPr id="5" name="TextBox 4">
            <a:extLst>
              <a:ext uri="{FF2B5EF4-FFF2-40B4-BE49-F238E27FC236}">
                <a16:creationId xmlns:a16="http://schemas.microsoft.com/office/drawing/2014/main" id="{EA4159C7-4376-4344-B747-CF77EAC31EEF}"/>
              </a:ext>
            </a:extLst>
          </p:cNvPr>
          <p:cNvSpPr txBox="1"/>
          <p:nvPr/>
        </p:nvSpPr>
        <p:spPr>
          <a:xfrm>
            <a:off x="668263" y="2683924"/>
            <a:ext cx="6611876" cy="1490152"/>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800" dirty="0">
                <a:solidFill>
                  <a:schemeClr val="tx1"/>
                </a:solidFill>
                <a:latin typeface="+mn-lt"/>
                <a:cs typeface="Lato Regular"/>
              </a:rPr>
              <a:t>“People are either willfully or negligently not checking references.”</a:t>
            </a:r>
          </a:p>
          <a:p>
            <a:pPr algn="l">
              <a:lnSpc>
                <a:spcPct val="100000"/>
              </a:lnSpc>
            </a:pPr>
            <a:endParaRPr lang="en-US" sz="2800" dirty="0">
              <a:solidFill>
                <a:schemeClr val="tx1"/>
              </a:solidFill>
              <a:latin typeface="+mn-lt"/>
              <a:cs typeface="Lato Regular"/>
            </a:endParaRPr>
          </a:p>
          <a:p>
            <a:pPr algn="l">
              <a:lnSpc>
                <a:spcPct val="100000"/>
              </a:lnSpc>
            </a:pPr>
            <a:endParaRPr lang="en-US" sz="2100" dirty="0">
              <a:solidFill>
                <a:schemeClr val="tx1"/>
              </a:solidFill>
              <a:latin typeface="+mn-lt"/>
              <a:cs typeface="Lato Regular"/>
            </a:endParaRPr>
          </a:p>
          <a:p>
            <a:pPr algn="l">
              <a:lnSpc>
                <a:spcPct val="100000"/>
              </a:lnSpc>
            </a:pPr>
            <a:r>
              <a:rPr lang="en-US" sz="2100" dirty="0">
                <a:solidFill>
                  <a:schemeClr val="tx1"/>
                </a:solidFill>
                <a:latin typeface="+mn-lt"/>
                <a:cs typeface="Lato Regular"/>
              </a:rPr>
              <a:t>	Ivan </a:t>
            </a:r>
            <a:r>
              <a:rPr lang="en-US" sz="2100" dirty="0" err="1">
                <a:solidFill>
                  <a:schemeClr val="tx1"/>
                </a:solidFill>
                <a:latin typeface="+mn-lt"/>
                <a:cs typeface="Lato Regular"/>
              </a:rPr>
              <a:t>Oransky</a:t>
            </a:r>
            <a:r>
              <a:rPr lang="en-US" sz="2100" dirty="0">
                <a:solidFill>
                  <a:schemeClr val="tx1"/>
                </a:solidFill>
                <a:latin typeface="+mn-lt"/>
                <a:cs typeface="Lato Regular"/>
              </a:rPr>
              <a:t>, co-founder of Retraction Watch</a:t>
            </a:r>
          </a:p>
        </p:txBody>
      </p:sp>
      <p:pic>
        <p:nvPicPr>
          <p:cNvPr id="3" name="Picture 2">
            <a:extLst>
              <a:ext uri="{FF2B5EF4-FFF2-40B4-BE49-F238E27FC236}">
                <a16:creationId xmlns:a16="http://schemas.microsoft.com/office/drawing/2014/main" id="{E94E2619-7A12-4565-A38A-DADFDCFF612D}"/>
              </a:ext>
            </a:extLst>
          </p:cNvPr>
          <p:cNvPicPr>
            <a:picLocks noChangeAspect="1"/>
          </p:cNvPicPr>
          <p:nvPr/>
        </p:nvPicPr>
        <p:blipFill>
          <a:blip r:embed="rId3"/>
          <a:stretch>
            <a:fillRect/>
          </a:stretch>
        </p:blipFill>
        <p:spPr>
          <a:xfrm rot="357167">
            <a:off x="7280139" y="1469985"/>
            <a:ext cx="4053715" cy="4328932"/>
          </a:xfrm>
          <a:prstGeom prst="rect">
            <a:avLst/>
          </a:prstGeom>
          <a:ln>
            <a:solidFill>
              <a:schemeClr val="tx1"/>
            </a:solidFill>
          </a:ln>
        </p:spPr>
      </p:pic>
      <p:sp>
        <p:nvSpPr>
          <p:cNvPr id="7" name="Rectangle 6">
            <a:extLst>
              <a:ext uri="{FF2B5EF4-FFF2-40B4-BE49-F238E27FC236}">
                <a16:creationId xmlns:a16="http://schemas.microsoft.com/office/drawing/2014/main" id="{11DCA840-AD92-4DA5-BB90-1595F30A69A9}"/>
              </a:ext>
            </a:extLst>
          </p:cNvPr>
          <p:cNvSpPr/>
          <p:nvPr/>
        </p:nvSpPr>
        <p:spPr>
          <a:xfrm>
            <a:off x="7066594" y="6215262"/>
            <a:ext cx="4938532" cy="276999"/>
          </a:xfrm>
          <a:prstGeom prst="rect">
            <a:avLst/>
          </a:prstGeom>
        </p:spPr>
        <p:txBody>
          <a:bodyPr wrap="square">
            <a:spAutoFit/>
          </a:bodyPr>
          <a:lstStyle/>
          <a:p>
            <a:r>
              <a:rPr lang="en-US" sz="1200" dirty="0"/>
              <a:t>https://retractionwatch.com/retracted-coronavirus-covid-19-papers/</a:t>
            </a:r>
          </a:p>
        </p:txBody>
      </p:sp>
    </p:spTree>
    <p:extLst>
      <p:ext uri="{BB962C8B-B14F-4D97-AF65-F5344CB8AC3E}">
        <p14:creationId xmlns:p14="http://schemas.microsoft.com/office/powerpoint/2010/main" val="503317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text, library, bookshelf&#10;&#10;Description automatically generated"/>
          <p:cNvPicPr>
            <a:picLocks noGrp="1" noChangeAspect="1"/>
          </p:cNvPicPr>
          <p:nvPr>
            <p:ph type="pic" sz="quarter" idx="10"/>
          </p:nvPr>
        </p:nvPicPr>
        <p:blipFill rotWithShape="1">
          <a:blip r:embed="rId4"/>
          <a:srcRect l="76" t="3733" r="76"/>
          <a:stretch/>
        </p:blipFill>
        <p:spPr>
          <a:xfrm>
            <a:off x="8524558" y="256032"/>
            <a:ext cx="3667745" cy="6601967"/>
          </a:xfrm>
        </p:spPr>
      </p:pic>
      <p:sp>
        <p:nvSpPr>
          <p:cNvPr id="4" name="Title 3"/>
          <p:cNvSpPr>
            <a:spLocks noGrp="1"/>
          </p:cNvSpPr>
          <p:nvPr>
            <p:ph type="title"/>
          </p:nvPr>
        </p:nvSpPr>
        <p:spPr>
          <a:xfrm>
            <a:off x="366271" y="542387"/>
            <a:ext cx="8391504" cy="623383"/>
          </a:xfrm>
        </p:spPr>
        <p:txBody>
          <a:bodyPr/>
          <a:lstStyle/>
          <a:p>
            <a:r>
              <a:rPr lang="en-US" dirty="0"/>
              <a:t>ELEMENTS of a CONSTRUCTIVE REVIEW</a:t>
            </a:r>
          </a:p>
        </p:txBody>
      </p:sp>
      <p:sp>
        <p:nvSpPr>
          <p:cNvPr id="54" name="Shape 49"/>
          <p:cNvSpPr/>
          <p:nvPr/>
        </p:nvSpPr>
        <p:spPr>
          <a:xfrm>
            <a:off x="775189" y="3280139"/>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59" name="Shape 49"/>
          <p:cNvSpPr/>
          <p:nvPr/>
        </p:nvSpPr>
        <p:spPr>
          <a:xfrm>
            <a:off x="820971" y="4851334"/>
            <a:ext cx="3749040" cy="0"/>
          </a:xfrm>
          <a:prstGeom prst="line">
            <a:avLst/>
          </a:prstGeom>
          <a:ln w="9525" cmpd="sng">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grpSp>
        <p:nvGrpSpPr>
          <p:cNvPr id="62" name="Group 81"/>
          <p:cNvGrpSpPr>
            <a:grpSpLocks noChangeAspect="1"/>
          </p:cNvGrpSpPr>
          <p:nvPr/>
        </p:nvGrpSpPr>
        <p:grpSpPr>
          <a:xfrm>
            <a:off x="920492" y="2107176"/>
            <a:ext cx="283427" cy="274320"/>
            <a:chOff x="0" y="0"/>
            <a:chExt cx="568557" cy="550291"/>
          </a:xfrm>
          <a:solidFill>
            <a:schemeClr val="bg1"/>
          </a:solidFill>
        </p:grpSpPr>
        <p:sp>
          <p:nvSpPr>
            <p:cNvPr id="63" name="Shape 79"/>
            <p:cNvSpPr/>
            <p:nvPr/>
          </p:nvSpPr>
          <p:spPr>
            <a:xfrm>
              <a:off x="0" y="0"/>
              <a:ext cx="568558" cy="550292"/>
            </a:xfrm>
            <a:custGeom>
              <a:avLst/>
              <a:gdLst/>
              <a:ahLst/>
              <a:cxnLst>
                <a:cxn ang="0">
                  <a:pos x="wd2" y="hd2"/>
                </a:cxn>
                <a:cxn ang="5400000">
                  <a:pos x="wd2" y="hd2"/>
                </a:cxn>
                <a:cxn ang="10800000">
                  <a:pos x="wd2" y="hd2"/>
                </a:cxn>
                <a:cxn ang="16200000">
                  <a:pos x="wd2" y="hd2"/>
                </a:cxn>
              </a:cxnLst>
              <a:rect l="0" t="0" r="r" b="b"/>
              <a:pathLst>
                <a:path w="21600" h="21600" extrusionOk="0">
                  <a:moveTo>
                    <a:pt x="21080" y="2241"/>
                  </a:moveTo>
                  <a:cubicBezTo>
                    <a:pt x="18824" y="2241"/>
                    <a:pt x="18824" y="2241"/>
                    <a:pt x="18824" y="2241"/>
                  </a:cubicBezTo>
                  <a:cubicBezTo>
                    <a:pt x="18824" y="538"/>
                    <a:pt x="18824" y="538"/>
                    <a:pt x="18824" y="538"/>
                  </a:cubicBezTo>
                  <a:cubicBezTo>
                    <a:pt x="18824" y="179"/>
                    <a:pt x="18564" y="0"/>
                    <a:pt x="18304" y="0"/>
                  </a:cubicBezTo>
                  <a:cubicBezTo>
                    <a:pt x="16222" y="0"/>
                    <a:pt x="16222" y="0"/>
                    <a:pt x="16222" y="0"/>
                  </a:cubicBezTo>
                  <a:cubicBezTo>
                    <a:pt x="15875" y="0"/>
                    <a:pt x="15701" y="179"/>
                    <a:pt x="15701" y="538"/>
                  </a:cubicBezTo>
                  <a:cubicBezTo>
                    <a:pt x="15701" y="2241"/>
                    <a:pt x="15701" y="2241"/>
                    <a:pt x="15701" y="2241"/>
                  </a:cubicBezTo>
                  <a:cubicBezTo>
                    <a:pt x="12752" y="2241"/>
                    <a:pt x="12752" y="2241"/>
                    <a:pt x="12752" y="2241"/>
                  </a:cubicBezTo>
                  <a:cubicBezTo>
                    <a:pt x="12752" y="538"/>
                    <a:pt x="12752" y="538"/>
                    <a:pt x="12752" y="538"/>
                  </a:cubicBezTo>
                  <a:cubicBezTo>
                    <a:pt x="12752" y="179"/>
                    <a:pt x="12492" y="0"/>
                    <a:pt x="12231" y="0"/>
                  </a:cubicBezTo>
                  <a:cubicBezTo>
                    <a:pt x="10149" y="0"/>
                    <a:pt x="10149" y="0"/>
                    <a:pt x="10149" y="0"/>
                  </a:cubicBezTo>
                  <a:cubicBezTo>
                    <a:pt x="9802" y="0"/>
                    <a:pt x="9629" y="179"/>
                    <a:pt x="9629" y="538"/>
                  </a:cubicBezTo>
                  <a:cubicBezTo>
                    <a:pt x="9629" y="2241"/>
                    <a:pt x="9629" y="2241"/>
                    <a:pt x="9629" y="2241"/>
                  </a:cubicBezTo>
                  <a:cubicBezTo>
                    <a:pt x="6680" y="2241"/>
                    <a:pt x="6680" y="2241"/>
                    <a:pt x="6680" y="2241"/>
                  </a:cubicBezTo>
                  <a:cubicBezTo>
                    <a:pt x="6680" y="538"/>
                    <a:pt x="6680" y="538"/>
                    <a:pt x="6680" y="538"/>
                  </a:cubicBezTo>
                  <a:cubicBezTo>
                    <a:pt x="6680" y="179"/>
                    <a:pt x="6419" y="0"/>
                    <a:pt x="6159" y="0"/>
                  </a:cubicBezTo>
                  <a:cubicBezTo>
                    <a:pt x="4077" y="0"/>
                    <a:pt x="4077" y="0"/>
                    <a:pt x="4077" y="0"/>
                  </a:cubicBezTo>
                  <a:cubicBezTo>
                    <a:pt x="3730" y="0"/>
                    <a:pt x="3557" y="179"/>
                    <a:pt x="3557" y="538"/>
                  </a:cubicBezTo>
                  <a:cubicBezTo>
                    <a:pt x="3557" y="2241"/>
                    <a:pt x="3557" y="2241"/>
                    <a:pt x="3557" y="2241"/>
                  </a:cubicBezTo>
                  <a:cubicBezTo>
                    <a:pt x="520" y="2241"/>
                    <a:pt x="520" y="2241"/>
                    <a:pt x="520" y="2241"/>
                  </a:cubicBezTo>
                  <a:cubicBezTo>
                    <a:pt x="260" y="2241"/>
                    <a:pt x="0" y="2510"/>
                    <a:pt x="0" y="2778"/>
                  </a:cubicBezTo>
                  <a:cubicBezTo>
                    <a:pt x="0" y="21062"/>
                    <a:pt x="0" y="21062"/>
                    <a:pt x="0" y="21062"/>
                  </a:cubicBezTo>
                  <a:cubicBezTo>
                    <a:pt x="0" y="21331"/>
                    <a:pt x="260" y="21600"/>
                    <a:pt x="520" y="21600"/>
                  </a:cubicBezTo>
                  <a:cubicBezTo>
                    <a:pt x="21080" y="21600"/>
                    <a:pt x="21080" y="21600"/>
                    <a:pt x="21080" y="21600"/>
                  </a:cubicBezTo>
                  <a:cubicBezTo>
                    <a:pt x="21340" y="21600"/>
                    <a:pt x="21600" y="21331"/>
                    <a:pt x="21600" y="21062"/>
                  </a:cubicBezTo>
                  <a:cubicBezTo>
                    <a:pt x="21600" y="2778"/>
                    <a:pt x="21600" y="2778"/>
                    <a:pt x="21600" y="2778"/>
                  </a:cubicBezTo>
                  <a:cubicBezTo>
                    <a:pt x="21600" y="2510"/>
                    <a:pt x="21340" y="2241"/>
                    <a:pt x="21080" y="2241"/>
                  </a:cubicBezTo>
                  <a:close/>
                  <a:moveTo>
                    <a:pt x="16742" y="1076"/>
                  </a:moveTo>
                  <a:cubicBezTo>
                    <a:pt x="17783" y="1076"/>
                    <a:pt x="17783" y="1076"/>
                    <a:pt x="17783" y="1076"/>
                  </a:cubicBezTo>
                  <a:cubicBezTo>
                    <a:pt x="17783" y="4212"/>
                    <a:pt x="17783" y="4212"/>
                    <a:pt x="17783" y="4212"/>
                  </a:cubicBezTo>
                  <a:cubicBezTo>
                    <a:pt x="16742" y="4212"/>
                    <a:pt x="16742" y="4212"/>
                    <a:pt x="16742" y="4212"/>
                  </a:cubicBezTo>
                  <a:lnTo>
                    <a:pt x="16742" y="1076"/>
                  </a:lnTo>
                  <a:close/>
                  <a:moveTo>
                    <a:pt x="10670" y="1076"/>
                  </a:moveTo>
                  <a:cubicBezTo>
                    <a:pt x="11711" y="1076"/>
                    <a:pt x="11711" y="1076"/>
                    <a:pt x="11711" y="1076"/>
                  </a:cubicBezTo>
                  <a:cubicBezTo>
                    <a:pt x="11711" y="2689"/>
                    <a:pt x="11711" y="2689"/>
                    <a:pt x="11711" y="2689"/>
                  </a:cubicBezTo>
                  <a:cubicBezTo>
                    <a:pt x="11711" y="2778"/>
                    <a:pt x="11711" y="2778"/>
                    <a:pt x="11711" y="2778"/>
                  </a:cubicBezTo>
                  <a:cubicBezTo>
                    <a:pt x="11711" y="2868"/>
                    <a:pt x="11711" y="2868"/>
                    <a:pt x="11711" y="2958"/>
                  </a:cubicBezTo>
                  <a:cubicBezTo>
                    <a:pt x="11711" y="4212"/>
                    <a:pt x="11711" y="4212"/>
                    <a:pt x="11711" y="4212"/>
                  </a:cubicBezTo>
                  <a:cubicBezTo>
                    <a:pt x="10670" y="4212"/>
                    <a:pt x="10670" y="4212"/>
                    <a:pt x="10670" y="4212"/>
                  </a:cubicBezTo>
                  <a:lnTo>
                    <a:pt x="10670" y="1076"/>
                  </a:lnTo>
                  <a:close/>
                  <a:moveTo>
                    <a:pt x="4598" y="1076"/>
                  </a:moveTo>
                  <a:cubicBezTo>
                    <a:pt x="5639" y="1076"/>
                    <a:pt x="5639" y="1076"/>
                    <a:pt x="5639" y="1076"/>
                  </a:cubicBezTo>
                  <a:cubicBezTo>
                    <a:pt x="5639" y="4212"/>
                    <a:pt x="5639" y="4212"/>
                    <a:pt x="5639" y="4212"/>
                  </a:cubicBezTo>
                  <a:cubicBezTo>
                    <a:pt x="4598" y="4212"/>
                    <a:pt x="4598" y="4212"/>
                    <a:pt x="4598" y="4212"/>
                  </a:cubicBezTo>
                  <a:lnTo>
                    <a:pt x="4598" y="1076"/>
                  </a:lnTo>
                  <a:close/>
                  <a:moveTo>
                    <a:pt x="20559" y="20524"/>
                  </a:moveTo>
                  <a:cubicBezTo>
                    <a:pt x="1041" y="20524"/>
                    <a:pt x="1041" y="20524"/>
                    <a:pt x="1041" y="20524"/>
                  </a:cubicBezTo>
                  <a:cubicBezTo>
                    <a:pt x="1041" y="3316"/>
                    <a:pt x="1041" y="3316"/>
                    <a:pt x="1041" y="3316"/>
                  </a:cubicBezTo>
                  <a:cubicBezTo>
                    <a:pt x="3557" y="3316"/>
                    <a:pt x="3557" y="3316"/>
                    <a:pt x="3557" y="3316"/>
                  </a:cubicBezTo>
                  <a:cubicBezTo>
                    <a:pt x="3557" y="4750"/>
                    <a:pt x="3557" y="4750"/>
                    <a:pt x="3557" y="4750"/>
                  </a:cubicBezTo>
                  <a:cubicBezTo>
                    <a:pt x="3557" y="5019"/>
                    <a:pt x="3730" y="5288"/>
                    <a:pt x="4077" y="5288"/>
                  </a:cubicBezTo>
                  <a:cubicBezTo>
                    <a:pt x="6159" y="5288"/>
                    <a:pt x="6159" y="5288"/>
                    <a:pt x="6159" y="5288"/>
                  </a:cubicBezTo>
                  <a:cubicBezTo>
                    <a:pt x="6419" y="5288"/>
                    <a:pt x="6680" y="5019"/>
                    <a:pt x="6680" y="4750"/>
                  </a:cubicBezTo>
                  <a:cubicBezTo>
                    <a:pt x="6680" y="3316"/>
                    <a:pt x="6680" y="3316"/>
                    <a:pt x="6680" y="3316"/>
                  </a:cubicBezTo>
                  <a:cubicBezTo>
                    <a:pt x="9629" y="3316"/>
                    <a:pt x="9629" y="3316"/>
                    <a:pt x="9629" y="3316"/>
                  </a:cubicBezTo>
                  <a:cubicBezTo>
                    <a:pt x="9629" y="4750"/>
                    <a:pt x="9629" y="4750"/>
                    <a:pt x="9629" y="4750"/>
                  </a:cubicBezTo>
                  <a:cubicBezTo>
                    <a:pt x="9629" y="5019"/>
                    <a:pt x="9802" y="5288"/>
                    <a:pt x="10149" y="5288"/>
                  </a:cubicBezTo>
                  <a:cubicBezTo>
                    <a:pt x="12231" y="5288"/>
                    <a:pt x="12231" y="5288"/>
                    <a:pt x="12231" y="5288"/>
                  </a:cubicBezTo>
                  <a:cubicBezTo>
                    <a:pt x="12492" y="5288"/>
                    <a:pt x="12752" y="5019"/>
                    <a:pt x="12752" y="4750"/>
                  </a:cubicBezTo>
                  <a:cubicBezTo>
                    <a:pt x="12752" y="3316"/>
                    <a:pt x="12752" y="3316"/>
                    <a:pt x="12752" y="3316"/>
                  </a:cubicBezTo>
                  <a:cubicBezTo>
                    <a:pt x="15701" y="3316"/>
                    <a:pt x="15701" y="3316"/>
                    <a:pt x="15701" y="3316"/>
                  </a:cubicBezTo>
                  <a:cubicBezTo>
                    <a:pt x="15701" y="4750"/>
                    <a:pt x="15701" y="4750"/>
                    <a:pt x="15701" y="4750"/>
                  </a:cubicBezTo>
                  <a:cubicBezTo>
                    <a:pt x="15701" y="5019"/>
                    <a:pt x="15875" y="5288"/>
                    <a:pt x="16222" y="5288"/>
                  </a:cubicBezTo>
                  <a:cubicBezTo>
                    <a:pt x="18304" y="5288"/>
                    <a:pt x="18304" y="5288"/>
                    <a:pt x="18304" y="5288"/>
                  </a:cubicBezTo>
                  <a:cubicBezTo>
                    <a:pt x="18564" y="5288"/>
                    <a:pt x="18824" y="5019"/>
                    <a:pt x="18824" y="4750"/>
                  </a:cubicBezTo>
                  <a:cubicBezTo>
                    <a:pt x="18824" y="3316"/>
                    <a:pt x="18824" y="3316"/>
                    <a:pt x="18824" y="3316"/>
                  </a:cubicBezTo>
                  <a:cubicBezTo>
                    <a:pt x="20559" y="3316"/>
                    <a:pt x="20559" y="3316"/>
                    <a:pt x="20559" y="3316"/>
                  </a:cubicBezTo>
                  <a:lnTo>
                    <a:pt x="20559" y="20524"/>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4" name="Shape 80"/>
            <p:cNvSpPr/>
            <p:nvPr/>
          </p:nvSpPr>
          <p:spPr>
            <a:xfrm>
              <a:off x="91334" y="184952"/>
              <a:ext cx="385891" cy="274005"/>
            </a:xfrm>
            <a:custGeom>
              <a:avLst/>
              <a:gdLst/>
              <a:ahLst/>
              <a:cxnLst>
                <a:cxn ang="0">
                  <a:pos x="wd2" y="hd2"/>
                </a:cxn>
                <a:cxn ang="5400000">
                  <a:pos x="wd2" y="hd2"/>
                </a:cxn>
                <a:cxn ang="10800000">
                  <a:pos x="wd2" y="hd2"/>
                </a:cxn>
                <a:cxn ang="16200000">
                  <a:pos x="wd2" y="hd2"/>
                </a:cxn>
              </a:cxnLst>
              <a:rect l="0" t="0" r="r" b="b"/>
              <a:pathLst>
                <a:path w="21600" h="21600" extrusionOk="0">
                  <a:moveTo>
                    <a:pt x="20833" y="0"/>
                  </a:moveTo>
                  <a:cubicBezTo>
                    <a:pt x="767" y="0"/>
                    <a:pt x="767" y="0"/>
                    <a:pt x="767" y="0"/>
                  </a:cubicBezTo>
                  <a:cubicBezTo>
                    <a:pt x="383" y="0"/>
                    <a:pt x="0" y="540"/>
                    <a:pt x="0" y="1080"/>
                  </a:cubicBezTo>
                  <a:cubicBezTo>
                    <a:pt x="0" y="20520"/>
                    <a:pt x="0" y="20520"/>
                    <a:pt x="0" y="20520"/>
                  </a:cubicBezTo>
                  <a:cubicBezTo>
                    <a:pt x="0" y="21060"/>
                    <a:pt x="383" y="21600"/>
                    <a:pt x="767" y="21600"/>
                  </a:cubicBezTo>
                  <a:cubicBezTo>
                    <a:pt x="20833" y="21600"/>
                    <a:pt x="20833" y="21600"/>
                    <a:pt x="20833" y="21600"/>
                  </a:cubicBezTo>
                  <a:cubicBezTo>
                    <a:pt x="21217" y="21600"/>
                    <a:pt x="21600" y="21060"/>
                    <a:pt x="21600" y="20520"/>
                  </a:cubicBezTo>
                  <a:cubicBezTo>
                    <a:pt x="21600" y="1080"/>
                    <a:pt x="21600" y="1080"/>
                    <a:pt x="21600" y="1080"/>
                  </a:cubicBezTo>
                  <a:cubicBezTo>
                    <a:pt x="21600" y="540"/>
                    <a:pt x="21217" y="0"/>
                    <a:pt x="20833" y="0"/>
                  </a:cubicBezTo>
                  <a:close/>
                  <a:moveTo>
                    <a:pt x="20066" y="19440"/>
                  </a:moveTo>
                  <a:cubicBezTo>
                    <a:pt x="1534" y="19440"/>
                    <a:pt x="1534" y="19440"/>
                    <a:pt x="1534" y="19440"/>
                  </a:cubicBezTo>
                  <a:cubicBezTo>
                    <a:pt x="1534" y="2160"/>
                    <a:pt x="1534" y="2160"/>
                    <a:pt x="1534" y="2160"/>
                  </a:cubicBezTo>
                  <a:cubicBezTo>
                    <a:pt x="20066" y="2160"/>
                    <a:pt x="20066" y="2160"/>
                    <a:pt x="20066" y="2160"/>
                  </a:cubicBezTo>
                  <a:lnTo>
                    <a:pt x="20066" y="1944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nvGrpSpPr>
          <p:cNvPr id="73" name="Group 72"/>
          <p:cNvGrpSpPr/>
          <p:nvPr/>
        </p:nvGrpSpPr>
        <p:grpSpPr>
          <a:xfrm>
            <a:off x="727404" y="5099857"/>
            <a:ext cx="640080" cy="640080"/>
            <a:chOff x="761876" y="5075309"/>
            <a:chExt cx="640080" cy="640080"/>
          </a:xfrm>
          <a:solidFill>
            <a:srgbClr val="002060"/>
          </a:solidFill>
        </p:grpSpPr>
        <p:sp>
          <p:nvSpPr>
            <p:cNvPr id="74" name="Shape 126"/>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75" name="Group 70"/>
            <p:cNvGrpSpPr>
              <a:grpSpLocks noChangeAspect="1"/>
            </p:cNvGrpSpPr>
            <p:nvPr/>
          </p:nvGrpSpPr>
          <p:grpSpPr>
            <a:xfrm>
              <a:off x="904892" y="5255569"/>
              <a:ext cx="354049" cy="228600"/>
              <a:chOff x="0" y="0"/>
              <a:chExt cx="579975" cy="374472"/>
            </a:xfrm>
            <a:grpFill/>
          </p:grpSpPr>
          <p:sp>
            <p:nvSpPr>
              <p:cNvPr id="76" name="Shape 68"/>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77" name="Shape 69"/>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sp>
        <p:nvSpPr>
          <p:cNvPr id="35" name="TextBox 34"/>
          <p:cNvSpPr txBox="1"/>
          <p:nvPr/>
        </p:nvSpPr>
        <p:spPr>
          <a:xfrm>
            <a:off x="1666711" y="1878760"/>
            <a:ext cx="6637320" cy="720197"/>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cs typeface="Lato Regular"/>
              </a:rPr>
              <a:t>Supportive &amp; respectful</a:t>
            </a:r>
          </a:p>
        </p:txBody>
      </p:sp>
      <p:sp>
        <p:nvSpPr>
          <p:cNvPr id="36" name="TextBox 35"/>
          <p:cNvSpPr txBox="1"/>
          <p:nvPr/>
        </p:nvSpPr>
        <p:spPr>
          <a:xfrm>
            <a:off x="1664023" y="3463813"/>
            <a:ext cx="6102754" cy="720197"/>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cs typeface="Lato Regular"/>
              </a:rPr>
              <a:t>Provide the big picture AND detailed examples</a:t>
            </a:r>
          </a:p>
        </p:txBody>
      </p:sp>
      <p:sp>
        <p:nvSpPr>
          <p:cNvPr id="37" name="TextBox 36"/>
          <p:cNvSpPr txBox="1"/>
          <p:nvPr/>
        </p:nvSpPr>
        <p:spPr>
          <a:xfrm>
            <a:off x="1664023" y="5029204"/>
            <a:ext cx="6267457" cy="720197"/>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cs typeface="Lato Regular"/>
              </a:rPr>
              <a:t>Impartial, unbiased</a:t>
            </a:r>
          </a:p>
        </p:txBody>
      </p:sp>
      <p:sp>
        <p:nvSpPr>
          <p:cNvPr id="31" name="TextBox 30"/>
          <p:cNvSpPr txBox="1"/>
          <p:nvPr/>
        </p:nvSpPr>
        <p:spPr>
          <a:xfrm>
            <a:off x="381772" y="1112063"/>
            <a:ext cx="4415979" cy="557453"/>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Three things to keep in mind</a:t>
            </a:r>
          </a:p>
        </p:txBody>
      </p:sp>
      <p:grpSp>
        <p:nvGrpSpPr>
          <p:cNvPr id="32" name="Group 31">
            <a:extLst>
              <a:ext uri="{FF2B5EF4-FFF2-40B4-BE49-F238E27FC236}">
                <a16:creationId xmlns:a16="http://schemas.microsoft.com/office/drawing/2014/main" id="{8B94093C-B64B-4A4D-A5D0-213C8E9EC0BC}"/>
              </a:ext>
            </a:extLst>
          </p:cNvPr>
          <p:cNvGrpSpPr/>
          <p:nvPr/>
        </p:nvGrpSpPr>
        <p:grpSpPr>
          <a:xfrm>
            <a:off x="751551" y="1859819"/>
            <a:ext cx="640080" cy="640080"/>
            <a:chOff x="761876" y="5075309"/>
            <a:chExt cx="640080" cy="640080"/>
          </a:xfrm>
          <a:solidFill>
            <a:srgbClr val="002060"/>
          </a:solidFill>
        </p:grpSpPr>
        <p:sp>
          <p:nvSpPr>
            <p:cNvPr id="33" name="Shape 126">
              <a:extLst>
                <a:ext uri="{FF2B5EF4-FFF2-40B4-BE49-F238E27FC236}">
                  <a16:creationId xmlns:a16="http://schemas.microsoft.com/office/drawing/2014/main" id="{9441607C-9837-4252-803B-6F0FD03B378B}"/>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34" name="Group 70">
              <a:extLst>
                <a:ext uri="{FF2B5EF4-FFF2-40B4-BE49-F238E27FC236}">
                  <a16:creationId xmlns:a16="http://schemas.microsoft.com/office/drawing/2014/main" id="{1DE86137-0599-4550-8B45-C590F2299353}"/>
                </a:ext>
              </a:extLst>
            </p:cNvPr>
            <p:cNvGrpSpPr>
              <a:grpSpLocks noChangeAspect="1"/>
            </p:cNvGrpSpPr>
            <p:nvPr/>
          </p:nvGrpSpPr>
          <p:grpSpPr>
            <a:xfrm>
              <a:off x="904892" y="5255569"/>
              <a:ext cx="354049" cy="228600"/>
              <a:chOff x="0" y="0"/>
              <a:chExt cx="579975" cy="374472"/>
            </a:xfrm>
            <a:grpFill/>
          </p:grpSpPr>
          <p:sp>
            <p:nvSpPr>
              <p:cNvPr id="38" name="Shape 68">
                <a:extLst>
                  <a:ext uri="{FF2B5EF4-FFF2-40B4-BE49-F238E27FC236}">
                    <a16:creationId xmlns:a16="http://schemas.microsoft.com/office/drawing/2014/main" id="{C1AABC83-779E-40E3-A085-3DB3EB8C2D86}"/>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39" name="Shape 69">
                <a:extLst>
                  <a:ext uri="{FF2B5EF4-FFF2-40B4-BE49-F238E27FC236}">
                    <a16:creationId xmlns:a16="http://schemas.microsoft.com/office/drawing/2014/main" id="{F58DAD57-EA95-4D3D-8A78-947A3493D8F0}"/>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grpSp>
        <p:nvGrpSpPr>
          <p:cNvPr id="48" name="Group 47">
            <a:extLst>
              <a:ext uri="{FF2B5EF4-FFF2-40B4-BE49-F238E27FC236}">
                <a16:creationId xmlns:a16="http://schemas.microsoft.com/office/drawing/2014/main" id="{82F6315A-38B2-4852-A9F4-5222464A6B7A}"/>
              </a:ext>
            </a:extLst>
          </p:cNvPr>
          <p:cNvGrpSpPr/>
          <p:nvPr/>
        </p:nvGrpSpPr>
        <p:grpSpPr>
          <a:xfrm>
            <a:off x="717541" y="3482032"/>
            <a:ext cx="640080" cy="640080"/>
            <a:chOff x="761876" y="5075309"/>
            <a:chExt cx="640080" cy="640080"/>
          </a:xfrm>
          <a:solidFill>
            <a:srgbClr val="002060"/>
          </a:solidFill>
        </p:grpSpPr>
        <p:sp>
          <p:nvSpPr>
            <p:cNvPr id="49" name="Shape 126">
              <a:extLst>
                <a:ext uri="{FF2B5EF4-FFF2-40B4-BE49-F238E27FC236}">
                  <a16:creationId xmlns:a16="http://schemas.microsoft.com/office/drawing/2014/main" id="{05E49E80-9467-4161-8266-CDFAA3534615}"/>
                </a:ext>
              </a:extLst>
            </p:cNvPr>
            <p:cNvSpPr>
              <a:spLocks noChangeAspect="1"/>
            </p:cNvSpPr>
            <p:nvPr/>
          </p:nvSpPr>
          <p:spPr>
            <a:xfrm>
              <a:off x="761876" y="5075309"/>
              <a:ext cx="640080" cy="6400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pFill/>
            <a:ln w="12700">
              <a:miter lim="400000"/>
            </a:ln>
          </p:spPr>
          <p:txBody>
            <a:bodyPr lIns="0" tIns="0" rIns="0" bIns="0" anchor="ctr">
              <a:noAutofit/>
            </a:bodyPr>
            <a:lstStyle/>
            <a:p>
              <a:pPr lvl="0">
                <a:defRPr sz="2400">
                  <a:solidFill>
                    <a:srgbClr val="FFFFFF"/>
                  </a:solidFill>
                </a:defRPr>
              </a:pPr>
              <a:endParaRPr sz="2400" dirty="0">
                <a:latin typeface="Lato Regular"/>
                <a:ea typeface="Lato Regular"/>
                <a:cs typeface="Lato Regular"/>
              </a:endParaRPr>
            </a:p>
          </p:txBody>
        </p:sp>
        <p:grpSp>
          <p:nvGrpSpPr>
            <p:cNvPr id="50" name="Group 70">
              <a:extLst>
                <a:ext uri="{FF2B5EF4-FFF2-40B4-BE49-F238E27FC236}">
                  <a16:creationId xmlns:a16="http://schemas.microsoft.com/office/drawing/2014/main" id="{74EF76FB-41C0-417D-8C56-734997A89FE1}"/>
                </a:ext>
              </a:extLst>
            </p:cNvPr>
            <p:cNvGrpSpPr>
              <a:grpSpLocks noChangeAspect="1"/>
            </p:cNvGrpSpPr>
            <p:nvPr/>
          </p:nvGrpSpPr>
          <p:grpSpPr>
            <a:xfrm>
              <a:off x="904892" y="5255569"/>
              <a:ext cx="354049" cy="228600"/>
              <a:chOff x="0" y="0"/>
              <a:chExt cx="579975" cy="374472"/>
            </a:xfrm>
            <a:grpFill/>
          </p:grpSpPr>
          <p:sp>
            <p:nvSpPr>
              <p:cNvPr id="51" name="Shape 68">
                <a:extLst>
                  <a:ext uri="{FF2B5EF4-FFF2-40B4-BE49-F238E27FC236}">
                    <a16:creationId xmlns:a16="http://schemas.microsoft.com/office/drawing/2014/main" id="{6FCE2510-1694-4842-9E68-3AE1A6E2E248}"/>
                  </a:ext>
                </a:extLst>
              </p:cNvPr>
              <p:cNvSpPr/>
              <p:nvPr/>
            </p:nvSpPr>
            <p:spPr>
              <a:xfrm>
                <a:off x="0" y="0"/>
                <a:ext cx="579976" cy="374473"/>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cubicBezTo>
                      <a:pt x="18624" y="21600"/>
                      <a:pt x="18624" y="21600"/>
                      <a:pt x="18624" y="21600"/>
                    </a:cubicBezTo>
                    <a:cubicBezTo>
                      <a:pt x="18879" y="21600"/>
                      <a:pt x="19134" y="21205"/>
                      <a:pt x="19134" y="20810"/>
                    </a:cubicBezTo>
                    <a:cubicBezTo>
                      <a:pt x="19134" y="17122"/>
                      <a:pt x="19134" y="17122"/>
                      <a:pt x="19134" y="17122"/>
                    </a:cubicBezTo>
                    <a:cubicBezTo>
                      <a:pt x="21090" y="17122"/>
                      <a:pt x="21090" y="17122"/>
                      <a:pt x="21090" y="17122"/>
                    </a:cubicBezTo>
                    <a:cubicBezTo>
                      <a:pt x="21345" y="17122"/>
                      <a:pt x="21600" y="16727"/>
                      <a:pt x="21600" y="16332"/>
                    </a:cubicBezTo>
                    <a:cubicBezTo>
                      <a:pt x="21600" y="790"/>
                      <a:pt x="21600" y="790"/>
                      <a:pt x="21600" y="790"/>
                    </a:cubicBezTo>
                    <a:cubicBezTo>
                      <a:pt x="21600" y="263"/>
                      <a:pt x="21345" y="0"/>
                      <a:pt x="21090" y="0"/>
                    </a:cubicBezTo>
                    <a:cubicBezTo>
                      <a:pt x="3317" y="0"/>
                      <a:pt x="3317" y="0"/>
                      <a:pt x="3317" y="0"/>
                    </a:cubicBezTo>
                    <a:cubicBezTo>
                      <a:pt x="3061" y="0"/>
                      <a:pt x="2806" y="263"/>
                      <a:pt x="2806" y="790"/>
                    </a:cubicBezTo>
                    <a:cubicBezTo>
                      <a:pt x="2806" y="3820"/>
                      <a:pt x="2806" y="3820"/>
                      <a:pt x="2806" y="3820"/>
                    </a:cubicBezTo>
                    <a:cubicBezTo>
                      <a:pt x="510" y="3820"/>
                      <a:pt x="510" y="3820"/>
                      <a:pt x="510" y="3820"/>
                    </a:cubicBezTo>
                    <a:cubicBezTo>
                      <a:pt x="255" y="3820"/>
                      <a:pt x="0" y="4215"/>
                      <a:pt x="0" y="4610"/>
                    </a:cubicBezTo>
                    <a:cubicBezTo>
                      <a:pt x="0" y="20810"/>
                      <a:pt x="0" y="20810"/>
                      <a:pt x="0" y="20810"/>
                    </a:cubicBezTo>
                    <a:cubicBezTo>
                      <a:pt x="0" y="21205"/>
                      <a:pt x="255" y="21600"/>
                      <a:pt x="510" y="21600"/>
                    </a:cubicBezTo>
                    <a:close/>
                    <a:moveTo>
                      <a:pt x="3827" y="1580"/>
                    </a:moveTo>
                    <a:cubicBezTo>
                      <a:pt x="20580" y="1580"/>
                      <a:pt x="20580" y="1580"/>
                      <a:pt x="20580" y="1580"/>
                    </a:cubicBezTo>
                    <a:cubicBezTo>
                      <a:pt x="20580" y="15541"/>
                      <a:pt x="20580" y="15541"/>
                      <a:pt x="20580" y="15541"/>
                    </a:cubicBezTo>
                    <a:cubicBezTo>
                      <a:pt x="19134" y="15541"/>
                      <a:pt x="19134" y="15541"/>
                      <a:pt x="19134" y="15541"/>
                    </a:cubicBezTo>
                    <a:cubicBezTo>
                      <a:pt x="19134" y="4610"/>
                      <a:pt x="19134" y="4610"/>
                      <a:pt x="19134" y="4610"/>
                    </a:cubicBezTo>
                    <a:cubicBezTo>
                      <a:pt x="19134" y="4215"/>
                      <a:pt x="18879" y="3820"/>
                      <a:pt x="18624" y="3820"/>
                    </a:cubicBezTo>
                    <a:cubicBezTo>
                      <a:pt x="3827" y="3820"/>
                      <a:pt x="3827" y="3820"/>
                      <a:pt x="3827" y="3820"/>
                    </a:cubicBezTo>
                    <a:lnTo>
                      <a:pt x="3827" y="1580"/>
                    </a:lnTo>
                    <a:close/>
                    <a:moveTo>
                      <a:pt x="1020" y="5400"/>
                    </a:moveTo>
                    <a:cubicBezTo>
                      <a:pt x="18113" y="5400"/>
                      <a:pt x="18113" y="5400"/>
                      <a:pt x="18113" y="5400"/>
                    </a:cubicBezTo>
                    <a:cubicBezTo>
                      <a:pt x="18113" y="20020"/>
                      <a:pt x="18113" y="20020"/>
                      <a:pt x="18113" y="20020"/>
                    </a:cubicBezTo>
                    <a:cubicBezTo>
                      <a:pt x="1020" y="20020"/>
                      <a:pt x="1020" y="20020"/>
                      <a:pt x="1020" y="20020"/>
                    </a:cubicBezTo>
                    <a:lnTo>
                      <a:pt x="1020" y="540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52" name="Shape 69">
                <a:extLst>
                  <a:ext uri="{FF2B5EF4-FFF2-40B4-BE49-F238E27FC236}">
                    <a16:creationId xmlns:a16="http://schemas.microsoft.com/office/drawing/2014/main" id="{43C9E8E8-B774-4EAF-A52D-BB58B078785B}"/>
                  </a:ext>
                </a:extLst>
              </p:cNvPr>
              <p:cNvSpPr/>
              <p:nvPr/>
            </p:nvSpPr>
            <p:spPr>
              <a:xfrm>
                <a:off x="162119" y="123301"/>
                <a:ext cx="196371" cy="1940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023" y="0"/>
                      <a:pt x="0" y="4828"/>
                      <a:pt x="0" y="10927"/>
                    </a:cubicBezTo>
                    <a:cubicBezTo>
                      <a:pt x="0" y="16772"/>
                      <a:pt x="5023" y="21600"/>
                      <a:pt x="10800" y="21600"/>
                    </a:cubicBezTo>
                    <a:cubicBezTo>
                      <a:pt x="16828" y="21600"/>
                      <a:pt x="21600" y="16772"/>
                      <a:pt x="21600" y="10927"/>
                    </a:cubicBezTo>
                    <a:cubicBezTo>
                      <a:pt x="21600" y="4828"/>
                      <a:pt x="16828" y="0"/>
                      <a:pt x="10800" y="0"/>
                    </a:cubicBezTo>
                    <a:close/>
                    <a:moveTo>
                      <a:pt x="10800" y="18551"/>
                    </a:moveTo>
                    <a:cubicBezTo>
                      <a:pt x="6530" y="18551"/>
                      <a:pt x="3014" y="15247"/>
                      <a:pt x="3014" y="10927"/>
                    </a:cubicBezTo>
                    <a:cubicBezTo>
                      <a:pt x="3014" y="6607"/>
                      <a:pt x="6530" y="3049"/>
                      <a:pt x="10800" y="3049"/>
                    </a:cubicBezTo>
                    <a:cubicBezTo>
                      <a:pt x="15070" y="3049"/>
                      <a:pt x="18586" y="6607"/>
                      <a:pt x="18586" y="10927"/>
                    </a:cubicBezTo>
                    <a:cubicBezTo>
                      <a:pt x="18586" y="15247"/>
                      <a:pt x="15070" y="18551"/>
                      <a:pt x="10800" y="18551"/>
                    </a:cubicBez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grpSp>
      <p:sp>
        <p:nvSpPr>
          <p:cNvPr id="3" name="TextBox 2">
            <a:extLst>
              <a:ext uri="{FF2B5EF4-FFF2-40B4-BE49-F238E27FC236}">
                <a16:creationId xmlns:a16="http://schemas.microsoft.com/office/drawing/2014/main" id="{5D4F4FF4-D639-FAEF-4E07-384DE8C488B2}"/>
              </a:ext>
            </a:extLst>
          </p:cNvPr>
          <p:cNvSpPr txBox="1"/>
          <p:nvPr/>
        </p:nvSpPr>
        <p:spPr>
          <a:xfrm>
            <a:off x="9221" y="6475757"/>
            <a:ext cx="7922259" cy="276999"/>
          </a:xfrm>
          <a:prstGeom prst="rect">
            <a:avLst/>
          </a:prstGeom>
          <a:noFill/>
        </p:spPr>
        <p:txBody>
          <a:bodyPr wrap="square" rtlCol="0">
            <a:spAutoFit/>
          </a:bodyPr>
          <a:lstStyle/>
          <a:p>
            <a:r>
              <a:rPr lang="en-US" sz="1200" dirty="0"/>
              <a:t>See also 10 Simple Rules for Reviewers https://doi.org/10.1371/journal.pcbi.0020110</a:t>
            </a:r>
            <a:endParaRPr lang="en-US" dirty="0"/>
          </a:p>
        </p:txBody>
      </p:sp>
    </p:spTree>
    <p:custDataLst>
      <p:tags r:id="rId1"/>
    </p:custDataLst>
    <p:extLst>
      <p:ext uri="{BB962C8B-B14F-4D97-AF65-F5344CB8AC3E}">
        <p14:creationId xmlns:p14="http://schemas.microsoft.com/office/powerpoint/2010/main" val="141110148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Comments to Author(s)</a:t>
            </a:r>
          </a:p>
        </p:txBody>
      </p:sp>
      <p:sp>
        <p:nvSpPr>
          <p:cNvPr id="86" name="TextBox 85"/>
          <p:cNvSpPr txBox="1"/>
          <p:nvPr/>
        </p:nvSpPr>
        <p:spPr>
          <a:xfrm>
            <a:off x="647008" y="1046095"/>
            <a:ext cx="65" cy="320088"/>
          </a:xfrm>
          <a:prstGeom prst="rect">
            <a:avLst/>
          </a:prstGeom>
          <a:ln w="12700">
            <a:miter lim="400000"/>
          </a:ln>
        </p:spPr>
        <p:txBody>
          <a:bodyPr wrap="none" lIns="0" tIns="0" rIns="0" bIns="0" anchor="ctr">
            <a:noAutofit/>
          </a:bodyPr>
          <a:lstStyle>
            <a:lvl1pPr lvl="0" algn="l">
              <a:lnSpc>
                <a:spcPct val="80000"/>
              </a:lnSpc>
              <a:defRPr sz="2600">
                <a:solidFill>
                  <a:srgbClr val="979C9C"/>
                </a:solidFill>
                <a:latin typeface="Lato Light"/>
                <a:ea typeface="Lato Light"/>
                <a:cs typeface="Lato Light"/>
              </a:defRPr>
            </a:lvl1pPr>
          </a:lstStyle>
          <a:p>
            <a:endParaRPr lang="en-US" dirty="0">
              <a:solidFill>
                <a:schemeClr val="accent6"/>
              </a:solidFill>
              <a:latin typeface="Lato Regular"/>
              <a:ea typeface="Lato Regular"/>
              <a:cs typeface="Lato Regular"/>
            </a:endParaRPr>
          </a:p>
        </p:txBody>
      </p:sp>
      <p:sp>
        <p:nvSpPr>
          <p:cNvPr id="10" name="TextBox 9"/>
          <p:cNvSpPr txBox="1"/>
          <p:nvPr/>
        </p:nvSpPr>
        <p:spPr>
          <a:xfrm>
            <a:off x="685652" y="2082386"/>
            <a:ext cx="3298526" cy="38420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342900" indent="-342900">
              <a:buFont typeface="Wingdings"/>
              <a:buChar char="§"/>
            </a:pPr>
            <a:r>
              <a:rPr lang="en-US" sz="2100" dirty="0">
                <a:ea typeface="Lato Regular"/>
                <a:cs typeface="Lato Regular"/>
              </a:rPr>
              <a:t>Short letter</a:t>
            </a:r>
            <a:endParaRPr lang="en-US" dirty="0"/>
          </a:p>
          <a:p>
            <a:pPr marL="285750" indent="-285750">
              <a:buFont typeface="Wingdings"/>
              <a:buChar char="§"/>
            </a:pPr>
            <a:endParaRPr lang="en-US" dirty="0"/>
          </a:p>
          <a:p>
            <a:pPr marL="285750" indent="-285750">
              <a:buFont typeface="Wingdings"/>
              <a:buChar char="§"/>
            </a:pPr>
            <a:r>
              <a:rPr lang="en-US" sz="2100" dirty="0">
                <a:ea typeface="Lato Regular"/>
                <a:cs typeface="Lato Regular"/>
              </a:rPr>
              <a:t>Summary of main findings</a:t>
            </a:r>
          </a:p>
          <a:p>
            <a:pPr marL="285750" indent="-285750">
              <a:buFont typeface="Wingdings"/>
              <a:buChar char="§"/>
            </a:pPr>
            <a:endParaRPr lang="en-US" sz="2100" dirty="0">
              <a:ea typeface="Lato Regular"/>
              <a:cs typeface="Lato Regular"/>
            </a:endParaRPr>
          </a:p>
          <a:p>
            <a:pPr marL="285750" indent="-285750">
              <a:buFont typeface="Wingdings"/>
              <a:buChar char="§"/>
            </a:pPr>
            <a:r>
              <a:rPr lang="en-US" sz="2100" dirty="0">
                <a:solidFill>
                  <a:srgbClr val="000000"/>
                </a:solidFill>
                <a:ea typeface="Lato Regular"/>
                <a:cs typeface="Lato Regular"/>
              </a:rPr>
              <a:t>Comment on context and relevancy </a:t>
            </a:r>
          </a:p>
          <a:p>
            <a:endParaRPr lang="en-US" dirty="0">
              <a:solidFill>
                <a:srgbClr val="000000"/>
              </a:solidFill>
              <a:ea typeface="Lato Regular"/>
              <a:cs typeface="Lato Regular"/>
            </a:endParaRPr>
          </a:p>
          <a:p>
            <a:endParaRPr lang="en-US" dirty="0">
              <a:solidFill>
                <a:srgbClr val="000000"/>
              </a:solidFill>
              <a:ea typeface="Lato Regular"/>
              <a:cs typeface="Lato Regular"/>
            </a:endParaRPr>
          </a:p>
          <a:p>
            <a:endParaRPr lang="en-US" sz="2100" dirty="0">
              <a:solidFill>
                <a:srgbClr val="000000"/>
              </a:solidFill>
              <a:ea typeface="Lato Regular"/>
              <a:cs typeface="Lato Regular"/>
            </a:endParaRPr>
          </a:p>
          <a:p>
            <a:endParaRPr lang="en-US" sz="2100" dirty="0">
              <a:solidFill>
                <a:srgbClr val="000000"/>
              </a:solidFill>
              <a:ea typeface="Lato Regular"/>
              <a:cs typeface="Lato Regular"/>
            </a:endParaRPr>
          </a:p>
          <a:p>
            <a:endParaRPr lang="en-US" sz="2100" dirty="0">
              <a:solidFill>
                <a:schemeClr val="bg1">
                  <a:lumMod val="65000"/>
                </a:schemeClr>
              </a:solidFill>
              <a:ea typeface="Lato Regular"/>
              <a:cs typeface="Lato Regular"/>
            </a:endParaRPr>
          </a:p>
        </p:txBody>
      </p:sp>
      <p:sp>
        <p:nvSpPr>
          <p:cNvPr id="12" name="TextBox 11"/>
          <p:cNvSpPr txBox="1"/>
          <p:nvPr/>
        </p:nvSpPr>
        <p:spPr>
          <a:xfrm>
            <a:off x="8207823" y="2082386"/>
            <a:ext cx="3543851" cy="20415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342900" indent="-342900">
              <a:buFont typeface="Wingdings"/>
              <a:buChar char="§"/>
            </a:pPr>
            <a:r>
              <a:rPr lang="en-US" sz="2100" dirty="0">
                <a:ea typeface="Lato Regular"/>
                <a:cs typeface="Lato Regular"/>
              </a:rPr>
              <a:t>Identify areas for improvement, grouped as major or minor issues</a:t>
            </a:r>
          </a:p>
          <a:p>
            <a:pPr marL="342900" indent="-342900" algn="l">
              <a:buFont typeface="Wingdings"/>
              <a:buChar char="§"/>
            </a:pPr>
            <a:endParaRPr lang="en-US" sz="2100" dirty="0">
              <a:ea typeface="Lato Regular"/>
              <a:cs typeface="Lato Regular"/>
            </a:endParaRPr>
          </a:p>
          <a:p>
            <a:pPr marL="342900" indent="-342900">
              <a:buFont typeface="Wingdings"/>
              <a:buChar char="§"/>
            </a:pPr>
            <a:r>
              <a:rPr lang="en-US" sz="2100" dirty="0">
                <a:ea typeface="Lato Regular"/>
                <a:cs typeface="Lato Regular"/>
              </a:rPr>
              <a:t>Attach detailed examples or a marked-up file</a:t>
            </a:r>
          </a:p>
        </p:txBody>
      </p:sp>
      <p:grpSp>
        <p:nvGrpSpPr>
          <p:cNvPr id="2" name="Group 1">
            <a:extLst>
              <a:ext uri="{FF2B5EF4-FFF2-40B4-BE49-F238E27FC236}">
                <a16:creationId xmlns:a16="http://schemas.microsoft.com/office/drawing/2014/main" id="{790D39A4-1180-B667-83F7-0FF0A74285E1}"/>
              </a:ext>
            </a:extLst>
          </p:cNvPr>
          <p:cNvGrpSpPr/>
          <p:nvPr/>
        </p:nvGrpSpPr>
        <p:grpSpPr>
          <a:xfrm rot="-480000">
            <a:off x="4028100" y="1977379"/>
            <a:ext cx="4002114" cy="3633952"/>
            <a:chOff x="3854311" y="2004116"/>
            <a:chExt cx="4002114" cy="3633952"/>
          </a:xfrm>
        </p:grpSpPr>
        <p:sp>
          <p:nvSpPr>
            <p:cNvPr id="9" name="Rectangle 8"/>
            <p:cNvSpPr/>
            <p:nvPr/>
          </p:nvSpPr>
          <p:spPr>
            <a:xfrm>
              <a:off x="3854311" y="4970866"/>
              <a:ext cx="4002114" cy="667202"/>
            </a:xfrm>
            <a:prstGeom prst="rect">
              <a:avLst/>
            </a:prstGeom>
            <a:solidFill>
              <a:schemeClr val="accent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800">
                <a:solidFill>
                  <a:srgbClr val="FFFFFF"/>
                </a:solidFill>
                <a:latin typeface="Calibri"/>
                <a:ea typeface="Lato Light"/>
                <a:cs typeface="Lato Light"/>
              </a:endParaRPr>
            </a:p>
          </p:txBody>
        </p:sp>
        <p:sp>
          <p:nvSpPr>
            <p:cNvPr id="11" name="Shape 127"/>
            <p:cNvSpPr/>
            <p:nvPr/>
          </p:nvSpPr>
          <p:spPr>
            <a:xfrm>
              <a:off x="4549459" y="5106819"/>
              <a:ext cx="2558344" cy="395297"/>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t" anchorCtr="0">
              <a:noAutofit/>
            </a:bodyPr>
            <a:lstStyle/>
            <a:p>
              <a:r>
                <a:rPr lang="en-US" sz="2100">
                  <a:solidFill>
                    <a:schemeClr val="bg1"/>
                  </a:solidFill>
                  <a:ea typeface="Lato Regular"/>
                  <a:cs typeface="Lato Regular"/>
                </a:rPr>
                <a:t>Comments to Author</a:t>
              </a:r>
            </a:p>
          </p:txBody>
        </p:sp>
        <p:pic>
          <p:nvPicPr>
            <p:cNvPr id="5" name="Picture 4" descr="Text, letter&#10;&#10;Description automatically generated">
              <a:extLst>
                <a:ext uri="{FF2B5EF4-FFF2-40B4-BE49-F238E27FC236}">
                  <a16:creationId xmlns:a16="http://schemas.microsoft.com/office/drawing/2014/main" id="{9EE656F2-5B6D-4C4A-60B5-BFFA40D6FD66}"/>
                </a:ext>
              </a:extLst>
            </p:cNvPr>
            <p:cNvPicPr>
              <a:picLocks noChangeAspect="1"/>
            </p:cNvPicPr>
            <p:nvPr/>
          </p:nvPicPr>
          <p:blipFill>
            <a:blip r:embed="rId4"/>
            <a:stretch>
              <a:fillRect/>
            </a:stretch>
          </p:blipFill>
          <p:spPr>
            <a:xfrm>
              <a:off x="3856294" y="2004116"/>
              <a:ext cx="3939170" cy="2919606"/>
            </a:xfrm>
            <a:prstGeom prst="rect">
              <a:avLst/>
            </a:prstGeom>
          </p:spPr>
        </p:pic>
      </p:grpSp>
      <p:sp>
        <p:nvSpPr>
          <p:cNvPr id="13" name="TextBox 12">
            <a:extLst>
              <a:ext uri="{FF2B5EF4-FFF2-40B4-BE49-F238E27FC236}">
                <a16:creationId xmlns:a16="http://schemas.microsoft.com/office/drawing/2014/main" id="{DE4D21A4-FBFC-84C6-CC6D-1EBBB8548997}"/>
              </a:ext>
            </a:extLst>
          </p:cNvPr>
          <p:cNvSpPr txBox="1"/>
          <p:nvPr/>
        </p:nvSpPr>
        <p:spPr>
          <a:xfrm>
            <a:off x="670667" y="1030955"/>
            <a:ext cx="8392310"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Supportive suggestions to improve the manuscript</a:t>
            </a:r>
          </a:p>
        </p:txBody>
      </p:sp>
    </p:spTree>
    <p:custDataLst>
      <p:tags r:id="rId1"/>
    </p:custDataLst>
    <p:extLst>
      <p:ext uri="{BB962C8B-B14F-4D97-AF65-F5344CB8AC3E}">
        <p14:creationId xmlns:p14="http://schemas.microsoft.com/office/powerpoint/2010/main" val="253421903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Comments to </a:t>
            </a:r>
            <a:r>
              <a:rPr lang="en-US"/>
              <a:t>Editor</a:t>
            </a:r>
            <a:endParaRPr lang="en-US" dirty="0"/>
          </a:p>
        </p:txBody>
      </p:sp>
      <p:sp>
        <p:nvSpPr>
          <p:cNvPr id="86" name="TextBox 85"/>
          <p:cNvSpPr txBox="1"/>
          <p:nvPr/>
        </p:nvSpPr>
        <p:spPr>
          <a:xfrm>
            <a:off x="647008" y="1046095"/>
            <a:ext cx="65" cy="320088"/>
          </a:xfrm>
          <a:prstGeom prst="rect">
            <a:avLst/>
          </a:prstGeom>
          <a:ln w="12700">
            <a:miter lim="400000"/>
          </a:ln>
        </p:spPr>
        <p:txBody>
          <a:bodyPr wrap="none" lIns="0" tIns="0" rIns="0" bIns="0" anchor="ctr">
            <a:noAutofit/>
          </a:bodyPr>
          <a:lstStyle>
            <a:lvl1pPr lvl="0" algn="l">
              <a:lnSpc>
                <a:spcPct val="80000"/>
              </a:lnSpc>
              <a:defRPr sz="2600">
                <a:solidFill>
                  <a:srgbClr val="979C9C"/>
                </a:solidFill>
                <a:latin typeface="Lato Light"/>
                <a:ea typeface="Lato Light"/>
                <a:cs typeface="Lato Light"/>
              </a:defRPr>
            </a:lvl1pPr>
          </a:lstStyle>
          <a:p>
            <a:endParaRPr lang="en-US" dirty="0">
              <a:solidFill>
                <a:schemeClr val="accent6"/>
              </a:solidFill>
              <a:latin typeface="Lato Regular"/>
              <a:ea typeface="Lato Regular"/>
              <a:cs typeface="Lato Regular"/>
            </a:endParaRPr>
          </a:p>
        </p:txBody>
      </p:sp>
      <p:sp>
        <p:nvSpPr>
          <p:cNvPr id="10" name="TextBox 9"/>
          <p:cNvSpPr txBox="1"/>
          <p:nvPr/>
        </p:nvSpPr>
        <p:spPr>
          <a:xfrm>
            <a:off x="672284" y="2082386"/>
            <a:ext cx="2696947" cy="476540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342900" indent="-342900">
              <a:buFont typeface="Wingdings"/>
              <a:buChar char="§"/>
            </a:pPr>
            <a:r>
              <a:rPr lang="en-US" sz="2100" dirty="0">
                <a:ea typeface="Lato Regular"/>
                <a:cs typeface="Lato Regular"/>
              </a:rPr>
              <a:t>Confidential*</a:t>
            </a:r>
            <a:endParaRPr lang="en-US" sz="2100" dirty="0"/>
          </a:p>
          <a:p>
            <a:pPr marL="285750" indent="-285750">
              <a:buFont typeface="Wingdings"/>
              <a:buChar char="§"/>
            </a:pPr>
            <a:endParaRPr lang="en-US" sz="2100" dirty="0"/>
          </a:p>
          <a:p>
            <a:pPr marL="285750" indent="-285750">
              <a:buFont typeface="Wingdings"/>
              <a:buChar char="§"/>
            </a:pPr>
            <a:r>
              <a:rPr lang="en-US" sz="2100" dirty="0">
                <a:ea typeface="Lato Regular"/>
                <a:cs typeface="Lato Regular"/>
              </a:rPr>
              <a:t>Provide your subject-specific perspective on strengths &amp; weaknesses</a:t>
            </a:r>
          </a:p>
          <a:p>
            <a:pPr marL="285750" indent="-285750">
              <a:buFont typeface="Wingdings"/>
              <a:buChar char="§"/>
            </a:pPr>
            <a:endParaRPr lang="en-US" dirty="0">
              <a:ea typeface="Lato Regular"/>
              <a:cs typeface="Lato Regular"/>
            </a:endParaRPr>
          </a:p>
          <a:p>
            <a:pPr marL="285750" indent="-285750">
              <a:buFont typeface="Wingdings"/>
              <a:buChar char="§"/>
            </a:pPr>
            <a:endParaRPr lang="en-US" dirty="0">
              <a:solidFill>
                <a:srgbClr val="000000"/>
              </a:solidFill>
              <a:ea typeface="Lato Regular"/>
              <a:cs typeface="Lato Regular"/>
            </a:endParaRPr>
          </a:p>
          <a:p>
            <a:endParaRPr lang="en-US" dirty="0">
              <a:solidFill>
                <a:srgbClr val="000000"/>
              </a:solidFill>
              <a:ea typeface="Lato Regular"/>
              <a:cs typeface="Lato Regular"/>
            </a:endParaRPr>
          </a:p>
          <a:p>
            <a:endParaRPr lang="en-US" dirty="0">
              <a:solidFill>
                <a:srgbClr val="000000"/>
              </a:solidFill>
              <a:ea typeface="Lato Regular"/>
              <a:cs typeface="Lato Regular"/>
            </a:endParaRPr>
          </a:p>
          <a:p>
            <a:endParaRPr lang="en-US" sz="2100" dirty="0">
              <a:solidFill>
                <a:srgbClr val="000000"/>
              </a:solidFill>
              <a:ea typeface="Lato Regular"/>
              <a:cs typeface="Lato Regular"/>
            </a:endParaRPr>
          </a:p>
          <a:p>
            <a:endParaRPr lang="en-US" sz="2100" dirty="0">
              <a:solidFill>
                <a:srgbClr val="000000"/>
              </a:solidFill>
              <a:ea typeface="Lato Regular"/>
              <a:cs typeface="Lato Regular"/>
            </a:endParaRPr>
          </a:p>
          <a:p>
            <a:r>
              <a:rPr lang="en-US" sz="2100" dirty="0">
                <a:solidFill>
                  <a:schemeClr val="bg1">
                    <a:lumMod val="65000"/>
                  </a:schemeClr>
                </a:solidFill>
                <a:ea typeface="Lato Regular"/>
                <a:cs typeface="Lato Regular"/>
              </a:rPr>
              <a:t>* Depending on type of review</a:t>
            </a:r>
          </a:p>
        </p:txBody>
      </p:sp>
      <p:sp>
        <p:nvSpPr>
          <p:cNvPr id="12" name="TextBox 11"/>
          <p:cNvSpPr txBox="1"/>
          <p:nvPr/>
        </p:nvSpPr>
        <p:spPr>
          <a:xfrm>
            <a:off x="8421717" y="2082386"/>
            <a:ext cx="3329957" cy="20415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pPr marL="342900" indent="-342900">
              <a:buFont typeface="Wingdings"/>
              <a:buChar char="§"/>
            </a:pPr>
            <a:r>
              <a:rPr lang="en-US" sz="2100" dirty="0">
                <a:ea typeface="Lato Regular"/>
                <a:cs typeface="Lato Regular"/>
              </a:rPr>
              <a:t>Explain/Justify your recommendation</a:t>
            </a:r>
          </a:p>
          <a:p>
            <a:pPr marL="342900" indent="-342900" algn="l">
              <a:buFont typeface="Wingdings"/>
              <a:buChar char="§"/>
            </a:pPr>
            <a:endParaRPr lang="en-US" sz="2100" dirty="0">
              <a:ea typeface="Lato Regular"/>
              <a:cs typeface="Lato Regular"/>
            </a:endParaRPr>
          </a:p>
          <a:p>
            <a:pPr marL="342900" indent="-342900">
              <a:buFont typeface="Wingdings"/>
              <a:buChar char="§"/>
            </a:pPr>
            <a:r>
              <a:rPr lang="en-US" sz="2100" dirty="0">
                <a:ea typeface="Lato Regular"/>
                <a:cs typeface="Lato Regular"/>
              </a:rPr>
              <a:t>Acknowledge any limitations in your perspective</a:t>
            </a:r>
          </a:p>
        </p:txBody>
      </p:sp>
      <p:sp>
        <p:nvSpPr>
          <p:cNvPr id="16" name="TextBox 15"/>
          <p:cNvSpPr txBox="1"/>
          <p:nvPr/>
        </p:nvSpPr>
        <p:spPr>
          <a:xfrm>
            <a:off x="670667" y="1030955"/>
            <a:ext cx="7419972"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Offer a recommendation for the Editor’s decision</a:t>
            </a:r>
          </a:p>
        </p:txBody>
      </p:sp>
      <p:grpSp>
        <p:nvGrpSpPr>
          <p:cNvPr id="6" name="Group 5">
            <a:extLst>
              <a:ext uri="{FF2B5EF4-FFF2-40B4-BE49-F238E27FC236}">
                <a16:creationId xmlns:a16="http://schemas.microsoft.com/office/drawing/2014/main" id="{F8A349FF-867E-546B-E546-D42513BD8541}"/>
              </a:ext>
            </a:extLst>
          </p:cNvPr>
          <p:cNvGrpSpPr/>
          <p:nvPr/>
        </p:nvGrpSpPr>
        <p:grpSpPr>
          <a:xfrm rot="600000">
            <a:off x="3653420" y="2067909"/>
            <a:ext cx="4352239" cy="3570160"/>
            <a:chOff x="3653420" y="2067909"/>
            <a:chExt cx="4352239" cy="3570160"/>
          </a:xfrm>
        </p:grpSpPr>
        <p:sp>
          <p:nvSpPr>
            <p:cNvPr id="9" name="Rectangle 8"/>
            <p:cNvSpPr/>
            <p:nvPr/>
          </p:nvSpPr>
          <p:spPr>
            <a:xfrm>
              <a:off x="3657300" y="4970867"/>
              <a:ext cx="4312575" cy="667202"/>
            </a:xfrm>
            <a:prstGeom prst="rect">
              <a:avLst/>
            </a:prstGeom>
            <a:solidFill>
              <a:schemeClr val="accent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584171" rtl="0" latinLnBrk="1" hangingPunct="0"/>
              <a:endParaRPr lang="en-US" sz="800">
                <a:solidFill>
                  <a:srgbClr val="FFFFFF"/>
                </a:solidFill>
                <a:latin typeface="Calibri"/>
                <a:ea typeface="Lato Light"/>
                <a:cs typeface="Lato Light"/>
              </a:endParaRPr>
            </a:p>
          </p:txBody>
        </p:sp>
        <p:sp>
          <p:nvSpPr>
            <p:cNvPr id="11" name="Shape 127"/>
            <p:cNvSpPr/>
            <p:nvPr/>
          </p:nvSpPr>
          <p:spPr>
            <a:xfrm>
              <a:off x="4549459" y="5106819"/>
              <a:ext cx="2558344" cy="395297"/>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t" anchorCtr="0">
              <a:noAutofit/>
            </a:bodyPr>
            <a:lstStyle/>
            <a:p>
              <a:r>
                <a:rPr lang="en-US" sz="2100">
                  <a:solidFill>
                    <a:schemeClr val="bg1"/>
                  </a:solidFill>
                  <a:ea typeface="Lato Regular"/>
                  <a:cs typeface="Lato Regular"/>
                </a:rPr>
                <a:t>Comments to Editor</a:t>
              </a:r>
            </a:p>
          </p:txBody>
        </p:sp>
        <p:pic>
          <p:nvPicPr>
            <p:cNvPr id="3" name="Picture 2" descr="Text, letter&#10;&#10;Description automatically generated">
              <a:extLst>
                <a:ext uri="{FF2B5EF4-FFF2-40B4-BE49-F238E27FC236}">
                  <a16:creationId xmlns:a16="http://schemas.microsoft.com/office/drawing/2014/main" id="{F128DF15-08E2-FD2B-430B-AC90E5EFF8F5}"/>
                </a:ext>
              </a:extLst>
            </p:cNvPr>
            <p:cNvPicPr>
              <a:picLocks noChangeAspect="1"/>
            </p:cNvPicPr>
            <p:nvPr/>
          </p:nvPicPr>
          <p:blipFill>
            <a:blip r:embed="rId4"/>
            <a:stretch>
              <a:fillRect/>
            </a:stretch>
          </p:blipFill>
          <p:spPr>
            <a:xfrm>
              <a:off x="3653420" y="2067909"/>
              <a:ext cx="4352239" cy="2910154"/>
            </a:xfrm>
            <a:prstGeom prst="rect">
              <a:avLst/>
            </a:prstGeom>
          </p:spPr>
        </p:pic>
      </p:grpSp>
    </p:spTree>
    <p:custDataLst>
      <p:tags r:id="rId1"/>
    </p:custDataLst>
    <p:extLst>
      <p:ext uri="{BB962C8B-B14F-4D97-AF65-F5344CB8AC3E}">
        <p14:creationId xmlns:p14="http://schemas.microsoft.com/office/powerpoint/2010/main" val="38113762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7711" y="316136"/>
            <a:ext cx="11366339" cy="635909"/>
          </a:xfrm>
        </p:spPr>
        <p:txBody>
          <a:bodyPr>
            <a:normAutofit fontScale="90000"/>
          </a:bodyPr>
          <a:lstStyle/>
          <a:p>
            <a:r>
              <a:rPr lang="en-US" dirty="0"/>
              <a:t>Example of a Constructive Review from F1000 Open Peer Review </a:t>
            </a:r>
            <a:br>
              <a:rPr lang="en-US" dirty="0"/>
            </a:b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6193" y="1103185"/>
            <a:ext cx="7123807" cy="5265121"/>
          </a:xfrm>
          <a:prstGeom prst="rect">
            <a:avLst/>
          </a:prstGeom>
        </p:spPr>
      </p:pic>
      <p:sp>
        <p:nvSpPr>
          <p:cNvPr id="10" name="TextBox 9"/>
          <p:cNvSpPr txBox="1"/>
          <p:nvPr/>
        </p:nvSpPr>
        <p:spPr>
          <a:xfrm>
            <a:off x="6499361" y="6519446"/>
            <a:ext cx="5266185" cy="338554"/>
          </a:xfrm>
          <a:prstGeom prst="rect">
            <a:avLst/>
          </a:prstGeom>
          <a:noFill/>
        </p:spPr>
        <p:txBody>
          <a:bodyPr wrap="none" rtlCol="0">
            <a:spAutoFit/>
          </a:bodyPr>
          <a:lstStyle/>
          <a:p>
            <a:r>
              <a:rPr lang="en-US" sz="1600" dirty="0"/>
              <a:t>https://f1000research.com/for-referees/peer-reviewing-tips</a:t>
            </a:r>
          </a:p>
        </p:txBody>
      </p:sp>
    </p:spTree>
    <p:extLst>
      <p:ext uri="{BB962C8B-B14F-4D97-AF65-F5344CB8AC3E}">
        <p14:creationId xmlns:p14="http://schemas.microsoft.com/office/powerpoint/2010/main" val="2003195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9013" t="14040" r="10388"/>
          <a:stretch/>
        </p:blipFill>
        <p:spPr>
          <a:xfrm>
            <a:off x="834918" y="503499"/>
            <a:ext cx="7573101" cy="5851001"/>
          </a:xfrm>
          <a:prstGeom prst="rect">
            <a:avLst/>
          </a:prstGeom>
          <a:ln w="25400">
            <a:solidFill>
              <a:schemeClr val="accent1"/>
            </a:solidFill>
          </a:ln>
        </p:spPr>
      </p:pic>
      <p:sp>
        <p:nvSpPr>
          <p:cNvPr id="10" name="TextBox 9"/>
          <p:cNvSpPr txBox="1"/>
          <p:nvPr/>
        </p:nvSpPr>
        <p:spPr>
          <a:xfrm>
            <a:off x="6560527" y="6516084"/>
            <a:ext cx="5266185" cy="338554"/>
          </a:xfrm>
          <a:prstGeom prst="rect">
            <a:avLst/>
          </a:prstGeom>
          <a:noFill/>
        </p:spPr>
        <p:txBody>
          <a:bodyPr wrap="none" rtlCol="0">
            <a:spAutoFit/>
          </a:bodyPr>
          <a:lstStyle/>
          <a:p>
            <a:r>
              <a:rPr lang="en-US" sz="1600" dirty="0"/>
              <a:t>https://f1000research.com/for-referees/peer-reviewing-tips</a:t>
            </a:r>
          </a:p>
        </p:txBody>
      </p:sp>
      <p:sp>
        <p:nvSpPr>
          <p:cNvPr id="4" name="Arrow: Right 3">
            <a:extLst>
              <a:ext uri="{FF2B5EF4-FFF2-40B4-BE49-F238E27FC236}">
                <a16:creationId xmlns:a16="http://schemas.microsoft.com/office/drawing/2014/main" id="{2B356F15-56FF-49D3-AC85-EF67FC7AAB61}"/>
              </a:ext>
            </a:extLst>
          </p:cNvPr>
          <p:cNvSpPr/>
          <p:nvPr/>
        </p:nvSpPr>
        <p:spPr>
          <a:xfrm rot="10800000">
            <a:off x="8148612" y="1572530"/>
            <a:ext cx="903249" cy="338555"/>
          </a:xfrm>
          <a:prstGeom prst="rightArrow">
            <a:avLst/>
          </a:prstGeom>
          <a:solidFill>
            <a:srgbClr val="00B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TextBox 4">
            <a:extLst>
              <a:ext uri="{FF2B5EF4-FFF2-40B4-BE49-F238E27FC236}">
                <a16:creationId xmlns:a16="http://schemas.microsoft.com/office/drawing/2014/main" id="{7A19B7A3-0737-4E10-8CB2-99F4C92ADC68}"/>
              </a:ext>
            </a:extLst>
          </p:cNvPr>
          <p:cNvSpPr txBox="1"/>
          <p:nvPr/>
        </p:nvSpPr>
        <p:spPr>
          <a:xfrm>
            <a:off x="9193619" y="1471037"/>
            <a:ext cx="281833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400" dirty="0">
                <a:solidFill>
                  <a:srgbClr val="000000"/>
                </a:solidFill>
                <a:sym typeface="Helvetica Light"/>
              </a:rPr>
              <a:t>Summary &amp; context</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2" name="Group 1">
            <a:extLst>
              <a:ext uri="{FF2B5EF4-FFF2-40B4-BE49-F238E27FC236}">
                <a16:creationId xmlns:a16="http://schemas.microsoft.com/office/drawing/2014/main" id="{BE3E0417-6878-AA73-8711-53BA6AF13340}"/>
              </a:ext>
            </a:extLst>
          </p:cNvPr>
          <p:cNvGrpSpPr/>
          <p:nvPr/>
        </p:nvGrpSpPr>
        <p:grpSpPr>
          <a:xfrm>
            <a:off x="8148612" y="2744153"/>
            <a:ext cx="3966201" cy="471924"/>
            <a:chOff x="8148612" y="2744153"/>
            <a:chExt cx="3966201" cy="471924"/>
          </a:xfrm>
        </p:grpSpPr>
        <p:sp>
          <p:nvSpPr>
            <p:cNvPr id="6" name="Arrow: Right 5">
              <a:extLst>
                <a:ext uri="{FF2B5EF4-FFF2-40B4-BE49-F238E27FC236}">
                  <a16:creationId xmlns:a16="http://schemas.microsoft.com/office/drawing/2014/main" id="{B8A906E1-D988-74EF-1E8B-A1FF2A69A8F0}"/>
                </a:ext>
              </a:extLst>
            </p:cNvPr>
            <p:cNvSpPr/>
            <p:nvPr/>
          </p:nvSpPr>
          <p:spPr>
            <a:xfrm rot="10800000">
              <a:off x="8148612" y="2810838"/>
              <a:ext cx="739356" cy="338555"/>
            </a:xfrm>
            <a:prstGeom prst="rightArrow">
              <a:avLst/>
            </a:prstGeom>
            <a:solidFill>
              <a:srgbClr val="00B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TextBox 6">
              <a:extLst>
                <a:ext uri="{FF2B5EF4-FFF2-40B4-BE49-F238E27FC236}">
                  <a16:creationId xmlns:a16="http://schemas.microsoft.com/office/drawing/2014/main" id="{2611F798-410A-3F76-EE88-16BDB8D08376}"/>
                </a:ext>
              </a:extLst>
            </p:cNvPr>
            <p:cNvSpPr txBox="1"/>
            <p:nvPr/>
          </p:nvSpPr>
          <p:spPr>
            <a:xfrm>
              <a:off x="8887968" y="2744153"/>
              <a:ext cx="3226845"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400" dirty="0">
                  <a:solidFill>
                    <a:srgbClr val="000000"/>
                  </a:solidFill>
                  <a:sym typeface="Helvetica Light"/>
                </a:rPr>
                <a:t>Areas for improvement</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grpSp>
      <p:grpSp>
        <p:nvGrpSpPr>
          <p:cNvPr id="3" name="Group 2">
            <a:extLst>
              <a:ext uri="{FF2B5EF4-FFF2-40B4-BE49-F238E27FC236}">
                <a16:creationId xmlns:a16="http://schemas.microsoft.com/office/drawing/2014/main" id="{28C8D332-84A0-CC7D-5731-7093E301CF24}"/>
              </a:ext>
            </a:extLst>
          </p:cNvPr>
          <p:cNvGrpSpPr/>
          <p:nvPr/>
        </p:nvGrpSpPr>
        <p:grpSpPr>
          <a:xfrm>
            <a:off x="8166174" y="4627751"/>
            <a:ext cx="3411845" cy="954878"/>
            <a:chOff x="8166174" y="4627751"/>
            <a:chExt cx="3411845" cy="954878"/>
          </a:xfrm>
        </p:grpSpPr>
        <p:sp>
          <p:nvSpPr>
            <p:cNvPr id="9" name="Arrow: Right 8">
              <a:extLst>
                <a:ext uri="{FF2B5EF4-FFF2-40B4-BE49-F238E27FC236}">
                  <a16:creationId xmlns:a16="http://schemas.microsoft.com/office/drawing/2014/main" id="{6EB481BF-CD1C-D0BF-442A-3F6664F17AB9}"/>
                </a:ext>
              </a:extLst>
            </p:cNvPr>
            <p:cNvSpPr/>
            <p:nvPr/>
          </p:nvSpPr>
          <p:spPr>
            <a:xfrm rot="12049390">
              <a:off x="8182213" y="4627751"/>
              <a:ext cx="813685" cy="338555"/>
            </a:xfrm>
            <a:prstGeom prst="rightArrow">
              <a:avLst/>
            </a:prstGeom>
            <a:solidFill>
              <a:srgbClr val="00B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Arrow: Right 10">
              <a:extLst>
                <a:ext uri="{FF2B5EF4-FFF2-40B4-BE49-F238E27FC236}">
                  <a16:creationId xmlns:a16="http://schemas.microsoft.com/office/drawing/2014/main" id="{99C66B46-9BFB-63B8-1042-5836CA7A3564}"/>
                </a:ext>
              </a:extLst>
            </p:cNvPr>
            <p:cNvSpPr/>
            <p:nvPr/>
          </p:nvSpPr>
          <p:spPr>
            <a:xfrm rot="8874857">
              <a:off x="8166174" y="5244074"/>
              <a:ext cx="896090" cy="338555"/>
            </a:xfrm>
            <a:prstGeom prst="rightArrow">
              <a:avLst/>
            </a:prstGeom>
            <a:solidFill>
              <a:srgbClr val="00B05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Box 11">
              <a:extLst>
                <a:ext uri="{FF2B5EF4-FFF2-40B4-BE49-F238E27FC236}">
                  <a16:creationId xmlns:a16="http://schemas.microsoft.com/office/drawing/2014/main" id="{26B320E0-9CB3-61FB-6961-52CAA3BBBE47}"/>
                </a:ext>
              </a:extLst>
            </p:cNvPr>
            <p:cNvSpPr txBox="1"/>
            <p:nvPr/>
          </p:nvSpPr>
          <p:spPr>
            <a:xfrm>
              <a:off x="9083746" y="4728570"/>
              <a:ext cx="2494273"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2400" dirty="0">
                  <a:solidFill>
                    <a:srgbClr val="000000"/>
                  </a:solidFill>
                  <a:sym typeface="Helvetica Light"/>
                </a:rPr>
                <a:t>Specific examples</a:t>
              </a: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grpSp>
    </p:spTree>
    <p:extLst>
      <p:ext uri="{BB962C8B-B14F-4D97-AF65-F5344CB8AC3E}">
        <p14:creationId xmlns:p14="http://schemas.microsoft.com/office/powerpoint/2010/main" val="167127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250"/>
                                  </p:stCondLst>
                                  <p:childTnLst>
                                    <p:set>
                                      <p:cBhvr>
                                        <p:cTn id="6" dur="1" fill="hold">
                                          <p:stCondLst>
                                            <p:cond delay="124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2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ppt_x"/>
                                          </p:val>
                                        </p:tav>
                                        <p:tav tm="100000">
                                          <p:val>
                                            <p:strVal val="#ppt_x"/>
                                          </p:val>
                                        </p:tav>
                                      </p:tavLst>
                                    </p:anim>
                                    <p:anim calcmode="lin" valueType="num">
                                      <p:cBhvr additive="base">
                                        <p:cTn id="12"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6136"/>
            <a:ext cx="10515600" cy="1325563"/>
          </a:xfrm>
        </p:spPr>
        <p:txBody>
          <a:bodyPr>
            <a:normAutofit/>
          </a:bodyPr>
          <a:lstStyle/>
          <a:p>
            <a:br>
              <a:rPr lang="en-US" dirty="0"/>
            </a:br>
            <a:r>
              <a:rPr lang="en-US" dirty="0"/>
              <a:t>Be Constructive</a:t>
            </a:r>
          </a:p>
        </p:txBody>
      </p:sp>
      <p:sp>
        <p:nvSpPr>
          <p:cNvPr id="7" name="TextBox 6"/>
          <p:cNvSpPr txBox="1"/>
          <p:nvPr/>
        </p:nvSpPr>
        <p:spPr>
          <a:xfrm>
            <a:off x="2021122" y="2534163"/>
            <a:ext cx="8627213" cy="2246769"/>
          </a:xfrm>
          <a:prstGeom prst="rect">
            <a:avLst/>
          </a:prstGeom>
          <a:noFill/>
        </p:spPr>
        <p:txBody>
          <a:bodyPr wrap="square" rtlCol="0">
            <a:spAutoFit/>
          </a:bodyPr>
          <a:lstStyle/>
          <a:p>
            <a:r>
              <a:rPr lang="en-US" sz="2800" dirty="0"/>
              <a:t>“Be constructive, view your reviewer role as an opportunity to help improve the paper you are reviewing.” </a:t>
            </a:r>
          </a:p>
          <a:p>
            <a:r>
              <a:rPr lang="en-US" sz="2800" dirty="0"/>
              <a:t>			</a:t>
            </a:r>
          </a:p>
          <a:p>
            <a:r>
              <a:rPr lang="en-US" sz="2800" dirty="0"/>
              <a:t>			B. </a:t>
            </a:r>
            <a:r>
              <a:rPr lang="en-US" sz="2800" dirty="0" err="1"/>
              <a:t>Maclver</a:t>
            </a:r>
            <a:r>
              <a:rPr lang="en-US" sz="2800" dirty="0"/>
              <a:t>, Stanford University</a:t>
            </a:r>
          </a:p>
        </p:txBody>
      </p:sp>
    </p:spTree>
    <p:extLst>
      <p:ext uri="{BB962C8B-B14F-4D97-AF65-F5344CB8AC3E}">
        <p14:creationId xmlns:p14="http://schemas.microsoft.com/office/powerpoint/2010/main" val="1359222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6136"/>
            <a:ext cx="10515600" cy="1325563"/>
          </a:xfrm>
        </p:spPr>
        <p:txBody>
          <a:bodyPr>
            <a:normAutofit/>
          </a:bodyPr>
          <a:lstStyle/>
          <a:p>
            <a:br>
              <a:rPr lang="en-US" dirty="0"/>
            </a:br>
            <a:r>
              <a:rPr lang="en-US" dirty="0"/>
              <a:t>Discussion</a:t>
            </a:r>
          </a:p>
        </p:txBody>
      </p:sp>
      <p:sp>
        <p:nvSpPr>
          <p:cNvPr id="7" name="TextBox 6"/>
          <p:cNvSpPr txBox="1"/>
          <p:nvPr/>
        </p:nvSpPr>
        <p:spPr>
          <a:xfrm>
            <a:off x="691935" y="2019558"/>
            <a:ext cx="4249696" cy="2985433"/>
          </a:xfrm>
          <a:prstGeom prst="rect">
            <a:avLst/>
          </a:prstGeom>
          <a:noFill/>
        </p:spPr>
        <p:txBody>
          <a:bodyPr wrap="square" rtlCol="0">
            <a:spAutoFit/>
          </a:bodyPr>
          <a:lstStyle/>
          <a:p>
            <a:r>
              <a:rPr lang="en-US" sz="2800" dirty="0"/>
              <a:t>“How to be a reviewer --- one simple rule: </a:t>
            </a:r>
          </a:p>
          <a:p>
            <a:endParaRPr lang="en-US" sz="2800" dirty="0"/>
          </a:p>
          <a:p>
            <a:r>
              <a:rPr lang="en-US" sz="2800" dirty="0"/>
              <a:t>Don’t reject papers!!!!!” </a:t>
            </a:r>
          </a:p>
          <a:p>
            <a:endParaRPr lang="en-US" sz="2800" dirty="0"/>
          </a:p>
          <a:p>
            <a:endParaRPr lang="en-US" sz="2800" dirty="0"/>
          </a:p>
          <a:p>
            <a:r>
              <a:rPr lang="en-US" sz="2000" dirty="0"/>
              <a:t>	Andrew Hendry, 11/4/2014</a:t>
            </a:r>
          </a:p>
        </p:txBody>
      </p:sp>
      <p:sp>
        <p:nvSpPr>
          <p:cNvPr id="4" name="TextBox 3"/>
          <p:cNvSpPr txBox="1"/>
          <p:nvPr/>
        </p:nvSpPr>
        <p:spPr>
          <a:xfrm>
            <a:off x="3989937" y="6398893"/>
            <a:ext cx="8202063" cy="276999"/>
          </a:xfrm>
          <a:prstGeom prst="rect">
            <a:avLst/>
          </a:prstGeom>
          <a:noFill/>
        </p:spPr>
        <p:txBody>
          <a:bodyPr wrap="square" rtlCol="0">
            <a:spAutoFit/>
          </a:bodyPr>
          <a:lstStyle/>
          <a:p>
            <a:r>
              <a:rPr lang="en-US" sz="1200" dirty="0"/>
              <a:t>Eco </a:t>
            </a:r>
            <a:r>
              <a:rPr lang="en-US" sz="1200" dirty="0" err="1"/>
              <a:t>Evo</a:t>
            </a:r>
            <a:r>
              <a:rPr lang="en-US" sz="1200" dirty="0"/>
              <a:t> Eco </a:t>
            </a:r>
            <a:r>
              <a:rPr lang="en-US" sz="1200" dirty="0" err="1"/>
              <a:t>Evo</a:t>
            </a:r>
            <a:r>
              <a:rPr lang="en-US" sz="1200" dirty="0"/>
              <a:t> blogpost, 11/4/2014. https://ecoevoevoeco.blogspot.com/2014/11/how-to-be-reviewereditor.html</a:t>
            </a:r>
          </a:p>
        </p:txBody>
      </p:sp>
      <p:pic>
        <p:nvPicPr>
          <p:cNvPr id="5" name="Picture 4"/>
          <p:cNvPicPr>
            <a:picLocks noChangeAspect="1"/>
          </p:cNvPicPr>
          <p:nvPr/>
        </p:nvPicPr>
        <p:blipFill>
          <a:blip r:embed="rId3"/>
          <a:stretch>
            <a:fillRect/>
          </a:stretch>
        </p:blipFill>
        <p:spPr>
          <a:xfrm>
            <a:off x="4941632" y="660400"/>
            <a:ext cx="6787728" cy="5432092"/>
          </a:xfrm>
          <a:prstGeom prst="rect">
            <a:avLst/>
          </a:prstGeom>
          <a:ln w="25400">
            <a:solidFill>
              <a:schemeClr val="accent1"/>
            </a:solidFill>
          </a:ln>
        </p:spPr>
      </p:pic>
    </p:spTree>
    <p:extLst>
      <p:ext uri="{BB962C8B-B14F-4D97-AF65-F5344CB8AC3E}">
        <p14:creationId xmlns:p14="http://schemas.microsoft.com/office/powerpoint/2010/main" val="3346453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858" y="501332"/>
            <a:ext cx="5977783" cy="623383"/>
          </a:xfrm>
        </p:spPr>
        <p:txBody>
          <a:bodyPr/>
          <a:lstStyle/>
          <a:p>
            <a:r>
              <a:rPr lang="en-US" dirty="0"/>
              <a:t>Agenda:</a:t>
            </a:r>
          </a:p>
        </p:txBody>
      </p:sp>
      <p:pic>
        <p:nvPicPr>
          <p:cNvPr id="22" name="Sukiyo"/>
          <p:cNvPicPr>
            <a:picLocks noChangeAspect="1"/>
          </p:cNvPicPr>
          <p:nvPr>
            <p:custDataLst>
              <p:tags r:id="rId2"/>
            </p:custDataLst>
          </p:nvPr>
        </p:nvPicPr>
        <p:blipFill>
          <a:blip r:embed="rId5"/>
          <a:srcRect l="25593" r="25593"/>
          <a:stretch/>
        </p:blipFill>
        <p:spPr>
          <a:xfrm>
            <a:off x="7163235" y="0"/>
            <a:ext cx="5028765" cy="6858000"/>
          </a:xfrm>
          <a:prstGeom prst="rect">
            <a:avLst/>
          </a:prstGeom>
        </p:spPr>
      </p:pic>
      <p:sp>
        <p:nvSpPr>
          <p:cNvPr id="7" name="TextBox 6"/>
          <p:cNvSpPr txBox="1"/>
          <p:nvPr/>
        </p:nvSpPr>
        <p:spPr>
          <a:xfrm>
            <a:off x="1690691" y="1610250"/>
            <a:ext cx="4933950"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What is Peer Review?</a:t>
            </a:r>
          </a:p>
        </p:txBody>
      </p:sp>
      <p:sp>
        <p:nvSpPr>
          <p:cNvPr id="24" name="TextBox 23"/>
          <p:cNvSpPr txBox="1"/>
          <p:nvPr/>
        </p:nvSpPr>
        <p:spPr>
          <a:xfrm>
            <a:off x="1690691" y="2584960"/>
            <a:ext cx="5353322"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Types of Peer Review</a:t>
            </a:r>
          </a:p>
        </p:txBody>
      </p:sp>
      <p:sp>
        <p:nvSpPr>
          <p:cNvPr id="27" name="TextBox 26"/>
          <p:cNvSpPr txBox="1"/>
          <p:nvPr/>
        </p:nvSpPr>
        <p:spPr>
          <a:xfrm>
            <a:off x="1690691" y="3585907"/>
            <a:ext cx="5560684"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Examples of Peer Review Misconduct</a:t>
            </a:r>
          </a:p>
        </p:txBody>
      </p:sp>
      <p:sp>
        <p:nvSpPr>
          <p:cNvPr id="33" name="TextBox 32"/>
          <p:cNvSpPr txBox="1"/>
          <p:nvPr/>
        </p:nvSpPr>
        <p:spPr>
          <a:xfrm>
            <a:off x="1690691" y="4586854"/>
            <a:ext cx="5353322"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Constructive Peer Review</a:t>
            </a:r>
          </a:p>
        </p:txBody>
      </p:sp>
      <p:sp>
        <p:nvSpPr>
          <p:cNvPr id="17" name="Oval 16"/>
          <p:cNvSpPr/>
          <p:nvPr/>
        </p:nvSpPr>
        <p:spPr>
          <a:xfrm>
            <a:off x="748597" y="1420157"/>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18" name="Oval 17"/>
          <p:cNvSpPr/>
          <p:nvPr/>
        </p:nvSpPr>
        <p:spPr>
          <a:xfrm>
            <a:off x="735194" y="2477799"/>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2</a:t>
            </a:r>
          </a:p>
        </p:txBody>
      </p:sp>
      <p:sp>
        <p:nvSpPr>
          <p:cNvPr id="19" name="Oval 18"/>
          <p:cNvSpPr/>
          <p:nvPr/>
        </p:nvSpPr>
        <p:spPr>
          <a:xfrm>
            <a:off x="735194" y="3545756"/>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3</a:t>
            </a:r>
          </a:p>
        </p:txBody>
      </p:sp>
      <p:sp>
        <p:nvSpPr>
          <p:cNvPr id="21" name="Oval 20"/>
          <p:cNvSpPr/>
          <p:nvPr/>
        </p:nvSpPr>
        <p:spPr>
          <a:xfrm>
            <a:off x="735194" y="554684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en-US" sz="2400" dirty="0">
                <a:solidFill>
                  <a:schemeClr val="bg1"/>
                </a:solidFill>
              </a:rPr>
              <a:t>5</a:t>
            </a:r>
            <a:endParaRPr kumimoji="0" lang="en-US" sz="2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12" name="Oval 11">
            <a:extLst>
              <a:ext uri="{FF2B5EF4-FFF2-40B4-BE49-F238E27FC236}">
                <a16:creationId xmlns:a16="http://schemas.microsoft.com/office/drawing/2014/main" id="{41F791C5-3B17-01FB-72DA-1E21FB58318A}"/>
              </a:ext>
            </a:extLst>
          </p:cNvPr>
          <p:cNvSpPr/>
          <p:nvPr/>
        </p:nvSpPr>
        <p:spPr>
          <a:xfrm>
            <a:off x="748597" y="4546300"/>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4</a:t>
            </a:r>
          </a:p>
        </p:txBody>
      </p:sp>
      <p:sp>
        <p:nvSpPr>
          <p:cNvPr id="13" name="TextBox 12">
            <a:extLst>
              <a:ext uri="{FF2B5EF4-FFF2-40B4-BE49-F238E27FC236}">
                <a16:creationId xmlns:a16="http://schemas.microsoft.com/office/drawing/2014/main" id="{0A8286B8-E254-0583-9563-327B57E4DC18}"/>
              </a:ext>
            </a:extLst>
          </p:cNvPr>
          <p:cNvSpPr txBox="1"/>
          <p:nvPr/>
        </p:nvSpPr>
        <p:spPr>
          <a:xfrm>
            <a:off x="1690691" y="5654005"/>
            <a:ext cx="5353322"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Best Practices &amp; Recommendations</a:t>
            </a:r>
          </a:p>
        </p:txBody>
      </p:sp>
    </p:spTree>
    <p:custDataLst>
      <p:tags r:id="rId1"/>
    </p:custDataLst>
    <p:extLst>
      <p:ext uri="{BB962C8B-B14F-4D97-AF65-F5344CB8AC3E}">
        <p14:creationId xmlns:p14="http://schemas.microsoft.com/office/powerpoint/2010/main" val="172508149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srcRect l="12305" r="12305"/>
          <a:stretch/>
        </p:blipFill>
        <p:spPr>
          <a:xfrm>
            <a:off x="4853491" y="0"/>
            <a:ext cx="7330748" cy="6858000"/>
          </a:xfrm>
        </p:spPr>
      </p:pic>
      <p:sp>
        <p:nvSpPr>
          <p:cNvPr id="4" name="Title 3"/>
          <p:cNvSpPr>
            <a:spLocks noGrp="1"/>
          </p:cNvSpPr>
          <p:nvPr>
            <p:ph type="title"/>
          </p:nvPr>
        </p:nvSpPr>
        <p:spPr>
          <a:xfrm>
            <a:off x="233920" y="556912"/>
            <a:ext cx="4619571" cy="1640598"/>
          </a:xfrm>
        </p:spPr>
        <p:txBody>
          <a:bodyPr/>
          <a:lstStyle/>
          <a:p>
            <a:pPr algn="ctr"/>
            <a:r>
              <a:rPr lang="en-US" dirty="0"/>
              <a:t>Good Reviews </a:t>
            </a:r>
            <a:br>
              <a:rPr lang="en-US" dirty="0"/>
            </a:br>
            <a:r>
              <a:rPr lang="en-US" dirty="0"/>
              <a:t>Take Time</a:t>
            </a:r>
          </a:p>
        </p:txBody>
      </p:sp>
      <p:sp>
        <p:nvSpPr>
          <p:cNvPr id="8" name="TextBox 7">
            <a:extLst>
              <a:ext uri="{FF2B5EF4-FFF2-40B4-BE49-F238E27FC236}">
                <a16:creationId xmlns:a16="http://schemas.microsoft.com/office/drawing/2014/main" id="{77CC0E44-AC12-DDBF-9874-2F1EE8A565A9}"/>
              </a:ext>
            </a:extLst>
          </p:cNvPr>
          <p:cNvSpPr txBox="1"/>
          <p:nvPr/>
        </p:nvSpPr>
        <p:spPr>
          <a:xfrm>
            <a:off x="8906256" y="6478262"/>
            <a:ext cx="3095244"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sz="1200" dirty="0"/>
              <a:t>Image: Evan Frost, MPR News, 11/1/2019</a:t>
            </a:r>
          </a:p>
        </p:txBody>
      </p:sp>
    </p:spTree>
    <p:custDataLst>
      <p:tags r:id="rId1"/>
    </p:custDataLst>
    <p:extLst>
      <p:ext uri="{BB962C8B-B14F-4D97-AF65-F5344CB8AC3E}">
        <p14:creationId xmlns:p14="http://schemas.microsoft.com/office/powerpoint/2010/main" val="370353946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srcRect l="8048" r="8048"/>
          <a:stretch/>
        </p:blipFill>
        <p:spPr>
          <a:xfrm rot="537526">
            <a:off x="6108544" y="1234072"/>
            <a:ext cx="5065062" cy="4738424"/>
          </a:xfrm>
          <a:ln w="15875">
            <a:solidFill>
              <a:schemeClr val="tx1"/>
            </a:solidFill>
          </a:ln>
        </p:spPr>
      </p:pic>
      <p:sp>
        <p:nvSpPr>
          <p:cNvPr id="4" name="Title 3"/>
          <p:cNvSpPr>
            <a:spLocks noGrp="1"/>
          </p:cNvSpPr>
          <p:nvPr>
            <p:ph type="title"/>
          </p:nvPr>
        </p:nvSpPr>
        <p:spPr>
          <a:xfrm>
            <a:off x="680347" y="556910"/>
            <a:ext cx="6337533" cy="623383"/>
          </a:xfrm>
        </p:spPr>
        <p:txBody>
          <a:bodyPr/>
          <a:lstStyle/>
          <a:p>
            <a:r>
              <a:rPr lang="en-US" dirty="0"/>
              <a:t>Are Reviews Scholarly Products?</a:t>
            </a:r>
          </a:p>
        </p:txBody>
      </p:sp>
      <p:sp>
        <p:nvSpPr>
          <p:cNvPr id="7" name="TextBox 6"/>
          <p:cNvSpPr txBox="1"/>
          <p:nvPr/>
        </p:nvSpPr>
        <p:spPr>
          <a:xfrm>
            <a:off x="680347" y="2373287"/>
            <a:ext cx="3693035" cy="1357465"/>
          </a:xfrm>
          <a:prstGeom prst="rect">
            <a:avLst/>
          </a:prstGeom>
        </p:spPr>
        <p:txBody>
          <a:bodyPr vert="horz"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How can Peer Reviewers be recognized for their contributions?</a:t>
            </a:r>
          </a:p>
        </p:txBody>
      </p:sp>
    </p:spTree>
    <p:custDataLst>
      <p:tags r:id="rId1"/>
    </p:custDataLst>
    <p:extLst>
      <p:ext uri="{BB962C8B-B14F-4D97-AF65-F5344CB8AC3E}">
        <p14:creationId xmlns:p14="http://schemas.microsoft.com/office/powerpoint/2010/main" val="29258258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anim calcmode="lin" valueType="num">
                                      <p:cBhvr>
                                        <p:cTn id="8" dur="1750" fill="hold"/>
                                        <p:tgtEl>
                                          <p:spTgt spid="7"/>
                                        </p:tgtEl>
                                        <p:attrNameLst>
                                          <p:attrName>ppt_x</p:attrName>
                                        </p:attrNameLst>
                                      </p:cBhvr>
                                      <p:tavLst>
                                        <p:tav tm="0">
                                          <p:val>
                                            <p:strVal val="#ppt_x"/>
                                          </p:val>
                                        </p:tav>
                                        <p:tav tm="100000">
                                          <p:val>
                                            <p:strVal val="#ppt_x"/>
                                          </p:val>
                                        </p:tav>
                                      </p:tavLst>
                                    </p:anim>
                                    <p:anim calcmode="lin" valueType="num">
                                      <p:cBhvr>
                                        <p:cTn id="9"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837C-9975-49CE-9ACA-BBA429A30577}"/>
              </a:ext>
            </a:extLst>
          </p:cNvPr>
          <p:cNvSpPr>
            <a:spLocks noGrp="1"/>
          </p:cNvSpPr>
          <p:nvPr>
            <p:ph type="title"/>
          </p:nvPr>
        </p:nvSpPr>
        <p:spPr/>
        <p:txBody>
          <a:bodyPr/>
          <a:lstStyle/>
          <a:p>
            <a:r>
              <a:rPr lang="en-US" dirty="0"/>
              <a:t>Examples of Reviewer Recognition Services</a:t>
            </a:r>
          </a:p>
        </p:txBody>
      </p:sp>
      <p:sp>
        <p:nvSpPr>
          <p:cNvPr id="4" name="Content Placeholder 3">
            <a:extLst>
              <a:ext uri="{FF2B5EF4-FFF2-40B4-BE49-F238E27FC236}">
                <a16:creationId xmlns:a16="http://schemas.microsoft.com/office/drawing/2014/main" id="{2026E729-F987-4D91-9A71-6A794C369C8F}"/>
              </a:ext>
            </a:extLst>
          </p:cNvPr>
          <p:cNvSpPr>
            <a:spLocks noGrp="1"/>
          </p:cNvSpPr>
          <p:nvPr>
            <p:ph idx="1"/>
          </p:nvPr>
        </p:nvSpPr>
        <p:spPr>
          <a:xfrm>
            <a:off x="647700" y="1600200"/>
            <a:ext cx="10810875" cy="4662815"/>
          </a:xfrm>
          <a:prstGeom prst="rect">
            <a:avLst/>
          </a:prstGeom>
        </p:spPr>
        <p:txBody>
          <a:bodyPr wrap="square">
            <a:spAutoFit/>
          </a:bodyPr>
          <a:lstStyle/>
          <a:p>
            <a:r>
              <a:rPr lang="en-US" dirty="0">
                <a:solidFill>
                  <a:schemeClr val="tx1"/>
                </a:solidFill>
              </a:rPr>
              <a:t>CV &amp; Resume</a:t>
            </a:r>
          </a:p>
          <a:p>
            <a:r>
              <a:rPr lang="en-US" dirty="0">
                <a:solidFill>
                  <a:schemeClr val="tx1"/>
                </a:solidFill>
              </a:rPr>
              <a:t>Professional Website</a:t>
            </a:r>
          </a:p>
          <a:p>
            <a:r>
              <a:rPr lang="en-US" dirty="0" err="1">
                <a:solidFill>
                  <a:schemeClr val="tx1"/>
                </a:solidFill>
              </a:rPr>
              <a:t>ORCiD</a:t>
            </a:r>
            <a:endParaRPr lang="en-US" dirty="0">
              <a:solidFill>
                <a:schemeClr val="tx1"/>
              </a:solidFill>
            </a:endParaRPr>
          </a:p>
          <a:p>
            <a:r>
              <a:rPr lang="en-US" dirty="0">
                <a:solidFill>
                  <a:schemeClr val="tx1"/>
                </a:solidFill>
              </a:rPr>
              <a:t>Google Scholar Profile</a:t>
            </a:r>
          </a:p>
          <a:p>
            <a:r>
              <a:rPr lang="en-US" dirty="0">
                <a:solidFill>
                  <a:schemeClr val="tx1"/>
                </a:solidFill>
              </a:rPr>
              <a:t>Reviewer Credits (https://www.reviewercredits.com/)</a:t>
            </a:r>
          </a:p>
          <a:p>
            <a:r>
              <a:rPr lang="en-US" dirty="0" err="1">
                <a:solidFill>
                  <a:schemeClr val="tx1"/>
                </a:solidFill>
              </a:rPr>
              <a:t>Publons</a:t>
            </a:r>
            <a:r>
              <a:rPr lang="en-US" dirty="0">
                <a:solidFill>
                  <a:schemeClr val="tx1"/>
                </a:solidFill>
              </a:rPr>
              <a:t> (https://publons.com/about/home/)</a:t>
            </a:r>
          </a:p>
          <a:p>
            <a:endParaRPr lang="en-US" dirty="0"/>
          </a:p>
        </p:txBody>
      </p:sp>
      <p:pic>
        <p:nvPicPr>
          <p:cNvPr id="5" name="Picture 4">
            <a:extLst>
              <a:ext uri="{FF2B5EF4-FFF2-40B4-BE49-F238E27FC236}">
                <a16:creationId xmlns:a16="http://schemas.microsoft.com/office/drawing/2014/main" id="{2C043988-AD24-1821-1A75-8AE6D554F5C3}"/>
              </a:ext>
            </a:extLst>
          </p:cNvPr>
          <p:cNvPicPr>
            <a:picLocks noChangeAspect="1"/>
          </p:cNvPicPr>
          <p:nvPr/>
        </p:nvPicPr>
        <p:blipFill>
          <a:blip r:embed="rId3"/>
          <a:stretch>
            <a:fillRect/>
          </a:stretch>
        </p:blipFill>
        <p:spPr>
          <a:xfrm>
            <a:off x="5673343" y="2085975"/>
            <a:ext cx="3228975" cy="1343025"/>
          </a:xfrm>
          <a:prstGeom prst="rect">
            <a:avLst/>
          </a:prstGeom>
        </p:spPr>
      </p:pic>
    </p:spTree>
    <p:extLst>
      <p:ext uri="{BB962C8B-B14F-4D97-AF65-F5344CB8AC3E}">
        <p14:creationId xmlns:p14="http://schemas.microsoft.com/office/powerpoint/2010/main" val="903612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6136"/>
            <a:ext cx="10515600" cy="1325563"/>
          </a:xfrm>
        </p:spPr>
        <p:txBody>
          <a:bodyPr>
            <a:normAutofit/>
          </a:bodyPr>
          <a:lstStyle/>
          <a:p>
            <a:r>
              <a:rPr lang="en-US" dirty="0" err="1"/>
              <a:t>Publons</a:t>
            </a:r>
            <a:r>
              <a:rPr lang="en-US" dirty="0"/>
              <a:t> from Web of Science Group</a:t>
            </a:r>
            <a:br>
              <a:rPr lang="en-US" dirty="0"/>
            </a:br>
            <a:endParaRPr lang="en-US" dirty="0"/>
          </a:p>
        </p:txBody>
      </p:sp>
      <p:sp>
        <p:nvSpPr>
          <p:cNvPr id="6" name="Content Placeholder 4"/>
          <p:cNvSpPr>
            <a:spLocks noGrp="1"/>
          </p:cNvSpPr>
          <p:nvPr>
            <p:ph sz="half" idx="1"/>
          </p:nvPr>
        </p:nvSpPr>
        <p:spPr>
          <a:xfrm>
            <a:off x="1521737" y="1795251"/>
            <a:ext cx="3513748" cy="2376699"/>
          </a:xfrm>
        </p:spPr>
        <p:txBody>
          <a:bodyPr>
            <a:normAutofit/>
          </a:bodyPr>
          <a:lstStyle/>
          <a:p>
            <a:r>
              <a:rPr lang="en-US" dirty="0">
                <a:solidFill>
                  <a:schemeClr val="tx1"/>
                </a:solidFill>
              </a:rPr>
              <a:t>Verified peer review</a:t>
            </a:r>
          </a:p>
          <a:p>
            <a:r>
              <a:rPr lang="en-US" dirty="0">
                <a:solidFill>
                  <a:schemeClr val="tx1"/>
                </a:solidFill>
              </a:rPr>
              <a:t>Recognition for your contributions as a reviewer</a:t>
            </a:r>
          </a:p>
        </p:txBody>
      </p:sp>
      <p:sp>
        <p:nvSpPr>
          <p:cNvPr id="8" name="TextBox 7"/>
          <p:cNvSpPr txBox="1"/>
          <p:nvPr/>
        </p:nvSpPr>
        <p:spPr>
          <a:xfrm>
            <a:off x="2987292" y="6446739"/>
            <a:ext cx="5751896" cy="276999"/>
          </a:xfrm>
          <a:prstGeom prst="rect">
            <a:avLst/>
          </a:prstGeom>
          <a:noFill/>
        </p:spPr>
        <p:txBody>
          <a:bodyPr wrap="none" rtlCol="0">
            <a:spAutoFit/>
          </a:bodyPr>
          <a:lstStyle/>
          <a:p>
            <a:r>
              <a:rPr lang="en-US" sz="1200" dirty="0" err="1"/>
              <a:t>Publons</a:t>
            </a:r>
            <a:r>
              <a:rPr lang="en-US" sz="1200" dirty="0"/>
              <a:t> Public Profile Metrics for Arturo </a:t>
            </a:r>
            <a:r>
              <a:rPr lang="en-US" sz="1200" dirty="0" err="1"/>
              <a:t>Bretas</a:t>
            </a:r>
            <a:r>
              <a:rPr lang="en-US" sz="1200" dirty="0"/>
              <a:t>, UF Electrical &amp; Computer Engineering</a:t>
            </a:r>
          </a:p>
        </p:txBody>
      </p:sp>
      <p:pic>
        <p:nvPicPr>
          <p:cNvPr id="2" name="Picture 1">
            <a:extLst>
              <a:ext uri="{FF2B5EF4-FFF2-40B4-BE49-F238E27FC236}">
                <a16:creationId xmlns:a16="http://schemas.microsoft.com/office/drawing/2014/main" id="{71CE3A90-9BDD-4750-B37A-D4CD4B8339B2}"/>
              </a:ext>
            </a:extLst>
          </p:cNvPr>
          <p:cNvPicPr>
            <a:picLocks noChangeAspect="1"/>
          </p:cNvPicPr>
          <p:nvPr/>
        </p:nvPicPr>
        <p:blipFill>
          <a:blip r:embed="rId3"/>
          <a:stretch>
            <a:fillRect/>
          </a:stretch>
        </p:blipFill>
        <p:spPr>
          <a:xfrm>
            <a:off x="5719021" y="1373624"/>
            <a:ext cx="5517661" cy="4864408"/>
          </a:xfrm>
          <a:prstGeom prst="rect">
            <a:avLst/>
          </a:prstGeom>
          <a:ln w="15875">
            <a:solidFill>
              <a:schemeClr val="tx1"/>
            </a:solidFill>
          </a:ln>
        </p:spPr>
      </p:pic>
      <p:pic>
        <p:nvPicPr>
          <p:cNvPr id="7" name="Picture 6">
            <a:extLst>
              <a:ext uri="{FF2B5EF4-FFF2-40B4-BE49-F238E27FC236}">
                <a16:creationId xmlns:a16="http://schemas.microsoft.com/office/drawing/2014/main" id="{D397C174-F250-4BAB-99B5-A6BC1FF4BB50}"/>
              </a:ext>
            </a:extLst>
          </p:cNvPr>
          <p:cNvPicPr>
            <a:picLocks noChangeAspect="1"/>
          </p:cNvPicPr>
          <p:nvPr/>
        </p:nvPicPr>
        <p:blipFill>
          <a:blip r:embed="rId4"/>
          <a:stretch>
            <a:fillRect/>
          </a:stretch>
        </p:blipFill>
        <p:spPr>
          <a:xfrm>
            <a:off x="855677" y="4380657"/>
            <a:ext cx="4611633" cy="1857375"/>
          </a:xfrm>
          <a:prstGeom prst="rect">
            <a:avLst/>
          </a:prstGeom>
          <a:ln w="15875">
            <a:solidFill>
              <a:schemeClr val="tx1"/>
            </a:solidFill>
          </a:ln>
        </p:spPr>
      </p:pic>
    </p:spTree>
    <p:extLst>
      <p:ext uri="{BB962C8B-B14F-4D97-AF65-F5344CB8AC3E}">
        <p14:creationId xmlns:p14="http://schemas.microsoft.com/office/powerpoint/2010/main" val="2704868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6136"/>
            <a:ext cx="10515600" cy="1325563"/>
          </a:xfrm>
        </p:spPr>
        <p:txBody>
          <a:bodyPr>
            <a:normAutofit/>
          </a:bodyPr>
          <a:lstStyle/>
          <a:p>
            <a:br>
              <a:rPr lang="en-US" dirty="0"/>
            </a:br>
            <a:r>
              <a:rPr lang="en-US" dirty="0"/>
              <a:t>Reviewers are Rated</a:t>
            </a:r>
          </a:p>
        </p:txBody>
      </p:sp>
      <p:sp>
        <p:nvSpPr>
          <p:cNvPr id="7" name="TextBox 6"/>
          <p:cNvSpPr txBox="1"/>
          <p:nvPr/>
        </p:nvSpPr>
        <p:spPr>
          <a:xfrm>
            <a:off x="2021122" y="2534163"/>
            <a:ext cx="8627213" cy="2246769"/>
          </a:xfrm>
          <a:prstGeom prst="rect">
            <a:avLst/>
          </a:prstGeom>
          <a:noFill/>
        </p:spPr>
        <p:txBody>
          <a:bodyPr wrap="square" rtlCol="0">
            <a:spAutoFit/>
          </a:bodyPr>
          <a:lstStyle/>
          <a:p>
            <a:r>
              <a:rPr lang="en-US" sz="2800" dirty="0"/>
              <a:t>Editors and Publishers rate their Reviewers on:</a:t>
            </a:r>
          </a:p>
          <a:p>
            <a:endParaRPr lang="en-US" sz="2800" dirty="0"/>
          </a:p>
          <a:p>
            <a:pPr marL="457200" indent="-457200">
              <a:buFont typeface="Arial" panose="020B0604020202020204" pitchFamily="34" charset="0"/>
              <a:buChar char="•"/>
            </a:pPr>
            <a:r>
              <a:rPr lang="en-US" sz="2800" dirty="0"/>
              <a:t>Timeliness</a:t>
            </a:r>
          </a:p>
          <a:p>
            <a:pPr marL="457200" indent="-457200">
              <a:buFont typeface="Arial" panose="020B0604020202020204" pitchFamily="34" charset="0"/>
              <a:buChar char="•"/>
            </a:pPr>
            <a:r>
              <a:rPr lang="en-US" sz="2800" dirty="0"/>
              <a:t>Quality of Review</a:t>
            </a:r>
          </a:p>
          <a:p>
            <a:pPr marL="457200" indent="-457200">
              <a:buFont typeface="Arial" panose="020B0604020202020204" pitchFamily="34" charset="0"/>
              <a:buChar char="•"/>
            </a:pPr>
            <a:r>
              <a:rPr lang="en-US" sz="2800" dirty="0"/>
              <a:t>Good Communication</a:t>
            </a:r>
          </a:p>
        </p:txBody>
      </p:sp>
    </p:spTree>
    <p:extLst>
      <p:ext uri="{BB962C8B-B14F-4D97-AF65-F5344CB8AC3E}">
        <p14:creationId xmlns:p14="http://schemas.microsoft.com/office/powerpoint/2010/main" val="767715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6136"/>
            <a:ext cx="10515600" cy="1325563"/>
          </a:xfrm>
        </p:spPr>
        <p:txBody>
          <a:bodyPr>
            <a:normAutofit fontScale="90000"/>
          </a:bodyPr>
          <a:lstStyle/>
          <a:p>
            <a:br>
              <a:rPr lang="en-US" dirty="0"/>
            </a:br>
            <a:r>
              <a:rPr lang="en-US" dirty="0"/>
              <a:t>Develop Skills as a Reviewer: Trainings &amp; Certifications</a:t>
            </a:r>
          </a:p>
        </p:txBody>
      </p:sp>
      <p:sp>
        <p:nvSpPr>
          <p:cNvPr id="10" name="Content Placeholder 3">
            <a:extLst>
              <a:ext uri="{FF2B5EF4-FFF2-40B4-BE49-F238E27FC236}">
                <a16:creationId xmlns:a16="http://schemas.microsoft.com/office/drawing/2014/main" id="{61B081DE-D642-45E1-9DDD-21F53A0AD6A2}"/>
              </a:ext>
            </a:extLst>
          </p:cNvPr>
          <p:cNvSpPr>
            <a:spLocks noGrp="1"/>
          </p:cNvSpPr>
          <p:nvPr>
            <p:ph idx="1"/>
          </p:nvPr>
        </p:nvSpPr>
        <p:spPr>
          <a:xfrm>
            <a:off x="5414964" y="2263770"/>
            <a:ext cx="6457950" cy="4278094"/>
          </a:xfrm>
          <a:prstGeom prst="rect">
            <a:avLst/>
          </a:prstGeom>
        </p:spPr>
        <p:txBody>
          <a:bodyPr wrap="square">
            <a:spAutoFit/>
          </a:bodyPr>
          <a:lstStyle/>
          <a:p>
            <a:r>
              <a:rPr lang="en-US" dirty="0">
                <a:solidFill>
                  <a:schemeClr val="tx1"/>
                </a:solidFill>
              </a:rPr>
              <a:t>Web of Science Academy</a:t>
            </a:r>
          </a:p>
          <a:p>
            <a:r>
              <a:rPr lang="en-US" dirty="0">
                <a:solidFill>
                  <a:schemeClr val="tx1"/>
                </a:solidFill>
              </a:rPr>
              <a:t>Training package for The </a:t>
            </a:r>
            <a:r>
              <a:rPr lang="en-US" dirty="0" err="1">
                <a:solidFill>
                  <a:schemeClr val="tx1"/>
                </a:solidFill>
              </a:rPr>
              <a:t>BMJ’s</a:t>
            </a:r>
            <a:r>
              <a:rPr lang="en-US" dirty="0">
                <a:solidFill>
                  <a:schemeClr val="tx1"/>
                </a:solidFill>
              </a:rPr>
              <a:t> peer reviewers</a:t>
            </a:r>
          </a:p>
          <a:p>
            <a:r>
              <a:rPr lang="en-US" dirty="0" err="1">
                <a:solidFill>
                  <a:schemeClr val="tx1"/>
                </a:solidFill>
              </a:rPr>
              <a:t>IOP</a:t>
            </a:r>
            <a:r>
              <a:rPr lang="en-US" dirty="0">
                <a:solidFill>
                  <a:schemeClr val="tx1"/>
                </a:solidFill>
              </a:rPr>
              <a:t> Publishing Peer Review Excellence training &amp; certification</a:t>
            </a:r>
          </a:p>
          <a:p>
            <a:r>
              <a:rPr lang="en-US" dirty="0">
                <a:solidFill>
                  <a:schemeClr val="tx1"/>
                </a:solidFill>
              </a:rPr>
              <a:t>Publisher programs (e.g. Wiley, Elsevier, Springer)</a:t>
            </a:r>
          </a:p>
          <a:p>
            <a:endParaRPr lang="en-US" dirty="0">
              <a:solidFill>
                <a:schemeClr val="tx1"/>
              </a:solidFill>
            </a:endParaRPr>
          </a:p>
          <a:p>
            <a:endParaRPr lang="en-US" dirty="0"/>
          </a:p>
        </p:txBody>
      </p:sp>
      <p:pic>
        <p:nvPicPr>
          <p:cNvPr id="7" name="Picture 6">
            <a:extLst>
              <a:ext uri="{FF2B5EF4-FFF2-40B4-BE49-F238E27FC236}">
                <a16:creationId xmlns:a16="http://schemas.microsoft.com/office/drawing/2014/main" id="{034D9172-CB96-4DFB-B808-AFF6627A764C}"/>
              </a:ext>
            </a:extLst>
          </p:cNvPr>
          <p:cNvPicPr>
            <a:picLocks noChangeAspect="1"/>
          </p:cNvPicPr>
          <p:nvPr/>
        </p:nvPicPr>
        <p:blipFill>
          <a:blip r:embed="rId3"/>
          <a:stretch>
            <a:fillRect/>
          </a:stretch>
        </p:blipFill>
        <p:spPr>
          <a:xfrm>
            <a:off x="458567" y="2114550"/>
            <a:ext cx="4956396" cy="3975217"/>
          </a:xfrm>
          <a:prstGeom prst="rect">
            <a:avLst/>
          </a:prstGeom>
        </p:spPr>
      </p:pic>
    </p:spTree>
    <p:extLst>
      <p:ext uri="{BB962C8B-B14F-4D97-AF65-F5344CB8AC3E}">
        <p14:creationId xmlns:p14="http://schemas.microsoft.com/office/powerpoint/2010/main" val="61732401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6137"/>
            <a:ext cx="10515600" cy="654020"/>
          </a:xfrm>
        </p:spPr>
        <p:txBody>
          <a:bodyPr>
            <a:normAutofit/>
          </a:bodyPr>
          <a:lstStyle/>
          <a:p>
            <a:r>
              <a:rPr lang="en-US" dirty="0"/>
              <a:t>Case Study: Peer Review Misconduct</a:t>
            </a:r>
          </a:p>
        </p:txBody>
      </p:sp>
      <p:sp>
        <p:nvSpPr>
          <p:cNvPr id="7" name="TextBox 6"/>
          <p:cNvSpPr txBox="1"/>
          <p:nvPr/>
        </p:nvSpPr>
        <p:spPr>
          <a:xfrm>
            <a:off x="1267968" y="1161323"/>
            <a:ext cx="9656064" cy="5262979"/>
          </a:xfrm>
          <a:prstGeom prst="rect">
            <a:avLst/>
          </a:prstGeom>
          <a:noFill/>
        </p:spPr>
        <p:txBody>
          <a:bodyPr wrap="square" rtlCol="0">
            <a:spAutoFit/>
          </a:bodyPr>
          <a:lstStyle/>
          <a:p>
            <a:r>
              <a:rPr lang="en-US" sz="2800" dirty="0"/>
              <a:t>The Corresponding Author of a manuscript submitted for peer review contacted all Co-authors asking them to propose comments to give to one of the Peer Reviewers.  Suggested comments for minor revision from the Co-authors were sent by the Corresponding Author to one of the Reviewers. The Reviewer submitted these comments as their own and recommended a Minor Revision to the Editor.</a:t>
            </a:r>
          </a:p>
          <a:p>
            <a:endParaRPr lang="en-US" sz="2800" dirty="0"/>
          </a:p>
          <a:p>
            <a:r>
              <a:rPr lang="en-US" sz="2800" dirty="0"/>
              <a:t>One Co-author reported this breach of ethical </a:t>
            </a:r>
          </a:p>
          <a:p>
            <a:r>
              <a:rPr lang="en-US" sz="2800" dirty="0"/>
              <a:t>peer review to the publisher. </a:t>
            </a:r>
          </a:p>
          <a:p>
            <a:endParaRPr lang="en-US" sz="2800" dirty="0"/>
          </a:p>
          <a:p>
            <a:r>
              <a:rPr lang="en-US" sz="2800" dirty="0"/>
              <a:t>What action should the journal take?</a:t>
            </a:r>
          </a:p>
        </p:txBody>
      </p:sp>
      <p:pic>
        <p:nvPicPr>
          <p:cNvPr id="4" name="Picture 3">
            <a:extLst>
              <a:ext uri="{FF2B5EF4-FFF2-40B4-BE49-F238E27FC236}">
                <a16:creationId xmlns:a16="http://schemas.microsoft.com/office/drawing/2014/main" id="{63016E60-8580-4E05-AC77-9FB04464927F}"/>
              </a:ext>
            </a:extLst>
          </p:cNvPr>
          <p:cNvPicPr>
            <a:picLocks noChangeAspect="1"/>
          </p:cNvPicPr>
          <p:nvPr/>
        </p:nvPicPr>
        <p:blipFill>
          <a:blip r:embed="rId3"/>
          <a:stretch>
            <a:fillRect/>
          </a:stretch>
        </p:blipFill>
        <p:spPr>
          <a:xfrm>
            <a:off x="8721648" y="4687142"/>
            <a:ext cx="2933700" cy="1933575"/>
          </a:xfrm>
          <a:prstGeom prst="rect">
            <a:avLst/>
          </a:prstGeom>
        </p:spPr>
      </p:pic>
      <p:sp>
        <p:nvSpPr>
          <p:cNvPr id="5" name="TextBox 4">
            <a:extLst>
              <a:ext uri="{FF2B5EF4-FFF2-40B4-BE49-F238E27FC236}">
                <a16:creationId xmlns:a16="http://schemas.microsoft.com/office/drawing/2014/main" id="{3E325D61-A883-4B02-9D59-0EC615F85563}"/>
              </a:ext>
            </a:extLst>
          </p:cNvPr>
          <p:cNvSpPr txBox="1"/>
          <p:nvPr/>
        </p:nvSpPr>
        <p:spPr>
          <a:xfrm>
            <a:off x="9882707" y="6541864"/>
            <a:ext cx="1695977"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mn-lt"/>
                <a:ea typeface="+mn-ea"/>
                <a:cs typeface="+mn-cs"/>
                <a:sym typeface="Helvetica Light"/>
              </a:rPr>
              <a:t>Image: Economic Times</a:t>
            </a:r>
          </a:p>
        </p:txBody>
      </p:sp>
    </p:spTree>
    <p:extLst>
      <p:ext uri="{BB962C8B-B14F-4D97-AF65-F5344CB8AC3E}">
        <p14:creationId xmlns:p14="http://schemas.microsoft.com/office/powerpoint/2010/main" val="2653436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643147"/>
            <a:ext cx="10515600" cy="654020"/>
          </a:xfrm>
        </p:spPr>
        <p:txBody>
          <a:bodyPr>
            <a:normAutofit/>
          </a:bodyPr>
          <a:lstStyle/>
          <a:p>
            <a:r>
              <a:rPr lang="en-US" dirty="0"/>
              <a:t>Breakout Room Instructions</a:t>
            </a:r>
          </a:p>
        </p:txBody>
      </p:sp>
      <p:sp>
        <p:nvSpPr>
          <p:cNvPr id="7" name="TextBox 6"/>
          <p:cNvSpPr txBox="1"/>
          <p:nvPr/>
        </p:nvSpPr>
        <p:spPr>
          <a:xfrm>
            <a:off x="1222611" y="1987897"/>
            <a:ext cx="9656064" cy="3539430"/>
          </a:xfrm>
          <a:prstGeom prst="rect">
            <a:avLst/>
          </a:prstGeom>
          <a:noFill/>
        </p:spPr>
        <p:txBody>
          <a:bodyPr wrap="square" rtlCol="0">
            <a:spAutoFit/>
          </a:bodyPr>
          <a:lstStyle/>
          <a:p>
            <a:r>
              <a:rPr lang="en-US" sz="2800" dirty="0"/>
              <a:t>Discuss this case study</a:t>
            </a:r>
          </a:p>
          <a:p>
            <a:endParaRPr lang="en-US" sz="2800" dirty="0"/>
          </a:p>
          <a:p>
            <a:r>
              <a:rPr lang="en-US" sz="2800" dirty="0"/>
              <a:t>Propose </a:t>
            </a:r>
            <a:r>
              <a:rPr lang="en-US" sz="2800" b="1" dirty="0"/>
              <a:t>two actions </a:t>
            </a:r>
            <a:r>
              <a:rPr lang="en-US" sz="2800" dirty="0"/>
              <a:t>that the journal editor or publisher should take in response to this situation.</a:t>
            </a:r>
          </a:p>
          <a:p>
            <a:endParaRPr lang="en-US" sz="2800" dirty="0"/>
          </a:p>
          <a:p>
            <a:r>
              <a:rPr lang="en-US" sz="2800" dirty="0"/>
              <a:t>Select one person to report back</a:t>
            </a:r>
          </a:p>
          <a:p>
            <a:endParaRPr lang="en-US" sz="2800" dirty="0"/>
          </a:p>
          <a:p>
            <a:r>
              <a:rPr lang="en-US" sz="2800" dirty="0"/>
              <a:t>Breakout rooms will be open for 4 minutes</a:t>
            </a:r>
          </a:p>
        </p:txBody>
      </p:sp>
    </p:spTree>
    <p:extLst>
      <p:ext uri="{BB962C8B-B14F-4D97-AF65-F5344CB8AC3E}">
        <p14:creationId xmlns:p14="http://schemas.microsoft.com/office/powerpoint/2010/main" val="326057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9FC25-B723-4195-A885-6657975FFE6C}"/>
              </a:ext>
            </a:extLst>
          </p:cNvPr>
          <p:cNvPicPr>
            <a:picLocks noChangeAspect="1"/>
          </p:cNvPicPr>
          <p:nvPr/>
        </p:nvPicPr>
        <p:blipFill>
          <a:blip r:embed="rId3"/>
          <a:stretch>
            <a:fillRect/>
          </a:stretch>
        </p:blipFill>
        <p:spPr>
          <a:xfrm>
            <a:off x="5472112" y="2257425"/>
            <a:ext cx="6032876" cy="4026594"/>
          </a:xfrm>
          <a:prstGeom prst="rect">
            <a:avLst/>
          </a:prstGeom>
        </p:spPr>
      </p:pic>
      <p:sp>
        <p:nvSpPr>
          <p:cNvPr id="5" name="Title 2">
            <a:extLst>
              <a:ext uri="{FF2B5EF4-FFF2-40B4-BE49-F238E27FC236}">
                <a16:creationId xmlns:a16="http://schemas.microsoft.com/office/drawing/2014/main" id="{D3700362-1AF7-446A-9024-EBBC4002F920}"/>
              </a:ext>
            </a:extLst>
          </p:cNvPr>
          <p:cNvSpPr txBox="1">
            <a:spLocks/>
          </p:cNvSpPr>
          <p:nvPr/>
        </p:nvSpPr>
        <p:spPr>
          <a:xfrm>
            <a:off x="838200" y="316137"/>
            <a:ext cx="10515600" cy="654020"/>
          </a:xfrm>
          <a:prstGeom prst="rect">
            <a:avLst/>
          </a:prstGeom>
        </p:spPr>
        <p:txBody>
          <a:bodyPr>
            <a:normAutofit/>
          </a:bodyPr>
          <a:lst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a:lstStyle>
          <a:p>
            <a:r>
              <a:rPr lang="en-US" kern="0" dirty="0"/>
              <a:t>Case Study: Recommended Responses</a:t>
            </a:r>
          </a:p>
        </p:txBody>
      </p:sp>
    </p:spTree>
    <p:extLst>
      <p:ext uri="{BB962C8B-B14F-4D97-AF65-F5344CB8AC3E}">
        <p14:creationId xmlns:p14="http://schemas.microsoft.com/office/powerpoint/2010/main" val="300296659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6137"/>
            <a:ext cx="10515600" cy="743230"/>
          </a:xfrm>
        </p:spPr>
        <p:txBody>
          <a:bodyPr>
            <a:normAutofit/>
          </a:bodyPr>
          <a:lstStyle/>
          <a:p>
            <a:r>
              <a:rPr lang="en-US" dirty="0"/>
              <a:t>Case Study: Peer Review Misconduct</a:t>
            </a:r>
          </a:p>
        </p:txBody>
      </p:sp>
      <p:sp>
        <p:nvSpPr>
          <p:cNvPr id="7" name="TextBox 6"/>
          <p:cNvSpPr txBox="1"/>
          <p:nvPr/>
        </p:nvSpPr>
        <p:spPr>
          <a:xfrm>
            <a:off x="1324303" y="2004302"/>
            <a:ext cx="9569359" cy="3539430"/>
          </a:xfrm>
          <a:prstGeom prst="rect">
            <a:avLst/>
          </a:prstGeom>
          <a:noFill/>
        </p:spPr>
        <p:txBody>
          <a:bodyPr wrap="square" rtlCol="0">
            <a:spAutoFit/>
          </a:bodyPr>
          <a:lstStyle/>
          <a:p>
            <a:r>
              <a:rPr lang="en-US" sz="2800" dirty="0"/>
              <a:t>COPE Forum Advice:</a:t>
            </a:r>
          </a:p>
          <a:p>
            <a:pPr marL="457200" indent="-457200">
              <a:buFont typeface="Arial" panose="020B0604020202020204" pitchFamily="34" charset="0"/>
              <a:buChar char="•"/>
            </a:pPr>
            <a:r>
              <a:rPr lang="en-US" sz="2800" dirty="0"/>
              <a:t>Withdraw the publication</a:t>
            </a:r>
          </a:p>
          <a:p>
            <a:pPr marL="457200" indent="-457200">
              <a:buFont typeface="Arial" panose="020B0604020202020204" pitchFamily="34" charset="0"/>
              <a:buChar char="•"/>
            </a:pPr>
            <a:r>
              <a:rPr lang="en-US" sz="2800" dirty="0"/>
              <a:t>Report misconduct to Author &amp; Reviewers’ institutions</a:t>
            </a:r>
          </a:p>
          <a:p>
            <a:pPr marL="457200" indent="-457200">
              <a:buFont typeface="Arial" panose="020B0604020202020204" pitchFamily="34" charset="0"/>
              <a:buChar char="•"/>
            </a:pPr>
            <a:r>
              <a:rPr lang="en-US" sz="2800" dirty="0"/>
              <a:t>Provide training in ethical review to all Reviewers</a:t>
            </a:r>
          </a:p>
          <a:p>
            <a:pPr marL="457200" indent="-457200">
              <a:buFont typeface="Arial" panose="020B0604020202020204" pitchFamily="34" charset="0"/>
              <a:buChar char="•"/>
            </a:pPr>
            <a:r>
              <a:rPr lang="en-US" sz="2800" dirty="0"/>
              <a:t>Remind Editors of their responsibilities </a:t>
            </a:r>
          </a:p>
          <a:p>
            <a:pPr marL="457200" indent="-457200">
              <a:buFont typeface="Arial" panose="020B0604020202020204" pitchFamily="34" charset="0"/>
              <a:buChar char="•"/>
            </a:pPr>
            <a:r>
              <a:rPr lang="en-US" sz="2800" dirty="0"/>
              <a:t>Look for other publications by these authors and/or this Reviewer</a:t>
            </a:r>
          </a:p>
          <a:p>
            <a:pPr marL="457200" indent="-457200">
              <a:buFont typeface="Arial" panose="020B0604020202020204" pitchFamily="34" charset="0"/>
              <a:buChar char="•"/>
            </a:pPr>
            <a:r>
              <a:rPr lang="en-US" sz="2800" dirty="0"/>
              <a:t>Remove unethical Reviewer from journal’s reviewer pool</a:t>
            </a:r>
          </a:p>
        </p:txBody>
      </p:sp>
      <p:sp>
        <p:nvSpPr>
          <p:cNvPr id="2" name="Rectangle 1">
            <a:extLst>
              <a:ext uri="{FF2B5EF4-FFF2-40B4-BE49-F238E27FC236}">
                <a16:creationId xmlns:a16="http://schemas.microsoft.com/office/drawing/2014/main" id="{6395F958-DD0B-48A5-B0AF-D6D56D22CD64}"/>
              </a:ext>
            </a:extLst>
          </p:cNvPr>
          <p:cNvSpPr/>
          <p:nvPr/>
        </p:nvSpPr>
        <p:spPr>
          <a:xfrm>
            <a:off x="111512" y="6488668"/>
            <a:ext cx="10002644" cy="369332"/>
          </a:xfrm>
          <a:prstGeom prst="rect">
            <a:avLst/>
          </a:prstGeom>
        </p:spPr>
        <p:txBody>
          <a:bodyPr wrap="square">
            <a:spAutoFit/>
          </a:bodyPr>
          <a:lstStyle/>
          <a:p>
            <a:r>
              <a:rPr lang="en-US" dirty="0"/>
              <a:t>COPE Case no. 22-03; https://publicationethics.org/case/possible-peer-review-manipulation</a:t>
            </a:r>
          </a:p>
        </p:txBody>
      </p:sp>
    </p:spTree>
    <p:extLst>
      <p:ext uri="{BB962C8B-B14F-4D97-AF65-F5344CB8AC3E}">
        <p14:creationId xmlns:p14="http://schemas.microsoft.com/office/powerpoint/2010/main" val="186229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flipH="1">
            <a:off x="3182528" y="3702701"/>
            <a:ext cx="0" cy="1245856"/>
          </a:xfrm>
          <a:prstGeom prst="line">
            <a:avLst/>
          </a:prstGeom>
          <a:ln w="12700">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2" name="Title 1"/>
          <p:cNvSpPr>
            <a:spLocks noGrp="1"/>
          </p:cNvSpPr>
          <p:nvPr>
            <p:ph type="title"/>
          </p:nvPr>
        </p:nvSpPr>
        <p:spPr/>
        <p:txBody>
          <a:bodyPr/>
          <a:lstStyle/>
          <a:p>
            <a:pPr lvl="0"/>
            <a:r>
              <a:rPr lang="en-US"/>
              <a:t>OBJECTIVES </a:t>
            </a:r>
          </a:p>
        </p:txBody>
      </p:sp>
      <p:sp>
        <p:nvSpPr>
          <p:cNvPr id="28" name="TextBox 27"/>
          <p:cNvSpPr txBox="1"/>
          <p:nvPr/>
        </p:nvSpPr>
        <p:spPr>
          <a:xfrm>
            <a:off x="661883" y="5074864"/>
            <a:ext cx="2322485" cy="1516436"/>
          </a:xfrm>
          <a:prstGeom prst="rect">
            <a:avLst/>
          </a:prstGeom>
        </p:spPr>
        <p:txBody>
          <a:bodyPr wrap="square" lIns="0" tIns="0" rIns="0" bIns="0" anchor="t">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Lato Regular"/>
              </a:rPr>
              <a:t>Recognize the foundational value of peer review to development of new knowledge</a:t>
            </a:r>
          </a:p>
        </p:txBody>
      </p:sp>
      <p:sp>
        <p:nvSpPr>
          <p:cNvPr id="33" name="TextBox 32"/>
          <p:cNvSpPr txBox="1"/>
          <p:nvPr/>
        </p:nvSpPr>
        <p:spPr>
          <a:xfrm>
            <a:off x="3575869" y="5074864"/>
            <a:ext cx="2325397"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Critique various types and processes of peer review</a:t>
            </a:r>
          </a:p>
        </p:txBody>
      </p:sp>
      <p:sp>
        <p:nvSpPr>
          <p:cNvPr id="39" name="TextBox 38"/>
          <p:cNvSpPr txBox="1"/>
          <p:nvPr/>
        </p:nvSpPr>
        <p:spPr>
          <a:xfrm>
            <a:off x="6492767" y="5074864"/>
            <a:ext cx="2130213"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Demonstrate aspects of constructive peer review</a:t>
            </a:r>
          </a:p>
        </p:txBody>
      </p:sp>
      <p:sp>
        <p:nvSpPr>
          <p:cNvPr id="45" name="TextBox 44"/>
          <p:cNvSpPr txBox="1"/>
          <p:nvPr/>
        </p:nvSpPr>
        <p:spPr>
          <a:xfrm>
            <a:off x="9409665" y="5074864"/>
            <a:ext cx="2134635" cy="1268145"/>
          </a:xfrm>
          <a:prstGeom prst="rect">
            <a:avLst/>
          </a:prstGeom>
        </p:spPr>
        <p:txBody>
          <a:bodyPr wrap="square" lIns="0" tIns="0" rIns="0" bIns="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100" dirty="0">
                <a:solidFill>
                  <a:schemeClr val="tx1"/>
                </a:solidFill>
                <a:latin typeface="+mn-lt"/>
                <a:ea typeface="Lato Regular"/>
                <a:cs typeface="Lato Regular"/>
              </a:rPr>
              <a:t>Learn the peer review process from both author and reviewer perspectives</a:t>
            </a:r>
          </a:p>
        </p:txBody>
      </p:sp>
      <p:sp>
        <p:nvSpPr>
          <p:cNvPr id="50" name="Shape 85"/>
          <p:cNvSpPr/>
          <p:nvPr/>
        </p:nvSpPr>
        <p:spPr>
          <a:xfrm flipH="1">
            <a:off x="6099425" y="3649327"/>
            <a:ext cx="0" cy="1245856"/>
          </a:xfrm>
          <a:prstGeom prst="line">
            <a:avLst/>
          </a:prstGeom>
          <a:ln w="12700">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51" name="Shape 85"/>
          <p:cNvSpPr/>
          <p:nvPr/>
        </p:nvSpPr>
        <p:spPr>
          <a:xfrm flipH="1">
            <a:off x="9016322" y="3649332"/>
            <a:ext cx="0" cy="1245855"/>
          </a:xfrm>
          <a:prstGeom prst="line">
            <a:avLst/>
          </a:prstGeom>
          <a:ln w="12700">
            <a:solidFill>
              <a:schemeClr val="bg1">
                <a:lumMod val="85000"/>
              </a:schemeClr>
            </a:solidFill>
            <a:prstDash val="solid"/>
            <a:round/>
          </a:ln>
        </p:spPr>
        <p:txBody>
          <a:bodyPr lIns="32145" tIns="32147" rIns="32145" bIns="32147">
            <a:noAutofit/>
          </a:bodyPr>
          <a:lstStyle/>
          <a:p>
            <a:pPr lvl="0">
              <a:defRPr sz="2400"/>
            </a:pPr>
            <a:endParaRPr sz="2400" dirty="0">
              <a:latin typeface="Lato Regular"/>
              <a:ea typeface="Lato Regular"/>
              <a:cs typeface="Lato Regular"/>
            </a:endParaRPr>
          </a:p>
        </p:txBody>
      </p:sp>
      <p:sp>
        <p:nvSpPr>
          <p:cNvPr id="29" name="Oval 28"/>
          <p:cNvSpPr/>
          <p:nvPr/>
        </p:nvSpPr>
        <p:spPr>
          <a:xfrm>
            <a:off x="658972"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31" name="Oval 30"/>
          <p:cNvSpPr/>
          <p:nvPr/>
        </p:nvSpPr>
        <p:spPr>
          <a:xfrm>
            <a:off x="3575868"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2</a:t>
            </a:r>
          </a:p>
        </p:txBody>
      </p:sp>
      <p:sp>
        <p:nvSpPr>
          <p:cNvPr id="32" name="Oval 31"/>
          <p:cNvSpPr/>
          <p:nvPr/>
        </p:nvSpPr>
        <p:spPr>
          <a:xfrm>
            <a:off x="6492764"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3</a:t>
            </a:r>
          </a:p>
        </p:txBody>
      </p:sp>
      <p:sp>
        <p:nvSpPr>
          <p:cNvPr id="35" name="Oval 34"/>
          <p:cNvSpPr/>
          <p:nvPr/>
        </p:nvSpPr>
        <p:spPr>
          <a:xfrm>
            <a:off x="9409665" y="429568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4</a:t>
            </a:r>
          </a:p>
        </p:txBody>
      </p:sp>
      <p:pic>
        <p:nvPicPr>
          <p:cNvPr id="18" name="Picture 17" descr="A picture containing text, envelope&#10;&#10;Description automatically generated">
            <a:extLst>
              <a:ext uri="{FF2B5EF4-FFF2-40B4-BE49-F238E27FC236}">
                <a16:creationId xmlns:a16="http://schemas.microsoft.com/office/drawing/2014/main" id="{AC65339D-69AC-6A85-6210-1568359E0E05}"/>
              </a:ext>
            </a:extLst>
          </p:cNvPr>
          <p:cNvPicPr>
            <a:picLocks noChangeAspect="1"/>
          </p:cNvPicPr>
          <p:nvPr/>
        </p:nvPicPr>
        <p:blipFill>
          <a:blip r:embed="rId4"/>
          <a:stretch>
            <a:fillRect/>
          </a:stretch>
        </p:blipFill>
        <p:spPr>
          <a:xfrm>
            <a:off x="541969" y="1999488"/>
            <a:ext cx="2265836" cy="2015756"/>
          </a:xfrm>
          <a:prstGeom prst="rect">
            <a:avLst/>
          </a:prstGeom>
        </p:spPr>
      </p:pic>
      <p:pic>
        <p:nvPicPr>
          <p:cNvPr id="21" name="Picture Placeholder 14" descr="A close-up of a pen on a piece of paper&#10;&#10;Description automatically generated with medium confidence">
            <a:extLst>
              <a:ext uri="{FF2B5EF4-FFF2-40B4-BE49-F238E27FC236}">
                <a16:creationId xmlns:a16="http://schemas.microsoft.com/office/drawing/2014/main" id="{C3325E49-D347-B9A6-9F2A-D5A68D342B43}"/>
              </a:ext>
            </a:extLst>
          </p:cNvPr>
          <p:cNvPicPr>
            <a:picLocks noChangeAspect="1"/>
          </p:cNvPicPr>
          <p:nvPr/>
        </p:nvPicPr>
        <p:blipFill>
          <a:blip r:embed="rId5"/>
          <a:srcRect l="6781" r="6781"/>
          <a:stretch>
            <a:fillRect/>
          </a:stretch>
        </p:blipFill>
        <p:spPr>
          <a:xfrm>
            <a:off x="3626862" y="1917547"/>
            <a:ext cx="2128837" cy="2179637"/>
          </a:xfrm>
          <a:prstGeom prst="rect">
            <a:avLst/>
          </a:prstGeom>
        </p:spPr>
      </p:pic>
      <p:pic>
        <p:nvPicPr>
          <p:cNvPr id="26" name="Picture Placeholder 16">
            <a:extLst>
              <a:ext uri="{FF2B5EF4-FFF2-40B4-BE49-F238E27FC236}">
                <a16:creationId xmlns:a16="http://schemas.microsoft.com/office/drawing/2014/main" id="{1842C6D6-B693-9C06-42D4-36BCF1CD8466}"/>
              </a:ext>
            </a:extLst>
          </p:cNvPr>
          <p:cNvPicPr>
            <a:picLocks noGrp="1" noChangeAspect="1"/>
          </p:cNvPicPr>
          <p:nvPr>
            <p:ph type="pic" sz="quarter" idx="12"/>
          </p:nvPr>
        </p:nvPicPr>
        <p:blipFill>
          <a:blip r:embed="rId6"/>
          <a:srcRect l="17380" r="17380"/>
          <a:stretch>
            <a:fillRect/>
          </a:stretch>
        </p:blipFill>
        <p:spPr>
          <a:xfrm>
            <a:off x="6492875" y="1862138"/>
            <a:ext cx="2130425" cy="2178050"/>
          </a:xfrm>
        </p:spPr>
      </p:pic>
      <p:pic>
        <p:nvPicPr>
          <p:cNvPr id="36" name="Picture Placeholder 7" descr="A person working on a computer&#10;&#10;Description automatically generated with medium confidence">
            <a:extLst>
              <a:ext uri="{FF2B5EF4-FFF2-40B4-BE49-F238E27FC236}">
                <a16:creationId xmlns:a16="http://schemas.microsoft.com/office/drawing/2014/main" id="{EA097E79-58B7-9875-6EDB-F8614863E786}"/>
              </a:ext>
            </a:extLst>
          </p:cNvPr>
          <p:cNvPicPr>
            <a:picLocks noGrp="1" noChangeAspect="1"/>
          </p:cNvPicPr>
          <p:nvPr>
            <p:ph type="pic" sz="quarter" idx="13"/>
          </p:nvPr>
        </p:nvPicPr>
        <p:blipFill>
          <a:blip r:embed="rId7"/>
          <a:srcRect l="22490" r="22490"/>
          <a:stretch>
            <a:fillRect/>
          </a:stretch>
        </p:blipFill>
        <p:spPr>
          <a:xfrm>
            <a:off x="9441565" y="1862138"/>
            <a:ext cx="2130425" cy="2178050"/>
          </a:xfrm>
        </p:spPr>
      </p:pic>
    </p:spTree>
    <p:custDataLst>
      <p:tags r:id="rId1"/>
    </p:custDataLst>
    <p:extLst>
      <p:ext uri="{BB962C8B-B14F-4D97-AF65-F5344CB8AC3E}">
        <p14:creationId xmlns:p14="http://schemas.microsoft.com/office/powerpoint/2010/main" val="128175023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2506" y="1696731"/>
            <a:ext cx="11364194" cy="2166937"/>
          </a:xfrm>
        </p:spPr>
        <p:txBody>
          <a:bodyPr/>
          <a:lstStyle/>
          <a:p>
            <a:r>
              <a:rPr lang="en-US" dirty="0"/>
              <a:t>Best Practices &amp; Recommendations</a:t>
            </a:r>
          </a:p>
        </p:txBody>
      </p:sp>
    </p:spTree>
    <p:extLst>
      <p:ext uri="{BB962C8B-B14F-4D97-AF65-F5344CB8AC3E}">
        <p14:creationId xmlns:p14="http://schemas.microsoft.com/office/powerpoint/2010/main" val="3445610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858" y="501332"/>
            <a:ext cx="5977783" cy="623383"/>
          </a:xfrm>
        </p:spPr>
        <p:txBody>
          <a:bodyPr/>
          <a:lstStyle/>
          <a:p>
            <a:r>
              <a:rPr lang="en-US" dirty="0"/>
              <a:t>Best Practices</a:t>
            </a:r>
          </a:p>
        </p:txBody>
      </p:sp>
      <p:pic>
        <p:nvPicPr>
          <p:cNvPr id="22" name="Sukiyo"/>
          <p:cNvPicPr>
            <a:picLocks noChangeAspect="1"/>
          </p:cNvPicPr>
          <p:nvPr>
            <p:custDataLst>
              <p:tags r:id="rId2"/>
            </p:custDataLst>
          </p:nvPr>
        </p:nvPicPr>
        <p:blipFill>
          <a:blip r:embed="rId5"/>
          <a:srcRect l="25593" r="25593"/>
          <a:stretch/>
        </p:blipFill>
        <p:spPr>
          <a:xfrm>
            <a:off x="7163235" y="0"/>
            <a:ext cx="5028765" cy="6858000"/>
          </a:xfrm>
          <a:prstGeom prst="rect">
            <a:avLst/>
          </a:prstGeom>
        </p:spPr>
      </p:pic>
      <p:sp>
        <p:nvSpPr>
          <p:cNvPr id="7" name="TextBox 6"/>
          <p:cNvSpPr txBox="1"/>
          <p:nvPr/>
        </p:nvSpPr>
        <p:spPr>
          <a:xfrm>
            <a:off x="1690691" y="1542610"/>
            <a:ext cx="4933950"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Agree to review in your area of expertise</a:t>
            </a:r>
          </a:p>
        </p:txBody>
      </p:sp>
      <p:sp>
        <p:nvSpPr>
          <p:cNvPr id="24" name="TextBox 23"/>
          <p:cNvSpPr txBox="1"/>
          <p:nvPr/>
        </p:nvSpPr>
        <p:spPr>
          <a:xfrm>
            <a:off x="1690691" y="4761970"/>
            <a:ext cx="5353322"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Respect journal guidelines for confidentiality</a:t>
            </a:r>
          </a:p>
        </p:txBody>
      </p:sp>
      <p:sp>
        <p:nvSpPr>
          <p:cNvPr id="27" name="TextBox 26"/>
          <p:cNvSpPr txBox="1"/>
          <p:nvPr/>
        </p:nvSpPr>
        <p:spPr>
          <a:xfrm>
            <a:off x="1690691" y="3513436"/>
            <a:ext cx="5560684"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Do not use information obtained during your review</a:t>
            </a:r>
          </a:p>
        </p:txBody>
      </p:sp>
      <p:sp>
        <p:nvSpPr>
          <p:cNvPr id="33" name="TextBox 32"/>
          <p:cNvSpPr txBox="1"/>
          <p:nvPr/>
        </p:nvSpPr>
        <p:spPr>
          <a:xfrm>
            <a:off x="1690691" y="2576591"/>
            <a:ext cx="5353322" cy="425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Declare all competing interests</a:t>
            </a:r>
          </a:p>
        </p:txBody>
      </p:sp>
      <p:sp>
        <p:nvSpPr>
          <p:cNvPr id="17" name="Oval 16"/>
          <p:cNvSpPr/>
          <p:nvPr/>
        </p:nvSpPr>
        <p:spPr>
          <a:xfrm>
            <a:off x="748597" y="1420157"/>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1</a:t>
            </a:r>
          </a:p>
        </p:txBody>
      </p:sp>
      <p:sp>
        <p:nvSpPr>
          <p:cNvPr id="18" name="Oval 17"/>
          <p:cNvSpPr/>
          <p:nvPr/>
        </p:nvSpPr>
        <p:spPr>
          <a:xfrm>
            <a:off x="735194" y="2477799"/>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2</a:t>
            </a:r>
          </a:p>
        </p:txBody>
      </p:sp>
      <p:sp>
        <p:nvSpPr>
          <p:cNvPr id="19" name="Oval 18"/>
          <p:cNvSpPr/>
          <p:nvPr/>
        </p:nvSpPr>
        <p:spPr>
          <a:xfrm>
            <a:off x="735194" y="3608739"/>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3</a:t>
            </a:r>
          </a:p>
        </p:txBody>
      </p:sp>
      <p:sp>
        <p:nvSpPr>
          <p:cNvPr id="21" name="Oval 20"/>
          <p:cNvSpPr/>
          <p:nvPr/>
        </p:nvSpPr>
        <p:spPr>
          <a:xfrm>
            <a:off x="735194" y="5546844"/>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lang="en-US" sz="2400" dirty="0">
                <a:solidFill>
                  <a:schemeClr val="bg1"/>
                </a:solidFill>
              </a:rPr>
              <a:t>5</a:t>
            </a:r>
            <a:endParaRPr kumimoji="0" lang="en-US" sz="2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12" name="Oval 11">
            <a:extLst>
              <a:ext uri="{FF2B5EF4-FFF2-40B4-BE49-F238E27FC236}">
                <a16:creationId xmlns:a16="http://schemas.microsoft.com/office/drawing/2014/main" id="{41F791C5-3B17-01FB-72DA-1E21FB58318A}"/>
              </a:ext>
            </a:extLst>
          </p:cNvPr>
          <p:cNvSpPr/>
          <p:nvPr/>
        </p:nvSpPr>
        <p:spPr>
          <a:xfrm>
            <a:off x="748597" y="4654809"/>
            <a:ext cx="640080" cy="640080"/>
          </a:xfrm>
          <a:prstGeom prst="ellipse">
            <a:avLst/>
          </a:prstGeom>
          <a:solidFill>
            <a:srgbClr val="002060"/>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200" b="0" i="0" u="none" strike="noStrike" cap="none" spc="0" normalizeH="0" baseline="0" dirty="0">
                <a:ln>
                  <a:noFill/>
                </a:ln>
                <a:solidFill>
                  <a:srgbClr val="FFFFFF"/>
                </a:solidFill>
                <a:effectLst/>
                <a:uFillTx/>
                <a:latin typeface="+mn-lt"/>
                <a:ea typeface="+mn-ea"/>
                <a:cs typeface="+mn-cs"/>
                <a:sym typeface="Helvetica Light"/>
              </a:rPr>
              <a:t>4</a:t>
            </a:r>
          </a:p>
        </p:txBody>
      </p:sp>
      <p:sp>
        <p:nvSpPr>
          <p:cNvPr id="13" name="TextBox 12">
            <a:extLst>
              <a:ext uri="{FF2B5EF4-FFF2-40B4-BE49-F238E27FC236}">
                <a16:creationId xmlns:a16="http://schemas.microsoft.com/office/drawing/2014/main" id="{0A8286B8-E254-0583-9563-327B57E4DC18}"/>
              </a:ext>
            </a:extLst>
          </p:cNvPr>
          <p:cNvSpPr txBox="1"/>
          <p:nvPr/>
        </p:nvSpPr>
        <p:spPr>
          <a:xfrm>
            <a:off x="1690691" y="5492423"/>
            <a:ext cx="5353322" cy="7489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100" dirty="0">
                <a:ea typeface="Lato Regular"/>
                <a:cs typeface="Lato Regular"/>
              </a:rPr>
              <a:t>Use resources for reviewer training and practice</a:t>
            </a:r>
          </a:p>
        </p:txBody>
      </p:sp>
    </p:spTree>
    <p:custDataLst>
      <p:tags r:id="rId1"/>
    </p:custDataLst>
    <p:extLst>
      <p:ext uri="{BB962C8B-B14F-4D97-AF65-F5344CB8AC3E}">
        <p14:creationId xmlns:p14="http://schemas.microsoft.com/office/powerpoint/2010/main" val="360036545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681037"/>
            <a:ext cx="10515600" cy="1325563"/>
          </a:xfrm>
        </p:spPr>
        <p:txBody>
          <a:bodyPr/>
          <a:lstStyle/>
          <a:p>
            <a:r>
              <a:rPr lang="en-US" dirty="0"/>
              <a:t>Guidance for Ethical Peer Review</a:t>
            </a:r>
          </a:p>
        </p:txBody>
      </p:sp>
      <p:sp>
        <p:nvSpPr>
          <p:cNvPr id="8" name="Content Placeholder 2"/>
          <p:cNvSpPr>
            <a:spLocks noGrp="1"/>
          </p:cNvSpPr>
          <p:nvPr>
            <p:ph idx="1"/>
          </p:nvPr>
        </p:nvSpPr>
        <p:spPr>
          <a:xfrm>
            <a:off x="1531374" y="2506662"/>
            <a:ext cx="9348788" cy="3079751"/>
          </a:xfrm>
        </p:spPr>
        <p:txBody>
          <a:bodyPr>
            <a:normAutofit/>
          </a:bodyPr>
          <a:lstStyle/>
          <a:p>
            <a:r>
              <a:rPr lang="en-US" dirty="0">
                <a:solidFill>
                  <a:schemeClr val="tx1"/>
                </a:solidFill>
              </a:rPr>
              <a:t>Committee on Publication Ethics (COPE)’s Ethical Guidelines for Reviewers</a:t>
            </a:r>
          </a:p>
          <a:p>
            <a:r>
              <a:rPr lang="en-US" dirty="0">
                <a:solidFill>
                  <a:schemeClr val="tx1"/>
                </a:solidFill>
              </a:rPr>
              <a:t>Council of Science Editors</a:t>
            </a:r>
          </a:p>
          <a:p>
            <a:r>
              <a:rPr lang="en-US" dirty="0">
                <a:solidFill>
                  <a:schemeClr val="tx1"/>
                </a:solidFill>
              </a:rPr>
              <a:t>The Office of Research Integrity</a:t>
            </a:r>
          </a:p>
          <a:p>
            <a:r>
              <a:rPr lang="en-US" dirty="0">
                <a:solidFill>
                  <a:schemeClr val="tx1"/>
                </a:solidFill>
              </a:rPr>
              <a:t>International Committee of Medical Journal Editors, ICMJE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3983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6136"/>
            <a:ext cx="10515600" cy="1325563"/>
          </a:xfrm>
        </p:spPr>
        <p:txBody>
          <a:bodyPr>
            <a:normAutofit/>
          </a:bodyPr>
          <a:lstStyle/>
          <a:p>
            <a:br>
              <a:rPr lang="en-US" dirty="0"/>
            </a:br>
            <a:r>
              <a:rPr lang="en-US" dirty="0"/>
              <a:t>Recommendations</a:t>
            </a:r>
          </a:p>
        </p:txBody>
      </p:sp>
      <p:sp>
        <p:nvSpPr>
          <p:cNvPr id="4" name="TextBox 3"/>
          <p:cNvSpPr txBox="1"/>
          <p:nvPr/>
        </p:nvSpPr>
        <p:spPr>
          <a:xfrm>
            <a:off x="2559848" y="1692134"/>
            <a:ext cx="6617899" cy="954107"/>
          </a:xfrm>
          <a:prstGeom prst="rect">
            <a:avLst/>
          </a:prstGeom>
          <a:noFill/>
        </p:spPr>
        <p:txBody>
          <a:bodyPr wrap="square" rtlCol="0">
            <a:spAutoFit/>
          </a:bodyPr>
          <a:lstStyle/>
          <a:p>
            <a:r>
              <a:rPr lang="en-US" sz="2800" dirty="0"/>
              <a:t>The skills you develop as a Reviewer </a:t>
            </a:r>
          </a:p>
          <a:p>
            <a:r>
              <a:rPr lang="en-US" sz="2800" dirty="0"/>
              <a:t>will benefit your skills as an Author.</a:t>
            </a:r>
          </a:p>
        </p:txBody>
      </p:sp>
      <p:sp>
        <p:nvSpPr>
          <p:cNvPr id="5" name="TextBox 4"/>
          <p:cNvSpPr txBox="1"/>
          <p:nvPr/>
        </p:nvSpPr>
        <p:spPr>
          <a:xfrm>
            <a:off x="2559848" y="2992747"/>
            <a:ext cx="8793951"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Develop “Feedback Literacy”</a:t>
            </a:r>
          </a:p>
          <a:p>
            <a:pPr marL="457200" indent="-457200">
              <a:buFont typeface="Arial" panose="020B0604020202020204" pitchFamily="34" charset="0"/>
              <a:buChar char="•"/>
            </a:pPr>
            <a:r>
              <a:rPr lang="en-US" sz="2800" dirty="0"/>
              <a:t>Complete reviewer training and certification</a:t>
            </a:r>
          </a:p>
          <a:p>
            <a:pPr marL="457200" indent="-457200">
              <a:buFont typeface="Arial" panose="020B0604020202020204" pitchFamily="34" charset="0"/>
              <a:buChar char="•"/>
            </a:pPr>
            <a:r>
              <a:rPr lang="en-US" sz="2800" dirty="0"/>
              <a:t>Practice</a:t>
            </a:r>
          </a:p>
          <a:p>
            <a:pPr marL="457200" indent="-457200">
              <a:buFont typeface="Arial" panose="020B0604020202020204" pitchFamily="34" charset="0"/>
              <a:buChar char="•"/>
            </a:pPr>
            <a:r>
              <a:rPr lang="en-US" sz="2800" dirty="0"/>
              <a:t>Serve as a co-reviewer or junior reviewer</a:t>
            </a:r>
          </a:p>
          <a:p>
            <a:pPr marL="457200" indent="-457200">
              <a:buFont typeface="Arial" panose="020B0604020202020204" pitchFamily="34" charset="0"/>
              <a:buChar char="•"/>
            </a:pPr>
            <a:r>
              <a:rPr lang="en-US" sz="2800" dirty="0"/>
              <a:t>Learn from mentors and published open reviews</a:t>
            </a:r>
          </a:p>
          <a:p>
            <a:pPr marL="457200" indent="-457200">
              <a:buFont typeface="Arial" panose="020B0604020202020204" pitchFamily="34" charset="0"/>
              <a:buChar char="•"/>
            </a:pPr>
            <a:r>
              <a:rPr lang="en-US" sz="2800" dirty="0"/>
              <a:t>Volunteer to review!</a:t>
            </a:r>
          </a:p>
        </p:txBody>
      </p:sp>
      <p:sp>
        <p:nvSpPr>
          <p:cNvPr id="2" name="Rectangle 1">
            <a:extLst>
              <a:ext uri="{FF2B5EF4-FFF2-40B4-BE49-F238E27FC236}">
                <a16:creationId xmlns:a16="http://schemas.microsoft.com/office/drawing/2014/main" id="{4AF805C2-F93B-4BE5-8497-6E2653C9D332}"/>
              </a:ext>
            </a:extLst>
          </p:cNvPr>
          <p:cNvSpPr/>
          <p:nvPr/>
        </p:nvSpPr>
        <p:spPr>
          <a:xfrm>
            <a:off x="6663429" y="6537451"/>
            <a:ext cx="5367944" cy="276999"/>
          </a:xfrm>
          <a:prstGeom prst="rect">
            <a:avLst/>
          </a:prstGeom>
        </p:spPr>
        <p:txBody>
          <a:bodyPr wrap="none">
            <a:spAutoFit/>
          </a:bodyPr>
          <a:lstStyle/>
          <a:p>
            <a:r>
              <a:rPr lang="en-US" sz="1200" dirty="0">
                <a:hlinkClick r:id="rId3"/>
              </a:rPr>
              <a:t>For explanation of “Feedback Literacy” see https://doi.org/10.1002/leap.1378</a:t>
            </a:r>
            <a:endParaRPr lang="en-US" sz="1200" dirty="0"/>
          </a:p>
        </p:txBody>
      </p:sp>
    </p:spTree>
    <p:extLst>
      <p:ext uri="{BB962C8B-B14F-4D97-AF65-F5344CB8AC3E}">
        <p14:creationId xmlns:p14="http://schemas.microsoft.com/office/powerpoint/2010/main" val="340852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16136"/>
            <a:ext cx="10515600" cy="1325563"/>
          </a:xfrm>
        </p:spPr>
        <p:txBody>
          <a:bodyPr>
            <a:normAutofit/>
          </a:bodyPr>
          <a:lstStyle/>
          <a:p>
            <a:br>
              <a:rPr lang="en-US" dirty="0"/>
            </a:br>
            <a:r>
              <a:rPr lang="en-US" dirty="0"/>
              <a:t>Selected Resources</a:t>
            </a:r>
          </a:p>
        </p:txBody>
      </p:sp>
      <p:sp>
        <p:nvSpPr>
          <p:cNvPr id="7" name="TextBox 6"/>
          <p:cNvSpPr txBox="1"/>
          <p:nvPr/>
        </p:nvSpPr>
        <p:spPr>
          <a:xfrm>
            <a:off x="1598042" y="1810832"/>
            <a:ext cx="9843990" cy="3323987"/>
          </a:xfrm>
          <a:prstGeom prst="rect">
            <a:avLst/>
          </a:prstGeom>
          <a:noFill/>
        </p:spPr>
        <p:txBody>
          <a:bodyPr wrap="square" rtlCol="0">
            <a:spAutoFit/>
          </a:bodyPr>
          <a:lstStyle/>
          <a:p>
            <a:pPr marL="285750" indent="-285750">
              <a:buFont typeface="Arial" panose="020B0604020202020204" pitchFamily="34" charset="0"/>
              <a:buChar char="•"/>
            </a:pPr>
            <a:r>
              <a:rPr lang="en-US" dirty="0"/>
              <a:t>Bourne, PE &amp; A </a:t>
            </a:r>
            <a:r>
              <a:rPr lang="en-US" dirty="0" err="1"/>
              <a:t>Korngreen</a:t>
            </a:r>
            <a:r>
              <a:rPr lang="en-US" dirty="0"/>
              <a:t> (2006). 10 Simple rules for reviewers, </a:t>
            </a:r>
            <a:r>
              <a:rPr lang="en-US" dirty="0">
                <a:hlinkClick r:id="rId3"/>
              </a:rPr>
              <a:t>https://doi.org/10.1371/journal.pcbi.0020110</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Sense about Science (2012). Peer Review; The nuts and bolts: A guide for early career researchers, https://senseaboutscience.org/activities/peer-review-the-nuts-and-bolts/</a:t>
            </a:r>
          </a:p>
          <a:p>
            <a:endParaRPr lang="en-US" dirty="0"/>
          </a:p>
          <a:p>
            <a:pPr marL="285750" indent="-285750">
              <a:buFont typeface="Arial" panose="020B0604020202020204" pitchFamily="34" charset="0"/>
              <a:buChar char="•"/>
            </a:pPr>
            <a:r>
              <a:rPr lang="en-US" dirty="0"/>
              <a:t>Chong, S. W. (2021). Improving peer-review by developing reviewers’ feedback literacy, Learned Publishing 34(3):461-467. </a:t>
            </a:r>
            <a:r>
              <a:rPr lang="en-US" dirty="0">
                <a:hlinkClick r:id="rId4"/>
              </a:rPr>
              <a:t>https://doi.org/10.1002/leap.1378</a:t>
            </a:r>
            <a:endParaRPr lang="en-US" dirty="0"/>
          </a:p>
          <a:p>
            <a:endParaRPr lang="en-US" dirty="0"/>
          </a:p>
          <a:p>
            <a:pPr marL="285750" indent="-285750">
              <a:buFont typeface="Arial" panose="020B0604020202020204" pitchFamily="34" charset="0"/>
              <a:buChar char="•"/>
            </a:pPr>
            <a:r>
              <a:rPr lang="en-US" dirty="0"/>
              <a:t>Meadows, Al. &amp; K. Wulf (2019). Quality is Multi-Dimensional: How many ways can you define quality in peer review? The Scholarly Kitchen blog, 9/16/2019.</a:t>
            </a:r>
          </a:p>
          <a:p>
            <a:r>
              <a:rPr lang="en-US" sz="1200" dirty="0"/>
              <a:t>https://scholarlykitchen.sspnet.org/2019/09/16/quality-is-multi-dimensional-how-many-ways-can-you-define-quality-in-peer-review/</a:t>
            </a:r>
          </a:p>
        </p:txBody>
      </p:sp>
    </p:spTree>
    <p:extLst>
      <p:ext uri="{BB962C8B-B14F-4D97-AF65-F5344CB8AC3E}">
        <p14:creationId xmlns:p14="http://schemas.microsoft.com/office/powerpoint/2010/main" val="4223599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p:nvPr/>
        </p:nvSpPr>
        <p:spPr>
          <a:xfrm>
            <a:off x="0" y="4589481"/>
            <a:ext cx="12192000" cy="2275153"/>
          </a:xfrm>
          <a:prstGeom prst="rect">
            <a:avLst/>
          </a:prstGeom>
          <a:solidFill>
            <a:schemeClr val="accent3"/>
          </a:solidFill>
          <a:ln w="12700">
            <a:miter lim="400000"/>
          </a:ln>
        </p:spPr>
        <p:txBody>
          <a:bodyPr lIns="0" tIns="0" rIns="0" bIns="0" anchor="t" anchorCtr="0">
            <a:noAutofit/>
          </a:bodyPr>
          <a:lstStyle/>
          <a:p>
            <a:pPr lvl="0">
              <a:defRPr sz="2400">
                <a:solidFill>
                  <a:srgbClr val="FFFFFF"/>
                </a:solidFill>
              </a:defRPr>
            </a:pPr>
            <a:endParaRPr sz="2400" dirty="0">
              <a:latin typeface="Lato Regular"/>
              <a:ea typeface="Lato Regular"/>
              <a:cs typeface="Lato Regular"/>
            </a:endParaRPr>
          </a:p>
        </p:txBody>
      </p:sp>
      <p:pic>
        <p:nvPicPr>
          <p:cNvPr id="9" name="Picture Placeholder 8"/>
          <p:cNvPicPr>
            <a:picLocks noGrp="1" noChangeAspect="1"/>
          </p:cNvPicPr>
          <p:nvPr>
            <p:ph type="pic" sz="quarter" idx="10"/>
          </p:nvPr>
        </p:nvPicPr>
        <p:blipFill>
          <a:blip r:embed="rId4"/>
          <a:srcRect t="32346" b="32346"/>
          <a:stretch/>
        </p:blipFill>
        <p:spPr>
          <a:xfrm>
            <a:off x="1" y="1689842"/>
            <a:ext cx="12191999" cy="2869803"/>
          </a:xfrm>
        </p:spPr>
      </p:pic>
      <p:sp>
        <p:nvSpPr>
          <p:cNvPr id="2" name="Title 1"/>
          <p:cNvSpPr>
            <a:spLocks noGrp="1"/>
          </p:cNvSpPr>
          <p:nvPr>
            <p:ph type="title"/>
          </p:nvPr>
        </p:nvSpPr>
        <p:spPr/>
        <p:txBody>
          <a:bodyPr/>
          <a:lstStyle/>
          <a:p>
            <a:r>
              <a:rPr lang="en-US" dirty="0"/>
              <a:t>Thank you!</a:t>
            </a:r>
          </a:p>
        </p:txBody>
      </p:sp>
      <p:sp>
        <p:nvSpPr>
          <p:cNvPr id="44" name="Shape 97"/>
          <p:cNvSpPr/>
          <p:nvPr/>
        </p:nvSpPr>
        <p:spPr>
          <a:xfrm rot="10800000">
            <a:off x="1195681" y="5124136"/>
            <a:ext cx="569724" cy="5658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a:solidFill>
              <a:schemeClr val="bg1"/>
            </a:solidFill>
            <a:miter lim="400000"/>
          </a:ln>
        </p:spPr>
        <p:txBody>
          <a:bodyPr lIns="32145" tIns="32147" rIns="32145" bIns="32147" anchor="t" anchorCtr="0">
            <a:noAutofit/>
          </a:bodyPr>
          <a:lstStyle/>
          <a:p>
            <a:pPr defTabSz="642883">
              <a:defRPr sz="5600">
                <a:latin typeface="Gill Sans"/>
                <a:ea typeface="Gill Sans"/>
                <a:cs typeface="Gill Sans"/>
                <a:sym typeface="Gill Sans"/>
              </a:defRPr>
            </a:pPr>
            <a:endParaRPr sz="5600" dirty="0">
              <a:latin typeface="Lato Regular"/>
              <a:ea typeface="Lato Regular"/>
              <a:cs typeface="Lato Regular"/>
            </a:endParaRPr>
          </a:p>
        </p:txBody>
      </p:sp>
      <p:sp>
        <p:nvSpPr>
          <p:cNvPr id="48" name="Shape 97"/>
          <p:cNvSpPr/>
          <p:nvPr/>
        </p:nvSpPr>
        <p:spPr>
          <a:xfrm rot="10800000">
            <a:off x="8065213" y="5124136"/>
            <a:ext cx="569724" cy="5658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a:solidFill>
              <a:schemeClr val="bg1"/>
            </a:solidFill>
            <a:miter lim="400000"/>
          </a:ln>
        </p:spPr>
        <p:txBody>
          <a:bodyPr lIns="32145" tIns="32147" rIns="32145" bIns="32147" anchor="t" anchorCtr="0">
            <a:noAutofit/>
          </a:bodyPr>
          <a:lstStyle/>
          <a:p>
            <a:pPr defTabSz="642883">
              <a:defRPr sz="5600">
                <a:latin typeface="Gill Sans"/>
                <a:ea typeface="Gill Sans"/>
                <a:cs typeface="Gill Sans"/>
                <a:sym typeface="Gill Sans"/>
              </a:defRPr>
            </a:pPr>
            <a:endParaRPr sz="5600" dirty="0">
              <a:latin typeface="Lato Regular"/>
              <a:ea typeface="Lato Regular"/>
              <a:cs typeface="Lato Regular"/>
            </a:endParaRPr>
          </a:p>
        </p:txBody>
      </p:sp>
      <p:sp>
        <p:nvSpPr>
          <p:cNvPr id="49" name="Shape 97"/>
          <p:cNvSpPr/>
          <p:nvPr/>
        </p:nvSpPr>
        <p:spPr>
          <a:xfrm rot="10800000">
            <a:off x="10451692" y="5124136"/>
            <a:ext cx="569724" cy="5658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a:solidFill>
              <a:schemeClr val="bg1"/>
            </a:solidFill>
            <a:miter lim="400000"/>
          </a:ln>
        </p:spPr>
        <p:txBody>
          <a:bodyPr lIns="32145" tIns="32147" rIns="32145" bIns="32147" anchor="t" anchorCtr="0">
            <a:noAutofit/>
          </a:bodyPr>
          <a:lstStyle/>
          <a:p>
            <a:pPr defTabSz="642883">
              <a:defRPr sz="5600">
                <a:latin typeface="Gill Sans"/>
                <a:ea typeface="Gill Sans"/>
                <a:cs typeface="Gill Sans"/>
                <a:sym typeface="Gill Sans"/>
              </a:defRPr>
            </a:pPr>
            <a:endParaRPr sz="5600" dirty="0">
              <a:latin typeface="Lato Regular"/>
              <a:ea typeface="Lato Regular"/>
              <a:cs typeface="Lato Regular"/>
            </a:endParaRPr>
          </a:p>
        </p:txBody>
      </p:sp>
      <p:sp>
        <p:nvSpPr>
          <p:cNvPr id="50" name="TextBox 49"/>
          <p:cNvSpPr txBox="1"/>
          <p:nvPr/>
        </p:nvSpPr>
        <p:spPr>
          <a:xfrm>
            <a:off x="518160" y="5800678"/>
            <a:ext cx="1924765" cy="700430"/>
          </a:xfrm>
          <a:prstGeom prst="rect">
            <a:avLst/>
          </a:prstGeom>
          <a:ln w="12700">
            <a:round/>
          </a:ln>
        </p:spPr>
        <p:txBody>
          <a:bodyPr wrap="square" lIns="26788" tIns="26788" rIns="26788" bIns="26788" anchor="t" anchorCtr="0">
            <a:noAutofit/>
          </a:bodyPr>
          <a:lstStyle>
            <a:defPPr>
              <a:defRPr lang="en-US"/>
            </a:defPPr>
            <a:lvl1pPr marL="121023" lvl="0" indent="-121023" algn="ctr" defTabSz="1600200">
              <a:buSzPct val="100000"/>
              <a:buFont typeface="Open Sans"/>
              <a:buChar char="•"/>
              <a:defRPr sz="1400">
                <a:solidFill>
                  <a:schemeClr val="bg1"/>
                </a:solidFill>
                <a:uFill>
                  <a:solidFill>
                    <a:srgbClr val="FFFFFF"/>
                  </a:solidFill>
                </a:uFill>
                <a:latin typeface="Roboto Condensed Light"/>
                <a:ea typeface="Roboto Condensed Light"/>
                <a:cs typeface="Roboto Condensed Light"/>
              </a:defRPr>
            </a:lvl1pPr>
          </a:lstStyle>
          <a:p>
            <a:pPr marL="0" indent="0">
              <a:buNone/>
            </a:pPr>
            <a:r>
              <a:rPr lang="en-US" sz="2100" dirty="0">
                <a:latin typeface="+mn-lt"/>
                <a:ea typeface="Lato Regular"/>
                <a:cs typeface="Lato Regular"/>
              </a:rPr>
              <a:t>Marston Science Library</a:t>
            </a:r>
            <a:endParaRPr lang="en-US" sz="2100" dirty="0">
              <a:latin typeface="+mn-lt"/>
              <a:ea typeface="Lato Regular"/>
              <a:cs typeface="Lato Regular"/>
              <a:sym typeface="Roboto Condensed Light"/>
            </a:endParaRPr>
          </a:p>
        </p:txBody>
      </p:sp>
      <p:sp>
        <p:nvSpPr>
          <p:cNvPr id="51" name="TextBox 50"/>
          <p:cNvSpPr txBox="1"/>
          <p:nvPr/>
        </p:nvSpPr>
        <p:spPr>
          <a:xfrm>
            <a:off x="2853341" y="5800681"/>
            <a:ext cx="2530692" cy="700430"/>
          </a:xfrm>
          <a:prstGeom prst="rect">
            <a:avLst/>
          </a:prstGeom>
          <a:ln w="12700">
            <a:round/>
          </a:ln>
        </p:spPr>
        <p:txBody>
          <a:bodyPr wrap="square" lIns="26788" tIns="26788" rIns="26788" bIns="26788" anchor="t" anchorCtr="0">
            <a:noAutofit/>
          </a:bodyPr>
          <a:lstStyle>
            <a:defPPr>
              <a:defRPr lang="en-US"/>
            </a:defPPr>
            <a:lvl1pPr marL="121023" lvl="0" indent="-121023" algn="ctr" defTabSz="1600200">
              <a:buSzPct val="100000"/>
              <a:buFont typeface="Open Sans"/>
              <a:buChar char="•"/>
              <a:defRPr sz="1400">
                <a:solidFill>
                  <a:schemeClr val="bg1"/>
                </a:solidFill>
                <a:uFill>
                  <a:solidFill>
                    <a:srgbClr val="FFFFFF"/>
                  </a:solidFill>
                </a:uFill>
                <a:latin typeface="Roboto Condensed Light"/>
                <a:ea typeface="Roboto Condensed Light"/>
                <a:cs typeface="Roboto Condensed Light"/>
              </a:defRPr>
            </a:lvl1pPr>
          </a:lstStyle>
          <a:p>
            <a:pPr marL="0" indent="0">
              <a:buNone/>
            </a:pPr>
            <a:r>
              <a:rPr lang="en-US" sz="2100" dirty="0">
                <a:latin typeface="+mn-lt"/>
                <a:ea typeface="Lato Regular"/>
                <a:cs typeface="Lato Regular"/>
                <a:sym typeface="Roboto Condensed Light"/>
                <a:hlinkClick r:id="rId5">
                  <a:extLst>
                    <a:ext uri="{A12FA001-AC4F-418D-AE19-62706E023703}">
                      <ahyp:hlinkClr xmlns:ahyp="http://schemas.microsoft.com/office/drawing/2018/hyperlinkcolor" val="tx"/>
                    </a:ext>
                  </a:extLst>
                </a:hlinkClick>
              </a:rPr>
              <a:t>ttobin@ufl.edu</a:t>
            </a:r>
            <a:endParaRPr lang="en-US" dirty="0"/>
          </a:p>
          <a:p>
            <a:pPr marL="0" indent="0">
              <a:buNone/>
            </a:pPr>
            <a:r>
              <a:rPr lang="en-US" sz="2100" dirty="0">
                <a:latin typeface="+mn-lt"/>
                <a:ea typeface="Lato Regular"/>
                <a:cs typeface="Lato Regular"/>
                <a:sym typeface="Roboto Condensed Light"/>
              </a:rPr>
              <a:t>Suzanne@ufl.edu</a:t>
            </a:r>
            <a:endParaRPr lang="en-US" sz="2100" dirty="0">
              <a:latin typeface="Lato Regular"/>
              <a:ea typeface="Lato Regular"/>
              <a:cs typeface="Lato Regular"/>
            </a:endParaRPr>
          </a:p>
        </p:txBody>
      </p:sp>
      <p:sp>
        <p:nvSpPr>
          <p:cNvPr id="53" name="TextBox 52"/>
          <p:cNvSpPr txBox="1"/>
          <p:nvPr/>
        </p:nvSpPr>
        <p:spPr>
          <a:xfrm>
            <a:off x="7387692" y="5800678"/>
            <a:ext cx="1924765" cy="700430"/>
          </a:xfrm>
          <a:prstGeom prst="rect">
            <a:avLst/>
          </a:prstGeom>
          <a:ln w="12700">
            <a:round/>
          </a:ln>
        </p:spPr>
        <p:txBody>
          <a:bodyPr wrap="square" lIns="26788" tIns="26788" rIns="26788" bIns="26788" anchor="t" anchorCtr="0">
            <a:noAutofit/>
          </a:bodyPr>
          <a:lstStyle>
            <a:defPPr>
              <a:defRPr lang="en-US"/>
            </a:defPPr>
            <a:lvl1pPr marL="121023" lvl="0" indent="-121023" algn="ctr" defTabSz="1600200">
              <a:buSzPct val="100000"/>
              <a:buFont typeface="Open Sans"/>
              <a:buChar char="•"/>
              <a:defRPr sz="1400">
                <a:solidFill>
                  <a:schemeClr val="bg1"/>
                </a:solidFill>
                <a:uFill>
                  <a:solidFill>
                    <a:srgbClr val="FFFFFF"/>
                  </a:solidFill>
                </a:uFill>
                <a:latin typeface="Roboto Condensed Light"/>
                <a:ea typeface="Roboto Condensed Light"/>
                <a:cs typeface="Roboto Condensed Light"/>
              </a:defRPr>
            </a:lvl1pPr>
          </a:lstStyle>
          <a:p>
            <a:pPr marL="0" indent="0">
              <a:buNone/>
            </a:pPr>
            <a:r>
              <a:rPr lang="en-US" sz="2100" dirty="0">
                <a:cs typeface="Lato Regular"/>
                <a:sym typeface="Roboto Condensed Light"/>
              </a:rPr>
              <a:t>https://marston.uflib.ufl.edu/</a:t>
            </a:r>
            <a:endParaRPr lang="en-US" dirty="0"/>
          </a:p>
        </p:txBody>
      </p:sp>
      <p:sp>
        <p:nvSpPr>
          <p:cNvPr id="54" name="TextBox 53"/>
          <p:cNvSpPr txBox="1"/>
          <p:nvPr/>
        </p:nvSpPr>
        <p:spPr>
          <a:xfrm>
            <a:off x="9774172" y="5800678"/>
            <a:ext cx="2163463" cy="700430"/>
          </a:xfrm>
          <a:prstGeom prst="rect">
            <a:avLst/>
          </a:prstGeom>
          <a:ln w="12700">
            <a:round/>
          </a:ln>
        </p:spPr>
        <p:txBody>
          <a:bodyPr wrap="square" lIns="26788" tIns="26788" rIns="26788" bIns="26788" anchor="t" anchorCtr="0">
            <a:noAutofit/>
          </a:bodyPr>
          <a:lstStyle>
            <a:defPPr>
              <a:defRPr lang="en-US"/>
            </a:defPPr>
            <a:lvl1pPr marL="121023" lvl="0" indent="-121023" algn="ctr" defTabSz="1600200">
              <a:buSzPct val="100000"/>
              <a:buFont typeface="Open Sans"/>
              <a:buChar char="•"/>
              <a:defRPr sz="1400">
                <a:solidFill>
                  <a:schemeClr val="bg1"/>
                </a:solidFill>
                <a:uFill>
                  <a:solidFill>
                    <a:srgbClr val="FFFFFF"/>
                  </a:solidFill>
                </a:uFill>
                <a:latin typeface="Roboto Condensed Light"/>
                <a:ea typeface="Roboto Condensed Light"/>
                <a:cs typeface="Roboto Condensed Light"/>
              </a:defRPr>
            </a:lvl1pPr>
          </a:lstStyle>
          <a:p>
            <a:pPr marL="0" indent="0">
              <a:buNone/>
            </a:pPr>
            <a:r>
              <a:rPr lang="en-US" sz="2100" dirty="0" err="1">
                <a:latin typeface="+mn-lt"/>
                <a:ea typeface="Lato Regular"/>
                <a:cs typeface="Lato Regular"/>
                <a:sym typeface="Roboto Condensed Light"/>
              </a:rPr>
              <a:t>UFMarston</a:t>
            </a:r>
            <a:endParaRPr lang="en-US" sz="2100" dirty="0" err="1">
              <a:latin typeface="+mn-lt"/>
              <a:ea typeface="Lato Regular"/>
              <a:cs typeface="Lato Regular"/>
            </a:endParaRPr>
          </a:p>
        </p:txBody>
      </p:sp>
      <p:grpSp>
        <p:nvGrpSpPr>
          <p:cNvPr id="3" name="Group 2">
            <a:extLst>
              <a:ext uri="{FF2B5EF4-FFF2-40B4-BE49-F238E27FC236}">
                <a16:creationId xmlns:a16="http://schemas.microsoft.com/office/drawing/2014/main" id="{DE90A74C-4852-351B-77B6-754ECC186B20}"/>
              </a:ext>
            </a:extLst>
          </p:cNvPr>
          <p:cNvGrpSpPr/>
          <p:nvPr/>
        </p:nvGrpSpPr>
        <p:grpSpPr>
          <a:xfrm>
            <a:off x="3760380" y="5124136"/>
            <a:ext cx="569724" cy="565884"/>
            <a:chOff x="3530862" y="5124136"/>
            <a:chExt cx="569724" cy="565884"/>
          </a:xfrm>
        </p:grpSpPr>
        <p:sp>
          <p:nvSpPr>
            <p:cNvPr id="46" name="Shape 97"/>
            <p:cNvSpPr/>
            <p:nvPr/>
          </p:nvSpPr>
          <p:spPr>
            <a:xfrm rot="10800000">
              <a:off x="3530862" y="5124136"/>
              <a:ext cx="569724" cy="56588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a:solidFill>
                <a:schemeClr val="bg1"/>
              </a:solidFill>
              <a:miter lim="400000"/>
            </a:ln>
          </p:spPr>
          <p:txBody>
            <a:bodyPr lIns="32145" tIns="32147" rIns="32145" bIns="32147" anchor="t" anchorCtr="0">
              <a:noAutofit/>
            </a:bodyPr>
            <a:lstStyle/>
            <a:p>
              <a:pPr defTabSz="642883">
                <a:defRPr sz="5600">
                  <a:latin typeface="Gill Sans"/>
                  <a:ea typeface="Gill Sans"/>
                  <a:cs typeface="Gill Sans"/>
                  <a:sym typeface="Gill Sans"/>
                </a:defRPr>
              </a:pPr>
              <a:endParaRPr sz="5600" dirty="0">
                <a:latin typeface="Lato Regular"/>
                <a:ea typeface="Lato Regular"/>
                <a:cs typeface="Lato Regular"/>
              </a:endParaRPr>
            </a:p>
          </p:txBody>
        </p:sp>
        <p:sp>
          <p:nvSpPr>
            <p:cNvPr id="59" name="Freeform 15"/>
            <p:cNvSpPr>
              <a:spLocks noEditPoints="1"/>
            </p:cNvSpPr>
            <p:nvPr/>
          </p:nvSpPr>
          <p:spPr bwMode="auto">
            <a:xfrm>
              <a:off x="3680624" y="5307010"/>
              <a:ext cx="270199" cy="200147"/>
            </a:xfrm>
            <a:custGeom>
              <a:avLst/>
              <a:gdLst>
                <a:gd name="T0" fmla="*/ 250 w 256"/>
                <a:gd name="T1" fmla="*/ 0 h 190"/>
                <a:gd name="T2" fmla="*/ 6 w 256"/>
                <a:gd name="T3" fmla="*/ 0 h 190"/>
                <a:gd name="T4" fmla="*/ 0 w 256"/>
                <a:gd name="T5" fmla="*/ 6 h 190"/>
                <a:gd name="T6" fmla="*/ 0 w 256"/>
                <a:gd name="T7" fmla="*/ 27 h 190"/>
                <a:gd name="T8" fmla="*/ 0 w 256"/>
                <a:gd name="T9" fmla="*/ 30 h 190"/>
                <a:gd name="T10" fmla="*/ 0 w 256"/>
                <a:gd name="T11" fmla="*/ 184 h 190"/>
                <a:gd name="T12" fmla="*/ 0 w 256"/>
                <a:gd name="T13" fmla="*/ 184 h 190"/>
                <a:gd name="T14" fmla="*/ 0 w 256"/>
                <a:gd name="T15" fmla="*/ 184 h 190"/>
                <a:gd name="T16" fmla="*/ 1 w 256"/>
                <a:gd name="T17" fmla="*/ 186 h 190"/>
                <a:gd name="T18" fmla="*/ 1 w 256"/>
                <a:gd name="T19" fmla="*/ 187 h 190"/>
                <a:gd name="T20" fmla="*/ 2 w 256"/>
                <a:gd name="T21" fmla="*/ 188 h 190"/>
                <a:gd name="T22" fmla="*/ 2 w 256"/>
                <a:gd name="T23" fmla="*/ 188 h 190"/>
                <a:gd name="T24" fmla="*/ 2 w 256"/>
                <a:gd name="T25" fmla="*/ 188 h 190"/>
                <a:gd name="T26" fmla="*/ 4 w 256"/>
                <a:gd name="T27" fmla="*/ 189 h 190"/>
                <a:gd name="T28" fmla="*/ 4 w 256"/>
                <a:gd name="T29" fmla="*/ 190 h 190"/>
                <a:gd name="T30" fmla="*/ 6 w 256"/>
                <a:gd name="T31" fmla="*/ 190 h 190"/>
                <a:gd name="T32" fmla="*/ 250 w 256"/>
                <a:gd name="T33" fmla="*/ 190 h 190"/>
                <a:gd name="T34" fmla="*/ 252 w 256"/>
                <a:gd name="T35" fmla="*/ 190 h 190"/>
                <a:gd name="T36" fmla="*/ 252 w 256"/>
                <a:gd name="T37" fmla="*/ 189 h 190"/>
                <a:gd name="T38" fmla="*/ 254 w 256"/>
                <a:gd name="T39" fmla="*/ 188 h 190"/>
                <a:gd name="T40" fmla="*/ 254 w 256"/>
                <a:gd name="T41" fmla="*/ 188 h 190"/>
                <a:gd name="T42" fmla="*/ 254 w 256"/>
                <a:gd name="T43" fmla="*/ 188 h 190"/>
                <a:gd name="T44" fmla="*/ 255 w 256"/>
                <a:gd name="T45" fmla="*/ 187 h 190"/>
                <a:gd name="T46" fmla="*/ 255 w 256"/>
                <a:gd name="T47" fmla="*/ 186 h 190"/>
                <a:gd name="T48" fmla="*/ 256 w 256"/>
                <a:gd name="T49" fmla="*/ 184 h 190"/>
                <a:gd name="T50" fmla="*/ 256 w 256"/>
                <a:gd name="T51" fmla="*/ 184 h 190"/>
                <a:gd name="T52" fmla="*/ 256 w 256"/>
                <a:gd name="T53" fmla="*/ 184 h 190"/>
                <a:gd name="T54" fmla="*/ 256 w 256"/>
                <a:gd name="T55" fmla="*/ 30 h 190"/>
                <a:gd name="T56" fmla="*/ 256 w 256"/>
                <a:gd name="T57" fmla="*/ 27 h 190"/>
                <a:gd name="T58" fmla="*/ 256 w 256"/>
                <a:gd name="T59" fmla="*/ 6 h 190"/>
                <a:gd name="T60" fmla="*/ 250 w 256"/>
                <a:gd name="T61" fmla="*/ 0 h 190"/>
                <a:gd name="T62" fmla="*/ 191 w 256"/>
                <a:gd name="T63" fmla="*/ 110 h 190"/>
                <a:gd name="T64" fmla="*/ 183 w 256"/>
                <a:gd name="T65" fmla="*/ 110 h 190"/>
                <a:gd name="T66" fmla="*/ 183 w 256"/>
                <a:gd name="T67" fmla="*/ 118 h 190"/>
                <a:gd name="T68" fmla="*/ 236 w 256"/>
                <a:gd name="T69" fmla="*/ 178 h 190"/>
                <a:gd name="T70" fmla="*/ 20 w 256"/>
                <a:gd name="T71" fmla="*/ 178 h 190"/>
                <a:gd name="T72" fmla="*/ 74 w 256"/>
                <a:gd name="T73" fmla="*/ 118 h 190"/>
                <a:gd name="T74" fmla="*/ 73 w 256"/>
                <a:gd name="T75" fmla="*/ 110 h 190"/>
                <a:gd name="T76" fmla="*/ 65 w 256"/>
                <a:gd name="T77" fmla="*/ 110 h 190"/>
                <a:gd name="T78" fmla="*/ 12 w 256"/>
                <a:gd name="T79" fmla="*/ 168 h 190"/>
                <a:gd name="T80" fmla="*/ 12 w 256"/>
                <a:gd name="T81" fmla="*/ 42 h 190"/>
                <a:gd name="T82" fmla="*/ 124 w 256"/>
                <a:gd name="T83" fmla="*/ 128 h 190"/>
                <a:gd name="T84" fmla="*/ 128 w 256"/>
                <a:gd name="T85" fmla="*/ 129 h 190"/>
                <a:gd name="T86" fmla="*/ 131 w 256"/>
                <a:gd name="T87" fmla="*/ 128 h 190"/>
                <a:gd name="T88" fmla="*/ 244 w 256"/>
                <a:gd name="T89" fmla="*/ 42 h 190"/>
                <a:gd name="T90" fmla="*/ 244 w 256"/>
                <a:gd name="T91" fmla="*/ 168 h 190"/>
                <a:gd name="T92" fmla="*/ 191 w 256"/>
                <a:gd name="T93" fmla="*/ 110 h 190"/>
                <a:gd name="T94" fmla="*/ 12 w 256"/>
                <a:gd name="T95" fmla="*/ 12 h 190"/>
                <a:gd name="T96" fmla="*/ 244 w 256"/>
                <a:gd name="T97" fmla="*/ 12 h 190"/>
                <a:gd name="T98" fmla="*/ 244 w 256"/>
                <a:gd name="T99" fmla="*/ 27 h 190"/>
                <a:gd name="T100" fmla="*/ 128 w 256"/>
                <a:gd name="T101" fmla="*/ 115 h 190"/>
                <a:gd name="T102" fmla="*/ 12 w 256"/>
                <a:gd name="T103" fmla="*/ 27 h 190"/>
                <a:gd name="T104" fmla="*/ 12 w 256"/>
                <a:gd name="T105" fmla="*/ 1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90">
                  <a:moveTo>
                    <a:pt x="250" y="0"/>
                  </a:moveTo>
                  <a:cubicBezTo>
                    <a:pt x="6" y="0"/>
                    <a:pt x="6" y="0"/>
                    <a:pt x="6" y="0"/>
                  </a:cubicBezTo>
                  <a:cubicBezTo>
                    <a:pt x="3" y="0"/>
                    <a:pt x="0" y="2"/>
                    <a:pt x="0" y="6"/>
                  </a:cubicBezTo>
                  <a:cubicBezTo>
                    <a:pt x="0" y="27"/>
                    <a:pt x="0" y="27"/>
                    <a:pt x="0" y="27"/>
                  </a:cubicBezTo>
                  <a:cubicBezTo>
                    <a:pt x="0" y="30"/>
                    <a:pt x="0" y="30"/>
                    <a:pt x="0" y="30"/>
                  </a:cubicBezTo>
                  <a:cubicBezTo>
                    <a:pt x="0" y="184"/>
                    <a:pt x="0" y="184"/>
                    <a:pt x="0" y="184"/>
                  </a:cubicBezTo>
                  <a:cubicBezTo>
                    <a:pt x="0" y="184"/>
                    <a:pt x="0" y="184"/>
                    <a:pt x="0" y="184"/>
                  </a:cubicBezTo>
                  <a:cubicBezTo>
                    <a:pt x="0" y="184"/>
                    <a:pt x="0" y="184"/>
                    <a:pt x="0" y="184"/>
                  </a:cubicBezTo>
                  <a:cubicBezTo>
                    <a:pt x="0" y="185"/>
                    <a:pt x="0" y="186"/>
                    <a:pt x="1" y="186"/>
                  </a:cubicBezTo>
                  <a:cubicBezTo>
                    <a:pt x="1" y="186"/>
                    <a:pt x="1" y="186"/>
                    <a:pt x="1" y="187"/>
                  </a:cubicBezTo>
                  <a:cubicBezTo>
                    <a:pt x="1" y="187"/>
                    <a:pt x="1" y="188"/>
                    <a:pt x="2" y="188"/>
                  </a:cubicBezTo>
                  <a:cubicBezTo>
                    <a:pt x="2" y="188"/>
                    <a:pt x="2" y="188"/>
                    <a:pt x="2" y="188"/>
                  </a:cubicBezTo>
                  <a:cubicBezTo>
                    <a:pt x="2" y="188"/>
                    <a:pt x="2" y="188"/>
                    <a:pt x="2" y="188"/>
                  </a:cubicBezTo>
                  <a:cubicBezTo>
                    <a:pt x="3" y="189"/>
                    <a:pt x="3" y="189"/>
                    <a:pt x="4" y="189"/>
                  </a:cubicBezTo>
                  <a:cubicBezTo>
                    <a:pt x="4" y="190"/>
                    <a:pt x="4" y="190"/>
                    <a:pt x="4" y="190"/>
                  </a:cubicBezTo>
                  <a:cubicBezTo>
                    <a:pt x="5" y="190"/>
                    <a:pt x="5" y="190"/>
                    <a:pt x="6" y="190"/>
                  </a:cubicBezTo>
                  <a:cubicBezTo>
                    <a:pt x="250" y="190"/>
                    <a:pt x="250" y="190"/>
                    <a:pt x="250" y="190"/>
                  </a:cubicBezTo>
                  <a:cubicBezTo>
                    <a:pt x="251" y="190"/>
                    <a:pt x="251" y="190"/>
                    <a:pt x="252" y="190"/>
                  </a:cubicBezTo>
                  <a:cubicBezTo>
                    <a:pt x="252" y="190"/>
                    <a:pt x="252" y="190"/>
                    <a:pt x="252" y="189"/>
                  </a:cubicBezTo>
                  <a:cubicBezTo>
                    <a:pt x="253" y="189"/>
                    <a:pt x="253" y="189"/>
                    <a:pt x="254" y="188"/>
                  </a:cubicBezTo>
                  <a:cubicBezTo>
                    <a:pt x="254" y="188"/>
                    <a:pt x="254" y="188"/>
                    <a:pt x="254" y="188"/>
                  </a:cubicBezTo>
                  <a:cubicBezTo>
                    <a:pt x="254" y="188"/>
                    <a:pt x="254" y="188"/>
                    <a:pt x="254" y="188"/>
                  </a:cubicBezTo>
                  <a:cubicBezTo>
                    <a:pt x="255" y="188"/>
                    <a:pt x="255" y="187"/>
                    <a:pt x="255" y="187"/>
                  </a:cubicBezTo>
                  <a:cubicBezTo>
                    <a:pt x="255" y="186"/>
                    <a:pt x="255" y="186"/>
                    <a:pt x="255" y="186"/>
                  </a:cubicBezTo>
                  <a:cubicBezTo>
                    <a:pt x="256" y="186"/>
                    <a:pt x="256" y="185"/>
                    <a:pt x="256" y="184"/>
                  </a:cubicBezTo>
                  <a:cubicBezTo>
                    <a:pt x="256" y="184"/>
                    <a:pt x="256" y="184"/>
                    <a:pt x="256" y="184"/>
                  </a:cubicBezTo>
                  <a:cubicBezTo>
                    <a:pt x="256" y="184"/>
                    <a:pt x="256" y="184"/>
                    <a:pt x="256" y="184"/>
                  </a:cubicBezTo>
                  <a:cubicBezTo>
                    <a:pt x="256" y="30"/>
                    <a:pt x="256" y="30"/>
                    <a:pt x="256" y="30"/>
                  </a:cubicBezTo>
                  <a:cubicBezTo>
                    <a:pt x="256" y="27"/>
                    <a:pt x="256" y="27"/>
                    <a:pt x="256" y="27"/>
                  </a:cubicBezTo>
                  <a:cubicBezTo>
                    <a:pt x="256" y="6"/>
                    <a:pt x="256" y="6"/>
                    <a:pt x="256" y="6"/>
                  </a:cubicBezTo>
                  <a:cubicBezTo>
                    <a:pt x="256" y="2"/>
                    <a:pt x="253" y="0"/>
                    <a:pt x="250" y="0"/>
                  </a:cubicBezTo>
                  <a:close/>
                  <a:moveTo>
                    <a:pt x="191" y="110"/>
                  </a:moveTo>
                  <a:cubicBezTo>
                    <a:pt x="189" y="108"/>
                    <a:pt x="185" y="108"/>
                    <a:pt x="183" y="110"/>
                  </a:cubicBezTo>
                  <a:cubicBezTo>
                    <a:pt x="180" y="112"/>
                    <a:pt x="180" y="116"/>
                    <a:pt x="183" y="118"/>
                  </a:cubicBezTo>
                  <a:cubicBezTo>
                    <a:pt x="236" y="178"/>
                    <a:pt x="236" y="178"/>
                    <a:pt x="236" y="178"/>
                  </a:cubicBezTo>
                  <a:cubicBezTo>
                    <a:pt x="20" y="178"/>
                    <a:pt x="20" y="178"/>
                    <a:pt x="20" y="178"/>
                  </a:cubicBezTo>
                  <a:cubicBezTo>
                    <a:pt x="74" y="118"/>
                    <a:pt x="74" y="118"/>
                    <a:pt x="74" y="118"/>
                  </a:cubicBezTo>
                  <a:cubicBezTo>
                    <a:pt x="76" y="116"/>
                    <a:pt x="76" y="112"/>
                    <a:pt x="73" y="110"/>
                  </a:cubicBezTo>
                  <a:cubicBezTo>
                    <a:pt x="71" y="108"/>
                    <a:pt x="67" y="108"/>
                    <a:pt x="65" y="110"/>
                  </a:cubicBezTo>
                  <a:cubicBezTo>
                    <a:pt x="12" y="168"/>
                    <a:pt x="12" y="168"/>
                    <a:pt x="12" y="168"/>
                  </a:cubicBezTo>
                  <a:cubicBezTo>
                    <a:pt x="12" y="42"/>
                    <a:pt x="12" y="42"/>
                    <a:pt x="12" y="42"/>
                  </a:cubicBezTo>
                  <a:cubicBezTo>
                    <a:pt x="124" y="128"/>
                    <a:pt x="124" y="128"/>
                    <a:pt x="124" y="128"/>
                  </a:cubicBezTo>
                  <a:cubicBezTo>
                    <a:pt x="125" y="128"/>
                    <a:pt x="126" y="129"/>
                    <a:pt x="128" y="129"/>
                  </a:cubicBezTo>
                  <a:cubicBezTo>
                    <a:pt x="129" y="129"/>
                    <a:pt x="130" y="128"/>
                    <a:pt x="131" y="128"/>
                  </a:cubicBezTo>
                  <a:cubicBezTo>
                    <a:pt x="244" y="42"/>
                    <a:pt x="244" y="42"/>
                    <a:pt x="244" y="42"/>
                  </a:cubicBezTo>
                  <a:cubicBezTo>
                    <a:pt x="244" y="168"/>
                    <a:pt x="244" y="168"/>
                    <a:pt x="244" y="168"/>
                  </a:cubicBezTo>
                  <a:lnTo>
                    <a:pt x="191" y="110"/>
                  </a:lnTo>
                  <a:close/>
                  <a:moveTo>
                    <a:pt x="12" y="12"/>
                  </a:moveTo>
                  <a:cubicBezTo>
                    <a:pt x="244" y="12"/>
                    <a:pt x="244" y="12"/>
                    <a:pt x="244" y="12"/>
                  </a:cubicBezTo>
                  <a:cubicBezTo>
                    <a:pt x="244" y="27"/>
                    <a:pt x="244" y="27"/>
                    <a:pt x="244" y="27"/>
                  </a:cubicBezTo>
                  <a:cubicBezTo>
                    <a:pt x="128" y="115"/>
                    <a:pt x="128" y="115"/>
                    <a:pt x="128" y="115"/>
                  </a:cubicBezTo>
                  <a:cubicBezTo>
                    <a:pt x="12" y="27"/>
                    <a:pt x="12" y="27"/>
                    <a:pt x="12" y="27"/>
                  </a:cubicBezTo>
                  <a:lnTo>
                    <a:pt x="12" y="12"/>
                  </a:lnTo>
                  <a:close/>
                </a:path>
              </a:pathLst>
            </a:custGeom>
            <a:solidFill>
              <a:schemeClr val="bg1"/>
            </a:solidFill>
            <a:ln>
              <a:noFill/>
            </a:ln>
          </p:spPr>
          <p:txBody>
            <a:bodyPr vert="horz" wrap="square" lIns="64291" tIns="32147" rIns="64291" bIns="32147" numCol="1" anchor="t" anchorCtr="0" compatLnSpc="1">
              <a:prstTxWarp prst="textNoShape">
                <a:avLst/>
              </a:prstTxWarp>
              <a:noAutofit/>
            </a:bodyPr>
            <a:lstStyle/>
            <a:p>
              <a:endParaRPr lang="en-US" dirty="0">
                <a:latin typeface="Lato Regular"/>
                <a:ea typeface="Lato Regular"/>
                <a:cs typeface="Lato Regular"/>
              </a:endParaRPr>
            </a:p>
          </p:txBody>
        </p:sp>
      </p:grpSp>
      <p:grpSp>
        <p:nvGrpSpPr>
          <p:cNvPr id="60" name="Group 59"/>
          <p:cNvGrpSpPr/>
          <p:nvPr/>
        </p:nvGrpSpPr>
        <p:grpSpPr>
          <a:xfrm>
            <a:off x="10603658" y="5318284"/>
            <a:ext cx="265792" cy="213676"/>
            <a:chOff x="2434439" y="2573087"/>
            <a:chExt cx="496617" cy="399241"/>
          </a:xfrm>
          <a:solidFill>
            <a:schemeClr val="bg1"/>
          </a:solidFill>
        </p:grpSpPr>
        <p:sp>
          <p:nvSpPr>
            <p:cNvPr id="61" name="Freeform 52"/>
            <p:cNvSpPr>
              <a:spLocks noEditPoints="1"/>
            </p:cNvSpPr>
            <p:nvPr/>
          </p:nvSpPr>
          <p:spPr bwMode="auto">
            <a:xfrm>
              <a:off x="2434439" y="2573087"/>
              <a:ext cx="496617" cy="399241"/>
            </a:xfrm>
            <a:custGeom>
              <a:avLst/>
              <a:gdLst>
                <a:gd name="T0" fmla="*/ 249 w 255"/>
                <a:gd name="T1" fmla="*/ 49 h 205"/>
                <a:gd name="T2" fmla="*/ 228 w 255"/>
                <a:gd name="T3" fmla="*/ 49 h 205"/>
                <a:gd name="T4" fmla="*/ 176 w 255"/>
                <a:gd name="T5" fmla="*/ 0 h 205"/>
                <a:gd name="T6" fmla="*/ 138 w 255"/>
                <a:gd name="T7" fmla="*/ 15 h 205"/>
                <a:gd name="T8" fmla="*/ 123 w 255"/>
                <a:gd name="T9" fmla="*/ 53 h 205"/>
                <a:gd name="T10" fmla="*/ 123 w 255"/>
                <a:gd name="T11" fmla="*/ 57 h 205"/>
                <a:gd name="T12" fmla="*/ 30 w 255"/>
                <a:gd name="T13" fmla="*/ 7 h 205"/>
                <a:gd name="T14" fmla="*/ 24 w 255"/>
                <a:gd name="T15" fmla="*/ 4 h 205"/>
                <a:gd name="T16" fmla="*/ 22 w 255"/>
                <a:gd name="T17" fmla="*/ 4 h 205"/>
                <a:gd name="T18" fmla="*/ 17 w 255"/>
                <a:gd name="T19" fmla="*/ 7 h 205"/>
                <a:gd name="T20" fmla="*/ 13 w 255"/>
                <a:gd name="T21" fmla="*/ 56 h 205"/>
                <a:gd name="T22" fmla="*/ 11 w 255"/>
                <a:gd name="T23" fmla="*/ 58 h 205"/>
                <a:gd name="T24" fmla="*/ 8 w 255"/>
                <a:gd name="T25" fmla="*/ 104 h 205"/>
                <a:gd name="T26" fmla="*/ 50 w 255"/>
                <a:gd name="T27" fmla="*/ 148 h 205"/>
                <a:gd name="T28" fmla="*/ 14 w 255"/>
                <a:gd name="T29" fmla="*/ 195 h 205"/>
                <a:gd name="T30" fmla="*/ 14 w 255"/>
                <a:gd name="T31" fmla="*/ 202 h 205"/>
                <a:gd name="T32" fmla="*/ 19 w 255"/>
                <a:gd name="T33" fmla="*/ 205 h 205"/>
                <a:gd name="T34" fmla="*/ 228 w 255"/>
                <a:gd name="T35" fmla="*/ 61 h 205"/>
                <a:gd name="T36" fmla="*/ 249 w 255"/>
                <a:gd name="T37" fmla="*/ 61 h 205"/>
                <a:gd name="T38" fmla="*/ 255 w 255"/>
                <a:gd name="T39" fmla="*/ 55 h 205"/>
                <a:gd name="T40" fmla="*/ 249 w 255"/>
                <a:gd name="T41" fmla="*/ 49 h 205"/>
                <a:gd name="T42" fmla="*/ 31 w 255"/>
                <a:gd name="T43" fmla="*/ 193 h 205"/>
                <a:gd name="T44" fmla="*/ 64 w 255"/>
                <a:gd name="T45" fmla="*/ 150 h 205"/>
                <a:gd name="T46" fmla="*/ 65 w 255"/>
                <a:gd name="T47" fmla="*/ 145 h 205"/>
                <a:gd name="T48" fmla="*/ 62 w 255"/>
                <a:gd name="T49" fmla="*/ 141 h 205"/>
                <a:gd name="T50" fmla="*/ 20 w 255"/>
                <a:gd name="T51" fmla="*/ 101 h 205"/>
                <a:gd name="T52" fmla="*/ 19 w 255"/>
                <a:gd name="T53" fmla="*/ 73 h 205"/>
                <a:gd name="T54" fmla="*/ 53 w 255"/>
                <a:gd name="T55" fmla="*/ 102 h 205"/>
                <a:gd name="T56" fmla="*/ 61 w 255"/>
                <a:gd name="T57" fmla="*/ 99 h 205"/>
                <a:gd name="T58" fmla="*/ 57 w 255"/>
                <a:gd name="T59" fmla="*/ 91 h 205"/>
                <a:gd name="T60" fmla="*/ 25 w 255"/>
                <a:gd name="T61" fmla="*/ 22 h 205"/>
                <a:gd name="T62" fmla="*/ 130 w 255"/>
                <a:gd name="T63" fmla="*/ 68 h 205"/>
                <a:gd name="T64" fmla="*/ 135 w 255"/>
                <a:gd name="T65" fmla="*/ 62 h 205"/>
                <a:gd name="T66" fmla="*/ 135 w 255"/>
                <a:gd name="T67" fmla="*/ 53 h 205"/>
                <a:gd name="T68" fmla="*/ 147 w 255"/>
                <a:gd name="T69" fmla="*/ 24 h 205"/>
                <a:gd name="T70" fmla="*/ 176 w 255"/>
                <a:gd name="T71" fmla="*/ 12 h 205"/>
                <a:gd name="T72" fmla="*/ 216 w 255"/>
                <a:gd name="T73" fmla="*/ 55 h 205"/>
                <a:gd name="T74" fmla="*/ 31 w 255"/>
                <a:gd name="T75"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5" h="205">
                  <a:moveTo>
                    <a:pt x="249" y="49"/>
                  </a:moveTo>
                  <a:cubicBezTo>
                    <a:pt x="228" y="49"/>
                    <a:pt x="228" y="49"/>
                    <a:pt x="228" y="49"/>
                  </a:cubicBezTo>
                  <a:cubicBezTo>
                    <a:pt x="225" y="22"/>
                    <a:pt x="203" y="1"/>
                    <a:pt x="176" y="0"/>
                  </a:cubicBezTo>
                  <a:cubicBezTo>
                    <a:pt x="162" y="0"/>
                    <a:pt x="149" y="5"/>
                    <a:pt x="138" y="15"/>
                  </a:cubicBezTo>
                  <a:cubicBezTo>
                    <a:pt x="128" y="25"/>
                    <a:pt x="123" y="39"/>
                    <a:pt x="123" y="53"/>
                  </a:cubicBezTo>
                  <a:cubicBezTo>
                    <a:pt x="123" y="57"/>
                    <a:pt x="123" y="57"/>
                    <a:pt x="123" y="57"/>
                  </a:cubicBezTo>
                  <a:cubicBezTo>
                    <a:pt x="107" y="59"/>
                    <a:pt x="58" y="60"/>
                    <a:pt x="30" y="7"/>
                  </a:cubicBezTo>
                  <a:cubicBezTo>
                    <a:pt x="29" y="5"/>
                    <a:pt x="27" y="4"/>
                    <a:pt x="24" y="4"/>
                  </a:cubicBezTo>
                  <a:cubicBezTo>
                    <a:pt x="22" y="4"/>
                    <a:pt x="22" y="4"/>
                    <a:pt x="22" y="4"/>
                  </a:cubicBezTo>
                  <a:cubicBezTo>
                    <a:pt x="20" y="4"/>
                    <a:pt x="18" y="5"/>
                    <a:pt x="17" y="7"/>
                  </a:cubicBezTo>
                  <a:cubicBezTo>
                    <a:pt x="16" y="8"/>
                    <a:pt x="7" y="31"/>
                    <a:pt x="13" y="56"/>
                  </a:cubicBezTo>
                  <a:cubicBezTo>
                    <a:pt x="12" y="57"/>
                    <a:pt x="12" y="57"/>
                    <a:pt x="11" y="58"/>
                  </a:cubicBezTo>
                  <a:cubicBezTo>
                    <a:pt x="11" y="59"/>
                    <a:pt x="0" y="79"/>
                    <a:pt x="8" y="104"/>
                  </a:cubicBezTo>
                  <a:cubicBezTo>
                    <a:pt x="14" y="122"/>
                    <a:pt x="28" y="137"/>
                    <a:pt x="50" y="148"/>
                  </a:cubicBezTo>
                  <a:cubicBezTo>
                    <a:pt x="14" y="195"/>
                    <a:pt x="14" y="195"/>
                    <a:pt x="14" y="195"/>
                  </a:cubicBezTo>
                  <a:cubicBezTo>
                    <a:pt x="13" y="197"/>
                    <a:pt x="13" y="200"/>
                    <a:pt x="14" y="202"/>
                  </a:cubicBezTo>
                  <a:cubicBezTo>
                    <a:pt x="15" y="204"/>
                    <a:pt x="17" y="205"/>
                    <a:pt x="19" y="205"/>
                  </a:cubicBezTo>
                  <a:cubicBezTo>
                    <a:pt x="147" y="205"/>
                    <a:pt x="225" y="151"/>
                    <a:pt x="228" y="61"/>
                  </a:cubicBezTo>
                  <a:cubicBezTo>
                    <a:pt x="249" y="61"/>
                    <a:pt x="249" y="61"/>
                    <a:pt x="249" y="61"/>
                  </a:cubicBezTo>
                  <a:cubicBezTo>
                    <a:pt x="252" y="61"/>
                    <a:pt x="255" y="58"/>
                    <a:pt x="255" y="55"/>
                  </a:cubicBezTo>
                  <a:cubicBezTo>
                    <a:pt x="255" y="51"/>
                    <a:pt x="252" y="49"/>
                    <a:pt x="249" y="49"/>
                  </a:cubicBezTo>
                  <a:close/>
                  <a:moveTo>
                    <a:pt x="31" y="193"/>
                  </a:moveTo>
                  <a:cubicBezTo>
                    <a:pt x="64" y="150"/>
                    <a:pt x="64" y="150"/>
                    <a:pt x="64" y="150"/>
                  </a:cubicBezTo>
                  <a:cubicBezTo>
                    <a:pt x="65" y="149"/>
                    <a:pt x="65" y="147"/>
                    <a:pt x="65" y="145"/>
                  </a:cubicBezTo>
                  <a:cubicBezTo>
                    <a:pt x="65" y="143"/>
                    <a:pt x="63" y="142"/>
                    <a:pt x="62" y="141"/>
                  </a:cubicBezTo>
                  <a:cubicBezTo>
                    <a:pt x="39" y="130"/>
                    <a:pt x="25" y="117"/>
                    <a:pt x="20" y="101"/>
                  </a:cubicBezTo>
                  <a:cubicBezTo>
                    <a:pt x="16" y="90"/>
                    <a:pt x="17" y="80"/>
                    <a:pt x="19" y="73"/>
                  </a:cubicBezTo>
                  <a:cubicBezTo>
                    <a:pt x="25" y="84"/>
                    <a:pt x="35" y="94"/>
                    <a:pt x="53" y="102"/>
                  </a:cubicBezTo>
                  <a:cubicBezTo>
                    <a:pt x="56" y="103"/>
                    <a:pt x="59" y="102"/>
                    <a:pt x="61" y="99"/>
                  </a:cubicBezTo>
                  <a:cubicBezTo>
                    <a:pt x="62" y="95"/>
                    <a:pt x="60" y="92"/>
                    <a:pt x="57" y="91"/>
                  </a:cubicBezTo>
                  <a:cubicBezTo>
                    <a:pt x="18" y="74"/>
                    <a:pt x="21" y="39"/>
                    <a:pt x="25" y="22"/>
                  </a:cubicBezTo>
                  <a:cubicBezTo>
                    <a:pt x="64" y="82"/>
                    <a:pt x="129" y="68"/>
                    <a:pt x="130" y="68"/>
                  </a:cubicBezTo>
                  <a:cubicBezTo>
                    <a:pt x="133" y="67"/>
                    <a:pt x="135" y="65"/>
                    <a:pt x="135" y="62"/>
                  </a:cubicBezTo>
                  <a:cubicBezTo>
                    <a:pt x="135" y="53"/>
                    <a:pt x="135" y="53"/>
                    <a:pt x="135" y="53"/>
                  </a:cubicBezTo>
                  <a:cubicBezTo>
                    <a:pt x="135" y="42"/>
                    <a:pt x="139" y="32"/>
                    <a:pt x="147" y="24"/>
                  </a:cubicBezTo>
                  <a:cubicBezTo>
                    <a:pt x="155" y="16"/>
                    <a:pt x="165" y="12"/>
                    <a:pt x="176" y="12"/>
                  </a:cubicBezTo>
                  <a:cubicBezTo>
                    <a:pt x="198" y="13"/>
                    <a:pt x="216" y="32"/>
                    <a:pt x="216" y="55"/>
                  </a:cubicBezTo>
                  <a:cubicBezTo>
                    <a:pt x="216" y="140"/>
                    <a:pt x="149" y="190"/>
                    <a:pt x="31" y="19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latin typeface="Lato Regular"/>
                <a:ea typeface="Lato Regular"/>
                <a:cs typeface="Lato Regular"/>
              </a:endParaRPr>
            </a:p>
          </p:txBody>
        </p:sp>
        <p:sp>
          <p:nvSpPr>
            <p:cNvPr id="62" name="Freeform 53"/>
            <p:cNvSpPr>
              <a:spLocks/>
            </p:cNvSpPr>
            <p:nvPr/>
          </p:nvSpPr>
          <p:spPr bwMode="auto">
            <a:xfrm>
              <a:off x="2761622" y="2650988"/>
              <a:ext cx="38950" cy="40898"/>
            </a:xfrm>
            <a:custGeom>
              <a:avLst/>
              <a:gdLst>
                <a:gd name="T0" fmla="*/ 3 w 20"/>
                <a:gd name="T1" fmla="*/ 4 h 21"/>
                <a:gd name="T2" fmla="*/ 0 w 20"/>
                <a:gd name="T3" fmla="*/ 11 h 21"/>
                <a:gd name="T4" fmla="*/ 3 w 20"/>
                <a:gd name="T5" fmla="*/ 18 h 21"/>
                <a:gd name="T6" fmla="*/ 10 w 20"/>
                <a:gd name="T7" fmla="*/ 21 h 21"/>
                <a:gd name="T8" fmla="*/ 17 w 20"/>
                <a:gd name="T9" fmla="*/ 18 h 21"/>
                <a:gd name="T10" fmla="*/ 20 w 20"/>
                <a:gd name="T11" fmla="*/ 11 h 21"/>
                <a:gd name="T12" fmla="*/ 17 w 20"/>
                <a:gd name="T13" fmla="*/ 4 h 21"/>
                <a:gd name="T14" fmla="*/ 3 w 20"/>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1">
                  <a:moveTo>
                    <a:pt x="3" y="4"/>
                  </a:moveTo>
                  <a:cubicBezTo>
                    <a:pt x="1" y="5"/>
                    <a:pt x="0" y="8"/>
                    <a:pt x="0" y="11"/>
                  </a:cubicBezTo>
                  <a:cubicBezTo>
                    <a:pt x="0" y="13"/>
                    <a:pt x="1" y="16"/>
                    <a:pt x="3" y="18"/>
                  </a:cubicBezTo>
                  <a:cubicBezTo>
                    <a:pt x="4" y="20"/>
                    <a:pt x="7" y="21"/>
                    <a:pt x="10" y="21"/>
                  </a:cubicBezTo>
                  <a:cubicBezTo>
                    <a:pt x="12" y="21"/>
                    <a:pt x="15" y="20"/>
                    <a:pt x="17" y="18"/>
                  </a:cubicBezTo>
                  <a:cubicBezTo>
                    <a:pt x="19" y="16"/>
                    <a:pt x="20" y="13"/>
                    <a:pt x="20" y="11"/>
                  </a:cubicBezTo>
                  <a:cubicBezTo>
                    <a:pt x="20" y="8"/>
                    <a:pt x="19" y="5"/>
                    <a:pt x="17" y="4"/>
                  </a:cubicBezTo>
                  <a:cubicBezTo>
                    <a:pt x="13" y="0"/>
                    <a:pt x="6" y="0"/>
                    <a:pt x="3"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latin typeface="Lato Regular"/>
                <a:ea typeface="Lato Regular"/>
                <a:cs typeface="Lato Regular"/>
              </a:endParaRPr>
            </a:p>
          </p:txBody>
        </p:sp>
      </p:grpSp>
      <p:sp>
        <p:nvSpPr>
          <p:cNvPr id="63" name="Freeform 54"/>
          <p:cNvSpPr>
            <a:spLocks noEditPoints="1"/>
          </p:cNvSpPr>
          <p:nvPr/>
        </p:nvSpPr>
        <p:spPr bwMode="auto">
          <a:xfrm>
            <a:off x="8286303" y="5290006"/>
            <a:ext cx="127543" cy="234144"/>
          </a:xfrm>
          <a:custGeom>
            <a:avLst/>
            <a:gdLst>
              <a:gd name="T0" fmla="*/ 102 w 134"/>
              <a:gd name="T1" fmla="*/ 54 h 246"/>
              <a:gd name="T2" fmla="*/ 127 w 134"/>
              <a:gd name="T3" fmla="*/ 55 h 246"/>
              <a:gd name="T4" fmla="*/ 127 w 134"/>
              <a:gd name="T5" fmla="*/ 55 h 246"/>
              <a:gd name="T6" fmla="*/ 133 w 134"/>
              <a:gd name="T7" fmla="*/ 49 h 246"/>
              <a:gd name="T8" fmla="*/ 134 w 134"/>
              <a:gd name="T9" fmla="*/ 8 h 246"/>
              <a:gd name="T10" fmla="*/ 129 w 134"/>
              <a:gd name="T11" fmla="*/ 2 h 246"/>
              <a:gd name="T12" fmla="*/ 92 w 134"/>
              <a:gd name="T13" fmla="*/ 0 h 246"/>
              <a:gd name="T14" fmla="*/ 29 w 134"/>
              <a:gd name="T15" fmla="*/ 57 h 246"/>
              <a:gd name="T16" fmla="*/ 29 w 134"/>
              <a:gd name="T17" fmla="*/ 85 h 246"/>
              <a:gd name="T18" fmla="*/ 6 w 134"/>
              <a:gd name="T19" fmla="*/ 85 h 246"/>
              <a:gd name="T20" fmla="*/ 0 w 134"/>
              <a:gd name="T21" fmla="*/ 91 h 246"/>
              <a:gd name="T22" fmla="*/ 0 w 134"/>
              <a:gd name="T23" fmla="*/ 138 h 246"/>
              <a:gd name="T24" fmla="*/ 6 w 134"/>
              <a:gd name="T25" fmla="*/ 144 h 246"/>
              <a:gd name="T26" fmla="*/ 29 w 134"/>
              <a:gd name="T27" fmla="*/ 144 h 246"/>
              <a:gd name="T28" fmla="*/ 29 w 134"/>
              <a:gd name="T29" fmla="*/ 240 h 246"/>
              <a:gd name="T30" fmla="*/ 35 w 134"/>
              <a:gd name="T31" fmla="*/ 246 h 246"/>
              <a:gd name="T32" fmla="*/ 85 w 134"/>
              <a:gd name="T33" fmla="*/ 246 h 246"/>
              <a:gd name="T34" fmla="*/ 91 w 134"/>
              <a:gd name="T35" fmla="*/ 240 h 246"/>
              <a:gd name="T36" fmla="*/ 91 w 134"/>
              <a:gd name="T37" fmla="*/ 144 h 246"/>
              <a:gd name="T38" fmla="*/ 126 w 134"/>
              <a:gd name="T39" fmla="*/ 144 h 246"/>
              <a:gd name="T40" fmla="*/ 126 w 134"/>
              <a:gd name="T41" fmla="*/ 144 h 246"/>
              <a:gd name="T42" fmla="*/ 132 w 134"/>
              <a:gd name="T43" fmla="*/ 139 h 246"/>
              <a:gd name="T44" fmla="*/ 134 w 134"/>
              <a:gd name="T45" fmla="*/ 91 h 246"/>
              <a:gd name="T46" fmla="*/ 133 w 134"/>
              <a:gd name="T47" fmla="*/ 87 h 246"/>
              <a:gd name="T48" fmla="*/ 128 w 134"/>
              <a:gd name="T49" fmla="*/ 85 h 246"/>
              <a:gd name="T50" fmla="*/ 91 w 134"/>
              <a:gd name="T51" fmla="*/ 85 h 246"/>
              <a:gd name="T52" fmla="*/ 91 w 134"/>
              <a:gd name="T53" fmla="*/ 66 h 246"/>
              <a:gd name="T54" fmla="*/ 102 w 134"/>
              <a:gd name="T55" fmla="*/ 54 h 246"/>
              <a:gd name="T56" fmla="*/ 85 w 134"/>
              <a:gd name="T57" fmla="*/ 97 h 246"/>
              <a:gd name="T58" fmla="*/ 122 w 134"/>
              <a:gd name="T59" fmla="*/ 97 h 246"/>
              <a:gd name="T60" fmla="*/ 121 w 134"/>
              <a:gd name="T61" fmla="*/ 132 h 246"/>
              <a:gd name="T62" fmla="*/ 85 w 134"/>
              <a:gd name="T63" fmla="*/ 132 h 246"/>
              <a:gd name="T64" fmla="*/ 81 w 134"/>
              <a:gd name="T65" fmla="*/ 134 h 246"/>
              <a:gd name="T66" fmla="*/ 79 w 134"/>
              <a:gd name="T67" fmla="*/ 138 h 246"/>
              <a:gd name="T68" fmla="*/ 79 w 134"/>
              <a:gd name="T69" fmla="*/ 234 h 246"/>
              <a:gd name="T70" fmla="*/ 41 w 134"/>
              <a:gd name="T71" fmla="*/ 234 h 246"/>
              <a:gd name="T72" fmla="*/ 41 w 134"/>
              <a:gd name="T73" fmla="*/ 138 h 246"/>
              <a:gd name="T74" fmla="*/ 35 w 134"/>
              <a:gd name="T75" fmla="*/ 132 h 246"/>
              <a:gd name="T76" fmla="*/ 12 w 134"/>
              <a:gd name="T77" fmla="*/ 132 h 246"/>
              <a:gd name="T78" fmla="*/ 12 w 134"/>
              <a:gd name="T79" fmla="*/ 97 h 246"/>
              <a:gd name="T80" fmla="*/ 35 w 134"/>
              <a:gd name="T81" fmla="*/ 97 h 246"/>
              <a:gd name="T82" fmla="*/ 41 w 134"/>
              <a:gd name="T83" fmla="*/ 91 h 246"/>
              <a:gd name="T84" fmla="*/ 41 w 134"/>
              <a:gd name="T85" fmla="*/ 57 h 246"/>
              <a:gd name="T86" fmla="*/ 92 w 134"/>
              <a:gd name="T87" fmla="*/ 12 h 246"/>
              <a:gd name="T88" fmla="*/ 122 w 134"/>
              <a:gd name="T89" fmla="*/ 13 h 246"/>
              <a:gd name="T90" fmla="*/ 121 w 134"/>
              <a:gd name="T91" fmla="*/ 42 h 246"/>
              <a:gd name="T92" fmla="*/ 102 w 134"/>
              <a:gd name="T93" fmla="*/ 42 h 246"/>
              <a:gd name="T94" fmla="*/ 79 w 134"/>
              <a:gd name="T95" fmla="*/ 63 h 246"/>
              <a:gd name="T96" fmla="*/ 79 w 134"/>
              <a:gd name="T97" fmla="*/ 64 h 246"/>
              <a:gd name="T98" fmla="*/ 79 w 134"/>
              <a:gd name="T99" fmla="*/ 91 h 246"/>
              <a:gd name="T100" fmla="*/ 85 w 134"/>
              <a:gd name="T101" fmla="*/ 9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246">
                <a:moveTo>
                  <a:pt x="102" y="54"/>
                </a:moveTo>
                <a:cubicBezTo>
                  <a:pt x="115" y="54"/>
                  <a:pt x="127" y="55"/>
                  <a:pt x="127" y="55"/>
                </a:cubicBezTo>
                <a:cubicBezTo>
                  <a:pt x="127" y="55"/>
                  <a:pt x="127" y="55"/>
                  <a:pt x="127" y="55"/>
                </a:cubicBezTo>
                <a:cubicBezTo>
                  <a:pt x="130" y="55"/>
                  <a:pt x="133" y="52"/>
                  <a:pt x="133" y="49"/>
                </a:cubicBezTo>
                <a:cubicBezTo>
                  <a:pt x="134" y="8"/>
                  <a:pt x="134" y="8"/>
                  <a:pt x="134" y="8"/>
                </a:cubicBezTo>
                <a:cubicBezTo>
                  <a:pt x="134" y="5"/>
                  <a:pt x="132" y="2"/>
                  <a:pt x="129" y="2"/>
                </a:cubicBezTo>
                <a:cubicBezTo>
                  <a:pt x="128" y="2"/>
                  <a:pt x="108" y="0"/>
                  <a:pt x="92" y="0"/>
                </a:cubicBezTo>
                <a:cubicBezTo>
                  <a:pt x="46" y="0"/>
                  <a:pt x="29" y="31"/>
                  <a:pt x="29" y="57"/>
                </a:cubicBezTo>
                <a:cubicBezTo>
                  <a:pt x="29" y="85"/>
                  <a:pt x="29" y="85"/>
                  <a:pt x="29" y="85"/>
                </a:cubicBezTo>
                <a:cubicBezTo>
                  <a:pt x="6" y="85"/>
                  <a:pt x="6" y="85"/>
                  <a:pt x="6" y="85"/>
                </a:cubicBezTo>
                <a:cubicBezTo>
                  <a:pt x="3" y="85"/>
                  <a:pt x="0" y="87"/>
                  <a:pt x="0" y="91"/>
                </a:cubicBezTo>
                <a:cubicBezTo>
                  <a:pt x="0" y="138"/>
                  <a:pt x="0" y="138"/>
                  <a:pt x="0" y="138"/>
                </a:cubicBezTo>
                <a:cubicBezTo>
                  <a:pt x="0" y="142"/>
                  <a:pt x="3" y="144"/>
                  <a:pt x="6" y="144"/>
                </a:cubicBezTo>
                <a:cubicBezTo>
                  <a:pt x="29" y="144"/>
                  <a:pt x="29" y="144"/>
                  <a:pt x="29" y="144"/>
                </a:cubicBezTo>
                <a:cubicBezTo>
                  <a:pt x="29" y="240"/>
                  <a:pt x="29" y="240"/>
                  <a:pt x="29" y="240"/>
                </a:cubicBezTo>
                <a:cubicBezTo>
                  <a:pt x="29" y="244"/>
                  <a:pt x="32" y="246"/>
                  <a:pt x="35" y="246"/>
                </a:cubicBezTo>
                <a:cubicBezTo>
                  <a:pt x="85" y="246"/>
                  <a:pt x="85" y="246"/>
                  <a:pt x="85" y="246"/>
                </a:cubicBezTo>
                <a:cubicBezTo>
                  <a:pt x="89" y="246"/>
                  <a:pt x="91" y="244"/>
                  <a:pt x="91" y="240"/>
                </a:cubicBezTo>
                <a:cubicBezTo>
                  <a:pt x="91" y="144"/>
                  <a:pt x="91" y="144"/>
                  <a:pt x="91" y="144"/>
                </a:cubicBezTo>
                <a:cubicBezTo>
                  <a:pt x="126" y="144"/>
                  <a:pt x="126" y="144"/>
                  <a:pt x="126" y="144"/>
                </a:cubicBezTo>
                <a:cubicBezTo>
                  <a:pt x="126" y="144"/>
                  <a:pt x="126" y="144"/>
                  <a:pt x="126" y="144"/>
                </a:cubicBezTo>
                <a:cubicBezTo>
                  <a:pt x="130" y="144"/>
                  <a:pt x="132" y="142"/>
                  <a:pt x="132" y="139"/>
                </a:cubicBezTo>
                <a:cubicBezTo>
                  <a:pt x="134" y="91"/>
                  <a:pt x="134" y="91"/>
                  <a:pt x="134" y="91"/>
                </a:cubicBezTo>
                <a:cubicBezTo>
                  <a:pt x="134" y="89"/>
                  <a:pt x="134" y="88"/>
                  <a:pt x="133" y="87"/>
                </a:cubicBezTo>
                <a:cubicBezTo>
                  <a:pt x="131" y="85"/>
                  <a:pt x="130" y="85"/>
                  <a:pt x="128" y="85"/>
                </a:cubicBezTo>
                <a:cubicBezTo>
                  <a:pt x="91" y="85"/>
                  <a:pt x="91" y="85"/>
                  <a:pt x="91" y="85"/>
                </a:cubicBezTo>
                <a:cubicBezTo>
                  <a:pt x="91" y="66"/>
                  <a:pt x="91" y="66"/>
                  <a:pt x="91" y="66"/>
                </a:cubicBezTo>
                <a:cubicBezTo>
                  <a:pt x="91" y="57"/>
                  <a:pt x="92" y="54"/>
                  <a:pt x="102" y="54"/>
                </a:cubicBezTo>
                <a:close/>
                <a:moveTo>
                  <a:pt x="85" y="97"/>
                </a:moveTo>
                <a:cubicBezTo>
                  <a:pt x="122" y="97"/>
                  <a:pt x="122" y="97"/>
                  <a:pt x="122" y="97"/>
                </a:cubicBezTo>
                <a:cubicBezTo>
                  <a:pt x="121" y="132"/>
                  <a:pt x="121" y="132"/>
                  <a:pt x="121" y="132"/>
                </a:cubicBezTo>
                <a:cubicBezTo>
                  <a:pt x="85" y="132"/>
                  <a:pt x="85" y="132"/>
                  <a:pt x="85" y="132"/>
                </a:cubicBezTo>
                <a:cubicBezTo>
                  <a:pt x="84" y="132"/>
                  <a:pt x="82" y="133"/>
                  <a:pt x="81" y="134"/>
                </a:cubicBezTo>
                <a:cubicBezTo>
                  <a:pt x="80" y="135"/>
                  <a:pt x="79" y="136"/>
                  <a:pt x="79" y="138"/>
                </a:cubicBezTo>
                <a:cubicBezTo>
                  <a:pt x="79" y="234"/>
                  <a:pt x="79" y="234"/>
                  <a:pt x="79" y="234"/>
                </a:cubicBezTo>
                <a:cubicBezTo>
                  <a:pt x="41" y="234"/>
                  <a:pt x="41" y="234"/>
                  <a:pt x="41" y="234"/>
                </a:cubicBezTo>
                <a:cubicBezTo>
                  <a:pt x="41" y="138"/>
                  <a:pt x="41" y="138"/>
                  <a:pt x="41" y="138"/>
                </a:cubicBezTo>
                <a:cubicBezTo>
                  <a:pt x="41" y="135"/>
                  <a:pt x="39" y="132"/>
                  <a:pt x="35" y="132"/>
                </a:cubicBezTo>
                <a:cubicBezTo>
                  <a:pt x="12" y="132"/>
                  <a:pt x="12" y="132"/>
                  <a:pt x="12" y="132"/>
                </a:cubicBezTo>
                <a:cubicBezTo>
                  <a:pt x="12" y="97"/>
                  <a:pt x="12" y="97"/>
                  <a:pt x="12" y="97"/>
                </a:cubicBezTo>
                <a:cubicBezTo>
                  <a:pt x="35" y="97"/>
                  <a:pt x="35" y="97"/>
                  <a:pt x="35" y="97"/>
                </a:cubicBezTo>
                <a:cubicBezTo>
                  <a:pt x="39" y="97"/>
                  <a:pt x="41" y="94"/>
                  <a:pt x="41" y="91"/>
                </a:cubicBezTo>
                <a:cubicBezTo>
                  <a:pt x="41" y="57"/>
                  <a:pt x="41" y="57"/>
                  <a:pt x="41" y="57"/>
                </a:cubicBezTo>
                <a:cubicBezTo>
                  <a:pt x="41" y="35"/>
                  <a:pt x="55" y="12"/>
                  <a:pt x="92" y="12"/>
                </a:cubicBezTo>
                <a:cubicBezTo>
                  <a:pt x="103" y="12"/>
                  <a:pt x="115" y="13"/>
                  <a:pt x="122" y="13"/>
                </a:cubicBezTo>
                <a:cubicBezTo>
                  <a:pt x="121" y="42"/>
                  <a:pt x="121" y="42"/>
                  <a:pt x="121" y="42"/>
                </a:cubicBezTo>
                <a:cubicBezTo>
                  <a:pt x="116" y="42"/>
                  <a:pt x="109" y="42"/>
                  <a:pt x="102" y="42"/>
                </a:cubicBezTo>
                <a:cubicBezTo>
                  <a:pt x="84" y="42"/>
                  <a:pt x="80" y="52"/>
                  <a:pt x="79" y="63"/>
                </a:cubicBezTo>
                <a:cubicBezTo>
                  <a:pt x="79" y="63"/>
                  <a:pt x="79" y="63"/>
                  <a:pt x="79" y="64"/>
                </a:cubicBezTo>
                <a:cubicBezTo>
                  <a:pt x="79" y="91"/>
                  <a:pt x="79" y="91"/>
                  <a:pt x="79" y="91"/>
                </a:cubicBezTo>
                <a:cubicBezTo>
                  <a:pt x="79" y="94"/>
                  <a:pt x="82" y="97"/>
                  <a:pt x="85" y="97"/>
                </a:cubicBezTo>
                <a:close/>
              </a:path>
            </a:pathLst>
          </a:custGeom>
          <a:solidFill>
            <a:schemeClr val="bg1"/>
          </a:solidFill>
          <a:ln>
            <a:noFill/>
          </a:ln>
        </p:spPr>
        <p:txBody>
          <a:bodyPr vert="horz" wrap="square" lIns="64291" tIns="32147" rIns="64291" bIns="32147" numCol="1" anchor="t" anchorCtr="0" compatLnSpc="1">
            <a:prstTxWarp prst="textNoShape">
              <a:avLst/>
            </a:prstTxWarp>
            <a:noAutofit/>
          </a:bodyPr>
          <a:lstStyle/>
          <a:p>
            <a:endParaRPr lang="en-US" dirty="0">
              <a:latin typeface="Lato Regular"/>
              <a:ea typeface="Lato Regular"/>
              <a:cs typeface="Lato Regular"/>
            </a:endParaRPr>
          </a:p>
        </p:txBody>
      </p:sp>
      <p:sp>
        <p:nvSpPr>
          <p:cNvPr id="64" name="Freeform 75"/>
          <p:cNvSpPr>
            <a:spLocks noEditPoints="1"/>
          </p:cNvSpPr>
          <p:nvPr/>
        </p:nvSpPr>
        <p:spPr bwMode="auto">
          <a:xfrm>
            <a:off x="1342430" y="5276745"/>
            <a:ext cx="276224" cy="260671"/>
          </a:xfrm>
          <a:custGeom>
            <a:avLst/>
            <a:gdLst>
              <a:gd name="T0" fmla="*/ 254 w 257"/>
              <a:gd name="T1" fmla="*/ 90 h 243"/>
              <a:gd name="T2" fmla="*/ 132 w 257"/>
              <a:gd name="T3" fmla="*/ 1 h 243"/>
              <a:gd name="T4" fmla="*/ 125 w 257"/>
              <a:gd name="T5" fmla="*/ 1 h 243"/>
              <a:gd name="T6" fmla="*/ 3 w 257"/>
              <a:gd name="T7" fmla="*/ 90 h 243"/>
              <a:gd name="T8" fmla="*/ 2 w 257"/>
              <a:gd name="T9" fmla="*/ 98 h 243"/>
              <a:gd name="T10" fmla="*/ 7 w 257"/>
              <a:gd name="T11" fmla="*/ 100 h 243"/>
              <a:gd name="T12" fmla="*/ 10 w 257"/>
              <a:gd name="T13" fmla="*/ 99 h 243"/>
              <a:gd name="T14" fmla="*/ 35 w 257"/>
              <a:gd name="T15" fmla="*/ 81 h 243"/>
              <a:gd name="T16" fmla="*/ 35 w 257"/>
              <a:gd name="T17" fmla="*/ 237 h 243"/>
              <a:gd name="T18" fmla="*/ 41 w 257"/>
              <a:gd name="T19" fmla="*/ 243 h 243"/>
              <a:gd name="T20" fmla="*/ 216 w 257"/>
              <a:gd name="T21" fmla="*/ 243 h 243"/>
              <a:gd name="T22" fmla="*/ 222 w 257"/>
              <a:gd name="T23" fmla="*/ 237 h 243"/>
              <a:gd name="T24" fmla="*/ 222 w 257"/>
              <a:gd name="T25" fmla="*/ 81 h 243"/>
              <a:gd name="T26" fmla="*/ 247 w 257"/>
              <a:gd name="T27" fmla="*/ 99 h 243"/>
              <a:gd name="T28" fmla="*/ 255 w 257"/>
              <a:gd name="T29" fmla="*/ 98 h 243"/>
              <a:gd name="T30" fmla="*/ 254 w 257"/>
              <a:gd name="T31" fmla="*/ 90 h 243"/>
              <a:gd name="T32" fmla="*/ 151 w 257"/>
              <a:gd name="T33" fmla="*/ 231 h 243"/>
              <a:gd name="T34" fmla="*/ 107 w 257"/>
              <a:gd name="T35" fmla="*/ 231 h 243"/>
              <a:gd name="T36" fmla="*/ 107 w 257"/>
              <a:gd name="T37" fmla="*/ 154 h 243"/>
              <a:gd name="T38" fmla="*/ 151 w 257"/>
              <a:gd name="T39" fmla="*/ 154 h 243"/>
              <a:gd name="T40" fmla="*/ 151 w 257"/>
              <a:gd name="T41" fmla="*/ 231 h 243"/>
              <a:gd name="T42" fmla="*/ 210 w 257"/>
              <a:gd name="T43" fmla="*/ 76 h 243"/>
              <a:gd name="T44" fmla="*/ 210 w 257"/>
              <a:gd name="T45" fmla="*/ 231 h 243"/>
              <a:gd name="T46" fmla="*/ 163 w 257"/>
              <a:gd name="T47" fmla="*/ 231 h 243"/>
              <a:gd name="T48" fmla="*/ 163 w 257"/>
              <a:gd name="T49" fmla="*/ 148 h 243"/>
              <a:gd name="T50" fmla="*/ 157 w 257"/>
              <a:gd name="T51" fmla="*/ 142 h 243"/>
              <a:gd name="T52" fmla="*/ 101 w 257"/>
              <a:gd name="T53" fmla="*/ 142 h 243"/>
              <a:gd name="T54" fmla="*/ 95 w 257"/>
              <a:gd name="T55" fmla="*/ 148 h 243"/>
              <a:gd name="T56" fmla="*/ 95 w 257"/>
              <a:gd name="T57" fmla="*/ 231 h 243"/>
              <a:gd name="T58" fmla="*/ 47 w 257"/>
              <a:gd name="T59" fmla="*/ 231 h 243"/>
              <a:gd name="T60" fmla="*/ 47 w 257"/>
              <a:gd name="T61" fmla="*/ 76 h 243"/>
              <a:gd name="T62" fmla="*/ 47 w 257"/>
              <a:gd name="T63" fmla="*/ 73 h 243"/>
              <a:gd name="T64" fmla="*/ 129 w 257"/>
              <a:gd name="T65" fmla="*/ 14 h 243"/>
              <a:gd name="T66" fmla="*/ 211 w 257"/>
              <a:gd name="T67" fmla="*/ 73 h 243"/>
              <a:gd name="T68" fmla="*/ 210 w 257"/>
              <a:gd name="T69" fmla="*/ 7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 h="243">
                <a:moveTo>
                  <a:pt x="254" y="90"/>
                </a:moveTo>
                <a:cubicBezTo>
                  <a:pt x="132" y="1"/>
                  <a:pt x="132" y="1"/>
                  <a:pt x="132" y="1"/>
                </a:cubicBezTo>
                <a:cubicBezTo>
                  <a:pt x="130" y="0"/>
                  <a:pt x="127" y="0"/>
                  <a:pt x="125" y="1"/>
                </a:cubicBezTo>
                <a:cubicBezTo>
                  <a:pt x="3" y="90"/>
                  <a:pt x="3" y="90"/>
                  <a:pt x="3" y="90"/>
                </a:cubicBezTo>
                <a:cubicBezTo>
                  <a:pt x="0" y="92"/>
                  <a:pt x="0" y="95"/>
                  <a:pt x="2" y="98"/>
                </a:cubicBezTo>
                <a:cubicBezTo>
                  <a:pt x="3" y="100"/>
                  <a:pt x="5" y="100"/>
                  <a:pt x="7" y="100"/>
                </a:cubicBezTo>
                <a:cubicBezTo>
                  <a:pt x="8" y="100"/>
                  <a:pt x="9" y="100"/>
                  <a:pt x="10" y="99"/>
                </a:cubicBezTo>
                <a:cubicBezTo>
                  <a:pt x="35" y="81"/>
                  <a:pt x="35" y="81"/>
                  <a:pt x="35" y="81"/>
                </a:cubicBezTo>
                <a:cubicBezTo>
                  <a:pt x="35" y="237"/>
                  <a:pt x="35" y="237"/>
                  <a:pt x="35" y="237"/>
                </a:cubicBezTo>
                <a:cubicBezTo>
                  <a:pt x="35" y="240"/>
                  <a:pt x="38" y="243"/>
                  <a:pt x="41" y="243"/>
                </a:cubicBezTo>
                <a:cubicBezTo>
                  <a:pt x="216" y="243"/>
                  <a:pt x="216" y="243"/>
                  <a:pt x="216" y="243"/>
                </a:cubicBezTo>
                <a:cubicBezTo>
                  <a:pt x="219" y="243"/>
                  <a:pt x="222" y="240"/>
                  <a:pt x="222" y="237"/>
                </a:cubicBezTo>
                <a:cubicBezTo>
                  <a:pt x="222" y="81"/>
                  <a:pt x="222" y="81"/>
                  <a:pt x="222" y="81"/>
                </a:cubicBezTo>
                <a:cubicBezTo>
                  <a:pt x="247" y="99"/>
                  <a:pt x="247" y="99"/>
                  <a:pt x="247" y="99"/>
                </a:cubicBezTo>
                <a:cubicBezTo>
                  <a:pt x="250" y="101"/>
                  <a:pt x="253" y="101"/>
                  <a:pt x="255" y="98"/>
                </a:cubicBezTo>
                <a:cubicBezTo>
                  <a:pt x="257" y="95"/>
                  <a:pt x="257" y="92"/>
                  <a:pt x="254" y="90"/>
                </a:cubicBezTo>
                <a:close/>
                <a:moveTo>
                  <a:pt x="151" y="231"/>
                </a:moveTo>
                <a:cubicBezTo>
                  <a:pt x="107" y="231"/>
                  <a:pt x="107" y="231"/>
                  <a:pt x="107" y="231"/>
                </a:cubicBezTo>
                <a:cubicBezTo>
                  <a:pt x="107" y="154"/>
                  <a:pt x="107" y="154"/>
                  <a:pt x="107" y="154"/>
                </a:cubicBezTo>
                <a:cubicBezTo>
                  <a:pt x="151" y="154"/>
                  <a:pt x="151" y="154"/>
                  <a:pt x="151" y="154"/>
                </a:cubicBezTo>
                <a:lnTo>
                  <a:pt x="151" y="231"/>
                </a:lnTo>
                <a:close/>
                <a:moveTo>
                  <a:pt x="210" y="76"/>
                </a:moveTo>
                <a:cubicBezTo>
                  <a:pt x="210" y="231"/>
                  <a:pt x="210" y="231"/>
                  <a:pt x="210" y="231"/>
                </a:cubicBezTo>
                <a:cubicBezTo>
                  <a:pt x="163" y="231"/>
                  <a:pt x="163" y="231"/>
                  <a:pt x="163" y="231"/>
                </a:cubicBezTo>
                <a:cubicBezTo>
                  <a:pt x="163" y="148"/>
                  <a:pt x="163" y="148"/>
                  <a:pt x="163" y="148"/>
                </a:cubicBezTo>
                <a:cubicBezTo>
                  <a:pt x="163" y="144"/>
                  <a:pt x="160" y="142"/>
                  <a:pt x="157" y="142"/>
                </a:cubicBezTo>
                <a:cubicBezTo>
                  <a:pt x="101" y="142"/>
                  <a:pt x="101" y="142"/>
                  <a:pt x="101" y="142"/>
                </a:cubicBezTo>
                <a:cubicBezTo>
                  <a:pt x="97" y="142"/>
                  <a:pt x="95" y="144"/>
                  <a:pt x="95" y="148"/>
                </a:cubicBezTo>
                <a:cubicBezTo>
                  <a:pt x="95" y="231"/>
                  <a:pt x="95" y="231"/>
                  <a:pt x="95" y="231"/>
                </a:cubicBezTo>
                <a:cubicBezTo>
                  <a:pt x="47" y="231"/>
                  <a:pt x="47" y="231"/>
                  <a:pt x="47" y="231"/>
                </a:cubicBezTo>
                <a:cubicBezTo>
                  <a:pt x="47" y="76"/>
                  <a:pt x="47" y="76"/>
                  <a:pt x="47" y="76"/>
                </a:cubicBezTo>
                <a:cubicBezTo>
                  <a:pt x="47" y="75"/>
                  <a:pt x="47" y="74"/>
                  <a:pt x="47" y="73"/>
                </a:cubicBezTo>
                <a:cubicBezTo>
                  <a:pt x="129" y="14"/>
                  <a:pt x="129" y="14"/>
                  <a:pt x="129" y="14"/>
                </a:cubicBezTo>
                <a:cubicBezTo>
                  <a:pt x="211" y="73"/>
                  <a:pt x="211" y="73"/>
                  <a:pt x="211" y="73"/>
                </a:cubicBezTo>
                <a:cubicBezTo>
                  <a:pt x="210" y="74"/>
                  <a:pt x="210" y="75"/>
                  <a:pt x="210" y="76"/>
                </a:cubicBezTo>
                <a:close/>
              </a:path>
            </a:pathLst>
          </a:custGeom>
          <a:solidFill>
            <a:schemeClr val="bg1"/>
          </a:solidFill>
          <a:ln>
            <a:noFill/>
          </a:ln>
        </p:spPr>
        <p:txBody>
          <a:bodyPr vert="horz" wrap="square" lIns="64291" tIns="32147" rIns="64291" bIns="32147" numCol="1" anchor="t" anchorCtr="0" compatLnSpc="1">
            <a:prstTxWarp prst="textNoShape">
              <a:avLst/>
            </a:prstTxWarp>
            <a:noAutofit/>
          </a:bodyPr>
          <a:lstStyle/>
          <a:p>
            <a:endParaRPr lang="en-US" dirty="0">
              <a:latin typeface="Lato Regular"/>
              <a:ea typeface="Lato Regular"/>
              <a:cs typeface="Lato Regular"/>
            </a:endParaRPr>
          </a:p>
        </p:txBody>
      </p:sp>
      <p:sp>
        <p:nvSpPr>
          <p:cNvPr id="33" name="Shape 85"/>
          <p:cNvSpPr/>
          <p:nvPr/>
        </p:nvSpPr>
        <p:spPr>
          <a:xfrm flipH="1">
            <a:off x="2708251" y="5153658"/>
            <a:ext cx="0" cy="857901"/>
          </a:xfrm>
          <a:prstGeom prst="line">
            <a:avLst/>
          </a:prstGeom>
          <a:ln w="12700">
            <a:solidFill>
              <a:schemeClr val="bg1">
                <a:lumMod val="85000"/>
              </a:schemeClr>
            </a:solidFill>
            <a:custDash>
              <a:ds d="100000" sp="200000"/>
            </a:custDash>
            <a:round/>
            <a:headEnd type="oval" w="sm" len="sm"/>
            <a:tailEnd type="oval" w="sm" len="sm"/>
          </a:ln>
        </p:spPr>
        <p:txBody>
          <a:bodyPr lIns="32145" tIns="32147" rIns="32145" bIns="32147" anchor="t" anchorCtr="0">
            <a:noAutofit/>
          </a:bodyPr>
          <a:lstStyle/>
          <a:p>
            <a:pPr lvl="0">
              <a:defRPr sz="2400"/>
            </a:pPr>
            <a:endParaRPr sz="2400" dirty="0">
              <a:latin typeface="Lato Regular"/>
              <a:ea typeface="Lato Regular"/>
              <a:cs typeface="Lato Regular"/>
            </a:endParaRPr>
          </a:p>
        </p:txBody>
      </p:sp>
      <p:sp>
        <p:nvSpPr>
          <p:cNvPr id="34" name="Shape 85"/>
          <p:cNvSpPr/>
          <p:nvPr/>
        </p:nvSpPr>
        <p:spPr>
          <a:xfrm flipH="1">
            <a:off x="7211385" y="5153658"/>
            <a:ext cx="0" cy="857901"/>
          </a:xfrm>
          <a:prstGeom prst="line">
            <a:avLst/>
          </a:prstGeom>
          <a:ln w="12700">
            <a:solidFill>
              <a:schemeClr val="bg1">
                <a:lumMod val="85000"/>
              </a:schemeClr>
            </a:solidFill>
            <a:custDash>
              <a:ds d="100000" sp="200000"/>
            </a:custDash>
            <a:round/>
            <a:headEnd type="oval" w="sm" len="sm"/>
            <a:tailEnd type="oval" w="sm" len="sm"/>
          </a:ln>
        </p:spPr>
        <p:txBody>
          <a:bodyPr lIns="32145" tIns="32147" rIns="32145" bIns="32147" anchor="t" anchorCtr="0">
            <a:noAutofit/>
          </a:bodyPr>
          <a:lstStyle/>
          <a:p>
            <a:pPr lvl="0">
              <a:defRPr sz="2400"/>
            </a:pPr>
            <a:endParaRPr sz="2400" dirty="0">
              <a:latin typeface="Lato Regular"/>
              <a:ea typeface="Lato Regular"/>
              <a:cs typeface="Lato Regular"/>
            </a:endParaRPr>
          </a:p>
        </p:txBody>
      </p:sp>
      <p:sp>
        <p:nvSpPr>
          <p:cNvPr id="35" name="Shape 85"/>
          <p:cNvSpPr/>
          <p:nvPr/>
        </p:nvSpPr>
        <p:spPr>
          <a:xfrm flipH="1">
            <a:off x="9462951" y="5153658"/>
            <a:ext cx="0" cy="857901"/>
          </a:xfrm>
          <a:prstGeom prst="line">
            <a:avLst/>
          </a:prstGeom>
          <a:ln w="12700">
            <a:solidFill>
              <a:schemeClr val="bg1">
                <a:lumMod val="85000"/>
              </a:schemeClr>
            </a:solidFill>
            <a:custDash>
              <a:ds d="100000" sp="200000"/>
            </a:custDash>
            <a:round/>
            <a:headEnd type="oval" w="sm" len="sm"/>
            <a:tailEnd type="oval" w="sm" len="sm"/>
          </a:ln>
        </p:spPr>
        <p:txBody>
          <a:bodyPr lIns="32145" tIns="32147" rIns="32145" bIns="32147" anchor="t" anchorCtr="0">
            <a:noAutofit/>
          </a:bodyPr>
          <a:lstStyle/>
          <a:p>
            <a:pPr lvl="0">
              <a:defRPr sz="2400"/>
            </a:pPr>
            <a:endParaRPr sz="2400" dirty="0">
              <a:latin typeface="Lato Regular"/>
              <a:ea typeface="Lato Regular"/>
              <a:cs typeface="Lato Regular"/>
            </a:endParaRPr>
          </a:p>
        </p:txBody>
      </p:sp>
      <p:sp>
        <p:nvSpPr>
          <p:cNvPr id="41" name="Shape 85"/>
          <p:cNvSpPr/>
          <p:nvPr/>
        </p:nvSpPr>
        <p:spPr>
          <a:xfrm flipH="1">
            <a:off x="5382131" y="5126116"/>
            <a:ext cx="0" cy="857901"/>
          </a:xfrm>
          <a:prstGeom prst="line">
            <a:avLst/>
          </a:prstGeom>
          <a:ln w="12700">
            <a:solidFill>
              <a:schemeClr val="bg1">
                <a:lumMod val="85000"/>
              </a:schemeClr>
            </a:solidFill>
            <a:custDash>
              <a:ds d="100000" sp="200000"/>
            </a:custDash>
            <a:round/>
            <a:headEnd type="oval" w="sm" len="sm"/>
            <a:tailEnd type="oval" w="sm" len="sm"/>
          </a:ln>
        </p:spPr>
        <p:txBody>
          <a:bodyPr lIns="32145" tIns="32147" rIns="32145" bIns="32147" anchor="t" anchorCtr="0">
            <a:noAutofit/>
          </a:bodyPr>
          <a:lstStyle/>
          <a:p>
            <a:pPr lvl="0">
              <a:defRPr sz="2400"/>
            </a:pPr>
            <a:endParaRPr sz="2400" dirty="0">
              <a:latin typeface="Lato Regular"/>
              <a:ea typeface="Lato Regular"/>
              <a:cs typeface="Lato Regular"/>
            </a:endParaRPr>
          </a:p>
        </p:txBody>
      </p:sp>
      <p:sp>
        <p:nvSpPr>
          <p:cNvPr id="87" name="TextBox 86"/>
          <p:cNvSpPr txBox="1"/>
          <p:nvPr/>
        </p:nvSpPr>
        <p:spPr>
          <a:xfrm>
            <a:off x="643125" y="1030955"/>
            <a:ext cx="5006928" cy="369490"/>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Tara Cataldo &amp; Suzanne Stapleton </a:t>
            </a:r>
          </a:p>
        </p:txBody>
      </p:sp>
    </p:spTree>
    <p:custDataLst>
      <p:tags r:id="rId1"/>
    </p:custDataLst>
    <p:extLst>
      <p:ext uri="{BB962C8B-B14F-4D97-AF65-F5344CB8AC3E}">
        <p14:creationId xmlns:p14="http://schemas.microsoft.com/office/powerpoint/2010/main" val="413956461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40" y="5004478"/>
            <a:ext cx="10971609" cy="1257781"/>
          </a:xfrm>
        </p:spPr>
        <p:txBody>
          <a:bodyPr/>
          <a:lstStyle/>
          <a:p>
            <a:pPr lvl="0" algn="l"/>
            <a:r>
              <a:rPr lang="en-US" dirty="0">
                <a:solidFill>
                  <a:srgbClr val="002060"/>
                </a:solidFill>
              </a:rPr>
              <a:t>Survey:										|		30-day post seminar series </a:t>
            </a:r>
            <a:br>
              <a:rPr lang="en-US" dirty="0">
                <a:solidFill>
                  <a:srgbClr val="002060"/>
                </a:solidFill>
              </a:rPr>
            </a:br>
            <a:r>
              <a:rPr lang="en-US" dirty="0">
                <a:solidFill>
                  <a:srgbClr val="002060"/>
                </a:solidFill>
                <a:hlinkClick r:id="rId4" action="ppaction://hlinkfile">
                  <a:extLst>
                    <a:ext uri="{A12FA001-AC4F-418D-AE19-62706E023703}">
                      <ahyp:hlinkClr xmlns:ahyp="http://schemas.microsoft.com/office/drawing/2018/hyperlinkcolor" val="tx"/>
                    </a:ext>
                  </a:extLst>
                </a:hlinkClick>
              </a:rPr>
              <a:t>bit.ly/rcr2022</a:t>
            </a:r>
            <a:r>
              <a:rPr lang="en-US" dirty="0">
                <a:solidFill>
                  <a:srgbClr val="002060"/>
                </a:solidFill>
              </a:rPr>
              <a:t>							|		interviews</a:t>
            </a:r>
          </a:p>
        </p:txBody>
      </p:sp>
      <p:pic>
        <p:nvPicPr>
          <p:cNvPr id="15" name="Picture Placeholder 14" descr="Graphical user interface&#10;&#10;Description automatically generated">
            <a:extLst>
              <a:ext uri="{FF2B5EF4-FFF2-40B4-BE49-F238E27FC236}">
                <a16:creationId xmlns:a16="http://schemas.microsoft.com/office/drawing/2014/main" id="{717061F3-5D35-49EE-9A0E-0323AE770E0A}"/>
              </a:ext>
            </a:extLst>
          </p:cNvPr>
          <p:cNvPicPr>
            <a:picLocks noGrp="1" noChangeAspect="1"/>
          </p:cNvPicPr>
          <p:nvPr>
            <p:ph type="pic" sz="quarter" idx="10"/>
          </p:nvPr>
        </p:nvPicPr>
        <p:blipFill>
          <a:blip r:embed="rId5"/>
          <a:srcRect t="16633" b="16633"/>
          <a:stretch>
            <a:fillRect/>
          </a:stretch>
        </p:blipFill>
        <p:spPr/>
      </p:pic>
      <p:sp>
        <p:nvSpPr>
          <p:cNvPr id="16" name="TextBox 15">
            <a:extLst>
              <a:ext uri="{FF2B5EF4-FFF2-40B4-BE49-F238E27FC236}">
                <a16:creationId xmlns:a16="http://schemas.microsoft.com/office/drawing/2014/main" id="{FB243AF3-5309-4781-9B7D-5DCB2DEE564E}"/>
              </a:ext>
            </a:extLst>
          </p:cNvPr>
          <p:cNvSpPr txBox="1"/>
          <p:nvPr/>
        </p:nvSpPr>
        <p:spPr>
          <a:xfrm>
            <a:off x="1468582" y="1656552"/>
            <a:ext cx="5541818"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Helvetica Light"/>
              </a:rPr>
              <a:t>We value your input! Your feedback helps us improve the RCR Series!</a:t>
            </a:r>
          </a:p>
        </p:txBody>
      </p:sp>
    </p:spTree>
    <p:custDataLst>
      <p:tags r:id="rId1"/>
    </p:custDataLst>
    <p:extLst>
      <p:ext uri="{BB962C8B-B14F-4D97-AF65-F5344CB8AC3E}">
        <p14:creationId xmlns:p14="http://schemas.microsoft.com/office/powerpoint/2010/main" val="309041595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latin typeface="+mn-lt"/>
              </a:rPr>
              <a:t>IF  YOU  SUSPECT  RESEARCH  MISCONDUCT</a:t>
            </a:r>
            <a:r>
              <a:rPr lang="en-US" dirty="0"/>
              <a:t>?</a:t>
            </a:r>
          </a:p>
        </p:txBody>
      </p:sp>
      <p:sp>
        <p:nvSpPr>
          <p:cNvPr id="15" name="Text Placeholder 5"/>
          <p:cNvSpPr txBox="1">
            <a:spLocks/>
          </p:cNvSpPr>
          <p:nvPr/>
        </p:nvSpPr>
        <p:spPr>
          <a:xfrm>
            <a:off x="651166" y="2570017"/>
            <a:ext cx="5444834" cy="3200400"/>
          </a:xfrm>
          <a:prstGeom prst="rect">
            <a:avLst/>
          </a:prstGeom>
          <a:ln>
            <a:solidFill>
              <a:srgbClr val="BC581A"/>
            </a:solidFill>
          </a:ln>
        </p:spPr>
        <p:txBody>
          <a:bodyPr vert="horz" lIns="36576" tIns="36576" rIns="36576" bIns="36576"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defTabSz="1219170" fontAlgn="base">
              <a:lnSpc>
                <a:spcPct val="100000"/>
              </a:lnSpc>
              <a:spcBef>
                <a:spcPct val="0"/>
              </a:spcBef>
              <a:spcAft>
                <a:spcPct val="0"/>
              </a:spcAft>
              <a:buNone/>
              <a:defRPr/>
            </a:pPr>
            <a:r>
              <a:rPr lang="en-US" sz="2000" b="1" dirty="0">
                <a:solidFill>
                  <a:srgbClr val="002060"/>
                </a:solidFill>
                <a:latin typeface="Lato" panose="020F0502020204030203" pitchFamily="34" charset="0"/>
                <a:ea typeface="ＭＳ Ｐゴシック" charset="0"/>
              </a:rPr>
              <a:t>Research Misconduct </a:t>
            </a:r>
            <a:r>
              <a:rPr lang="en-US" sz="2000" dirty="0">
                <a:solidFill>
                  <a:srgbClr val="002060"/>
                </a:solidFill>
                <a:latin typeface="Lato" panose="020F0502020204030203" pitchFamily="34" charset="0"/>
                <a:ea typeface="ＭＳ Ｐゴシック" charset="0"/>
              </a:rPr>
              <a:t>means </a:t>
            </a:r>
            <a:r>
              <a:rPr lang="en-US" sz="2000" b="1" dirty="0">
                <a:solidFill>
                  <a:srgbClr val="002060"/>
                </a:solidFill>
                <a:latin typeface="Lato" panose="020F0502020204030203" pitchFamily="34" charset="0"/>
                <a:ea typeface="ＭＳ Ｐゴシック" charset="0"/>
              </a:rPr>
              <a:t>fabrication</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falsification</a:t>
            </a:r>
            <a:r>
              <a:rPr lang="en-US" sz="2000" dirty="0">
                <a:solidFill>
                  <a:srgbClr val="002060"/>
                </a:solidFill>
                <a:latin typeface="Lato" panose="020F0502020204030203" pitchFamily="34" charset="0"/>
                <a:ea typeface="ＭＳ Ｐゴシック" charset="0"/>
              </a:rPr>
              <a:t>, or </a:t>
            </a:r>
            <a:r>
              <a:rPr lang="en-US" sz="2000" b="1" dirty="0">
                <a:solidFill>
                  <a:srgbClr val="002060"/>
                </a:solidFill>
                <a:latin typeface="Lato" panose="020F0502020204030203" pitchFamily="34" charset="0"/>
                <a:ea typeface="ＭＳ Ｐゴシック" charset="0"/>
              </a:rPr>
              <a:t>plagiarism</a:t>
            </a:r>
            <a:r>
              <a:rPr lang="en-US" sz="2000" dirty="0">
                <a:solidFill>
                  <a:srgbClr val="002060"/>
                </a:solidFill>
                <a:latin typeface="Lato" panose="020F0502020204030203" pitchFamily="34" charset="0"/>
                <a:ea typeface="ＭＳ Ｐゴシック" charset="0"/>
              </a:rPr>
              <a:t> in proposing, performing, or reviewing research, or in reporting research results. </a:t>
            </a:r>
          </a:p>
          <a:p>
            <a:pPr marL="0" lvl="0" indent="0" defTabSz="1219170" fontAlgn="base">
              <a:lnSpc>
                <a:spcPct val="100000"/>
              </a:lnSpc>
              <a:spcBef>
                <a:spcPct val="0"/>
              </a:spcBef>
              <a:spcAft>
                <a:spcPct val="0"/>
              </a:spcAft>
              <a:buNone/>
              <a:defRPr/>
            </a:pPr>
            <a:endParaRPr lang="en-US" sz="2000" i="1" dirty="0">
              <a:solidFill>
                <a:srgbClr val="002060"/>
              </a:solidFill>
              <a:latin typeface="Lato" panose="020F0502020204030203" pitchFamily="34" charset="0"/>
              <a:ea typeface="ＭＳ Ｐゴシック" charset="0"/>
            </a:endParaRPr>
          </a:p>
          <a:p>
            <a:pPr marL="0" lvl="0" indent="0" defTabSz="1219170" fontAlgn="base">
              <a:lnSpc>
                <a:spcPct val="100000"/>
              </a:lnSpc>
              <a:spcBef>
                <a:spcPct val="0"/>
              </a:spcBef>
              <a:spcAft>
                <a:spcPct val="0"/>
              </a:spcAft>
              <a:buNone/>
              <a:defRPr/>
            </a:pPr>
            <a:r>
              <a:rPr lang="en-US" sz="2000" b="1" dirty="0">
                <a:solidFill>
                  <a:srgbClr val="002060"/>
                </a:solidFill>
                <a:latin typeface="Lato" panose="020F0502020204030203" pitchFamily="34" charset="0"/>
                <a:ea typeface="ＭＳ Ｐゴシック" charset="0"/>
              </a:rPr>
              <a:t>Questionable Research Practices </a:t>
            </a:r>
            <a:r>
              <a:rPr lang="en-US" sz="2000" dirty="0">
                <a:solidFill>
                  <a:srgbClr val="002060"/>
                </a:solidFill>
                <a:latin typeface="Lato" panose="020F0502020204030203" pitchFamily="34" charset="0"/>
                <a:ea typeface="ＭＳ Ｐゴシック" charset="0"/>
              </a:rPr>
              <a:t>are reports of </a:t>
            </a:r>
            <a:r>
              <a:rPr lang="en-US" sz="2000" b="1" dirty="0">
                <a:solidFill>
                  <a:srgbClr val="002060"/>
                </a:solidFill>
                <a:latin typeface="Lato" panose="020F0502020204030203" pitchFamily="34" charset="0"/>
                <a:ea typeface="ＭＳ Ｐゴシック" charset="0"/>
              </a:rPr>
              <a:t>careless</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irregular</a:t>
            </a:r>
            <a:r>
              <a:rPr lang="en-US" sz="2000" dirty="0">
                <a:solidFill>
                  <a:srgbClr val="002060"/>
                </a:solidFill>
                <a:latin typeface="Lato" panose="020F0502020204030203" pitchFamily="34" charset="0"/>
                <a:ea typeface="ＭＳ Ｐゴシック" charset="0"/>
              </a:rPr>
              <a:t>, or </a:t>
            </a:r>
            <a:r>
              <a:rPr lang="en-US" sz="2000" b="1" dirty="0">
                <a:solidFill>
                  <a:srgbClr val="002060"/>
                </a:solidFill>
                <a:latin typeface="Lato" panose="020F0502020204030203" pitchFamily="34" charset="0"/>
                <a:ea typeface="ＭＳ Ｐゴシック" charset="0"/>
              </a:rPr>
              <a:t>contentious</a:t>
            </a:r>
            <a:r>
              <a:rPr lang="en-US" sz="2000" dirty="0">
                <a:solidFill>
                  <a:srgbClr val="002060"/>
                </a:solidFill>
                <a:latin typeface="Lato" panose="020F0502020204030203" pitchFamily="34" charset="0"/>
                <a:ea typeface="ＭＳ Ｐゴシック" charset="0"/>
              </a:rPr>
              <a:t> </a:t>
            </a:r>
            <a:r>
              <a:rPr lang="en-US" sz="2000" b="1" dirty="0">
                <a:solidFill>
                  <a:srgbClr val="002060"/>
                </a:solidFill>
                <a:latin typeface="Lato" panose="020F0502020204030203" pitchFamily="34" charset="0"/>
                <a:ea typeface="ＭＳ Ｐゴシック" charset="0"/>
              </a:rPr>
              <a:t>research practices</a:t>
            </a:r>
            <a:r>
              <a:rPr lang="en-US" sz="2000" dirty="0">
                <a:solidFill>
                  <a:srgbClr val="002060"/>
                </a:solidFill>
                <a:latin typeface="Lato" panose="020F0502020204030203" pitchFamily="34" charset="0"/>
                <a:ea typeface="ＭＳ Ｐゴシック" charset="0"/>
              </a:rPr>
              <a:t>, as well as authorship disputes,  may not meet the standard for research misconduct but may be a research integrity violation.</a:t>
            </a:r>
          </a:p>
          <a:p>
            <a:pPr lvl="0">
              <a:spcBef>
                <a:spcPts val="0"/>
              </a:spcBef>
              <a:defRPr/>
            </a:pPr>
            <a:endParaRPr lang="en-US" sz="2100" dirty="0">
              <a:ea typeface="Lato" charset="0"/>
              <a:cs typeface="Lato" charset="0"/>
            </a:endParaRPr>
          </a:p>
        </p:txBody>
      </p:sp>
      <p:sp>
        <p:nvSpPr>
          <p:cNvPr id="11" name="TextBox 10"/>
          <p:cNvSpPr txBox="1"/>
          <p:nvPr/>
        </p:nvSpPr>
        <p:spPr>
          <a:xfrm>
            <a:off x="670667" y="1030955"/>
            <a:ext cx="10947800"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endParaRPr lang="en-US" dirty="0">
              <a:solidFill>
                <a:srgbClr val="002060"/>
              </a:solidFill>
            </a:endParaRPr>
          </a:p>
          <a:p>
            <a:r>
              <a:rPr lang="en-US" dirty="0">
                <a:solidFill>
                  <a:srgbClr val="002060"/>
                </a:solidFill>
              </a:rPr>
              <a:t>Contact the UF Research Integrity Officer (RIO): </a:t>
            </a:r>
          </a:p>
          <a:p>
            <a:r>
              <a:rPr lang="en-US" dirty="0">
                <a:solidFill>
                  <a:srgbClr val="002060"/>
                </a:solidFill>
              </a:rPr>
              <a:t>Cassandra Farley | </a:t>
            </a:r>
            <a:r>
              <a:rPr lang="en-US" dirty="0">
                <a:solidFill>
                  <a:srgbClr val="002060"/>
                </a:solidFill>
                <a:hlinkClick r:id="rId4">
                  <a:extLst>
                    <a:ext uri="{A12FA001-AC4F-418D-AE19-62706E023703}">
                      <ahyp:hlinkClr xmlns:ahyp="http://schemas.microsoft.com/office/drawing/2018/hyperlinkcolor" val="tx"/>
                    </a:ext>
                  </a:extLst>
                </a:hlinkClick>
              </a:rPr>
              <a:t>rio@research.ufl.edu</a:t>
            </a:r>
            <a:r>
              <a:rPr lang="en-US" dirty="0">
                <a:solidFill>
                  <a:srgbClr val="002060"/>
                </a:solidFill>
              </a:rPr>
              <a:t> | 352-273-3052</a:t>
            </a:r>
          </a:p>
        </p:txBody>
      </p:sp>
      <p:pic>
        <p:nvPicPr>
          <p:cNvPr id="5" name="s7925c59e1ef49a585378ab7e7840975">
            <a:extLst>
              <a:ext uri="{FF2B5EF4-FFF2-40B4-BE49-F238E27FC236}">
                <a16:creationId xmlns:a16="http://schemas.microsoft.com/office/drawing/2014/main" id="{E106AAC4-1EAF-490D-B47C-6920F45438A1}"/>
              </a:ext>
            </a:extLst>
          </p:cNvPr>
          <p:cNvPicPr>
            <a:picLocks noChangeAspect="1"/>
          </p:cNvPicPr>
          <p:nvPr/>
        </p:nvPicPr>
        <p:blipFill>
          <a:blip r:embed="rId5"/>
          <a:stretch>
            <a:fillRect/>
          </a:stretch>
        </p:blipFill>
        <p:spPr>
          <a:xfrm>
            <a:off x="8320933" y="228600"/>
            <a:ext cx="3200400" cy="3200400"/>
          </a:xfrm>
          <a:prstGeom prst="rect">
            <a:avLst/>
          </a:prstGeom>
        </p:spPr>
      </p:pic>
      <p:sp>
        <p:nvSpPr>
          <p:cNvPr id="6" name="TextBox 5">
            <a:extLst>
              <a:ext uri="{FF2B5EF4-FFF2-40B4-BE49-F238E27FC236}">
                <a16:creationId xmlns:a16="http://schemas.microsoft.com/office/drawing/2014/main" id="{AC1E44DC-F03B-4504-A3C7-C3560E3B9B66}"/>
              </a:ext>
            </a:extLst>
          </p:cNvPr>
          <p:cNvSpPr txBox="1"/>
          <p:nvPr/>
        </p:nvSpPr>
        <p:spPr>
          <a:xfrm>
            <a:off x="7024255" y="3957050"/>
            <a:ext cx="4594212" cy="1795363"/>
          </a:xfrm>
          <a:prstGeom prst="rect">
            <a:avLst/>
          </a:prstGeom>
          <a:noFill/>
          <a:ln w="12700" cap="flat">
            <a:solidFill>
              <a:srgbClr val="BC581A"/>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2700" marR="46990">
              <a:lnSpc>
                <a:spcPts val="2880"/>
              </a:lnSpc>
              <a:spcBef>
                <a:spcPts val="795"/>
              </a:spcBef>
            </a:pPr>
            <a:r>
              <a:rPr lang="en-US" sz="2000" spc="-25" dirty="0">
                <a:solidFill>
                  <a:srgbClr val="002060"/>
                </a:solidFill>
                <a:latin typeface="Lato" panose="020F0502020204030203" pitchFamily="34" charset="0"/>
                <a:cs typeface="Calibri"/>
              </a:rPr>
              <a:t>Make </a:t>
            </a:r>
            <a:r>
              <a:rPr lang="en-US" sz="2000" dirty="0">
                <a:solidFill>
                  <a:srgbClr val="002060"/>
                </a:solidFill>
                <a:latin typeface="Lato" panose="020F0502020204030203" pitchFamily="34" charset="0"/>
                <a:cs typeface="Calibri"/>
              </a:rPr>
              <a:t>a </a:t>
            </a:r>
            <a:r>
              <a:rPr lang="en-US" sz="2000" b="1" spc="-10" dirty="0">
                <a:solidFill>
                  <a:srgbClr val="002060"/>
                </a:solidFill>
                <a:latin typeface="Lato" panose="020F0502020204030203" pitchFamily="34" charset="0"/>
                <a:cs typeface="Calibri"/>
              </a:rPr>
              <a:t>confidential report </a:t>
            </a:r>
            <a:r>
              <a:rPr lang="en-US" sz="2000" spc="-15" dirty="0">
                <a:solidFill>
                  <a:srgbClr val="002060"/>
                </a:solidFill>
                <a:latin typeface="Lato" panose="020F0502020204030203" pitchFamily="34" charset="0"/>
                <a:cs typeface="Calibri"/>
              </a:rPr>
              <a:t>to </a:t>
            </a:r>
            <a:r>
              <a:rPr lang="en-US" sz="2000" spc="-5" dirty="0">
                <a:solidFill>
                  <a:srgbClr val="002060"/>
                </a:solidFill>
                <a:latin typeface="Lato" panose="020F0502020204030203" pitchFamily="34" charset="0"/>
                <a:cs typeface="Calibri"/>
              </a:rPr>
              <a:t>the </a:t>
            </a:r>
            <a:r>
              <a:rPr lang="en-US" sz="2000" spc="-665"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UF </a:t>
            </a:r>
            <a:r>
              <a:rPr lang="en-US" sz="2000" spc="-15" dirty="0">
                <a:solidFill>
                  <a:srgbClr val="002060"/>
                </a:solidFill>
                <a:latin typeface="Lato" panose="020F0502020204030203" pitchFamily="34" charset="0"/>
                <a:cs typeface="Calibri"/>
              </a:rPr>
              <a:t>Research </a:t>
            </a:r>
            <a:r>
              <a:rPr lang="en-US" sz="2000" spc="-10" dirty="0">
                <a:solidFill>
                  <a:srgbClr val="002060"/>
                </a:solidFill>
                <a:latin typeface="Lato" panose="020F0502020204030203" pitchFamily="34" charset="0"/>
                <a:cs typeface="Calibri"/>
              </a:rPr>
              <a:t>Integrity Officer </a:t>
            </a:r>
            <a:r>
              <a:rPr lang="en-US" sz="2000" spc="-5" dirty="0">
                <a:solidFill>
                  <a:srgbClr val="002060"/>
                </a:solidFill>
                <a:latin typeface="Lato" panose="020F0502020204030203" pitchFamily="34" charset="0"/>
                <a:cs typeface="Calibri"/>
              </a:rPr>
              <a:t> </a:t>
            </a:r>
            <a:r>
              <a:rPr lang="en-US" sz="2000" dirty="0">
                <a:solidFill>
                  <a:srgbClr val="002060"/>
                </a:solidFill>
                <a:latin typeface="Lato" panose="020F0502020204030203" pitchFamily="34" charset="0"/>
                <a:cs typeface="Calibri"/>
              </a:rPr>
              <a:t>(RIO).</a:t>
            </a:r>
          </a:p>
          <a:p>
            <a:pPr marL="12700" marR="46990">
              <a:lnSpc>
                <a:spcPts val="2880"/>
              </a:lnSpc>
              <a:spcBef>
                <a:spcPts val="795"/>
              </a:spcBef>
            </a:pPr>
            <a:r>
              <a:rPr lang="en-US" sz="2000" spc="-65" dirty="0">
                <a:solidFill>
                  <a:srgbClr val="002060"/>
                </a:solidFill>
                <a:latin typeface="Lato" panose="020F0502020204030203" pitchFamily="34" charset="0"/>
                <a:cs typeface="Calibri"/>
              </a:rPr>
              <a:t>You</a:t>
            </a:r>
            <a:r>
              <a:rPr lang="en-US" sz="2000" spc="-25" dirty="0">
                <a:solidFill>
                  <a:srgbClr val="002060"/>
                </a:solidFill>
                <a:latin typeface="Lato" panose="020F0502020204030203" pitchFamily="34" charset="0"/>
                <a:cs typeface="Calibri"/>
              </a:rPr>
              <a:t> </a:t>
            </a:r>
            <a:r>
              <a:rPr lang="en-US" sz="2000" spc="-20" dirty="0">
                <a:solidFill>
                  <a:srgbClr val="002060"/>
                </a:solidFill>
                <a:latin typeface="Lato" panose="020F0502020204030203" pitchFamily="34" charset="0"/>
                <a:cs typeface="Calibri"/>
              </a:rPr>
              <a:t>may</a:t>
            </a:r>
            <a:r>
              <a:rPr lang="en-US" sz="2000" spc="-10" dirty="0">
                <a:solidFill>
                  <a:srgbClr val="002060"/>
                </a:solidFill>
                <a:latin typeface="Lato" panose="020F0502020204030203" pitchFamily="34" charset="0"/>
                <a:cs typeface="Calibri"/>
              </a:rPr>
              <a:t> </a:t>
            </a:r>
            <a:r>
              <a:rPr lang="en-US" sz="2000" dirty="0">
                <a:solidFill>
                  <a:srgbClr val="002060"/>
                </a:solidFill>
                <a:latin typeface="Lato" panose="020F0502020204030203" pitchFamily="34" charset="0"/>
                <a:cs typeface="Calibri"/>
              </a:rPr>
              <a:t>also</a:t>
            </a:r>
            <a:r>
              <a:rPr lang="en-US" sz="2000" spc="-20" dirty="0">
                <a:solidFill>
                  <a:srgbClr val="002060"/>
                </a:solidFill>
                <a:latin typeface="Lato" panose="020F0502020204030203" pitchFamily="34" charset="0"/>
                <a:cs typeface="Calibri"/>
              </a:rPr>
              <a:t> </a:t>
            </a:r>
            <a:r>
              <a:rPr lang="en-US" sz="2000" spc="-10" dirty="0">
                <a:solidFill>
                  <a:srgbClr val="002060"/>
                </a:solidFill>
                <a:latin typeface="Lato" panose="020F0502020204030203" pitchFamily="34" charset="0"/>
                <a:cs typeface="Calibri"/>
              </a:rPr>
              <a:t>report</a:t>
            </a:r>
            <a:r>
              <a:rPr lang="en-US" sz="2000" spc="-5" dirty="0">
                <a:solidFill>
                  <a:srgbClr val="002060"/>
                </a:solidFill>
                <a:latin typeface="Lato" panose="020F0502020204030203" pitchFamily="34" charset="0"/>
                <a:cs typeface="Calibri"/>
              </a:rPr>
              <a:t> anonymously </a:t>
            </a:r>
            <a:r>
              <a:rPr lang="en-US" sz="200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UF</a:t>
            </a:r>
            <a:r>
              <a:rPr lang="en-US" sz="200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Compliance</a:t>
            </a:r>
            <a:r>
              <a:rPr lang="en-US" sz="200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Hotline:</a:t>
            </a:r>
            <a:r>
              <a:rPr lang="en-US" sz="2000" spc="10" dirty="0">
                <a:solidFill>
                  <a:srgbClr val="002060"/>
                </a:solidFill>
                <a:latin typeface="Lato" panose="020F0502020204030203" pitchFamily="34" charset="0"/>
                <a:cs typeface="Calibri"/>
              </a:rPr>
              <a:t> </a:t>
            </a:r>
            <a:r>
              <a:rPr lang="en-US" sz="2000" spc="-5" dirty="0">
                <a:solidFill>
                  <a:srgbClr val="002060"/>
                </a:solidFill>
                <a:latin typeface="Lato" panose="020F0502020204030203" pitchFamily="34" charset="0"/>
                <a:cs typeface="Calibri"/>
              </a:rPr>
              <a:t>877-556-5356</a:t>
            </a:r>
            <a:endParaRPr lang="en-US" sz="2000" dirty="0">
              <a:solidFill>
                <a:srgbClr val="002060"/>
              </a:solidFill>
              <a:latin typeface="Lato" panose="020F0502020204030203" pitchFamily="34" charset="0"/>
              <a:cs typeface="Calibri"/>
            </a:endParaRPr>
          </a:p>
        </p:txBody>
      </p:sp>
    </p:spTree>
    <p:custDataLst>
      <p:tags r:id="rId1"/>
    </p:custDataLst>
    <p:extLst>
      <p:ext uri="{BB962C8B-B14F-4D97-AF65-F5344CB8AC3E}">
        <p14:creationId xmlns:p14="http://schemas.microsoft.com/office/powerpoint/2010/main" val="30995949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79608" y="2027376"/>
            <a:ext cx="5632784" cy="4534071"/>
            <a:chOff x="6024563" y="2762940"/>
            <a:chExt cx="6616700" cy="5326063"/>
          </a:xfrm>
        </p:grpSpPr>
        <p:sp>
          <p:nvSpPr>
            <p:cNvPr id="11" name="Oval 12"/>
            <p:cNvSpPr>
              <a:spLocks/>
            </p:cNvSpPr>
            <p:nvPr/>
          </p:nvSpPr>
          <p:spPr bwMode="auto">
            <a:xfrm>
              <a:off x="6024563" y="7814365"/>
              <a:ext cx="6616700" cy="274638"/>
            </a:xfrm>
            <a:prstGeom prst="ellipse">
              <a:avLst/>
            </a:prstGeom>
            <a:gradFill rotWithShape="0">
              <a:gsLst>
                <a:gs pos="0">
                  <a:srgbClr val="000000">
                    <a:alpha val="12999"/>
                  </a:srgbClr>
                </a:gs>
                <a:gs pos="100000">
                  <a:srgbClr val="000000">
                    <a:alpha val="0"/>
                  </a:srgbClr>
                </a:gs>
              </a:gsLst>
              <a:path path="rect">
                <a:fillToRect l="50000" t="50000" r="50000" b="50000"/>
              </a:path>
            </a:gra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nchor="t" anchorCtr="0">
              <a:noAutofit/>
            </a:bodyPr>
            <a:lstStyle/>
            <a:p>
              <a:endParaRPr lang="en-US">
                <a:latin typeface="Lato Regular"/>
                <a:ea typeface="Lato Regular"/>
                <a:cs typeface="Lato Regular"/>
              </a:endParaRPr>
            </a:p>
          </p:txBody>
        </p:sp>
        <p:grpSp>
          <p:nvGrpSpPr>
            <p:cNvPr id="12" name="Group 16"/>
            <p:cNvGrpSpPr>
              <a:grpSpLocks/>
            </p:cNvGrpSpPr>
            <p:nvPr/>
          </p:nvGrpSpPr>
          <p:grpSpPr bwMode="auto">
            <a:xfrm>
              <a:off x="8302626" y="7184128"/>
              <a:ext cx="2066925" cy="760412"/>
              <a:chOff x="0" y="0"/>
              <a:chExt cx="1302" cy="479"/>
            </a:xfrm>
          </p:grpSpPr>
          <p:sp>
            <p:nvSpPr>
              <p:cNvPr id="13" name="Freeform 13"/>
              <p:cNvSpPr>
                <a:spLocks/>
              </p:cNvSpPr>
              <p:nvPr/>
            </p:nvSpPr>
            <p:spPr bwMode="auto">
              <a:xfrm>
                <a:off x="0" y="0"/>
                <a:ext cx="1302" cy="479"/>
              </a:xfrm>
              <a:custGeom>
                <a:avLst/>
                <a:gdLst>
                  <a:gd name="T0" fmla="*/ 213 w 21381"/>
                  <a:gd name="T1" fmla="*/ 0 h 21600"/>
                  <a:gd name="T2" fmla="*/ 184 w 21381"/>
                  <a:gd name="T3" fmla="*/ 259 h 21600"/>
                  <a:gd name="T4" fmla="*/ 135 w 21381"/>
                  <a:gd name="T5" fmla="*/ 331 h 21600"/>
                  <a:gd name="T6" fmla="*/ 0 w 21381"/>
                  <a:gd name="T7" fmla="*/ 446 h 21600"/>
                  <a:gd name="T8" fmla="*/ 89 w 21381"/>
                  <a:gd name="T9" fmla="*/ 479 h 21600"/>
                  <a:gd name="T10" fmla="*/ 1205 w 21381"/>
                  <a:gd name="T11" fmla="*/ 476 h 21600"/>
                  <a:gd name="T12" fmla="*/ 1300 w 21381"/>
                  <a:gd name="T13" fmla="*/ 436 h 21600"/>
                  <a:gd name="T14" fmla="*/ 1169 w 21381"/>
                  <a:gd name="T15" fmla="*/ 328 h 21600"/>
                  <a:gd name="T16" fmla="*/ 1113 w 21381"/>
                  <a:gd name="T17" fmla="*/ 243 h 21600"/>
                  <a:gd name="T18" fmla="*/ 1077 w 21381"/>
                  <a:gd name="T19" fmla="*/ 0 h 21600"/>
                  <a:gd name="T20" fmla="*/ 213 w 21381"/>
                  <a:gd name="T21" fmla="*/ 0 h 21600"/>
                  <a:gd name="T22" fmla="*/ 213 w 21381"/>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381" h="2160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moveTo>
                      <a:pt x="3506" y="0"/>
                    </a:moveTo>
                  </a:path>
                </a:pathLst>
              </a:custGeom>
              <a:gradFill rotWithShape="0">
                <a:gsLst>
                  <a:gs pos="0">
                    <a:srgbClr val="4C4C4C"/>
                  </a:gs>
                  <a:gs pos="36270">
                    <a:srgbClr val="FFFFFF"/>
                  </a:gs>
                  <a:gs pos="59068">
                    <a:srgbClr val="666666"/>
                  </a:gs>
                  <a:gs pos="75648">
                    <a:srgbClr val="FFFFFF"/>
                  </a:gs>
                  <a:gs pos="91193">
                    <a:srgbClr val="CCCCCC"/>
                  </a:gs>
                  <a:gs pos="100000">
                    <a:srgbClr val="191919"/>
                  </a:gs>
                </a:gsLst>
                <a:lin ang="5400000" scaled="1"/>
              </a:gradFill>
              <a:ln>
                <a:noFill/>
              </a:ln>
              <a:extLst>
                <a:ext uri="{91240B29-F687-4f45-9708-019B960494DF}">
                  <a14:hiddenLine xmlns="" xmlns:a14="http://schemas.microsoft.com/office/drawing/2010/main" w="38100" cap="flat">
                    <a:solidFill>
                      <a:schemeClr val="tx1"/>
                    </a:solidFill>
                    <a:miter lim="800000"/>
                    <a:headEnd type="none" w="med" len="med"/>
                    <a:tailEnd type="none" w="med" len="med"/>
                  </a14:hiddenLine>
                </a:ext>
              </a:extLst>
            </p:spPr>
            <p:txBody>
              <a:bodyPr lIns="0" tIns="0" rIns="0" bIns="0" anchor="t" anchorCtr="0">
                <a:noAutofit/>
              </a:bodyPr>
              <a:lstStyle/>
              <a:p>
                <a:endParaRPr lang="en-US">
                  <a:latin typeface="Lato Regular"/>
                  <a:ea typeface="Lato Regular"/>
                  <a:cs typeface="Lato Regular"/>
                </a:endParaRPr>
              </a:p>
            </p:txBody>
          </p:sp>
          <p:sp>
            <p:nvSpPr>
              <p:cNvPr id="16" name="Freeform 14"/>
              <p:cNvSpPr>
                <a:spLocks/>
              </p:cNvSpPr>
              <p:nvPr/>
            </p:nvSpPr>
            <p:spPr bwMode="auto">
              <a:xfrm>
                <a:off x="185" y="279"/>
                <a:ext cx="936" cy="197"/>
              </a:xfrm>
              <a:custGeom>
                <a:avLst/>
                <a:gdLst>
                  <a:gd name="T0" fmla="*/ 0 w 21600"/>
                  <a:gd name="T1" fmla="*/ 0 h 21600"/>
                  <a:gd name="T2" fmla="*/ 936 w 21600"/>
                  <a:gd name="T3" fmla="*/ 0 h 21600"/>
                  <a:gd name="T4" fmla="*/ 788 w 21600"/>
                  <a:gd name="T5" fmla="*/ 197 h 21600"/>
                  <a:gd name="T6" fmla="*/ 148 w 21600"/>
                  <a:gd name="T7" fmla="*/ 197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21600" y="0"/>
                    </a:lnTo>
                    <a:lnTo>
                      <a:pt x="18189" y="21600"/>
                    </a:lnTo>
                    <a:lnTo>
                      <a:pt x="3411" y="21600"/>
                    </a:lnTo>
                    <a:lnTo>
                      <a:pt x="0" y="0"/>
                    </a:lnTo>
                    <a:close/>
                    <a:moveTo>
                      <a:pt x="0" y="0"/>
                    </a:moveTo>
                  </a:path>
                </a:pathLst>
              </a:custGeom>
              <a:solidFill>
                <a:srgbClr val="000000">
                  <a:alpha val="5098"/>
                </a:srgbClr>
              </a:solidFill>
              <a:ln>
                <a:noFill/>
              </a:ln>
              <a:extLst>
                <a:ext uri="{91240B29-F687-4f45-9708-019B960494DF}">
                  <a14:hiddenLine xmlns="" xmlns:a14="http://schemas.microsoft.com/office/drawing/2010/main" w="25400" cap="flat">
                    <a:solidFill>
                      <a:schemeClr val="tx1">
                        <a:alpha val="5098"/>
                      </a:schemeClr>
                    </a:solidFill>
                    <a:miter lim="800000"/>
                    <a:headEnd type="none" w="med" len="med"/>
                    <a:tailEnd type="none" w="med" len="med"/>
                  </a14:hiddenLine>
                </a:ext>
              </a:extLst>
            </p:spPr>
            <p:txBody>
              <a:bodyPr lIns="0" tIns="0" rIns="0" bIns="0" anchor="t" anchorCtr="0">
                <a:noAutofit/>
              </a:bodyPr>
              <a:lstStyle/>
              <a:p>
                <a:endParaRPr lang="en-US">
                  <a:latin typeface="Lato Regular"/>
                  <a:ea typeface="Lato Regular"/>
                  <a:cs typeface="Lato Regular"/>
                </a:endParaRPr>
              </a:p>
            </p:txBody>
          </p:sp>
          <p:sp>
            <p:nvSpPr>
              <p:cNvPr id="19" name="Freeform 15"/>
              <p:cNvSpPr>
                <a:spLocks/>
              </p:cNvSpPr>
              <p:nvPr/>
            </p:nvSpPr>
            <p:spPr bwMode="auto">
              <a:xfrm>
                <a:off x="16" y="426"/>
                <a:ext cx="1261" cy="31"/>
              </a:xfrm>
              <a:custGeom>
                <a:avLst/>
                <a:gdLst>
                  <a:gd name="T0" fmla="*/ 0 w 21600"/>
                  <a:gd name="T1" fmla="*/ 7 h 21600"/>
                  <a:gd name="T2" fmla="*/ 631 w 21600"/>
                  <a:gd name="T3" fmla="*/ 11 h 21600"/>
                  <a:gd name="T4" fmla="*/ 1261 w 21600"/>
                  <a:gd name="T5" fmla="*/ 0 h 21600"/>
                  <a:gd name="T6" fmla="*/ 1087 w 21600"/>
                  <a:gd name="T7" fmla="*/ 26 h 21600"/>
                  <a:gd name="T8" fmla="*/ 631 w 21600"/>
                  <a:gd name="T9" fmla="*/ 31 h 21600"/>
                  <a:gd name="T10" fmla="*/ 167 w 21600"/>
                  <a:gd name="T11" fmla="*/ 31 h 21600"/>
                  <a:gd name="T12" fmla="*/ 0 w 21600"/>
                  <a:gd name="T13" fmla="*/ 7 h 21600"/>
                  <a:gd name="T14" fmla="*/ 0 w 21600"/>
                  <a:gd name="T15" fmla="*/ 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moveTo>
                      <a:pt x="0" y="4547"/>
                    </a:moveTo>
                  </a:path>
                </a:pathLst>
              </a:custGeom>
              <a:solidFill>
                <a:srgbClr val="FFFFFF">
                  <a:alpha val="70195"/>
                </a:srgbClr>
              </a:solidFill>
              <a:ln>
                <a:noFill/>
              </a:ln>
              <a:extLst>
                <a:ext uri="{91240B29-F687-4f45-9708-019B960494DF}">
                  <a14:hiddenLine xmlns="" xmlns:a14="http://schemas.microsoft.com/office/drawing/2010/main" w="38100" cap="flat">
                    <a:solidFill>
                      <a:schemeClr val="tx1">
                        <a:alpha val="70195"/>
                      </a:schemeClr>
                    </a:solidFill>
                    <a:miter lim="800000"/>
                    <a:headEnd type="none" w="med" len="med"/>
                    <a:tailEnd type="none" w="med" len="med"/>
                  </a14:hiddenLine>
                </a:ext>
              </a:extLst>
            </p:spPr>
            <p:txBody>
              <a:bodyPr lIns="0" tIns="0" rIns="0" bIns="0" anchor="t" anchorCtr="0">
                <a:noAutofit/>
              </a:bodyPr>
              <a:lstStyle/>
              <a:p>
                <a:endParaRPr lang="en-US">
                  <a:latin typeface="Lato Regular"/>
                  <a:ea typeface="Lato Regular"/>
                  <a:cs typeface="Lato Regular"/>
                </a:endParaRPr>
              </a:p>
            </p:txBody>
          </p:sp>
        </p:grpSp>
        <p:sp>
          <p:nvSpPr>
            <p:cNvPr id="21" name="Freeform 17"/>
            <p:cNvSpPr>
              <a:spLocks/>
            </p:cNvSpPr>
            <p:nvPr/>
          </p:nvSpPr>
          <p:spPr bwMode="auto">
            <a:xfrm>
              <a:off x="6110288" y="2762940"/>
              <a:ext cx="6432550" cy="4429125"/>
            </a:xfrm>
            <a:custGeom>
              <a:avLst/>
              <a:gdLst>
                <a:gd name="T0" fmla="*/ 0 w 21600"/>
                <a:gd name="T1" fmla="*/ 4224278 h 21600"/>
                <a:gd name="T2" fmla="*/ 0 w 21600"/>
                <a:gd name="T3" fmla="*/ 204847 h 21600"/>
                <a:gd name="T4" fmla="*/ 204591 w 21600"/>
                <a:gd name="T5" fmla="*/ 0 h 21600"/>
                <a:gd name="T6" fmla="*/ 6227959 w 21600"/>
                <a:gd name="T7" fmla="*/ 0 h 21600"/>
                <a:gd name="T8" fmla="*/ 6432550 w 21600"/>
                <a:gd name="T9" fmla="*/ 204847 h 21600"/>
                <a:gd name="T10" fmla="*/ 6432550 w 21600"/>
                <a:gd name="T11" fmla="*/ 4224278 h 21600"/>
                <a:gd name="T12" fmla="*/ 6227959 w 21600"/>
                <a:gd name="T13" fmla="*/ 4429125 h 21600"/>
                <a:gd name="T14" fmla="*/ 204591 w 21600"/>
                <a:gd name="T15" fmla="*/ 4429125 h 21600"/>
                <a:gd name="T16" fmla="*/ 0 w 21600"/>
                <a:gd name="T17" fmla="*/ 4224278 h 21600"/>
                <a:gd name="T18" fmla="*/ 0 w 21600"/>
                <a:gd name="T19" fmla="*/ 4224278 h 21600"/>
                <a:gd name="T20" fmla="*/ 0 w 21600"/>
                <a:gd name="T21" fmla="*/ 4224278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close/>
                  <a:moveTo>
                    <a:pt x="0" y="20601"/>
                  </a:moveTo>
                </a:path>
              </a:pathLst>
            </a:custGeom>
            <a:solidFill>
              <a:schemeClr val="tx1"/>
            </a:solidFill>
            <a:ln w="25400" cap="flat">
              <a:solidFill>
                <a:srgbClr val="FFFFFF">
                  <a:alpha val="41176"/>
                </a:srgbClr>
              </a:solidFill>
              <a:prstDash val="solid"/>
              <a:miter lim="800000"/>
              <a:headEnd type="none" w="med" len="med"/>
              <a:tailEnd type="none" w="med" len="med"/>
            </a:ln>
          </p:spPr>
          <p:txBody>
            <a:bodyPr lIns="0" tIns="0" rIns="0" bIns="0" anchor="t" anchorCtr="0">
              <a:noAutofit/>
            </a:bodyPr>
            <a:lstStyle/>
            <a:p>
              <a:endParaRPr lang="en-US">
                <a:latin typeface="Lato Regular"/>
                <a:ea typeface="Lato Regular"/>
                <a:cs typeface="Lato Regular"/>
              </a:endParaRPr>
            </a:p>
          </p:txBody>
        </p:sp>
        <p:sp>
          <p:nvSpPr>
            <p:cNvPr id="22" name="Freeform 18"/>
            <p:cNvSpPr>
              <a:spLocks/>
            </p:cNvSpPr>
            <p:nvPr/>
          </p:nvSpPr>
          <p:spPr bwMode="auto">
            <a:xfrm>
              <a:off x="6110288" y="2772465"/>
              <a:ext cx="6435725" cy="3806825"/>
            </a:xfrm>
            <a:custGeom>
              <a:avLst/>
              <a:gdLst>
                <a:gd name="T0" fmla="*/ 0 w 21600"/>
                <a:gd name="T1" fmla="*/ 3806825 h 21600"/>
                <a:gd name="T2" fmla="*/ 7747 w 21600"/>
                <a:gd name="T3" fmla="*/ 148572 h 21600"/>
                <a:gd name="T4" fmla="*/ 156424 w 21600"/>
                <a:gd name="T5" fmla="*/ 0 h 21600"/>
                <a:gd name="T6" fmla="*/ 6287048 w 21600"/>
                <a:gd name="T7" fmla="*/ 0 h 21600"/>
                <a:gd name="T8" fmla="*/ 6435725 w 21600"/>
                <a:gd name="T9" fmla="*/ 148572 h 21600"/>
                <a:gd name="T10" fmla="*/ 6435725 w 21600"/>
                <a:gd name="T11" fmla="*/ 3806825 h 21600"/>
                <a:gd name="T12" fmla="*/ 0 w 21600"/>
                <a:gd name="T13" fmla="*/ 3806825 h 21600"/>
                <a:gd name="T14" fmla="*/ 0 w 21600"/>
                <a:gd name="T15" fmla="*/ 3806825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21600"/>
                  </a:moveTo>
                  <a:lnTo>
                    <a:pt x="26" y="843"/>
                  </a:lnTo>
                  <a:cubicBezTo>
                    <a:pt x="26" y="377"/>
                    <a:pt x="250" y="0"/>
                    <a:pt x="525" y="0"/>
                  </a:cubicBezTo>
                  <a:lnTo>
                    <a:pt x="21101" y="0"/>
                  </a:lnTo>
                  <a:cubicBezTo>
                    <a:pt x="21377" y="0"/>
                    <a:pt x="21600" y="377"/>
                    <a:pt x="21600" y="843"/>
                  </a:cubicBezTo>
                  <a:lnTo>
                    <a:pt x="21600" y="21600"/>
                  </a:lnTo>
                  <a:cubicBezTo>
                    <a:pt x="21600" y="21556"/>
                    <a:pt x="0" y="21600"/>
                    <a:pt x="0" y="21600"/>
                  </a:cubicBezTo>
                  <a:close/>
                  <a:moveTo>
                    <a:pt x="0" y="21600"/>
                  </a:moveTo>
                </a:path>
              </a:pathLst>
            </a:custGeom>
            <a:solidFill>
              <a:srgbClr val="16181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nchor="t" anchorCtr="0">
              <a:noAutofit/>
            </a:bodyPr>
            <a:lstStyle/>
            <a:p>
              <a:endParaRPr lang="en-US">
                <a:latin typeface="Lato Regular"/>
                <a:ea typeface="Lato Regular"/>
                <a:cs typeface="Lato Regular"/>
              </a:endParaRPr>
            </a:p>
          </p:txBody>
        </p:sp>
        <p:sp>
          <p:nvSpPr>
            <p:cNvPr id="23" name="Oval 19"/>
            <p:cNvSpPr>
              <a:spLocks/>
            </p:cNvSpPr>
            <p:nvPr/>
          </p:nvSpPr>
          <p:spPr bwMode="auto">
            <a:xfrm>
              <a:off x="8034338" y="7814365"/>
              <a:ext cx="2595563" cy="274638"/>
            </a:xfrm>
            <a:prstGeom prst="ellipse">
              <a:avLst/>
            </a:prstGeom>
            <a:gradFill rotWithShape="0">
              <a:gsLst>
                <a:gs pos="0">
                  <a:srgbClr val="000000">
                    <a:alpha val="35999"/>
                  </a:srgbClr>
                </a:gs>
                <a:gs pos="100000">
                  <a:srgbClr val="000000">
                    <a:alpha val="0"/>
                  </a:srgbClr>
                </a:gs>
              </a:gsLst>
              <a:path path="rect">
                <a:fillToRect l="50000" t="50000" r="50000" b="50000"/>
              </a:path>
            </a:gra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nchor="t" anchorCtr="0">
              <a:noAutofit/>
            </a:bodyPr>
            <a:lstStyle/>
            <a:p>
              <a:endParaRPr lang="en-US">
                <a:latin typeface="Lato Regular"/>
                <a:ea typeface="Lato Regular"/>
                <a:cs typeface="Lato Regular"/>
              </a:endParaRPr>
            </a:p>
          </p:txBody>
        </p:sp>
        <p:sp>
          <p:nvSpPr>
            <p:cNvPr id="25" name="Rectangle 21"/>
            <p:cNvSpPr>
              <a:spLocks/>
            </p:cNvSpPr>
            <p:nvPr/>
          </p:nvSpPr>
          <p:spPr bwMode="auto">
            <a:xfrm>
              <a:off x="6359526" y="2975665"/>
              <a:ext cx="5961062" cy="55563"/>
            </a:xfrm>
            <a:prstGeom prst="rect">
              <a:avLst/>
            </a:prstGeom>
            <a:solidFill>
              <a:srgbClr val="000000">
                <a:alpha val="16862"/>
              </a:srgbClr>
            </a:solidFill>
            <a:ln>
              <a:noFill/>
            </a:ln>
            <a:extLst>
              <a:ext uri="{91240B29-F687-4f45-9708-019B960494DF}">
                <a14:hiddenLine xmlns="" xmlns:a14="http://schemas.microsoft.com/office/drawing/2010/main" w="25400">
                  <a:solidFill>
                    <a:schemeClr val="tx1">
                      <a:alpha val="23921"/>
                    </a:schemeClr>
                  </a:solidFill>
                  <a:miter lim="800000"/>
                  <a:headEnd/>
                  <a:tailEnd/>
                </a14:hiddenLine>
              </a:ext>
            </a:extLst>
          </p:spPr>
          <p:txBody>
            <a:bodyPr lIns="0" tIns="0" rIns="0" bIns="0" anchor="t" anchorCtr="0">
              <a:noAutofit/>
            </a:bodyPr>
            <a:lstStyle/>
            <a:p>
              <a:endParaRPr lang="en-US">
                <a:latin typeface="Lato Regular"/>
                <a:ea typeface="Lato Regular"/>
                <a:cs typeface="Lato Regular"/>
              </a:endParaRPr>
            </a:p>
          </p:txBody>
        </p:sp>
      </p:grpSp>
      <p:sp>
        <p:nvSpPr>
          <p:cNvPr id="4" name="Title 3"/>
          <p:cNvSpPr>
            <a:spLocks noGrp="1"/>
          </p:cNvSpPr>
          <p:nvPr>
            <p:ph type="title"/>
          </p:nvPr>
        </p:nvSpPr>
        <p:spPr/>
        <p:txBody>
          <a:bodyPr/>
          <a:lstStyle/>
          <a:p>
            <a:r>
              <a:rPr lang="en-US" dirty="0"/>
              <a:t>Check out the UF RIO video!</a:t>
            </a:r>
          </a:p>
        </p:txBody>
      </p:sp>
      <p:pic>
        <p:nvPicPr>
          <p:cNvPr id="14" name="Picture Placeholder 13"/>
          <p:cNvPicPr>
            <a:picLocks noGrp="1" noChangeAspect="1"/>
          </p:cNvPicPr>
          <p:nvPr>
            <p:ph type="pic" sz="quarter" idx="13"/>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29516" b="29516"/>
          <a:stretch>
            <a:fillRect/>
          </a:stretch>
        </p:blipFill>
        <p:spPr/>
      </p:pic>
      <p:sp>
        <p:nvSpPr>
          <p:cNvPr id="26" name="Shape 107"/>
          <p:cNvSpPr/>
          <p:nvPr/>
        </p:nvSpPr>
        <p:spPr>
          <a:xfrm>
            <a:off x="3558679" y="4437960"/>
            <a:ext cx="5074642" cy="834602"/>
          </a:xfrm>
          <a:prstGeom prst="rect">
            <a:avLst/>
          </a:prstGeom>
          <a:solidFill>
            <a:schemeClr val="accent1">
              <a:alpha val="94000"/>
            </a:schemeClr>
          </a:solidFill>
          <a:ln w="12700">
            <a:miter lim="400000"/>
          </a:ln>
        </p:spPr>
        <p:txBody>
          <a:bodyPr lIns="0" tIns="0" rIns="0" bIns="0" anchor="t" anchorCtr="0">
            <a:noAutofit/>
          </a:bodyPr>
          <a:lstStyle/>
          <a:p>
            <a:pPr lvl="0">
              <a:defRPr sz="2400">
                <a:solidFill>
                  <a:srgbClr val="FFFFFF"/>
                </a:solidFill>
              </a:defRPr>
            </a:pPr>
            <a:endParaRPr sz="2400" dirty="0">
              <a:latin typeface="Lato Regular"/>
              <a:ea typeface="Lato Regular"/>
              <a:cs typeface="Lato Regular"/>
            </a:endParaRPr>
          </a:p>
        </p:txBody>
      </p:sp>
      <p:sp>
        <p:nvSpPr>
          <p:cNvPr id="3" name="TextBox 2"/>
          <p:cNvSpPr txBox="1"/>
          <p:nvPr/>
        </p:nvSpPr>
        <p:spPr>
          <a:xfrm>
            <a:off x="3989222" y="4524043"/>
            <a:ext cx="4213557" cy="646331"/>
          </a:xfrm>
          <a:prstGeom prst="rect">
            <a:avLst/>
          </a:prstGeom>
          <a:ln w="12700">
            <a:miter lim="400000"/>
          </a:ln>
        </p:spPr>
        <p:txBody>
          <a:bodyPr wrap="square" lIns="0" tIns="0" rIns="0" bIns="0" anchor="t" anchorCtr="0">
            <a:noAutofit/>
          </a:bodyPr>
          <a:lstStyle>
            <a:lvl1pPr algn="l">
              <a:defRPr sz="2100">
                <a:solidFill>
                  <a:schemeClr val="tx1"/>
                </a:solidFill>
                <a:ea typeface="Lato Regular"/>
                <a:cs typeface="Lato Regular"/>
              </a:defRPr>
            </a:lvl1pPr>
          </a:lstStyle>
          <a:p>
            <a:pPr algn="ctr"/>
            <a:r>
              <a:rPr lang="en-US" dirty="0">
                <a:solidFill>
                  <a:schemeClr val="bg1"/>
                </a:solidFill>
              </a:rPr>
              <a:t>The media layout displays multimedia. </a:t>
            </a:r>
          </a:p>
        </p:txBody>
      </p:sp>
      <p:sp>
        <p:nvSpPr>
          <p:cNvPr id="18" name="TextBox 17">
            <a:extLst>
              <a:ext uri="{FF2B5EF4-FFF2-40B4-BE49-F238E27FC236}">
                <a16:creationId xmlns:a16="http://schemas.microsoft.com/office/drawing/2014/main" id="{45A0ED0B-0BE9-427E-B5EA-BCC5E0154D4A}"/>
              </a:ext>
            </a:extLst>
          </p:cNvPr>
          <p:cNvSpPr txBox="1"/>
          <p:nvPr/>
        </p:nvSpPr>
        <p:spPr>
          <a:xfrm>
            <a:off x="7786255" y="5927613"/>
            <a:ext cx="4350327" cy="9002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kumimoji="0" lang="en-US" sz="1050" b="0" i="0" u="none" strike="noStrike" kern="1200" cap="none" spc="0" normalizeH="0" baseline="0" noProof="0" dirty="0">
                <a:ln>
                  <a:noFill/>
                </a:ln>
                <a:solidFill>
                  <a:srgbClr val="000000"/>
                </a:solidFill>
                <a:effectLst/>
                <a:uLnTx/>
                <a:uFillTx/>
                <a:latin typeface="Lato" panose="020F0502020204030203" pitchFamily="34" charset="0"/>
                <a:ea typeface="+mj-ea"/>
                <a:cs typeface="+mj-cs"/>
              </a:rPr>
              <a:t>Acknowledgement: </a:t>
            </a:r>
            <a:r>
              <a:rPr kumimoji="0" lang="en-US" sz="1050" b="0" i="0"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kumimoji="0" lang="en-US" sz="1050" b="0" i="1" u="none" strike="noStrike" kern="1200" cap="none" spc="0" normalizeH="0" baseline="0" noProof="0" dirty="0">
                <a:ln>
                  <a:noFill/>
                </a:ln>
                <a:solidFill>
                  <a:srgbClr val="000000"/>
                </a:solidFill>
                <a:effectLst/>
                <a:uLnTx/>
                <a:uFillTx/>
                <a:latin typeface="Lato" panose="020F0502020204030203" pitchFamily="34"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a:t>
            </a:r>
            <a:r>
              <a:rPr lang="en-US" sz="1050" i="1" dirty="0">
                <a:solidFill>
                  <a:srgbClr val="000000"/>
                </a:solidFill>
                <a:latin typeface="Lato" panose="020F0502020204030203" pitchFamily="34" charset="0"/>
                <a:ea typeface="Calibri" panose="020F0502020204030204" pitchFamily="34" charset="0"/>
                <a:cs typeface="Times New Roman" panose="02020603050405020304" pitchFamily="18" charset="0"/>
              </a:rPr>
              <a:t>Dept. of Health and Human Services</a:t>
            </a:r>
            <a:endParaRPr lang="en-US" sz="1050" dirty="0"/>
          </a:p>
        </p:txBody>
      </p:sp>
    </p:spTree>
    <p:custDataLst>
      <p:tags r:id="rId1"/>
    </p:custDataLst>
    <p:extLst>
      <p:ext uri="{BB962C8B-B14F-4D97-AF65-F5344CB8AC3E}">
        <p14:creationId xmlns:p14="http://schemas.microsoft.com/office/powerpoint/2010/main" val="4089484026"/>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8454" y="170481"/>
            <a:ext cx="4711485" cy="6493790"/>
          </a:xfrm>
        </p:spPr>
        <p:txBody>
          <a:bodyPr>
            <a:normAutofit fontScale="90000"/>
          </a:bodyPr>
          <a:lstStyle/>
          <a:p>
            <a:pPr marL="0" marR="0">
              <a:lnSpc>
                <a:spcPct val="107000"/>
              </a:lnSpc>
              <a:spcBef>
                <a:spcPts val="0"/>
              </a:spcBef>
              <a:spcAft>
                <a:spcPts val="800"/>
              </a:spcAft>
            </a:pPr>
            <a:r>
              <a:rPr lang="en-US" sz="2400" dirty="0"/>
              <a:t>A podcast devoted to creating a culture of responsible conduct of research and research integrity at the University of Florida.</a:t>
            </a:r>
            <a:br>
              <a:rPr lang="en-US" sz="2400" dirty="0">
                <a:solidFill>
                  <a:srgbClr val="FF00FF"/>
                </a:solidFill>
              </a:rPr>
            </a:br>
            <a:br>
              <a:rPr lang="en-US" sz="2400" dirty="0">
                <a:solidFill>
                  <a:srgbClr val="FF00FF"/>
                </a:solidFill>
              </a:rPr>
            </a:br>
            <a:r>
              <a:rPr lang="en-US" sz="2400" dirty="0"/>
              <a:t>Produced by UF Creative Works, and a team of people across the UF Campus including UF Research, CTSI, the Center for Undergraduate Research, and a group of UF Research Ambassadors. </a:t>
            </a:r>
            <a:br>
              <a:rPr lang="en-US" sz="2400" dirty="0">
                <a:solidFill>
                  <a:srgbClr val="FF00FF"/>
                </a:solidFill>
              </a:rPr>
            </a:br>
            <a:br>
              <a:rPr lang="en-US" sz="2400" dirty="0">
                <a:solidFill>
                  <a:srgbClr val="FF00FF"/>
                </a:solidFill>
              </a:rPr>
            </a:br>
            <a:r>
              <a:rPr lang="en-US" sz="2400" dirty="0">
                <a:hlinkClick r:id="rId4"/>
              </a:rPr>
              <a:t>https://research.ufl.edu/research-roundtable-podcast.html</a:t>
            </a:r>
            <a:br>
              <a:rPr lang="en-US" sz="2000" dirty="0">
                <a:solidFill>
                  <a:srgbClr val="FF00FF"/>
                </a:solidFill>
              </a:rPr>
            </a:br>
            <a:br>
              <a:rPr lang="en-US" sz="2000" dirty="0">
                <a:solidFill>
                  <a:srgbClr val="FF00FF"/>
                </a:solidFill>
              </a:rPr>
            </a:br>
            <a:br>
              <a:rPr lang="en-US" sz="2000" dirty="0">
                <a:solidFill>
                  <a:srgbClr val="FF00FF"/>
                </a:solidFill>
              </a:rPr>
            </a:br>
            <a:br>
              <a:rPr lang="en-US" sz="2000" dirty="0">
                <a:solidFill>
                  <a:srgbClr val="FF00FF"/>
                </a:solidFill>
              </a:rPr>
            </a:br>
            <a:r>
              <a:rPr lang="en-US" sz="1200" dirty="0">
                <a:latin typeface="Lato" panose="020F0502020204030203" pitchFamily="34" charset="0"/>
              </a:rPr>
              <a:t>Acknowledgement: </a:t>
            </a:r>
            <a:r>
              <a:rPr lang="en-US" sz="1200" dirty="0">
                <a:effectLst/>
                <a:latin typeface="Lato" panose="020F0502020204030203" pitchFamily="34"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lang="en-US" sz="1200" i="1" dirty="0">
                <a:effectLst/>
                <a:latin typeface="Lato" panose="020F0502020204030203" pitchFamily="34"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National Institutes of Health.</a:t>
            </a:r>
            <a:br>
              <a:rPr lang="en-US" sz="1800" dirty="0">
                <a:solidFill>
                  <a:srgbClr val="FF00FF"/>
                </a:solidFill>
                <a:effectLst/>
                <a:latin typeface="Lato" panose="020F0502020204030203" pitchFamily="34" charset="0"/>
                <a:ea typeface="Calibri" panose="020F0502020204030204" pitchFamily="34" charset="0"/>
                <a:cs typeface="Times New Roman" panose="02020603050405020304" pitchFamily="18" charset="0"/>
              </a:rPr>
            </a:br>
            <a:endParaRPr lang="en-US" sz="2000" dirty="0">
              <a:solidFill>
                <a:srgbClr val="FF00FF"/>
              </a:solidFill>
              <a:latin typeface="Lato" panose="020F0502020204030203"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custDataLst>
      <p:tags r:id="rId1"/>
    </p:custDataLst>
    <p:extLst>
      <p:ext uri="{BB962C8B-B14F-4D97-AF65-F5344CB8AC3E}">
        <p14:creationId xmlns:p14="http://schemas.microsoft.com/office/powerpoint/2010/main" val="3903388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text, library, bookshelf&#10;&#10;Description automatically generated"/>
          <p:cNvPicPr>
            <a:picLocks noGrp="1" noChangeAspect="1"/>
          </p:cNvPicPr>
          <p:nvPr>
            <p:ph type="pic" sz="quarter" idx="10"/>
          </p:nvPr>
        </p:nvPicPr>
        <p:blipFill rotWithShape="1">
          <a:blip r:embed="rId4"/>
          <a:srcRect l="76" t="3378" r="76"/>
          <a:stretch/>
        </p:blipFill>
        <p:spPr>
          <a:xfrm>
            <a:off x="8524558" y="231648"/>
            <a:ext cx="3667745" cy="6626351"/>
          </a:xfrm>
        </p:spPr>
      </p:pic>
      <p:sp>
        <p:nvSpPr>
          <p:cNvPr id="4" name="Title 3"/>
          <p:cNvSpPr>
            <a:spLocks noGrp="1"/>
          </p:cNvSpPr>
          <p:nvPr>
            <p:ph type="title"/>
          </p:nvPr>
        </p:nvSpPr>
        <p:spPr/>
        <p:txBody>
          <a:bodyPr/>
          <a:lstStyle/>
          <a:p>
            <a:r>
              <a:rPr lang="en-US"/>
              <a:t>Peer Review</a:t>
            </a:r>
            <a:endParaRPr lang="en-US" dirty="0"/>
          </a:p>
        </p:txBody>
      </p:sp>
      <p:grpSp>
        <p:nvGrpSpPr>
          <p:cNvPr id="62" name="Group 81"/>
          <p:cNvGrpSpPr>
            <a:grpSpLocks noChangeAspect="1"/>
          </p:cNvGrpSpPr>
          <p:nvPr/>
        </p:nvGrpSpPr>
        <p:grpSpPr>
          <a:xfrm>
            <a:off x="920492" y="2107176"/>
            <a:ext cx="283427" cy="274320"/>
            <a:chOff x="0" y="0"/>
            <a:chExt cx="568557" cy="550291"/>
          </a:xfrm>
          <a:solidFill>
            <a:schemeClr val="bg1"/>
          </a:solidFill>
        </p:grpSpPr>
        <p:sp>
          <p:nvSpPr>
            <p:cNvPr id="63" name="Shape 79"/>
            <p:cNvSpPr/>
            <p:nvPr/>
          </p:nvSpPr>
          <p:spPr>
            <a:xfrm>
              <a:off x="0" y="0"/>
              <a:ext cx="568558" cy="550292"/>
            </a:xfrm>
            <a:custGeom>
              <a:avLst/>
              <a:gdLst/>
              <a:ahLst/>
              <a:cxnLst>
                <a:cxn ang="0">
                  <a:pos x="wd2" y="hd2"/>
                </a:cxn>
                <a:cxn ang="5400000">
                  <a:pos x="wd2" y="hd2"/>
                </a:cxn>
                <a:cxn ang="10800000">
                  <a:pos x="wd2" y="hd2"/>
                </a:cxn>
                <a:cxn ang="16200000">
                  <a:pos x="wd2" y="hd2"/>
                </a:cxn>
              </a:cxnLst>
              <a:rect l="0" t="0" r="r" b="b"/>
              <a:pathLst>
                <a:path w="21600" h="21600" extrusionOk="0">
                  <a:moveTo>
                    <a:pt x="21080" y="2241"/>
                  </a:moveTo>
                  <a:cubicBezTo>
                    <a:pt x="18824" y="2241"/>
                    <a:pt x="18824" y="2241"/>
                    <a:pt x="18824" y="2241"/>
                  </a:cubicBezTo>
                  <a:cubicBezTo>
                    <a:pt x="18824" y="538"/>
                    <a:pt x="18824" y="538"/>
                    <a:pt x="18824" y="538"/>
                  </a:cubicBezTo>
                  <a:cubicBezTo>
                    <a:pt x="18824" y="179"/>
                    <a:pt x="18564" y="0"/>
                    <a:pt x="18304" y="0"/>
                  </a:cubicBezTo>
                  <a:cubicBezTo>
                    <a:pt x="16222" y="0"/>
                    <a:pt x="16222" y="0"/>
                    <a:pt x="16222" y="0"/>
                  </a:cubicBezTo>
                  <a:cubicBezTo>
                    <a:pt x="15875" y="0"/>
                    <a:pt x="15701" y="179"/>
                    <a:pt x="15701" y="538"/>
                  </a:cubicBezTo>
                  <a:cubicBezTo>
                    <a:pt x="15701" y="2241"/>
                    <a:pt x="15701" y="2241"/>
                    <a:pt x="15701" y="2241"/>
                  </a:cubicBezTo>
                  <a:cubicBezTo>
                    <a:pt x="12752" y="2241"/>
                    <a:pt x="12752" y="2241"/>
                    <a:pt x="12752" y="2241"/>
                  </a:cubicBezTo>
                  <a:cubicBezTo>
                    <a:pt x="12752" y="538"/>
                    <a:pt x="12752" y="538"/>
                    <a:pt x="12752" y="538"/>
                  </a:cubicBezTo>
                  <a:cubicBezTo>
                    <a:pt x="12752" y="179"/>
                    <a:pt x="12492" y="0"/>
                    <a:pt x="12231" y="0"/>
                  </a:cubicBezTo>
                  <a:cubicBezTo>
                    <a:pt x="10149" y="0"/>
                    <a:pt x="10149" y="0"/>
                    <a:pt x="10149" y="0"/>
                  </a:cubicBezTo>
                  <a:cubicBezTo>
                    <a:pt x="9802" y="0"/>
                    <a:pt x="9629" y="179"/>
                    <a:pt x="9629" y="538"/>
                  </a:cubicBezTo>
                  <a:cubicBezTo>
                    <a:pt x="9629" y="2241"/>
                    <a:pt x="9629" y="2241"/>
                    <a:pt x="9629" y="2241"/>
                  </a:cubicBezTo>
                  <a:cubicBezTo>
                    <a:pt x="6680" y="2241"/>
                    <a:pt x="6680" y="2241"/>
                    <a:pt x="6680" y="2241"/>
                  </a:cubicBezTo>
                  <a:cubicBezTo>
                    <a:pt x="6680" y="538"/>
                    <a:pt x="6680" y="538"/>
                    <a:pt x="6680" y="538"/>
                  </a:cubicBezTo>
                  <a:cubicBezTo>
                    <a:pt x="6680" y="179"/>
                    <a:pt x="6419" y="0"/>
                    <a:pt x="6159" y="0"/>
                  </a:cubicBezTo>
                  <a:cubicBezTo>
                    <a:pt x="4077" y="0"/>
                    <a:pt x="4077" y="0"/>
                    <a:pt x="4077" y="0"/>
                  </a:cubicBezTo>
                  <a:cubicBezTo>
                    <a:pt x="3730" y="0"/>
                    <a:pt x="3557" y="179"/>
                    <a:pt x="3557" y="538"/>
                  </a:cubicBezTo>
                  <a:cubicBezTo>
                    <a:pt x="3557" y="2241"/>
                    <a:pt x="3557" y="2241"/>
                    <a:pt x="3557" y="2241"/>
                  </a:cubicBezTo>
                  <a:cubicBezTo>
                    <a:pt x="520" y="2241"/>
                    <a:pt x="520" y="2241"/>
                    <a:pt x="520" y="2241"/>
                  </a:cubicBezTo>
                  <a:cubicBezTo>
                    <a:pt x="260" y="2241"/>
                    <a:pt x="0" y="2510"/>
                    <a:pt x="0" y="2778"/>
                  </a:cubicBezTo>
                  <a:cubicBezTo>
                    <a:pt x="0" y="21062"/>
                    <a:pt x="0" y="21062"/>
                    <a:pt x="0" y="21062"/>
                  </a:cubicBezTo>
                  <a:cubicBezTo>
                    <a:pt x="0" y="21331"/>
                    <a:pt x="260" y="21600"/>
                    <a:pt x="520" y="21600"/>
                  </a:cubicBezTo>
                  <a:cubicBezTo>
                    <a:pt x="21080" y="21600"/>
                    <a:pt x="21080" y="21600"/>
                    <a:pt x="21080" y="21600"/>
                  </a:cubicBezTo>
                  <a:cubicBezTo>
                    <a:pt x="21340" y="21600"/>
                    <a:pt x="21600" y="21331"/>
                    <a:pt x="21600" y="21062"/>
                  </a:cubicBezTo>
                  <a:cubicBezTo>
                    <a:pt x="21600" y="2778"/>
                    <a:pt x="21600" y="2778"/>
                    <a:pt x="21600" y="2778"/>
                  </a:cubicBezTo>
                  <a:cubicBezTo>
                    <a:pt x="21600" y="2510"/>
                    <a:pt x="21340" y="2241"/>
                    <a:pt x="21080" y="2241"/>
                  </a:cubicBezTo>
                  <a:close/>
                  <a:moveTo>
                    <a:pt x="16742" y="1076"/>
                  </a:moveTo>
                  <a:cubicBezTo>
                    <a:pt x="17783" y="1076"/>
                    <a:pt x="17783" y="1076"/>
                    <a:pt x="17783" y="1076"/>
                  </a:cubicBezTo>
                  <a:cubicBezTo>
                    <a:pt x="17783" y="4212"/>
                    <a:pt x="17783" y="4212"/>
                    <a:pt x="17783" y="4212"/>
                  </a:cubicBezTo>
                  <a:cubicBezTo>
                    <a:pt x="16742" y="4212"/>
                    <a:pt x="16742" y="4212"/>
                    <a:pt x="16742" y="4212"/>
                  </a:cubicBezTo>
                  <a:lnTo>
                    <a:pt x="16742" y="1076"/>
                  </a:lnTo>
                  <a:close/>
                  <a:moveTo>
                    <a:pt x="10670" y="1076"/>
                  </a:moveTo>
                  <a:cubicBezTo>
                    <a:pt x="11711" y="1076"/>
                    <a:pt x="11711" y="1076"/>
                    <a:pt x="11711" y="1076"/>
                  </a:cubicBezTo>
                  <a:cubicBezTo>
                    <a:pt x="11711" y="2689"/>
                    <a:pt x="11711" y="2689"/>
                    <a:pt x="11711" y="2689"/>
                  </a:cubicBezTo>
                  <a:cubicBezTo>
                    <a:pt x="11711" y="2778"/>
                    <a:pt x="11711" y="2778"/>
                    <a:pt x="11711" y="2778"/>
                  </a:cubicBezTo>
                  <a:cubicBezTo>
                    <a:pt x="11711" y="2868"/>
                    <a:pt x="11711" y="2868"/>
                    <a:pt x="11711" y="2958"/>
                  </a:cubicBezTo>
                  <a:cubicBezTo>
                    <a:pt x="11711" y="4212"/>
                    <a:pt x="11711" y="4212"/>
                    <a:pt x="11711" y="4212"/>
                  </a:cubicBezTo>
                  <a:cubicBezTo>
                    <a:pt x="10670" y="4212"/>
                    <a:pt x="10670" y="4212"/>
                    <a:pt x="10670" y="4212"/>
                  </a:cubicBezTo>
                  <a:lnTo>
                    <a:pt x="10670" y="1076"/>
                  </a:lnTo>
                  <a:close/>
                  <a:moveTo>
                    <a:pt x="4598" y="1076"/>
                  </a:moveTo>
                  <a:cubicBezTo>
                    <a:pt x="5639" y="1076"/>
                    <a:pt x="5639" y="1076"/>
                    <a:pt x="5639" y="1076"/>
                  </a:cubicBezTo>
                  <a:cubicBezTo>
                    <a:pt x="5639" y="4212"/>
                    <a:pt x="5639" y="4212"/>
                    <a:pt x="5639" y="4212"/>
                  </a:cubicBezTo>
                  <a:cubicBezTo>
                    <a:pt x="4598" y="4212"/>
                    <a:pt x="4598" y="4212"/>
                    <a:pt x="4598" y="4212"/>
                  </a:cubicBezTo>
                  <a:lnTo>
                    <a:pt x="4598" y="1076"/>
                  </a:lnTo>
                  <a:close/>
                  <a:moveTo>
                    <a:pt x="20559" y="20524"/>
                  </a:moveTo>
                  <a:cubicBezTo>
                    <a:pt x="1041" y="20524"/>
                    <a:pt x="1041" y="20524"/>
                    <a:pt x="1041" y="20524"/>
                  </a:cubicBezTo>
                  <a:cubicBezTo>
                    <a:pt x="1041" y="3316"/>
                    <a:pt x="1041" y="3316"/>
                    <a:pt x="1041" y="3316"/>
                  </a:cubicBezTo>
                  <a:cubicBezTo>
                    <a:pt x="3557" y="3316"/>
                    <a:pt x="3557" y="3316"/>
                    <a:pt x="3557" y="3316"/>
                  </a:cubicBezTo>
                  <a:cubicBezTo>
                    <a:pt x="3557" y="4750"/>
                    <a:pt x="3557" y="4750"/>
                    <a:pt x="3557" y="4750"/>
                  </a:cubicBezTo>
                  <a:cubicBezTo>
                    <a:pt x="3557" y="5019"/>
                    <a:pt x="3730" y="5288"/>
                    <a:pt x="4077" y="5288"/>
                  </a:cubicBezTo>
                  <a:cubicBezTo>
                    <a:pt x="6159" y="5288"/>
                    <a:pt x="6159" y="5288"/>
                    <a:pt x="6159" y="5288"/>
                  </a:cubicBezTo>
                  <a:cubicBezTo>
                    <a:pt x="6419" y="5288"/>
                    <a:pt x="6680" y="5019"/>
                    <a:pt x="6680" y="4750"/>
                  </a:cubicBezTo>
                  <a:cubicBezTo>
                    <a:pt x="6680" y="3316"/>
                    <a:pt x="6680" y="3316"/>
                    <a:pt x="6680" y="3316"/>
                  </a:cubicBezTo>
                  <a:cubicBezTo>
                    <a:pt x="9629" y="3316"/>
                    <a:pt x="9629" y="3316"/>
                    <a:pt x="9629" y="3316"/>
                  </a:cubicBezTo>
                  <a:cubicBezTo>
                    <a:pt x="9629" y="4750"/>
                    <a:pt x="9629" y="4750"/>
                    <a:pt x="9629" y="4750"/>
                  </a:cubicBezTo>
                  <a:cubicBezTo>
                    <a:pt x="9629" y="5019"/>
                    <a:pt x="9802" y="5288"/>
                    <a:pt x="10149" y="5288"/>
                  </a:cubicBezTo>
                  <a:cubicBezTo>
                    <a:pt x="12231" y="5288"/>
                    <a:pt x="12231" y="5288"/>
                    <a:pt x="12231" y="5288"/>
                  </a:cubicBezTo>
                  <a:cubicBezTo>
                    <a:pt x="12492" y="5288"/>
                    <a:pt x="12752" y="5019"/>
                    <a:pt x="12752" y="4750"/>
                  </a:cubicBezTo>
                  <a:cubicBezTo>
                    <a:pt x="12752" y="3316"/>
                    <a:pt x="12752" y="3316"/>
                    <a:pt x="12752" y="3316"/>
                  </a:cubicBezTo>
                  <a:cubicBezTo>
                    <a:pt x="15701" y="3316"/>
                    <a:pt x="15701" y="3316"/>
                    <a:pt x="15701" y="3316"/>
                  </a:cubicBezTo>
                  <a:cubicBezTo>
                    <a:pt x="15701" y="4750"/>
                    <a:pt x="15701" y="4750"/>
                    <a:pt x="15701" y="4750"/>
                  </a:cubicBezTo>
                  <a:cubicBezTo>
                    <a:pt x="15701" y="5019"/>
                    <a:pt x="15875" y="5288"/>
                    <a:pt x="16222" y="5288"/>
                  </a:cubicBezTo>
                  <a:cubicBezTo>
                    <a:pt x="18304" y="5288"/>
                    <a:pt x="18304" y="5288"/>
                    <a:pt x="18304" y="5288"/>
                  </a:cubicBezTo>
                  <a:cubicBezTo>
                    <a:pt x="18564" y="5288"/>
                    <a:pt x="18824" y="5019"/>
                    <a:pt x="18824" y="4750"/>
                  </a:cubicBezTo>
                  <a:cubicBezTo>
                    <a:pt x="18824" y="3316"/>
                    <a:pt x="18824" y="3316"/>
                    <a:pt x="18824" y="3316"/>
                  </a:cubicBezTo>
                  <a:cubicBezTo>
                    <a:pt x="20559" y="3316"/>
                    <a:pt x="20559" y="3316"/>
                    <a:pt x="20559" y="3316"/>
                  </a:cubicBezTo>
                  <a:lnTo>
                    <a:pt x="20559" y="20524"/>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sp>
          <p:nvSpPr>
            <p:cNvPr id="64" name="Shape 80"/>
            <p:cNvSpPr/>
            <p:nvPr/>
          </p:nvSpPr>
          <p:spPr>
            <a:xfrm>
              <a:off x="91334" y="184952"/>
              <a:ext cx="385891" cy="274005"/>
            </a:xfrm>
            <a:custGeom>
              <a:avLst/>
              <a:gdLst/>
              <a:ahLst/>
              <a:cxnLst>
                <a:cxn ang="0">
                  <a:pos x="wd2" y="hd2"/>
                </a:cxn>
                <a:cxn ang="5400000">
                  <a:pos x="wd2" y="hd2"/>
                </a:cxn>
                <a:cxn ang="10800000">
                  <a:pos x="wd2" y="hd2"/>
                </a:cxn>
                <a:cxn ang="16200000">
                  <a:pos x="wd2" y="hd2"/>
                </a:cxn>
              </a:cxnLst>
              <a:rect l="0" t="0" r="r" b="b"/>
              <a:pathLst>
                <a:path w="21600" h="21600" extrusionOk="0">
                  <a:moveTo>
                    <a:pt x="20833" y="0"/>
                  </a:moveTo>
                  <a:cubicBezTo>
                    <a:pt x="767" y="0"/>
                    <a:pt x="767" y="0"/>
                    <a:pt x="767" y="0"/>
                  </a:cubicBezTo>
                  <a:cubicBezTo>
                    <a:pt x="383" y="0"/>
                    <a:pt x="0" y="540"/>
                    <a:pt x="0" y="1080"/>
                  </a:cubicBezTo>
                  <a:cubicBezTo>
                    <a:pt x="0" y="20520"/>
                    <a:pt x="0" y="20520"/>
                    <a:pt x="0" y="20520"/>
                  </a:cubicBezTo>
                  <a:cubicBezTo>
                    <a:pt x="0" y="21060"/>
                    <a:pt x="383" y="21600"/>
                    <a:pt x="767" y="21600"/>
                  </a:cubicBezTo>
                  <a:cubicBezTo>
                    <a:pt x="20833" y="21600"/>
                    <a:pt x="20833" y="21600"/>
                    <a:pt x="20833" y="21600"/>
                  </a:cubicBezTo>
                  <a:cubicBezTo>
                    <a:pt x="21217" y="21600"/>
                    <a:pt x="21600" y="21060"/>
                    <a:pt x="21600" y="20520"/>
                  </a:cubicBezTo>
                  <a:cubicBezTo>
                    <a:pt x="21600" y="1080"/>
                    <a:pt x="21600" y="1080"/>
                    <a:pt x="21600" y="1080"/>
                  </a:cubicBezTo>
                  <a:cubicBezTo>
                    <a:pt x="21600" y="540"/>
                    <a:pt x="21217" y="0"/>
                    <a:pt x="20833" y="0"/>
                  </a:cubicBezTo>
                  <a:close/>
                  <a:moveTo>
                    <a:pt x="20066" y="19440"/>
                  </a:moveTo>
                  <a:cubicBezTo>
                    <a:pt x="1534" y="19440"/>
                    <a:pt x="1534" y="19440"/>
                    <a:pt x="1534" y="19440"/>
                  </a:cubicBezTo>
                  <a:cubicBezTo>
                    <a:pt x="1534" y="2160"/>
                    <a:pt x="1534" y="2160"/>
                    <a:pt x="1534" y="2160"/>
                  </a:cubicBezTo>
                  <a:cubicBezTo>
                    <a:pt x="20066" y="2160"/>
                    <a:pt x="20066" y="2160"/>
                    <a:pt x="20066" y="2160"/>
                  </a:cubicBezTo>
                  <a:lnTo>
                    <a:pt x="20066" y="19440"/>
                  </a:lnTo>
                  <a:close/>
                </a:path>
              </a:pathLst>
            </a:custGeom>
            <a:grpFill/>
            <a:ln w="12700" cap="flat">
              <a:noFill/>
              <a:miter lim="400000"/>
            </a:ln>
            <a:effectLst/>
          </p:spPr>
          <p:txBody>
            <a:bodyPr wrap="square" lIns="45719" tIns="45719" rIns="45719" bIns="45719" numCol="1" anchor="t">
              <a:noAutofit/>
            </a:bodyPr>
            <a:lstStyle/>
            <a:p>
              <a:pPr algn="l" defTabSz="642883">
                <a:defRPr sz="1800">
                  <a:latin typeface="Calibri"/>
                  <a:ea typeface="Calibri"/>
                  <a:cs typeface="Calibri"/>
                  <a:sym typeface="Calibri"/>
                </a:defRPr>
              </a:pPr>
              <a:endParaRPr sz="1800" dirty="0">
                <a:solidFill>
                  <a:schemeClr val="accent2"/>
                </a:solidFill>
              </a:endParaRPr>
            </a:p>
          </p:txBody>
        </p:sp>
      </p:grpSp>
      <p:sp>
        <p:nvSpPr>
          <p:cNvPr id="35" name="TextBox 34"/>
          <p:cNvSpPr txBox="1"/>
          <p:nvPr/>
        </p:nvSpPr>
        <p:spPr>
          <a:xfrm>
            <a:off x="1666711" y="1878760"/>
            <a:ext cx="6637320" cy="720197"/>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endParaRPr lang="en-US" b="1" dirty="0">
              <a:solidFill>
                <a:schemeClr val="tx1"/>
              </a:solidFill>
            </a:endParaRPr>
          </a:p>
        </p:txBody>
      </p:sp>
      <p:sp>
        <p:nvSpPr>
          <p:cNvPr id="36" name="TextBox 35"/>
          <p:cNvSpPr txBox="1"/>
          <p:nvPr/>
        </p:nvSpPr>
        <p:spPr>
          <a:xfrm>
            <a:off x="670668" y="1938415"/>
            <a:ext cx="7381952" cy="4034681"/>
          </a:xfrm>
          <a:prstGeom prst="rect">
            <a:avLst/>
          </a:prstGeom>
        </p:spPr>
        <p:txBody>
          <a:bodyPr vert="horz" wrap="square" lIns="36576" tIns="36576" rIns="36576" bIns="36576" anchor="t" anchorCtr="0">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l">
              <a:lnSpc>
                <a:spcPct val="100000"/>
              </a:lnSpc>
            </a:pPr>
            <a:r>
              <a:rPr lang="en-US" sz="2800" b="1" dirty="0">
                <a:solidFill>
                  <a:schemeClr val="tx1"/>
                </a:solidFill>
              </a:rPr>
              <a:t>"Peer review is how we ensure the overall quality of our work, how we support each other, how we can push and constructively challenge each other to be truly innovative, how we can make sure that our work connects with and is relevant for others, and how we can drive impact and change that are appropriately targeted at the needs of different communities." </a:t>
            </a:r>
            <a:endParaRPr lang="en-US" sz="2800" b="1" dirty="0">
              <a:solidFill>
                <a:schemeClr val="tx1"/>
              </a:solidFill>
              <a:latin typeface="Lato Regular"/>
              <a:cs typeface="Lato Regular"/>
            </a:endParaRPr>
          </a:p>
        </p:txBody>
      </p:sp>
      <p:sp>
        <p:nvSpPr>
          <p:cNvPr id="31" name="TextBox 30"/>
          <p:cNvSpPr txBox="1"/>
          <p:nvPr/>
        </p:nvSpPr>
        <p:spPr>
          <a:xfrm>
            <a:off x="670667" y="1030955"/>
            <a:ext cx="2932085"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dirty="0"/>
              <a:t>Importance</a:t>
            </a:r>
          </a:p>
        </p:txBody>
      </p:sp>
      <p:sp>
        <p:nvSpPr>
          <p:cNvPr id="7" name="TextBox 6">
            <a:extLst>
              <a:ext uri="{FF2B5EF4-FFF2-40B4-BE49-F238E27FC236}">
                <a16:creationId xmlns:a16="http://schemas.microsoft.com/office/drawing/2014/main" id="{3CFC74AD-48FD-EDE7-AE78-F5E6130C872B}"/>
              </a:ext>
            </a:extLst>
          </p:cNvPr>
          <p:cNvSpPr txBox="1"/>
          <p:nvPr/>
        </p:nvSpPr>
        <p:spPr>
          <a:xfrm>
            <a:off x="4575183" y="6580485"/>
            <a:ext cx="3762069" cy="276999"/>
          </a:xfrm>
          <a:prstGeom prst="rect">
            <a:avLst/>
          </a:prstGeom>
          <a:noFill/>
        </p:spPr>
        <p:txBody>
          <a:bodyPr wrap="square" rtlCol="0">
            <a:spAutoFit/>
          </a:bodyPr>
          <a:lstStyle/>
          <a:p>
            <a:r>
              <a:rPr lang="en-US" sz="1200" dirty="0" err="1">
                <a:hlinkClick r:id="rId5"/>
              </a:rPr>
              <a:t>Köhler</a:t>
            </a:r>
            <a:r>
              <a:rPr lang="en-US" sz="1200" dirty="0"/>
              <a:t> et al. https://doi.org/10.1017/iop.2019.121</a:t>
            </a:r>
          </a:p>
        </p:txBody>
      </p:sp>
    </p:spTree>
    <p:custDataLst>
      <p:tags r:id="rId1"/>
    </p:custDataLst>
    <p:extLst>
      <p:ext uri="{BB962C8B-B14F-4D97-AF65-F5344CB8AC3E}">
        <p14:creationId xmlns:p14="http://schemas.microsoft.com/office/powerpoint/2010/main" val="177092017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srcRect l="19908" r="19908"/>
          <a:stretch/>
        </p:blipFill>
        <p:spPr>
          <a:xfrm>
            <a:off x="4853491" y="-5825"/>
            <a:ext cx="7330748" cy="6858000"/>
          </a:xfrm>
        </p:spPr>
      </p:pic>
      <p:sp>
        <p:nvSpPr>
          <p:cNvPr id="4" name="Title 3"/>
          <p:cNvSpPr>
            <a:spLocks noGrp="1"/>
          </p:cNvSpPr>
          <p:nvPr>
            <p:ph type="title"/>
          </p:nvPr>
        </p:nvSpPr>
        <p:spPr/>
        <p:txBody>
          <a:bodyPr/>
          <a:lstStyle/>
          <a:p>
            <a:r>
              <a:rPr lang="en-US" dirty="0"/>
              <a:t>PART 1</a:t>
            </a:r>
          </a:p>
        </p:txBody>
      </p:sp>
      <p:sp>
        <p:nvSpPr>
          <p:cNvPr id="12" name="TextBox 11"/>
          <p:cNvSpPr txBox="1"/>
          <p:nvPr/>
        </p:nvSpPr>
        <p:spPr>
          <a:xfrm>
            <a:off x="670667" y="1030954"/>
            <a:ext cx="3970781" cy="1399729"/>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r>
              <a:rPr lang="en-US" sz="3200" dirty="0"/>
              <a:t>What Authors Need to Know about Peer Review</a:t>
            </a:r>
          </a:p>
        </p:txBody>
      </p:sp>
      <p:sp>
        <p:nvSpPr>
          <p:cNvPr id="8" name="TextBox 7">
            <a:extLst>
              <a:ext uri="{FF2B5EF4-FFF2-40B4-BE49-F238E27FC236}">
                <a16:creationId xmlns:a16="http://schemas.microsoft.com/office/drawing/2014/main" id="{44E362B6-71DF-4B5B-AFA1-637264A17643}"/>
              </a:ext>
            </a:extLst>
          </p:cNvPr>
          <p:cNvSpPr txBox="1"/>
          <p:nvPr/>
        </p:nvSpPr>
        <p:spPr>
          <a:xfrm>
            <a:off x="648448" y="3744764"/>
            <a:ext cx="3693035" cy="2659190"/>
          </a:xfrm>
          <a:prstGeom prst="rect">
            <a:avLst/>
          </a:prstGeom>
        </p:spPr>
        <p:txBody>
          <a:bodyPr vert="horz" wrap="square" lIns="36576" tIns="36576" rIns="36576" bIns="36576">
            <a:noAutofit/>
          </a:bodyPr>
          <a:lstStyle>
            <a:lvl1pPr lvl="0" algn="just" defTabSz="914400">
              <a:lnSpc>
                <a:spcPct val="140000"/>
              </a:lnSpc>
              <a:defRPr sz="1600">
                <a:solidFill>
                  <a:schemeClr val="tx2"/>
                </a:solidFill>
                <a:latin typeface="Lato Light"/>
                <a:ea typeface="Lato Light"/>
                <a:cs typeface="Lato Light"/>
                <a:sym typeface="Lato Light"/>
              </a:defRPr>
            </a:lvl1pPr>
            <a:lvl2pPr algn="just">
              <a:defRPr sz="2000">
                <a:solidFill>
                  <a:srgbClr val="7C7F86"/>
                </a:solidFill>
                <a:latin typeface="Lato Light"/>
                <a:ea typeface="Lato Light"/>
                <a:cs typeface="Lato Light"/>
                <a:sym typeface="Lato Light"/>
              </a:defRPr>
            </a:lvl2pPr>
            <a:lvl3pPr algn="just">
              <a:defRPr sz="2000">
                <a:solidFill>
                  <a:srgbClr val="7C7F86"/>
                </a:solidFill>
                <a:latin typeface="Lato Light"/>
                <a:ea typeface="Lato Light"/>
                <a:cs typeface="Lato Light"/>
                <a:sym typeface="Lato Light"/>
              </a:defRPr>
            </a:lvl3pPr>
            <a:lvl4pPr algn="just">
              <a:defRPr sz="2000">
                <a:solidFill>
                  <a:srgbClr val="7C7F86"/>
                </a:solidFill>
                <a:latin typeface="Lato Light"/>
                <a:ea typeface="Lato Light"/>
                <a:cs typeface="Lato Light"/>
                <a:sym typeface="Lato Light"/>
              </a:defRPr>
            </a:lvl4pPr>
            <a:lvl5pPr algn="just">
              <a:defRPr sz="2000">
                <a:solidFill>
                  <a:srgbClr val="7C7F86"/>
                </a:solidFill>
                <a:latin typeface="Lato Light"/>
                <a:ea typeface="Lato Light"/>
                <a:cs typeface="Lato Light"/>
                <a:sym typeface="Lato Light"/>
              </a:defRPr>
            </a:lvl5pPr>
            <a:lvl6pPr algn="just">
              <a:defRPr sz="2000">
                <a:solidFill>
                  <a:srgbClr val="7C7F86"/>
                </a:solidFill>
                <a:latin typeface="Lato Light"/>
                <a:ea typeface="Lato Light"/>
                <a:cs typeface="Lato Light"/>
                <a:sym typeface="Lato Light"/>
              </a:defRPr>
            </a:lvl6pPr>
            <a:lvl7pPr algn="just">
              <a:defRPr sz="2000">
                <a:solidFill>
                  <a:srgbClr val="7C7F86"/>
                </a:solidFill>
                <a:latin typeface="Lato Light"/>
                <a:ea typeface="Lato Light"/>
                <a:cs typeface="Lato Light"/>
                <a:sym typeface="Lato Light"/>
              </a:defRPr>
            </a:lvl7pPr>
            <a:lvl8pPr algn="just">
              <a:defRPr sz="2000">
                <a:solidFill>
                  <a:srgbClr val="7C7F86"/>
                </a:solidFill>
                <a:latin typeface="Lato Light"/>
                <a:ea typeface="Lato Light"/>
                <a:cs typeface="Lato Light"/>
                <a:sym typeface="Lato Light"/>
              </a:defRPr>
            </a:lvl8pPr>
            <a:lvl9pPr algn="just">
              <a:defRPr sz="2000">
                <a:solidFill>
                  <a:srgbClr val="7C7F86"/>
                </a:solidFill>
                <a:latin typeface="Lato Light"/>
                <a:ea typeface="Lato Light"/>
                <a:cs typeface="Lato Light"/>
                <a:sym typeface="Lato Light"/>
              </a:defRPr>
            </a:lvl9pPr>
          </a:lstStyle>
          <a:p>
            <a:pPr algn="ctr">
              <a:lnSpc>
                <a:spcPct val="100000"/>
              </a:lnSpc>
            </a:pPr>
            <a:r>
              <a:rPr lang="en-US" sz="2800" dirty="0">
                <a:solidFill>
                  <a:schemeClr val="tx1"/>
                </a:solidFill>
                <a:latin typeface="+mn-lt"/>
                <a:ea typeface="Lato Regular"/>
                <a:cs typeface="Lato Regular"/>
              </a:rPr>
              <a:t>Poll</a:t>
            </a:r>
          </a:p>
          <a:p>
            <a:pPr algn="ctr">
              <a:lnSpc>
                <a:spcPct val="100000"/>
              </a:lnSpc>
            </a:pPr>
            <a:endParaRPr lang="en-US" sz="2800" dirty="0">
              <a:solidFill>
                <a:schemeClr val="tx1"/>
              </a:solidFill>
              <a:latin typeface="+mn-lt"/>
              <a:ea typeface="Lato Regular"/>
              <a:cs typeface="Lato Regular"/>
            </a:endParaRPr>
          </a:p>
          <a:p>
            <a:pPr algn="ctr">
              <a:lnSpc>
                <a:spcPct val="100000"/>
              </a:lnSpc>
            </a:pPr>
            <a:r>
              <a:rPr lang="en-US" sz="2800" dirty="0">
                <a:solidFill>
                  <a:schemeClr val="tx1"/>
                </a:solidFill>
                <a:latin typeface="+mn-lt"/>
                <a:ea typeface="Lato Regular"/>
                <a:cs typeface="Lato Regular"/>
              </a:rPr>
              <a:t>Have you authored a </a:t>
            </a:r>
          </a:p>
          <a:p>
            <a:pPr algn="ctr">
              <a:lnSpc>
                <a:spcPct val="100000"/>
              </a:lnSpc>
            </a:pPr>
            <a:r>
              <a:rPr lang="en-US" sz="2800" dirty="0">
                <a:solidFill>
                  <a:schemeClr val="tx1"/>
                </a:solidFill>
                <a:latin typeface="+mn-lt"/>
                <a:ea typeface="Lato Regular"/>
                <a:cs typeface="Lato Regular"/>
              </a:rPr>
              <a:t>peer reviewed publication?</a:t>
            </a:r>
            <a:endParaRPr lang="en-US" sz="2100" dirty="0">
              <a:solidFill>
                <a:schemeClr val="tx1"/>
              </a:solidFill>
              <a:latin typeface="+mn-lt"/>
              <a:ea typeface="Lato Regular"/>
              <a:cs typeface="Lato Regular"/>
            </a:endParaRPr>
          </a:p>
        </p:txBody>
      </p:sp>
    </p:spTree>
    <p:custDataLst>
      <p:tags r:id="rId1"/>
    </p:custDataLst>
    <p:extLst>
      <p:ext uri="{BB962C8B-B14F-4D97-AF65-F5344CB8AC3E}">
        <p14:creationId xmlns:p14="http://schemas.microsoft.com/office/powerpoint/2010/main" val="166232175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Publishing Process:</a:t>
            </a:r>
          </a:p>
        </p:txBody>
      </p:sp>
      <p:pic>
        <p:nvPicPr>
          <p:cNvPr id="8" name="Content Placeholder 7">
            <a:extLst>
              <a:ext uri="{FF2B5EF4-FFF2-40B4-BE49-F238E27FC236}">
                <a16:creationId xmlns:a16="http://schemas.microsoft.com/office/drawing/2014/main" id="{680D2A6A-B4C4-4654-8988-B4F4BA4E2A3F}"/>
              </a:ext>
            </a:extLst>
          </p:cNvPr>
          <p:cNvPicPr>
            <a:picLocks noGrp="1" noChangeAspect="1"/>
          </p:cNvPicPr>
          <p:nvPr>
            <p:ph idx="1"/>
          </p:nvPr>
        </p:nvPicPr>
        <p:blipFill>
          <a:blip r:embed="rId3"/>
          <a:stretch>
            <a:fillRect/>
          </a:stretch>
        </p:blipFill>
        <p:spPr>
          <a:xfrm>
            <a:off x="1021102" y="1261642"/>
            <a:ext cx="10007916" cy="5092120"/>
          </a:xfrm>
        </p:spPr>
      </p:pic>
      <p:sp>
        <p:nvSpPr>
          <p:cNvPr id="9" name="TextBox 8">
            <a:extLst>
              <a:ext uri="{FF2B5EF4-FFF2-40B4-BE49-F238E27FC236}">
                <a16:creationId xmlns:a16="http://schemas.microsoft.com/office/drawing/2014/main" id="{28719AF0-6281-425E-BE1E-53CB6E4D3F6F}"/>
              </a:ext>
            </a:extLst>
          </p:cNvPr>
          <p:cNvSpPr txBox="1"/>
          <p:nvPr/>
        </p:nvSpPr>
        <p:spPr>
          <a:xfrm>
            <a:off x="9236597" y="6453938"/>
            <a:ext cx="2708476"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en-US" sz="1200" dirty="0">
                <a:solidFill>
                  <a:srgbClr val="000000"/>
                </a:solidFill>
                <a:sym typeface="Helvetica Light"/>
              </a:rPr>
              <a:t>https://asapbio.org/digital-age</a:t>
            </a:r>
            <a:endParaRPr kumimoji="0" lang="en-US" sz="1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969280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Publishing Process: Enter Preprints</a:t>
            </a:r>
          </a:p>
        </p:txBody>
      </p:sp>
      <p:pic>
        <p:nvPicPr>
          <p:cNvPr id="6" name="Content Placeholder 5">
            <a:extLst>
              <a:ext uri="{FF2B5EF4-FFF2-40B4-BE49-F238E27FC236}">
                <a16:creationId xmlns:a16="http://schemas.microsoft.com/office/drawing/2014/main" id="{F22A96F9-D208-4CFE-8C62-9BB71A70DEFC}"/>
              </a:ext>
            </a:extLst>
          </p:cNvPr>
          <p:cNvPicPr>
            <a:picLocks noGrp="1" noChangeAspect="1"/>
          </p:cNvPicPr>
          <p:nvPr>
            <p:ph idx="1"/>
          </p:nvPr>
        </p:nvPicPr>
        <p:blipFill>
          <a:blip r:embed="rId3"/>
          <a:stretch>
            <a:fillRect/>
          </a:stretch>
        </p:blipFill>
        <p:spPr>
          <a:xfrm>
            <a:off x="1229851" y="1129241"/>
            <a:ext cx="10066943" cy="5611955"/>
          </a:xfrm>
        </p:spPr>
      </p:pic>
      <p:sp>
        <p:nvSpPr>
          <p:cNvPr id="9" name="TextBox 8">
            <a:extLst>
              <a:ext uri="{FF2B5EF4-FFF2-40B4-BE49-F238E27FC236}">
                <a16:creationId xmlns:a16="http://schemas.microsoft.com/office/drawing/2014/main" id="{28719AF0-6281-425E-BE1E-53CB6E4D3F6F}"/>
              </a:ext>
            </a:extLst>
          </p:cNvPr>
          <p:cNvSpPr txBox="1"/>
          <p:nvPr/>
        </p:nvSpPr>
        <p:spPr>
          <a:xfrm>
            <a:off x="9062977" y="6453938"/>
            <a:ext cx="2882096"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en-US" sz="1200" dirty="0">
                <a:solidFill>
                  <a:srgbClr val="000000"/>
                </a:solidFill>
                <a:sym typeface="Helvetica Light"/>
              </a:rPr>
              <a:t>https://asapbio.org/course-on-preprints</a:t>
            </a:r>
            <a:endParaRPr kumimoji="0" lang="en-US" sz="12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1539702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USED_PAGE_ORIENTATION" val="1"/>
  <p:tag name="ARTICULATE_USED_PAGE_SIZE" val="7"/>
  <p:tag name="ARTICULATE_REFERENCE_COUNT" val="0"/>
  <p:tag name="ARTICULATE_PLAYER_GLOSSARY_XML" val="&lt;?xml version=&quot;1.0&quot; encoding=&quot;utf-16&quot;?&gt;&lt;glossary xmlns:xsi=&quot;http://www.w3.org/2001/XMLSchema-instance&quot; xmlns:xsd=&quot;http://www.w3.org/2001/XMLSchema&quot;&gt;&lt;terms /&gt;&lt;/glossary&gt;"/>
  <p:tag name="ARTICULATE_SLIDE_THUMBNAIL_REFRESH" val="1"/>
  <p:tag name="ARTICULATE_SLIDE_COUNT" val="15"/>
  <p:tag name="TAG_BACKING_FORM_KEY" val="2492850-h:\2022 ufr_rcrtemplate.pptx"/>
  <p:tag name="ARTICULATE_PRESENTER_VERSION" val="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USED_LAYOUT" val="1"/>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271"/>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8"/>
  <p:tag name="ARTICULATE_SLIDE_PRESENTER_GUID" val="ebf9a19f-5ec0-4f06-bfc5-0626a326353e"/>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USED_LAYOUT" val="2"/>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401"/>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8"/>
  <p:tag name="ARTICULATE_SLIDE_PRESENTER_GUID" val="ebf9a19f-5ec0-4f06-bfc5-0626a326353e"/>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38"/>
  <p:tag name="ARTICULATE_CHARACTER_CROP" val="38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11"/>
  <p:tag name="ARTICULATE_SLIDE_PRESENTER_GUID" val="ebf9a19f-5ec0-4f06-bfc5-0626a326353e"/>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268"/>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3"/>
  <p:tag name="ARTICULATE_SLIDE_PRESENTER_GUID" val="ebf9a19f-5ec0-4f06-bfc5-0626a326353e"/>
</p:tagLst>
</file>

<file path=ppt/tags/tag52.xml><?xml version="1.0" encoding="utf-8"?>
<p:tagLst xmlns:a="http://schemas.openxmlformats.org/drawingml/2006/main" xmlns:r="http://schemas.openxmlformats.org/officeDocument/2006/relationships" xmlns:p="http://schemas.openxmlformats.org/presentationml/2006/main">
  <p:tag name="AUDIO_ID" val="267"/>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5"/>
  <p:tag name="ARTICULATE_SLIDE_PRESENTER_GUID" val="ebf9a19f-5ec0-4f06-bfc5-0626a326353e"/>
</p:tagLst>
</file>

<file path=ppt/tags/tag53.xml><?xml version="1.0" encoding="utf-8"?>
<p:tagLst xmlns:a="http://schemas.openxmlformats.org/drawingml/2006/main" xmlns:r="http://schemas.openxmlformats.org/officeDocument/2006/relationships" xmlns:p="http://schemas.openxmlformats.org/presentationml/2006/main">
  <p:tag name="AUDIO_ID" val="267"/>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5"/>
  <p:tag name="ARTICULATE_SLIDE_PRESENTER_GUID" val="ebf9a19f-5ec0-4f06-bfc5-0626a326353e"/>
</p:tagLst>
</file>

<file path=ppt/tags/tag54.xml><?xml version="1.0" encoding="utf-8"?>
<p:tagLst xmlns:a="http://schemas.openxmlformats.org/drawingml/2006/main" xmlns:r="http://schemas.openxmlformats.org/officeDocument/2006/relationships" xmlns:p="http://schemas.openxmlformats.org/presentationml/2006/main">
  <p:tag name="AUDIO_ID" val="279"/>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3"/>
  <p:tag name="ARTICULATE_SLIDE_PRESENTER_GUID" val="ebf9a19f-5ec0-4f06-bfc5-0626a326353e"/>
</p:tagLst>
</file>

<file path=ppt/tags/tag55.xml><?xml version="1.0" encoding="utf-8"?>
<p:tagLst xmlns:a="http://schemas.openxmlformats.org/drawingml/2006/main" xmlns:r="http://schemas.openxmlformats.org/officeDocument/2006/relationships" xmlns:p="http://schemas.openxmlformats.org/presentationml/2006/main">
  <p:tag name="AUDIO_ID" val="263"/>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4"/>
  <p:tag name="ARTICULATE_SLIDE_PRESENTER_GUID" val="ebf9a19f-5ec0-4f06-bfc5-0626a326353e"/>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263"/>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4"/>
  <p:tag name="ARTICULATE_SLIDE_PRESENTER_GUID" val="ebf9a19f-5ec0-4f06-bfc5-0626a326353e"/>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UDIO_ID" val="267"/>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5"/>
  <p:tag name="ARTICULATE_SLIDE_PRESENTER_GUID" val="ebf9a19f-5ec0-4f06-bfc5-0626a326353e"/>
</p:tagLst>
</file>

<file path=ppt/tags/tag58.xml><?xml version="1.0" encoding="utf-8"?>
<p:tagLst xmlns:a="http://schemas.openxmlformats.org/drawingml/2006/main" xmlns:r="http://schemas.openxmlformats.org/officeDocument/2006/relationships" xmlns:p="http://schemas.openxmlformats.org/presentationml/2006/main">
  <p:tag name="AUDIO_ID" val="263"/>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4"/>
  <p:tag name="ARTICULATE_SLIDE_PRESENTER_GUID" val="ebf9a19f-5ec0-4f06-bfc5-0626a326353e"/>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268"/>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3"/>
  <p:tag name="ARTICULATE_SLIDE_PRESENTER_GUID" val="ebf9a19f-5ec0-4f06-bfc5-0626a326353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268"/>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3"/>
  <p:tag name="ARTICULATE_SLIDE_PRESENTER_GUID" val="ebf9a19f-5ec0-4f06-bfc5-0626a326353e"/>
</p:tagLst>
</file>

<file path=ppt/tags/tag61.xml><?xml version="1.0" encoding="utf-8"?>
<p:tagLst xmlns:a="http://schemas.openxmlformats.org/drawingml/2006/main" xmlns:r="http://schemas.openxmlformats.org/officeDocument/2006/relationships" xmlns:p="http://schemas.openxmlformats.org/presentationml/2006/main">
  <p:tag name="AUDIO_ID" val="269"/>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6"/>
  <p:tag name="ARTICULATE_SLIDE_PRESENTER_GUID" val="ebf9a19f-5ec0-4f06-bfc5-0626a326353e"/>
</p:tagLst>
</file>

<file path=ppt/tags/tag62.xml><?xml version="1.0" encoding="utf-8"?>
<p:tagLst xmlns:a="http://schemas.openxmlformats.org/drawingml/2006/main" xmlns:r="http://schemas.openxmlformats.org/officeDocument/2006/relationships" xmlns:p="http://schemas.openxmlformats.org/presentationml/2006/main">
  <p:tag name="AUDIO_ID" val="269"/>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6"/>
  <p:tag name="ARTICULATE_SLIDE_PRESENTER_GUID" val="ebf9a19f-5ec0-4f06-bfc5-0626a326353e"/>
</p:tagLst>
</file>

<file path=ppt/tags/tag63.xml><?xml version="1.0" encoding="utf-8"?>
<p:tagLst xmlns:a="http://schemas.openxmlformats.org/drawingml/2006/main" xmlns:r="http://schemas.openxmlformats.org/officeDocument/2006/relationships" xmlns:p="http://schemas.openxmlformats.org/presentationml/2006/main">
  <p:tag name="AUDIO_ID" val="267"/>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5"/>
  <p:tag name="ARTICULATE_SLIDE_PRESENTER_GUID" val="ebf9a19f-5ec0-4f06-bfc5-0626a326353e"/>
</p:tagLst>
</file>

<file path=ppt/tags/tag64.xml><?xml version="1.0" encoding="utf-8"?>
<p:tagLst xmlns:a="http://schemas.openxmlformats.org/drawingml/2006/main" xmlns:r="http://schemas.openxmlformats.org/officeDocument/2006/relationships" xmlns:p="http://schemas.openxmlformats.org/presentationml/2006/main">
  <p:tag name="AUDIO_ID" val="267"/>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5"/>
  <p:tag name="ARTICULATE_SLIDE_PRESENTER_GUID" val="ebf9a19f-5ec0-4f06-bfc5-0626a326353e"/>
</p:tagLst>
</file>

<file path=ppt/tags/tag65.xml><?xml version="1.0" encoding="utf-8"?>
<p:tagLst xmlns:a="http://schemas.openxmlformats.org/drawingml/2006/main" xmlns:r="http://schemas.openxmlformats.org/officeDocument/2006/relationships" xmlns:p="http://schemas.openxmlformats.org/presentationml/2006/main">
  <p:tag name="AUDIO_ID" val="401"/>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8"/>
  <p:tag name="ARTICULATE_SLIDE_PRESENTER_GUID" val="ebf9a19f-5ec0-4f06-bfc5-0626a326353e"/>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38"/>
  <p:tag name="ARTICULATE_CHARACTER_CROP" val="381"/>
</p:tagLst>
</file>

<file path=ppt/tags/tag67.xml><?xml version="1.0" encoding="utf-8"?>
<p:tagLst xmlns:a="http://schemas.openxmlformats.org/drawingml/2006/main" xmlns:r="http://schemas.openxmlformats.org/officeDocument/2006/relationships" xmlns:p="http://schemas.openxmlformats.org/presentationml/2006/main">
  <p:tag name="AUDIO_ID" val="276"/>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9"/>
  <p:tag name="ARTICULATE_SLIDE_PRESENTER_GUID" val="ebf9a19f-5ec0-4f06-bfc5-0626a326353e"/>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2e8d07ec-2ec1-44e9-b076-51981498eeac"/>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275"/>
  <p:tag name="ARTICULATE_NAV_LEVEL" val="1"/>
  <p:tag name="ARTICULATE_TOC_EXPANDED" val="True"/>
  <p:tag name="ARTICULATE_SLIDE_PAUSE" val="1"/>
  <p:tag name="ARTICULATE_HIDE_SLIDE" val="0"/>
  <p:tag name="ARTICULATE_PLAYER_CONTROL_PREVIOUS" val="True"/>
  <p:tag name="ARTICULATE_PLAYER_CONTROL_NEXT" val="True"/>
  <p:tag name="ARTICULATE_SLIDE_THUMBNAIL_REFRESH" val="1"/>
  <p:tag name="ARTICULATE_USED_LAYOUT" val="8"/>
  <p:tag name="ARTICULATE_SLIDE_PRESENTER_GUID" val="ebf9a19f-5ec0-4f06-bfc5-0626a326353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419"/>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13"/>
  <p:tag name="ARTICULATE_SLIDE_PRESENTER_GUID" val="ebf9a19f-5ec0-4f06-bfc5-0626a326353e"/>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USED_LAYOUT" val="2"/>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rmony">
  <a:themeElements>
    <a:clrScheme name="Harmony">
      <a:dk1>
        <a:srgbClr val="000000"/>
      </a:dk1>
      <a:lt1>
        <a:srgbClr val="FFFFFF"/>
      </a:lt1>
      <a:dk2>
        <a:srgbClr val="343E48"/>
      </a:dk2>
      <a:lt2>
        <a:srgbClr val="EFEFEF"/>
      </a:lt2>
      <a:accent1>
        <a:srgbClr val="5A31C3"/>
      </a:accent1>
      <a:accent2>
        <a:srgbClr val="381D81"/>
      </a:accent2>
      <a:accent3>
        <a:srgbClr val="997BDC"/>
      </a:accent3>
      <a:accent4>
        <a:srgbClr val="301969"/>
      </a:accent4>
      <a:accent5>
        <a:srgbClr val="866BC4"/>
      </a:accent5>
      <a:accent6>
        <a:srgbClr val="7D68DC"/>
      </a:accent6>
      <a:hlink>
        <a:srgbClr val="10AE99"/>
      </a:hlink>
      <a:folHlink>
        <a:srgbClr val="92D050"/>
      </a:folHlink>
    </a:clrScheme>
    <a:fontScheme name="Harmony">
      <a:majorFont>
        <a:latin typeface="Montserrat-Bold"/>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954" tIns="60977" rIns="121954" bIns="60977">
        <a:noAutofit/>
      </a:bodyPr>
      <a:lstStyle>
        <a:defPPr marL="0" indent="0">
          <a:spcBef>
            <a:spcPts val="0"/>
          </a:spcBef>
          <a:buNone/>
          <a:defRPr sz="2100" dirty="0">
            <a:solidFill>
              <a:schemeClr val="bg1">
                <a:lumMod val="50000"/>
              </a:schemeClr>
            </a:solidFill>
            <a:cs typeface="Calibri"/>
          </a:defRPr>
        </a:defPPr>
      </a:lstStyle>
    </a:txDef>
  </a:objectDefaults>
  <a:extraClrSchemeLst/>
</a:theme>
</file>

<file path=ppt/theme/theme3.xml><?xml version="1.0" encoding="utf-8"?>
<a:theme xmlns:a="http://schemas.openxmlformats.org/drawingml/2006/main" name="Bold Momentum">
  <a:themeElements>
    <a:clrScheme name="MOMENTUM 1">
      <a:dk1>
        <a:srgbClr val="000000"/>
      </a:dk1>
      <a:lt1>
        <a:srgbClr val="FFFFFF"/>
      </a:lt1>
      <a:dk2>
        <a:srgbClr val="002657"/>
      </a:dk2>
      <a:lt2>
        <a:srgbClr val="C7C9C8"/>
      </a:lt2>
      <a:accent1>
        <a:srgbClr val="FA4616"/>
      </a:accent1>
      <a:accent2>
        <a:srgbClr val="0020A5"/>
      </a:accent2>
      <a:accent3>
        <a:srgbClr val="F2A900"/>
      </a:accent3>
      <a:accent4>
        <a:srgbClr val="228848"/>
      </a:accent4>
      <a:accent5>
        <a:srgbClr val="692A60"/>
      </a:accent5>
      <a:accent6>
        <a:srgbClr val="D32737"/>
      </a:accent6>
      <a:hlink>
        <a:srgbClr val="343741"/>
      </a:hlink>
      <a:folHlink>
        <a:srgbClr val="343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PowerPoint_Template" id="{9CD39896-E0E5-3441-A32A-3B49EFDE19C3}" vid="{64BFE5F7-D160-5040-8040-E73C70509D1F}"/>
    </a:ext>
  </a:extLst>
</a:theme>
</file>

<file path=ppt/theme/theme4.xml><?xml version="1.0" encoding="utf-8"?>
<a:theme xmlns:a="http://schemas.openxmlformats.org/drawingml/2006/main" name="Illuminate">
  <a:themeElements>
    <a:clrScheme name="Mau City">
      <a:dk1>
        <a:srgbClr val="000000"/>
      </a:dk1>
      <a:lt1>
        <a:srgbClr val="FFFFFF"/>
      </a:lt1>
      <a:dk2>
        <a:srgbClr val="0298E1"/>
      </a:dk2>
      <a:lt2>
        <a:srgbClr val="CFD6DE"/>
      </a:lt2>
      <a:accent1>
        <a:srgbClr val="0087C9"/>
      </a:accent1>
      <a:accent2>
        <a:srgbClr val="36B2CA"/>
      </a:accent2>
      <a:accent3>
        <a:srgbClr val="0065AC"/>
      </a:accent3>
      <a:accent4>
        <a:srgbClr val="12254D"/>
      </a:accent4>
      <a:accent5>
        <a:srgbClr val="728089"/>
      </a:accent5>
      <a:accent6>
        <a:srgbClr val="A2B1C1"/>
      </a:accent6>
      <a:hlink>
        <a:srgbClr val="1D0F29"/>
      </a:hlink>
      <a:folHlink>
        <a:srgbClr val="3F3F3F"/>
      </a:folHlink>
    </a:clrScheme>
    <a:fontScheme name="City_16">
      <a:majorFont>
        <a:latin typeface="Lato Light"/>
        <a:ea typeface="Helvetica Light"/>
        <a:cs typeface="Helvetica Light"/>
      </a:majorFont>
      <a:minorFont>
        <a:latin typeface="Lato Regular"/>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a:noFill/>
          <a:miter lim="400000"/>
        </a:ln>
        <a:effectLst/>
      </a:spPr>
      <a:bodyPr rot="0" spcFirstLastPara="1" vertOverflow="overflow" horzOverflow="overflow" vert="horz" wrap="square" lIns="50800" tIns="50800" rIns="50800" bIns="50800" numCol="1" spcCol="38100" rtlCol="0" anchor="ctr">
        <a:no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Flow">
  <a:themeElements>
    <a:clrScheme name="Flow">
      <a:dk1>
        <a:sysClr val="windowText" lastClr="000000"/>
      </a:dk1>
      <a:lt1>
        <a:sysClr val="window" lastClr="FFFFFF"/>
      </a:lt1>
      <a:dk2>
        <a:srgbClr val="1A2026"/>
      </a:dk2>
      <a:lt2>
        <a:srgbClr val="7B8F9D"/>
      </a:lt2>
      <a:accent1>
        <a:srgbClr val="ED3667"/>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91" tIns="60945" rIns="121891" bIns="60945">
        <a:noAutofit/>
      </a:bodyPr>
      <a:lstStyle>
        <a:defPPr marL="0" indent="0">
          <a:spcBef>
            <a:spcPts val="0"/>
          </a:spcBef>
          <a:buNone/>
          <a:defRPr sz="2099" dirty="0">
            <a:solidFill>
              <a:schemeClr val="bg1">
                <a:lumMod val="50000"/>
              </a:schemeClr>
            </a:soli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ontentPassPackage>
  <PackageId>Template-00025-PPT</PackageId>
</ContentPassPackage>
</file>

<file path=customXml/item2.xml><?xml version="1.0" encoding="utf-8"?>
<p:properties xmlns:p="http://schemas.microsoft.com/office/2006/metadata/properties" xmlns:xsi="http://www.w3.org/2001/XMLSchema-instance" xmlns:pc="http://schemas.microsoft.com/office/infopath/2007/PartnerControls">
  <documentManagement>
    <SharedWithUsers xmlns="8984e8bf-8620-498a-b384-fbc295e74f77">
      <UserInfo>
        <DisplayName>Houder, John Thomas</DisplayName>
        <AccountId>30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F06474F4F00E4191D2B19874532D3A" ma:contentTypeVersion="10" ma:contentTypeDescription="Create a new document." ma:contentTypeScope="" ma:versionID="d77f51b4237023df078c93834b87b714">
  <xsd:schema xmlns:xsd="http://www.w3.org/2001/XMLSchema" xmlns:xs="http://www.w3.org/2001/XMLSchema" xmlns:p="http://schemas.microsoft.com/office/2006/metadata/properties" xmlns:ns2="6b207c02-c30d-4f65-91f1-72586439234c" xmlns:ns3="8984e8bf-8620-498a-b384-fbc295e74f77" targetNamespace="http://schemas.microsoft.com/office/2006/metadata/properties" ma:root="true" ma:fieldsID="b70dd4682082ab6ee61dcdba7673a258" ns2:_="" ns3:_="">
    <xsd:import namespace="6b207c02-c30d-4f65-91f1-72586439234c"/>
    <xsd:import namespace="8984e8bf-8620-498a-b384-fbc295e74f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07c02-c30d-4f65-91f1-7258643923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84e8bf-8620-498a-b384-fbc295e74f7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ontentPassPackage>
  <PackageId>Template-00017-PPT</PackageId>
</ContentPassPackage>
</file>

<file path=customXml/item5.xml><?xml version="1.0" encoding="utf-8"?>
<ContentPassPackage>
  <PackageId>Template-00009-PPT</PackageId>
</ContentPassPackage>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F84FAF-C99B-48F1-A192-AFB67BEF3636}">
  <ds:schemaRefs/>
</ds:datastoreItem>
</file>

<file path=customXml/itemProps2.xml><?xml version="1.0" encoding="utf-8"?>
<ds:datastoreItem xmlns:ds="http://schemas.openxmlformats.org/officeDocument/2006/customXml" ds:itemID="{E3D3ABF3-7F65-4D84-A356-83949D451148}">
  <ds:schemaRefs>
    <ds:schemaRef ds:uri="http://schemas.microsoft.com/office/infopath/2007/PartnerControls"/>
    <ds:schemaRef ds:uri="http://purl.org/dc/elements/1.1/"/>
    <ds:schemaRef ds:uri="ac344409-0dc1-4abb-ae42-6d753d68f3a3"/>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schemas.microsoft.com/office/2006/metadata/properties"/>
    <ds:schemaRef ds:uri="bc91afa5-2b48-4ee1-a934-e8453cd4b3d5"/>
  </ds:schemaRefs>
</ds:datastoreItem>
</file>

<file path=customXml/itemProps3.xml><?xml version="1.0" encoding="utf-8"?>
<ds:datastoreItem xmlns:ds="http://schemas.openxmlformats.org/officeDocument/2006/customXml" ds:itemID="{10614CE3-9683-45CB-A407-E4F1AC9EDBF4}"/>
</file>

<file path=customXml/itemProps4.xml><?xml version="1.0" encoding="utf-8"?>
<ds:datastoreItem xmlns:ds="http://schemas.openxmlformats.org/officeDocument/2006/customXml" ds:itemID="{A1191D65-BFB8-4C1A-8300-1BE8F671D54A}">
  <ds:schemaRefs/>
</ds:datastoreItem>
</file>

<file path=customXml/itemProps5.xml><?xml version="1.0" encoding="utf-8"?>
<ds:datastoreItem xmlns:ds="http://schemas.openxmlformats.org/officeDocument/2006/customXml" ds:itemID="{B0D250BC-6B06-4CB2-88F8-F0161027AEC5}">
  <ds:schemaRefs/>
</ds:datastoreItem>
</file>

<file path=customXml/itemProps6.xml><?xml version="1.0" encoding="utf-8"?>
<ds:datastoreItem xmlns:ds="http://schemas.openxmlformats.org/officeDocument/2006/customXml" ds:itemID="{B5D479AB-CFA5-45F4-840D-4D166DB016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4189</TotalTime>
  <Words>4546</Words>
  <Application>Microsoft Office PowerPoint</Application>
  <PresentationFormat>Widescreen</PresentationFormat>
  <Paragraphs>591</Paragraphs>
  <Slides>59</Slides>
  <Notes>59</Notes>
  <HiddenSlides>0</HiddenSlides>
  <MMClips>0</MMClips>
  <ScaleCrop>false</ScaleCrop>
  <HeadingPairs>
    <vt:vector size="6" baseType="variant">
      <vt:variant>
        <vt:lpstr>Fonts Used</vt:lpstr>
      </vt:variant>
      <vt:variant>
        <vt:i4>33</vt:i4>
      </vt:variant>
      <vt:variant>
        <vt:lpstr>Theme</vt:lpstr>
      </vt:variant>
      <vt:variant>
        <vt:i4>5</vt:i4>
      </vt:variant>
      <vt:variant>
        <vt:lpstr>Slide Titles</vt:lpstr>
      </vt:variant>
      <vt:variant>
        <vt:i4>59</vt:i4>
      </vt:variant>
    </vt:vector>
  </HeadingPairs>
  <TitlesOfParts>
    <vt:vector size="97" baseType="lpstr">
      <vt:lpstr>ＭＳ Ｐゴシック</vt:lpstr>
      <vt:lpstr>Aleo Light</vt:lpstr>
      <vt:lpstr>Arial</vt:lpstr>
      <vt:lpstr>Calibri</vt:lpstr>
      <vt:lpstr>Gentona</vt:lpstr>
      <vt:lpstr>Gentona Bold</vt:lpstr>
      <vt:lpstr>Gentona Book</vt:lpstr>
      <vt:lpstr>Gentona Light</vt:lpstr>
      <vt:lpstr>Gentona Medium</vt:lpstr>
      <vt:lpstr>Gentona Medium Italic</vt:lpstr>
      <vt:lpstr>Gentona SemiBold</vt:lpstr>
      <vt:lpstr>Gentona SemiBold Italic</vt:lpstr>
      <vt:lpstr>Gill Sans</vt:lpstr>
      <vt:lpstr>Helvetica Light</vt:lpstr>
      <vt:lpstr>Lato</vt:lpstr>
      <vt:lpstr>Lato Black</vt:lpstr>
      <vt:lpstr>Lato Light</vt:lpstr>
      <vt:lpstr>Lato Regular</vt:lpstr>
      <vt:lpstr>Montserrat</vt:lpstr>
      <vt:lpstr>Montserrat-Bold</vt:lpstr>
      <vt:lpstr>Obviously Extd Blck</vt:lpstr>
      <vt:lpstr>Obviously Extd Medi</vt:lpstr>
      <vt:lpstr>Obviously Wide Blck</vt:lpstr>
      <vt:lpstr>Obviously Wide Lght</vt:lpstr>
      <vt:lpstr>Obviously Wide Medi</vt:lpstr>
      <vt:lpstr>Obviously Wide Semi</vt:lpstr>
      <vt:lpstr>Obviously-WideLghtItalic</vt:lpstr>
      <vt:lpstr>Open Sans</vt:lpstr>
      <vt:lpstr>Palatino Linotype</vt:lpstr>
      <vt:lpstr>Roboto Condensed Light</vt:lpstr>
      <vt:lpstr>Roboto Light</vt:lpstr>
      <vt:lpstr>Times New Roman</vt:lpstr>
      <vt:lpstr>Wingdings</vt:lpstr>
      <vt:lpstr>Office Theme</vt:lpstr>
      <vt:lpstr>Harmony</vt:lpstr>
      <vt:lpstr>Bold Momentum</vt:lpstr>
      <vt:lpstr>Illuminate</vt:lpstr>
      <vt:lpstr>Flow</vt:lpstr>
      <vt:lpstr>PowerPoint Presentation</vt:lpstr>
      <vt:lpstr>PowerPoint Presentation</vt:lpstr>
      <vt:lpstr>Rigors of Peer Review</vt:lpstr>
      <vt:lpstr>Agenda:</vt:lpstr>
      <vt:lpstr>OBJECTIVES </vt:lpstr>
      <vt:lpstr>Peer Review</vt:lpstr>
      <vt:lpstr>PART 1</vt:lpstr>
      <vt:lpstr>Publishing Process:</vt:lpstr>
      <vt:lpstr>Publishing Process: Enter Preprints</vt:lpstr>
      <vt:lpstr>Publishing Process: Enter Preprints</vt:lpstr>
      <vt:lpstr>PowerPoint Presentation</vt:lpstr>
      <vt:lpstr>PowerPoint Presentation</vt:lpstr>
      <vt:lpstr>PowerPoint Presentation</vt:lpstr>
      <vt:lpstr>Types of peer review</vt:lpstr>
      <vt:lpstr>MATCHING GAME</vt:lpstr>
      <vt:lpstr>Type of peer review</vt:lpstr>
      <vt:lpstr>PowerPoint Presentation</vt:lpstr>
      <vt:lpstr>Journal Article Versions</vt:lpstr>
      <vt:lpstr>PowerPoint Presentation</vt:lpstr>
      <vt:lpstr>Examples of Peer Review Misconduct</vt:lpstr>
      <vt:lpstr>Examples of what goes wrong…..</vt:lpstr>
      <vt:lpstr>PowerPoint Presentation</vt:lpstr>
      <vt:lpstr>DISCUSSION</vt:lpstr>
      <vt:lpstr>DISCUSSION</vt:lpstr>
      <vt:lpstr>PowerPoint Presentation</vt:lpstr>
      <vt:lpstr>PowerPoint Presentation</vt:lpstr>
      <vt:lpstr>PART 2</vt:lpstr>
      <vt:lpstr>Becoming a Reviewer</vt:lpstr>
      <vt:lpstr>Constructive Peer Review</vt:lpstr>
      <vt:lpstr>Develop Your Method for Review</vt:lpstr>
      <vt:lpstr>Example of Publisher’s Reviewer Guidelines</vt:lpstr>
      <vt:lpstr>Misconduct in Peer Review</vt:lpstr>
      <vt:lpstr>ELEMENTS of a CONSTRUCTIVE REVIEW</vt:lpstr>
      <vt:lpstr>Comments to Author(s)</vt:lpstr>
      <vt:lpstr>Comments to Editor</vt:lpstr>
      <vt:lpstr>Example of a Constructive Review from F1000 Open Peer Review  </vt:lpstr>
      <vt:lpstr>PowerPoint Presentation</vt:lpstr>
      <vt:lpstr> Be Constructive</vt:lpstr>
      <vt:lpstr> Discussion</vt:lpstr>
      <vt:lpstr>Good Reviews  Take Time</vt:lpstr>
      <vt:lpstr>Are Reviews Scholarly Products?</vt:lpstr>
      <vt:lpstr>Examples of Reviewer Recognition Services</vt:lpstr>
      <vt:lpstr>Publons from Web of Science Group </vt:lpstr>
      <vt:lpstr> Reviewers are Rated</vt:lpstr>
      <vt:lpstr> Develop Skills as a Reviewer: Trainings &amp; Certifications</vt:lpstr>
      <vt:lpstr>Case Study: Peer Review Misconduct</vt:lpstr>
      <vt:lpstr>Breakout Room Instructions</vt:lpstr>
      <vt:lpstr>PowerPoint Presentation</vt:lpstr>
      <vt:lpstr>Case Study: Peer Review Misconduct</vt:lpstr>
      <vt:lpstr>Best Practices &amp; Recommendations</vt:lpstr>
      <vt:lpstr>Best Practices</vt:lpstr>
      <vt:lpstr>Guidance for Ethical Peer Review</vt:lpstr>
      <vt:lpstr> Recommendations</vt:lpstr>
      <vt:lpstr> Selected Resources</vt:lpstr>
      <vt:lpstr>Thank you!</vt:lpstr>
      <vt:lpstr>Survey:          |  30-day post seminar series  bit.ly/rcr2022       |  interviews</vt:lpstr>
      <vt:lpstr>IF  YOU  SUSPECT  RESEARCH  MISCONDUCT?</vt:lpstr>
      <vt:lpstr>Check out the UF RIO video!</vt:lpstr>
      <vt:lpstr>A podcast devoted to creating a culture of responsible conduct of research and research integrity at the University of Florida.  Produced by UF Creative Works, and a team of people across the UF Campus including UF Research, CTSI, the Center for Undergraduate Research, and a group of UF Research Ambassadors.   https://research.ufl.edu/research-roundtable-podcast.html    Acknowledgement: The 2022 RCR Summer Seminar Series is funded in part by the Department of Health and Human Services, Office of Research Integrity grant (#ORIIR210068). Disclaimer: The content is solely the responsibility of the authors and does not necessarily represent the official views of the National Institutes of Health.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 Research</dc:title>
  <dc:creator>Joe Kays</dc:creator>
  <cp:lastModifiedBy>Stapleton,Suzanne C</cp:lastModifiedBy>
  <cp:revision>219</cp:revision>
  <cp:lastPrinted>2022-06-23T16:05:28Z</cp:lastPrinted>
  <dcterms:created xsi:type="dcterms:W3CDTF">2020-08-12T15:45:35Z</dcterms:created>
  <dcterms:modified xsi:type="dcterms:W3CDTF">2022-06-23T19:23:45Z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2022 UFR_RCRTemplate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7BC54C06-59C1-4BAF-82B5-1E116EDF9BAC</vt:lpwstr>
  </property>
  <property fmtid="{D5CDD505-2E9C-101B-9397-08002B2CF9AE}" pid="6" name="ArticulateProjectFull">
    <vt:lpwstr>H:\2022 RCR Summer Series\Final RCR Series\2022 UFR_RCRTemplate.ppta</vt:lpwstr>
  </property>
  <property fmtid="{D5CDD505-2E9C-101B-9397-08002B2CF9AE}" pid="7" name="ContentTypeId">
    <vt:lpwstr>0x01010066F06474F4F00E4191D2B19874532D3A</vt:lpwstr>
  </property>
</Properties>
</file>