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7.xml" ContentType="application/vnd.openxmlformats-officedocument.presentationml.slide+xml"/>
  <Override PartName="/ppt/slides/slide29.xml" ContentType="application/vnd.openxmlformats-officedocument.presentationml.slide+xml"/>
  <Override PartName="/ppt/diagrams/data1.xml" ContentType="application/vnd.openxmlformats-officedocument.drawingml.diagramData+xml"/>
  <Override PartName="/ppt/slides/slide28.xml" ContentType="application/vnd.openxmlformats-officedocument.presentationml.slide+xml"/>
  <Override PartName="/ppt/presentation.xml" ContentType="application/vnd.openxmlformats-officedocument.presentationml.presentation.main+xml"/>
  <Override PartName="/ppt/slides/slide2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Layouts/slideLayout49.xml" ContentType="application/vnd.openxmlformats-officedocument.presentationml.slideLayout+xml"/>
  <Override PartName="/ppt/slideLayouts/slideLayout47.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diagrams/layout1.xml" ContentType="application/vnd.openxmlformats-officedocument.drawingml.diagramLayout+xml"/>
  <Override PartName="/ppt/theme/theme2.xml" ContentType="application/vnd.openxmlformats-officedocument.theme+xml"/>
  <Override PartName="/ppt/theme/theme5.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8.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7.xml" ContentType="application/vnd.openxmlformats-officedocument.presentationml.tags+xml"/>
  <Override PartName="/ppt/tags/tag14.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19.xml" ContentType="application/vnd.openxmlformats-officedocument.presentationml.tags+xml"/>
  <Override PartName="/ppt/tags/tag24.xml" ContentType="application/vnd.openxmlformats-officedocument.presentationml.tags+xml"/>
  <Override PartName="/ppt/tags/tag12.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13.xml" ContentType="application/vnd.openxmlformats-officedocument.presentationml.tags+xml"/>
  <Override PartName="/ppt/tags/tag26.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tags/tag47.xml" ContentType="application/vnd.openxmlformats-officedocument.presentationml.tags+xml"/>
  <Override PartName="/ppt/tags/tag46.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51.xml" ContentType="application/vnd.openxmlformats-officedocument.presentationml.tags+xml"/>
  <Override PartName="/ppt/tags/tag50.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25.xml" ContentType="application/vnd.openxmlformats-officedocument.presentationml.tags+xml"/>
  <Override PartName="/customXml/itemProps5.xml" ContentType="application/vnd.openxmlformats-officedocument.customXmlProperties+xml"/>
  <Override PartName="/customXml/itemProps4.xml" ContentType="application/vnd.openxmlformats-officedocument.customXml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95" r:id="rId6"/>
    <p:sldMasterId id="2147483710" r:id="rId7"/>
  </p:sldMasterIdLst>
  <p:notesMasterIdLst>
    <p:notesMasterId r:id="rId37"/>
  </p:notesMasterIdLst>
  <p:sldIdLst>
    <p:sldId id="294" r:id="rId8"/>
    <p:sldId id="271" r:id="rId9"/>
    <p:sldId id="317" r:id="rId10"/>
    <p:sldId id="420" r:id="rId11"/>
    <p:sldId id="422" r:id="rId12"/>
    <p:sldId id="423" r:id="rId13"/>
    <p:sldId id="421" r:id="rId14"/>
    <p:sldId id="425" r:id="rId15"/>
    <p:sldId id="454" r:id="rId16"/>
    <p:sldId id="427" r:id="rId17"/>
    <p:sldId id="452" r:id="rId18"/>
    <p:sldId id="453" r:id="rId19"/>
    <p:sldId id="455" r:id="rId20"/>
    <p:sldId id="429" r:id="rId21"/>
    <p:sldId id="424" r:id="rId22"/>
    <p:sldId id="450" r:id="rId23"/>
    <p:sldId id="431" r:id="rId24"/>
    <p:sldId id="432" r:id="rId25"/>
    <p:sldId id="434" r:id="rId26"/>
    <p:sldId id="440" r:id="rId27"/>
    <p:sldId id="441" r:id="rId28"/>
    <p:sldId id="443" r:id="rId29"/>
    <p:sldId id="444" r:id="rId30"/>
    <p:sldId id="446" r:id="rId31"/>
    <p:sldId id="448" r:id="rId32"/>
    <p:sldId id="257" r:id="rId33"/>
    <p:sldId id="319" r:id="rId34"/>
    <p:sldId id="419" r:id="rId35"/>
    <p:sldId id="293"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C58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75527" autoAdjust="0"/>
  </p:normalViewPr>
  <p:slideViewPr>
    <p:cSldViewPr snapToGrid="0" snapToObjects="1" showGuides="1">
      <p:cViewPr varScale="1">
        <p:scale>
          <a:sx n="87" d="100"/>
          <a:sy n="87" d="100"/>
        </p:scale>
        <p:origin x="1446" y="84"/>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9" d="100"/>
          <a:sy n="109" d="100"/>
        </p:scale>
        <p:origin x="285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6.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ustomXml" Target="../customXml/item5.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ustomXml" Target="../customXml/item4.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gs" Target="tags/tag1.xml"/><Relationship Id="rId20" Type="http://schemas.openxmlformats.org/officeDocument/2006/relationships/slide" Target="slides/slide13.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FE81D8-C247-4909-BC37-5472D1DF3F7C}"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3D58F588-46E4-47E9-BCBA-F63395D1DC10}">
      <dgm:prSet phldrT="[Text]" custT="1"/>
      <dgm:spPr/>
      <dgm:t>
        <a:bodyPr/>
        <a:lstStyle/>
        <a:p>
          <a:r>
            <a:rPr lang="en-US" sz="2900" dirty="0" smtClean="0"/>
            <a:t>Research Integrity</a:t>
          </a:r>
        </a:p>
        <a:p>
          <a:r>
            <a:rPr lang="en-US" sz="2400" dirty="0" smtClean="0"/>
            <a:t>(Includes RM and QRP)</a:t>
          </a:r>
          <a:endParaRPr lang="en-US" sz="2400" dirty="0"/>
        </a:p>
      </dgm:t>
    </dgm:pt>
    <dgm:pt modelId="{513D8308-BFC4-45C8-B1E5-E93024DEFFD8}" type="parTrans" cxnId="{3B8DDD7E-72D6-4425-893E-242947EB321D}">
      <dgm:prSet/>
      <dgm:spPr/>
      <dgm:t>
        <a:bodyPr/>
        <a:lstStyle/>
        <a:p>
          <a:endParaRPr lang="en-US">
            <a:solidFill>
              <a:schemeClr val="tx1"/>
            </a:solidFill>
          </a:endParaRPr>
        </a:p>
      </dgm:t>
    </dgm:pt>
    <dgm:pt modelId="{2DA3D11D-620C-4343-A999-9B7291000B92}" type="sibTrans" cxnId="{3B8DDD7E-72D6-4425-893E-242947EB321D}">
      <dgm:prSet/>
      <dgm:spPr/>
      <dgm:t>
        <a:bodyPr/>
        <a:lstStyle/>
        <a:p>
          <a:endParaRPr lang="en-US">
            <a:solidFill>
              <a:schemeClr val="tx1"/>
            </a:solidFill>
          </a:endParaRPr>
        </a:p>
      </dgm:t>
    </dgm:pt>
    <dgm:pt modelId="{EEE33D03-9FC7-4970-ADA1-EE991DBDF0B5}">
      <dgm:prSet phldrT="[Text]"/>
      <dgm:spPr/>
      <dgm:t>
        <a:bodyPr/>
        <a:lstStyle/>
        <a:p>
          <a:r>
            <a:rPr lang="en-US" smtClean="0"/>
            <a:t>International Engagements and Collaboration</a:t>
          </a:r>
          <a:endParaRPr lang="en-US" dirty="0"/>
        </a:p>
      </dgm:t>
    </dgm:pt>
    <dgm:pt modelId="{FDCCE2A3-8264-4132-A14B-A6D170831C78}" type="parTrans" cxnId="{8CCF0BF1-ED60-4DB9-AE60-14FAA7D20AEC}">
      <dgm:prSet/>
      <dgm:spPr/>
      <dgm:t>
        <a:bodyPr/>
        <a:lstStyle/>
        <a:p>
          <a:endParaRPr lang="en-US">
            <a:solidFill>
              <a:schemeClr val="tx1"/>
            </a:solidFill>
          </a:endParaRPr>
        </a:p>
      </dgm:t>
    </dgm:pt>
    <dgm:pt modelId="{6FE55D08-FF8F-4EBE-8F2C-B495C345D0D3}" type="sibTrans" cxnId="{8CCF0BF1-ED60-4DB9-AE60-14FAA7D20AEC}">
      <dgm:prSet/>
      <dgm:spPr/>
      <dgm:t>
        <a:bodyPr/>
        <a:lstStyle/>
        <a:p>
          <a:endParaRPr lang="en-US">
            <a:solidFill>
              <a:schemeClr val="tx1"/>
            </a:solidFill>
          </a:endParaRPr>
        </a:p>
      </dgm:t>
    </dgm:pt>
    <dgm:pt modelId="{661188BB-6515-4B5E-945B-2C1CB75A509F}">
      <dgm:prSet phldrT="[Text]"/>
      <dgm:spPr/>
      <dgm:t>
        <a:bodyPr/>
        <a:lstStyle/>
        <a:p>
          <a:r>
            <a:rPr lang="en-US" smtClean="0"/>
            <a:t>Research Conflict of Interest</a:t>
          </a:r>
          <a:endParaRPr lang="en-US" dirty="0"/>
        </a:p>
      </dgm:t>
    </dgm:pt>
    <dgm:pt modelId="{64B36752-88F2-4FC4-9DF7-9C303E9C7834}" type="parTrans" cxnId="{24B1553C-31D1-41B4-A1A4-8D149C7CA319}">
      <dgm:prSet/>
      <dgm:spPr/>
      <dgm:t>
        <a:bodyPr/>
        <a:lstStyle/>
        <a:p>
          <a:endParaRPr lang="en-US">
            <a:solidFill>
              <a:schemeClr val="tx1"/>
            </a:solidFill>
          </a:endParaRPr>
        </a:p>
      </dgm:t>
    </dgm:pt>
    <dgm:pt modelId="{677B43D6-1109-4B69-B9C4-2A4AA74B03FB}" type="sibTrans" cxnId="{24B1553C-31D1-41B4-A1A4-8D149C7CA319}">
      <dgm:prSet/>
      <dgm:spPr/>
      <dgm:t>
        <a:bodyPr/>
        <a:lstStyle/>
        <a:p>
          <a:endParaRPr lang="en-US">
            <a:solidFill>
              <a:schemeClr val="tx1"/>
            </a:solidFill>
          </a:endParaRPr>
        </a:p>
      </dgm:t>
    </dgm:pt>
    <dgm:pt modelId="{F401DA4F-224B-4AD3-A951-70F9C1DA77B6}">
      <dgm:prSet phldrT="[Text]"/>
      <dgm:spPr/>
      <dgm:t>
        <a:bodyPr/>
        <a:lstStyle/>
        <a:p>
          <a:r>
            <a:rPr lang="en-US" smtClean="0"/>
            <a:t>Export Control</a:t>
          </a:r>
          <a:endParaRPr lang="en-US" dirty="0"/>
        </a:p>
      </dgm:t>
    </dgm:pt>
    <dgm:pt modelId="{1EFBD6BD-CC2C-4B45-867A-6FFAEBD7F7DE}" type="parTrans" cxnId="{F4FF611E-E334-4AD1-9815-2679223A8D22}">
      <dgm:prSet/>
      <dgm:spPr/>
      <dgm:t>
        <a:bodyPr/>
        <a:lstStyle/>
        <a:p>
          <a:endParaRPr lang="en-US">
            <a:solidFill>
              <a:schemeClr val="tx1"/>
            </a:solidFill>
          </a:endParaRPr>
        </a:p>
      </dgm:t>
    </dgm:pt>
    <dgm:pt modelId="{B1D412D1-CF75-46D7-897C-2B2E80F57AD8}" type="sibTrans" cxnId="{F4FF611E-E334-4AD1-9815-2679223A8D22}">
      <dgm:prSet/>
      <dgm:spPr/>
      <dgm:t>
        <a:bodyPr/>
        <a:lstStyle/>
        <a:p>
          <a:endParaRPr lang="en-US">
            <a:solidFill>
              <a:schemeClr val="tx1"/>
            </a:solidFill>
          </a:endParaRPr>
        </a:p>
      </dgm:t>
    </dgm:pt>
    <dgm:pt modelId="{A05E5BA2-74A2-4635-B3D5-2F16526F17F7}">
      <dgm:prSet phldrT="[Text]"/>
      <dgm:spPr/>
      <dgm:t>
        <a:bodyPr/>
        <a:lstStyle/>
        <a:p>
          <a:r>
            <a:rPr lang="en-US" smtClean="0"/>
            <a:t>Facility Security</a:t>
          </a:r>
          <a:endParaRPr lang="en-US" dirty="0"/>
        </a:p>
      </dgm:t>
    </dgm:pt>
    <dgm:pt modelId="{ACAA7989-7938-441F-B48D-C8642A5B9D05}" type="parTrans" cxnId="{5BA7607D-B8F5-41B9-8875-46E10C305FAA}">
      <dgm:prSet/>
      <dgm:spPr/>
      <dgm:t>
        <a:bodyPr/>
        <a:lstStyle/>
        <a:p>
          <a:endParaRPr lang="en-US">
            <a:solidFill>
              <a:schemeClr val="tx1"/>
            </a:solidFill>
          </a:endParaRPr>
        </a:p>
      </dgm:t>
    </dgm:pt>
    <dgm:pt modelId="{04FCF62E-DCFA-44B2-9167-6AEB43F3E6AF}" type="sibTrans" cxnId="{5BA7607D-B8F5-41B9-8875-46E10C305FAA}">
      <dgm:prSet/>
      <dgm:spPr/>
      <dgm:t>
        <a:bodyPr/>
        <a:lstStyle/>
        <a:p>
          <a:endParaRPr lang="en-US">
            <a:solidFill>
              <a:schemeClr val="tx1"/>
            </a:solidFill>
          </a:endParaRPr>
        </a:p>
      </dgm:t>
    </dgm:pt>
    <dgm:pt modelId="{80E19CC6-0EAA-480B-8032-D7EEA5A96FC9}">
      <dgm:prSet phldrT="[Text]"/>
      <dgm:spPr/>
      <dgm:t>
        <a:bodyPr/>
        <a:lstStyle/>
        <a:p>
          <a:r>
            <a:rPr lang="en-US" smtClean="0"/>
            <a:t>Other UF Research Services: IRB, IACUC, Animal Care</a:t>
          </a:r>
          <a:endParaRPr lang="en-US" dirty="0"/>
        </a:p>
      </dgm:t>
    </dgm:pt>
    <dgm:pt modelId="{D44E8606-CDA5-4F04-A877-BAECDC2BF8CD}" type="parTrans" cxnId="{4FBE3D91-9532-4C7B-A8CF-D94933420B94}">
      <dgm:prSet/>
      <dgm:spPr/>
      <dgm:t>
        <a:bodyPr/>
        <a:lstStyle/>
        <a:p>
          <a:endParaRPr lang="en-US">
            <a:solidFill>
              <a:schemeClr val="tx1"/>
            </a:solidFill>
          </a:endParaRPr>
        </a:p>
      </dgm:t>
    </dgm:pt>
    <dgm:pt modelId="{7AD96EE1-5419-45D4-988C-DC5EFD089E50}" type="sibTrans" cxnId="{4FBE3D91-9532-4C7B-A8CF-D94933420B94}">
      <dgm:prSet/>
      <dgm:spPr/>
      <dgm:t>
        <a:bodyPr/>
        <a:lstStyle/>
        <a:p>
          <a:endParaRPr lang="en-US">
            <a:solidFill>
              <a:schemeClr val="tx1"/>
            </a:solidFill>
          </a:endParaRPr>
        </a:p>
      </dgm:t>
    </dgm:pt>
    <dgm:pt modelId="{61F2AB00-C56C-4BD1-A3E4-BF8B5954E7D9}" type="pres">
      <dgm:prSet presAssocID="{BDFE81D8-C247-4909-BC37-5472D1DF3F7C}" presName="diagram" presStyleCnt="0">
        <dgm:presLayoutVars>
          <dgm:dir/>
          <dgm:resizeHandles val="exact"/>
        </dgm:presLayoutVars>
      </dgm:prSet>
      <dgm:spPr/>
      <dgm:t>
        <a:bodyPr/>
        <a:lstStyle/>
        <a:p>
          <a:endParaRPr lang="en-US"/>
        </a:p>
      </dgm:t>
    </dgm:pt>
    <dgm:pt modelId="{DCD33020-421D-4F01-ABB4-E5599D339F38}" type="pres">
      <dgm:prSet presAssocID="{3D58F588-46E4-47E9-BCBA-F63395D1DC10}" presName="node" presStyleLbl="node1" presStyleIdx="0" presStyleCnt="6">
        <dgm:presLayoutVars>
          <dgm:bulletEnabled val="1"/>
        </dgm:presLayoutVars>
      </dgm:prSet>
      <dgm:spPr/>
      <dgm:t>
        <a:bodyPr/>
        <a:lstStyle/>
        <a:p>
          <a:endParaRPr lang="en-US"/>
        </a:p>
      </dgm:t>
    </dgm:pt>
    <dgm:pt modelId="{09FC49DC-C279-4143-81F7-1D0EA9832982}" type="pres">
      <dgm:prSet presAssocID="{2DA3D11D-620C-4343-A999-9B7291000B92}" presName="sibTrans" presStyleCnt="0"/>
      <dgm:spPr/>
      <dgm:t>
        <a:bodyPr/>
        <a:lstStyle/>
        <a:p>
          <a:endParaRPr lang="en-US"/>
        </a:p>
      </dgm:t>
    </dgm:pt>
    <dgm:pt modelId="{7CEA6D7D-D914-4228-8A70-1B482EA2B6FF}" type="pres">
      <dgm:prSet presAssocID="{EEE33D03-9FC7-4970-ADA1-EE991DBDF0B5}" presName="node" presStyleLbl="node1" presStyleIdx="1" presStyleCnt="6">
        <dgm:presLayoutVars>
          <dgm:bulletEnabled val="1"/>
        </dgm:presLayoutVars>
      </dgm:prSet>
      <dgm:spPr/>
      <dgm:t>
        <a:bodyPr/>
        <a:lstStyle/>
        <a:p>
          <a:endParaRPr lang="en-US"/>
        </a:p>
      </dgm:t>
    </dgm:pt>
    <dgm:pt modelId="{2FAD2556-1945-4455-A1FF-DC5D0647751E}" type="pres">
      <dgm:prSet presAssocID="{6FE55D08-FF8F-4EBE-8F2C-B495C345D0D3}" presName="sibTrans" presStyleCnt="0"/>
      <dgm:spPr/>
      <dgm:t>
        <a:bodyPr/>
        <a:lstStyle/>
        <a:p>
          <a:endParaRPr lang="en-US"/>
        </a:p>
      </dgm:t>
    </dgm:pt>
    <dgm:pt modelId="{8041019E-5058-4402-9E4F-216ED4401002}" type="pres">
      <dgm:prSet presAssocID="{661188BB-6515-4B5E-945B-2C1CB75A509F}" presName="node" presStyleLbl="node1" presStyleIdx="2" presStyleCnt="6">
        <dgm:presLayoutVars>
          <dgm:bulletEnabled val="1"/>
        </dgm:presLayoutVars>
      </dgm:prSet>
      <dgm:spPr/>
      <dgm:t>
        <a:bodyPr/>
        <a:lstStyle/>
        <a:p>
          <a:endParaRPr lang="en-US"/>
        </a:p>
      </dgm:t>
    </dgm:pt>
    <dgm:pt modelId="{9A3AF06E-444A-44C2-A559-42565F9221B7}" type="pres">
      <dgm:prSet presAssocID="{677B43D6-1109-4B69-B9C4-2A4AA74B03FB}" presName="sibTrans" presStyleCnt="0"/>
      <dgm:spPr/>
      <dgm:t>
        <a:bodyPr/>
        <a:lstStyle/>
        <a:p>
          <a:endParaRPr lang="en-US"/>
        </a:p>
      </dgm:t>
    </dgm:pt>
    <dgm:pt modelId="{4B801740-02C0-47BD-BD53-5E30244F6E5B}" type="pres">
      <dgm:prSet presAssocID="{F401DA4F-224B-4AD3-A951-70F9C1DA77B6}" presName="node" presStyleLbl="node1" presStyleIdx="3" presStyleCnt="6">
        <dgm:presLayoutVars>
          <dgm:bulletEnabled val="1"/>
        </dgm:presLayoutVars>
      </dgm:prSet>
      <dgm:spPr/>
      <dgm:t>
        <a:bodyPr/>
        <a:lstStyle/>
        <a:p>
          <a:endParaRPr lang="en-US"/>
        </a:p>
      </dgm:t>
    </dgm:pt>
    <dgm:pt modelId="{2ECE108B-F5DC-4322-A591-87EB31BC1D82}" type="pres">
      <dgm:prSet presAssocID="{B1D412D1-CF75-46D7-897C-2B2E80F57AD8}" presName="sibTrans" presStyleCnt="0"/>
      <dgm:spPr/>
      <dgm:t>
        <a:bodyPr/>
        <a:lstStyle/>
        <a:p>
          <a:endParaRPr lang="en-US"/>
        </a:p>
      </dgm:t>
    </dgm:pt>
    <dgm:pt modelId="{1B562846-4BE8-4713-8307-EBFB2008BCDA}" type="pres">
      <dgm:prSet presAssocID="{A05E5BA2-74A2-4635-B3D5-2F16526F17F7}" presName="node" presStyleLbl="node1" presStyleIdx="4" presStyleCnt="6">
        <dgm:presLayoutVars>
          <dgm:bulletEnabled val="1"/>
        </dgm:presLayoutVars>
      </dgm:prSet>
      <dgm:spPr/>
      <dgm:t>
        <a:bodyPr/>
        <a:lstStyle/>
        <a:p>
          <a:endParaRPr lang="en-US"/>
        </a:p>
      </dgm:t>
    </dgm:pt>
    <dgm:pt modelId="{D3F095D3-7012-4B20-AF48-BFA2472E505A}" type="pres">
      <dgm:prSet presAssocID="{04FCF62E-DCFA-44B2-9167-6AEB43F3E6AF}" presName="sibTrans" presStyleCnt="0"/>
      <dgm:spPr/>
      <dgm:t>
        <a:bodyPr/>
        <a:lstStyle/>
        <a:p>
          <a:endParaRPr lang="en-US"/>
        </a:p>
      </dgm:t>
    </dgm:pt>
    <dgm:pt modelId="{4844615E-3A32-46CD-BBD9-57C655BFC7B0}" type="pres">
      <dgm:prSet presAssocID="{80E19CC6-0EAA-480B-8032-D7EEA5A96FC9}" presName="node" presStyleLbl="node1" presStyleIdx="5" presStyleCnt="6">
        <dgm:presLayoutVars>
          <dgm:bulletEnabled val="1"/>
        </dgm:presLayoutVars>
      </dgm:prSet>
      <dgm:spPr/>
      <dgm:t>
        <a:bodyPr/>
        <a:lstStyle/>
        <a:p>
          <a:endParaRPr lang="en-US"/>
        </a:p>
      </dgm:t>
    </dgm:pt>
  </dgm:ptLst>
  <dgm:cxnLst>
    <dgm:cxn modelId="{24B1553C-31D1-41B4-A1A4-8D149C7CA319}" srcId="{BDFE81D8-C247-4909-BC37-5472D1DF3F7C}" destId="{661188BB-6515-4B5E-945B-2C1CB75A509F}" srcOrd="2" destOrd="0" parTransId="{64B36752-88F2-4FC4-9DF7-9C303E9C7834}" sibTransId="{677B43D6-1109-4B69-B9C4-2A4AA74B03FB}"/>
    <dgm:cxn modelId="{A4FB106A-F722-4390-912E-A993A82B39CC}" type="presOf" srcId="{A05E5BA2-74A2-4635-B3D5-2F16526F17F7}" destId="{1B562846-4BE8-4713-8307-EBFB2008BCDA}" srcOrd="0" destOrd="0" presId="urn:microsoft.com/office/officeart/2005/8/layout/default"/>
    <dgm:cxn modelId="{4FBE3D91-9532-4C7B-A8CF-D94933420B94}" srcId="{BDFE81D8-C247-4909-BC37-5472D1DF3F7C}" destId="{80E19CC6-0EAA-480B-8032-D7EEA5A96FC9}" srcOrd="5" destOrd="0" parTransId="{D44E8606-CDA5-4F04-A877-BAECDC2BF8CD}" sibTransId="{7AD96EE1-5419-45D4-988C-DC5EFD089E50}"/>
    <dgm:cxn modelId="{8CCF0BF1-ED60-4DB9-AE60-14FAA7D20AEC}" srcId="{BDFE81D8-C247-4909-BC37-5472D1DF3F7C}" destId="{EEE33D03-9FC7-4970-ADA1-EE991DBDF0B5}" srcOrd="1" destOrd="0" parTransId="{FDCCE2A3-8264-4132-A14B-A6D170831C78}" sibTransId="{6FE55D08-FF8F-4EBE-8F2C-B495C345D0D3}"/>
    <dgm:cxn modelId="{5BA7607D-B8F5-41B9-8875-46E10C305FAA}" srcId="{BDFE81D8-C247-4909-BC37-5472D1DF3F7C}" destId="{A05E5BA2-74A2-4635-B3D5-2F16526F17F7}" srcOrd="4" destOrd="0" parTransId="{ACAA7989-7938-441F-B48D-C8642A5B9D05}" sibTransId="{04FCF62E-DCFA-44B2-9167-6AEB43F3E6AF}"/>
    <dgm:cxn modelId="{F00ECE7C-0536-4C39-A5D3-797E251B77A2}" type="presOf" srcId="{80E19CC6-0EAA-480B-8032-D7EEA5A96FC9}" destId="{4844615E-3A32-46CD-BBD9-57C655BFC7B0}" srcOrd="0" destOrd="0" presId="urn:microsoft.com/office/officeart/2005/8/layout/default"/>
    <dgm:cxn modelId="{F4FF611E-E334-4AD1-9815-2679223A8D22}" srcId="{BDFE81D8-C247-4909-BC37-5472D1DF3F7C}" destId="{F401DA4F-224B-4AD3-A951-70F9C1DA77B6}" srcOrd="3" destOrd="0" parTransId="{1EFBD6BD-CC2C-4B45-867A-6FFAEBD7F7DE}" sibTransId="{B1D412D1-CF75-46D7-897C-2B2E80F57AD8}"/>
    <dgm:cxn modelId="{32EEB6BE-B9E1-4C0B-8AF2-3FABAF079755}" type="presOf" srcId="{F401DA4F-224B-4AD3-A951-70F9C1DA77B6}" destId="{4B801740-02C0-47BD-BD53-5E30244F6E5B}" srcOrd="0" destOrd="0" presId="urn:microsoft.com/office/officeart/2005/8/layout/default"/>
    <dgm:cxn modelId="{194BE2EA-EC4D-46FE-A693-EC64E24D9420}" type="presOf" srcId="{EEE33D03-9FC7-4970-ADA1-EE991DBDF0B5}" destId="{7CEA6D7D-D914-4228-8A70-1B482EA2B6FF}" srcOrd="0" destOrd="0" presId="urn:microsoft.com/office/officeart/2005/8/layout/default"/>
    <dgm:cxn modelId="{3B8DDD7E-72D6-4425-893E-242947EB321D}" srcId="{BDFE81D8-C247-4909-BC37-5472D1DF3F7C}" destId="{3D58F588-46E4-47E9-BCBA-F63395D1DC10}" srcOrd="0" destOrd="0" parTransId="{513D8308-BFC4-45C8-B1E5-E93024DEFFD8}" sibTransId="{2DA3D11D-620C-4343-A999-9B7291000B92}"/>
    <dgm:cxn modelId="{B2EF7950-4384-4FD2-924A-B0B91EAFA830}" type="presOf" srcId="{3D58F588-46E4-47E9-BCBA-F63395D1DC10}" destId="{DCD33020-421D-4F01-ABB4-E5599D339F38}" srcOrd="0" destOrd="0" presId="urn:microsoft.com/office/officeart/2005/8/layout/default"/>
    <dgm:cxn modelId="{FE6D7606-9E02-433F-81AE-FABCD2BF2552}" type="presOf" srcId="{661188BB-6515-4B5E-945B-2C1CB75A509F}" destId="{8041019E-5058-4402-9E4F-216ED4401002}" srcOrd="0" destOrd="0" presId="urn:microsoft.com/office/officeart/2005/8/layout/default"/>
    <dgm:cxn modelId="{FA790D67-E9BB-4B0F-A732-7CBAC00F3585}" type="presOf" srcId="{BDFE81D8-C247-4909-BC37-5472D1DF3F7C}" destId="{61F2AB00-C56C-4BD1-A3E4-BF8B5954E7D9}" srcOrd="0" destOrd="0" presId="urn:microsoft.com/office/officeart/2005/8/layout/default"/>
    <dgm:cxn modelId="{D5255B6C-C8D8-4C90-98C4-C9DBDBBA23E6}" type="presParOf" srcId="{61F2AB00-C56C-4BD1-A3E4-BF8B5954E7D9}" destId="{DCD33020-421D-4F01-ABB4-E5599D339F38}" srcOrd="0" destOrd="0" presId="urn:microsoft.com/office/officeart/2005/8/layout/default"/>
    <dgm:cxn modelId="{636BBB55-90EF-4CCB-A0E2-774502C39EBB}" type="presParOf" srcId="{61F2AB00-C56C-4BD1-A3E4-BF8B5954E7D9}" destId="{09FC49DC-C279-4143-81F7-1D0EA9832982}" srcOrd="1" destOrd="0" presId="urn:microsoft.com/office/officeart/2005/8/layout/default"/>
    <dgm:cxn modelId="{5BFC54E9-027B-4EDF-BF91-1BAC671C1933}" type="presParOf" srcId="{61F2AB00-C56C-4BD1-A3E4-BF8B5954E7D9}" destId="{7CEA6D7D-D914-4228-8A70-1B482EA2B6FF}" srcOrd="2" destOrd="0" presId="urn:microsoft.com/office/officeart/2005/8/layout/default"/>
    <dgm:cxn modelId="{85F1F2C4-D798-478D-9C5A-67A90155C853}" type="presParOf" srcId="{61F2AB00-C56C-4BD1-A3E4-BF8B5954E7D9}" destId="{2FAD2556-1945-4455-A1FF-DC5D0647751E}" srcOrd="3" destOrd="0" presId="urn:microsoft.com/office/officeart/2005/8/layout/default"/>
    <dgm:cxn modelId="{AA8014DE-B27D-4CF8-840F-BB0B925F3A84}" type="presParOf" srcId="{61F2AB00-C56C-4BD1-A3E4-BF8B5954E7D9}" destId="{8041019E-5058-4402-9E4F-216ED4401002}" srcOrd="4" destOrd="0" presId="urn:microsoft.com/office/officeart/2005/8/layout/default"/>
    <dgm:cxn modelId="{F72F86C1-F4BF-4105-A4DF-AC90D28B9F64}" type="presParOf" srcId="{61F2AB00-C56C-4BD1-A3E4-BF8B5954E7D9}" destId="{9A3AF06E-444A-44C2-A559-42565F9221B7}" srcOrd="5" destOrd="0" presId="urn:microsoft.com/office/officeart/2005/8/layout/default"/>
    <dgm:cxn modelId="{8F2AF04A-028F-4B57-84A9-F8901AB58594}" type="presParOf" srcId="{61F2AB00-C56C-4BD1-A3E4-BF8B5954E7D9}" destId="{4B801740-02C0-47BD-BD53-5E30244F6E5B}" srcOrd="6" destOrd="0" presId="urn:microsoft.com/office/officeart/2005/8/layout/default"/>
    <dgm:cxn modelId="{DBE7A105-C689-4B40-9F31-8F7361AC53BA}" type="presParOf" srcId="{61F2AB00-C56C-4BD1-A3E4-BF8B5954E7D9}" destId="{2ECE108B-F5DC-4322-A591-87EB31BC1D82}" srcOrd="7" destOrd="0" presId="urn:microsoft.com/office/officeart/2005/8/layout/default"/>
    <dgm:cxn modelId="{6D5BCEC9-5CAA-4263-9BA4-5AAC26F7F012}" type="presParOf" srcId="{61F2AB00-C56C-4BD1-A3E4-BF8B5954E7D9}" destId="{1B562846-4BE8-4713-8307-EBFB2008BCDA}" srcOrd="8" destOrd="0" presId="urn:microsoft.com/office/officeart/2005/8/layout/default"/>
    <dgm:cxn modelId="{C26807C5-E367-4159-8E53-8CC47E562688}" type="presParOf" srcId="{61F2AB00-C56C-4BD1-A3E4-BF8B5954E7D9}" destId="{D3F095D3-7012-4B20-AF48-BFA2472E505A}" srcOrd="9" destOrd="0" presId="urn:microsoft.com/office/officeart/2005/8/layout/default"/>
    <dgm:cxn modelId="{4868BE41-2DD4-4EE1-8521-78E6115CD5AC}" type="presParOf" srcId="{61F2AB00-C56C-4BD1-A3E4-BF8B5954E7D9}" destId="{4844615E-3A32-46CD-BBD9-57C655BFC7B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33020-421D-4F01-ABB4-E5599D339F38}">
      <dsp:nvSpPr>
        <dsp:cNvPr id="0" name=""/>
        <dsp:cNvSpPr/>
      </dsp:nvSpPr>
      <dsp:spPr>
        <a:xfrm>
          <a:off x="0" y="479048"/>
          <a:ext cx="3142800" cy="18856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Research Integrity</a:t>
          </a:r>
        </a:p>
        <a:p>
          <a:pPr lvl="0" algn="ctr" defTabSz="1289050">
            <a:lnSpc>
              <a:spcPct val="90000"/>
            </a:lnSpc>
            <a:spcBef>
              <a:spcPct val="0"/>
            </a:spcBef>
            <a:spcAft>
              <a:spcPct val="35000"/>
            </a:spcAft>
          </a:pPr>
          <a:r>
            <a:rPr lang="en-US" sz="2400" kern="1200" dirty="0" smtClean="0"/>
            <a:t>(Includes RM and QRP)</a:t>
          </a:r>
          <a:endParaRPr lang="en-US" sz="2400" kern="1200" dirty="0"/>
        </a:p>
      </dsp:txBody>
      <dsp:txXfrm>
        <a:off x="0" y="479048"/>
        <a:ext cx="3142800" cy="1885680"/>
      </dsp:txXfrm>
    </dsp:sp>
    <dsp:sp modelId="{7CEA6D7D-D914-4228-8A70-1B482EA2B6FF}">
      <dsp:nvSpPr>
        <dsp:cNvPr id="0" name=""/>
        <dsp:cNvSpPr/>
      </dsp:nvSpPr>
      <dsp:spPr>
        <a:xfrm>
          <a:off x="3457080" y="479048"/>
          <a:ext cx="3142800" cy="18856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International Engagements and Collaboration</a:t>
          </a:r>
          <a:endParaRPr lang="en-US" sz="2900" kern="1200" dirty="0"/>
        </a:p>
      </dsp:txBody>
      <dsp:txXfrm>
        <a:off x="3457080" y="479048"/>
        <a:ext cx="3142800" cy="1885680"/>
      </dsp:txXfrm>
    </dsp:sp>
    <dsp:sp modelId="{8041019E-5058-4402-9E4F-216ED4401002}">
      <dsp:nvSpPr>
        <dsp:cNvPr id="0" name=""/>
        <dsp:cNvSpPr/>
      </dsp:nvSpPr>
      <dsp:spPr>
        <a:xfrm>
          <a:off x="6914161" y="479048"/>
          <a:ext cx="3142800" cy="18856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Research Conflict of Interest</a:t>
          </a:r>
          <a:endParaRPr lang="en-US" sz="2900" kern="1200" dirty="0"/>
        </a:p>
      </dsp:txBody>
      <dsp:txXfrm>
        <a:off x="6914161" y="479048"/>
        <a:ext cx="3142800" cy="1885680"/>
      </dsp:txXfrm>
    </dsp:sp>
    <dsp:sp modelId="{4B801740-02C0-47BD-BD53-5E30244F6E5B}">
      <dsp:nvSpPr>
        <dsp:cNvPr id="0" name=""/>
        <dsp:cNvSpPr/>
      </dsp:nvSpPr>
      <dsp:spPr>
        <a:xfrm>
          <a:off x="0" y="2679009"/>
          <a:ext cx="3142800" cy="18856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Export Control</a:t>
          </a:r>
          <a:endParaRPr lang="en-US" sz="2900" kern="1200" dirty="0"/>
        </a:p>
      </dsp:txBody>
      <dsp:txXfrm>
        <a:off x="0" y="2679009"/>
        <a:ext cx="3142800" cy="1885680"/>
      </dsp:txXfrm>
    </dsp:sp>
    <dsp:sp modelId="{1B562846-4BE8-4713-8307-EBFB2008BCDA}">
      <dsp:nvSpPr>
        <dsp:cNvPr id="0" name=""/>
        <dsp:cNvSpPr/>
      </dsp:nvSpPr>
      <dsp:spPr>
        <a:xfrm>
          <a:off x="3457080" y="2679009"/>
          <a:ext cx="3142800" cy="18856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Facility Security</a:t>
          </a:r>
          <a:endParaRPr lang="en-US" sz="2900" kern="1200" dirty="0"/>
        </a:p>
      </dsp:txBody>
      <dsp:txXfrm>
        <a:off x="3457080" y="2679009"/>
        <a:ext cx="3142800" cy="1885680"/>
      </dsp:txXfrm>
    </dsp:sp>
    <dsp:sp modelId="{4844615E-3A32-46CD-BBD9-57C655BFC7B0}">
      <dsp:nvSpPr>
        <dsp:cNvPr id="0" name=""/>
        <dsp:cNvSpPr/>
      </dsp:nvSpPr>
      <dsp:spPr>
        <a:xfrm>
          <a:off x="6914161" y="2679009"/>
          <a:ext cx="3142800" cy="18856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Other UF Research Services: IRB, IACUC, Animal Care</a:t>
          </a:r>
          <a:endParaRPr lang="en-US" sz="2900" kern="1200" dirty="0"/>
        </a:p>
      </dsp:txBody>
      <dsp:txXfrm>
        <a:off x="6914161" y="2679009"/>
        <a:ext cx="3142800" cy="18856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DF87D-78D0-F54B-BF98-8C6445761970}" type="datetimeFigureOut">
              <a:rPr lang="en-US" smtClean="0"/>
              <a:t>6/13/2022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E0E29-74B4-2D4E-A2E4-2D2CCD76D823}" type="slidenum">
              <a:rPr lang="en-US" smtClean="0"/>
              <a:t>‹#›</a:t>
            </a:fld>
            <a:endParaRPr lang="en-US" dirty="0"/>
          </a:p>
        </p:txBody>
      </p:sp>
    </p:spTree>
    <p:extLst>
      <p:ext uri="{BB962C8B-B14F-4D97-AF65-F5344CB8AC3E}">
        <p14:creationId xmlns:p14="http://schemas.microsoft.com/office/powerpoint/2010/main" val="83839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 slide by Michelle. Welcome to the Responsible Conduct</a:t>
            </a:r>
            <a:r>
              <a:rPr lang="en-US" baseline="0" dirty="0"/>
              <a:t> of Research Summer Seminar Series, whether you registered for just a few seminars or are enrolled in the RCR Certificate of Completion program, we are glad to have you participate! </a:t>
            </a:r>
            <a:r>
              <a:rPr kumimoji="0" lang="en-US" sz="1200" b="0" i="0" u="none" strike="noStrike" kern="1200" cap="none" spc="0" normalizeH="0" baseline="0" noProof="0" dirty="0">
                <a:ln>
                  <a:noFill/>
                </a:ln>
                <a:solidFill>
                  <a:prstClr val="black"/>
                </a:solidFill>
                <a:effectLst/>
                <a:uLnTx/>
                <a:uFillTx/>
                <a:latin typeface="+mn-lt"/>
                <a:ea typeface="+mn-ea"/>
                <a:cs typeface="+mn-cs"/>
              </a:rPr>
              <a:t>We have almost xx people in attendance, all with different levels of experience, knowledge and skills. These seminars are developed for the beginner but hopefully those of you with more experience will also find some take-aways, especially as we move to break out rooms to do the exercises, please keep that in mind as you begin your discussions. The goal for this seminar series is to promote a culture of research integrity on campus. To do this, we will learn from others, and have an open dialogue about research using active learning techniques, such as polls, breakout rooms, case studies, and discussions. The sessions will not be recorded so that we may discuss openly and freely. You will receive a copy of the presentation after the session ends.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Michelle will introduce the moderator.</a:t>
            </a:r>
          </a:p>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1</a:t>
            </a:fld>
            <a:endParaRPr lang="en-US" dirty="0"/>
          </a:p>
        </p:txBody>
      </p:sp>
    </p:spTree>
    <p:extLst>
      <p:ext uri="{BB962C8B-B14F-4D97-AF65-F5344CB8AC3E}">
        <p14:creationId xmlns:p14="http://schemas.microsoft.com/office/powerpoint/2010/main" val="941012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25</a:t>
            </a:fld>
            <a:endParaRPr lang="en-US" dirty="0"/>
          </a:p>
        </p:txBody>
      </p:sp>
    </p:spTree>
    <p:extLst>
      <p:ext uri="{BB962C8B-B14F-4D97-AF65-F5344CB8AC3E}">
        <p14:creationId xmlns:p14="http://schemas.microsoft.com/office/powerpoint/2010/main" val="3634267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Michelle: survey</a:t>
            </a:r>
          </a:p>
          <a:p>
            <a:endParaRPr lang="en-US" dirty="0"/>
          </a:p>
          <a:p>
            <a:r>
              <a:rPr lang="en-US" dirty="0"/>
              <a:t>30 day post interview announcement</a:t>
            </a:r>
          </a:p>
        </p:txBody>
      </p:sp>
    </p:spTree>
    <p:extLst>
      <p:ext uri="{BB962C8B-B14F-4D97-AF65-F5344CB8AC3E}">
        <p14:creationId xmlns:p14="http://schemas.microsoft.com/office/powerpoint/2010/main" val="803097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Michelle</a:t>
            </a:r>
          </a:p>
        </p:txBody>
      </p:sp>
    </p:spTree>
    <p:extLst>
      <p:ext uri="{BB962C8B-B14F-4D97-AF65-F5344CB8AC3E}">
        <p14:creationId xmlns:p14="http://schemas.microsoft.com/office/powerpoint/2010/main" val="127862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Michelle: Resources</a:t>
            </a:r>
          </a:p>
        </p:txBody>
      </p:sp>
    </p:spTree>
    <p:extLst>
      <p:ext uri="{BB962C8B-B14F-4D97-AF65-F5344CB8AC3E}">
        <p14:creationId xmlns:p14="http://schemas.microsoft.com/office/powerpoint/2010/main" val="308289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check us out! Submit ideas!!!</a:t>
            </a:r>
          </a:p>
        </p:txBody>
      </p:sp>
      <p:sp>
        <p:nvSpPr>
          <p:cNvPr id="4" name="Slide Number Placeholder 3"/>
          <p:cNvSpPr>
            <a:spLocks noGrp="1"/>
          </p:cNvSpPr>
          <p:nvPr>
            <p:ph type="sldNum" sz="quarter" idx="5"/>
          </p:nvPr>
        </p:nvSpPr>
        <p:spPr/>
        <p:txBody>
          <a:bodyPr/>
          <a:lstStyle/>
          <a:p>
            <a:fld id="{833E0E29-74B4-2D4E-A2E4-2D2CCD76D823}" type="slidenum">
              <a:rPr lang="en-US" smtClean="0"/>
              <a:t>29</a:t>
            </a:fld>
            <a:endParaRPr lang="en-US" dirty="0"/>
          </a:p>
        </p:txBody>
      </p:sp>
    </p:spTree>
    <p:extLst>
      <p:ext uri="{BB962C8B-B14F-4D97-AF65-F5344CB8AC3E}">
        <p14:creationId xmlns:p14="http://schemas.microsoft.com/office/powerpoint/2010/main" val="31057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Moderator: It’s not too late to enroll in other sessions. If you want to earn a RCR Certificate that meets NIH, NSF, and USDA RCR requirements, you will need to enroll in all of these sessions. By earning a certificate, this will replace the CITI online, asynchronous training. And of course, you may choose to attend any or all of the sessions. Add link to enroll in the chat: https://research.ufl.edu/rcr/2022-summer-seminar-series-registration/</a:t>
            </a:r>
          </a:p>
          <a:p>
            <a:endParaRPr lang="en-US" dirty="0"/>
          </a:p>
          <a:p>
            <a:endParaRPr lang="en-US" dirty="0"/>
          </a:p>
        </p:txBody>
      </p:sp>
    </p:spTree>
    <p:extLst>
      <p:ext uri="{BB962C8B-B14F-4D97-AF65-F5344CB8AC3E}">
        <p14:creationId xmlns:p14="http://schemas.microsoft.com/office/powerpoint/2010/main" val="97368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Moderator will introduce the speaker(s). If the speaker prefers, they can send a brief bio in advance to the moderator, OR, the speaker can do a brief greeting and introduce the topic.</a:t>
            </a:r>
          </a:p>
        </p:txBody>
      </p:sp>
      <p:sp>
        <p:nvSpPr>
          <p:cNvPr id="4" name="Slide Number Placeholder 3"/>
          <p:cNvSpPr>
            <a:spLocks noGrp="1"/>
          </p:cNvSpPr>
          <p:nvPr>
            <p:ph type="sldNum" sz="quarter" idx="5"/>
          </p:nvPr>
        </p:nvSpPr>
        <p:spPr/>
        <p:txBody>
          <a:bodyPr/>
          <a:lstStyle/>
          <a:p>
            <a:fld id="{833E0E29-74B4-2D4E-A2E4-2D2CCD76D823}" type="slidenum">
              <a:rPr lang="en-US" smtClean="0"/>
              <a:t>3</a:t>
            </a:fld>
            <a:endParaRPr lang="en-US" dirty="0"/>
          </a:p>
        </p:txBody>
      </p:sp>
    </p:spTree>
    <p:extLst>
      <p:ext uri="{BB962C8B-B14F-4D97-AF65-F5344CB8AC3E}">
        <p14:creationId xmlns:p14="http://schemas.microsoft.com/office/powerpoint/2010/main" val="124519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4</a:t>
            </a:fld>
            <a:endParaRPr lang="en-US" dirty="0"/>
          </a:p>
        </p:txBody>
      </p:sp>
    </p:spTree>
    <p:extLst>
      <p:ext uri="{BB962C8B-B14F-4D97-AF65-F5344CB8AC3E}">
        <p14:creationId xmlns:p14="http://schemas.microsoft.com/office/powerpoint/2010/main" val="283710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14</a:t>
            </a:fld>
            <a:endParaRPr lang="en-US" dirty="0"/>
          </a:p>
        </p:txBody>
      </p:sp>
    </p:spTree>
    <p:extLst>
      <p:ext uri="{BB962C8B-B14F-4D97-AF65-F5344CB8AC3E}">
        <p14:creationId xmlns:p14="http://schemas.microsoft.com/office/powerpoint/2010/main" val="3838274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17</a:t>
            </a:fld>
            <a:endParaRPr lang="en-US" dirty="0"/>
          </a:p>
        </p:txBody>
      </p:sp>
    </p:spTree>
    <p:extLst>
      <p:ext uri="{BB962C8B-B14F-4D97-AF65-F5344CB8AC3E}">
        <p14:creationId xmlns:p14="http://schemas.microsoft.com/office/powerpoint/2010/main" val="187032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18</a:t>
            </a:fld>
            <a:endParaRPr lang="en-US" dirty="0"/>
          </a:p>
        </p:txBody>
      </p:sp>
    </p:spTree>
    <p:extLst>
      <p:ext uri="{BB962C8B-B14F-4D97-AF65-F5344CB8AC3E}">
        <p14:creationId xmlns:p14="http://schemas.microsoft.com/office/powerpoint/2010/main" val="236871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23</a:t>
            </a:fld>
            <a:endParaRPr lang="en-US" dirty="0"/>
          </a:p>
        </p:txBody>
      </p:sp>
    </p:spTree>
    <p:extLst>
      <p:ext uri="{BB962C8B-B14F-4D97-AF65-F5344CB8AC3E}">
        <p14:creationId xmlns:p14="http://schemas.microsoft.com/office/powerpoint/2010/main" val="322896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24</a:t>
            </a:fld>
            <a:endParaRPr lang="en-US" dirty="0"/>
          </a:p>
        </p:txBody>
      </p:sp>
    </p:spTree>
    <p:extLst>
      <p:ext uri="{BB962C8B-B14F-4D97-AF65-F5344CB8AC3E}">
        <p14:creationId xmlns:p14="http://schemas.microsoft.com/office/powerpoint/2010/main" val="4134667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57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6/13/2022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dirty="0"/>
          </a:p>
        </p:txBody>
      </p:sp>
    </p:spTree>
    <p:extLst>
      <p:ext uri="{BB962C8B-B14F-4D97-AF65-F5344CB8AC3E}">
        <p14:creationId xmlns:p14="http://schemas.microsoft.com/office/powerpoint/2010/main" val="184899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6/13/2022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dirty="0"/>
          </a:p>
        </p:txBody>
      </p:sp>
    </p:spTree>
    <p:extLst>
      <p:ext uri="{BB962C8B-B14F-4D97-AF65-F5344CB8AC3E}">
        <p14:creationId xmlns:p14="http://schemas.microsoft.com/office/powerpoint/2010/main" val="12360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6/13/2022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dirty="0"/>
          </a:p>
        </p:txBody>
      </p:sp>
    </p:spTree>
    <p:extLst>
      <p:ext uri="{BB962C8B-B14F-4D97-AF65-F5344CB8AC3E}">
        <p14:creationId xmlns:p14="http://schemas.microsoft.com/office/powerpoint/2010/main" val="77216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Cen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a:t>CLICK TO EDIT MASTER TITLE STYLE</a:t>
            </a:r>
          </a:p>
        </p:txBody>
      </p:sp>
      <p:sp>
        <p:nvSpPr>
          <p:cNvPr id="25" name="Picture Placeholder 24"/>
          <p:cNvSpPr>
            <a:spLocks noGrp="1"/>
          </p:cNvSpPr>
          <p:nvPr>
            <p:ph type="pic" sz="quarter" idx="10"/>
          </p:nvPr>
        </p:nvSpPr>
        <p:spPr>
          <a:xfrm>
            <a:off x="5103009" y="2753879"/>
            <a:ext cx="1754327" cy="3068639"/>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1550804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6858000"/>
          </a:xfrm>
        </p:spPr>
        <p:txBody>
          <a:bodyPr/>
          <a:lstStyle/>
          <a:p>
            <a:r>
              <a:rPr lang="en-US" dirty="0"/>
              <a:t>Click icon to add picture</a:t>
            </a:r>
          </a:p>
        </p:txBody>
      </p:sp>
      <p:sp>
        <p:nvSpPr>
          <p:cNvPr id="3" name="Title 1"/>
          <p:cNvSpPr>
            <a:spLocks noGrp="1"/>
          </p:cNvSpPr>
          <p:nvPr>
            <p:ph type="title" hasCustomPrompt="1"/>
          </p:nvPr>
        </p:nvSpPr>
        <p:spPr>
          <a:xfrm>
            <a:off x="683235" y="303165"/>
            <a:ext cx="10412618" cy="1143000"/>
          </a:xfrm>
        </p:spPr>
        <p:txBody>
          <a:bodyPr/>
          <a:lstStyle>
            <a:lvl1pPr>
              <a:defRPr>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07632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94576"/>
          </a:xfrm>
        </p:spPr>
        <p:txBody>
          <a:bodyPr/>
          <a:lstStyle/>
          <a:p>
            <a:r>
              <a:rPr lang="en-US" dirty="0"/>
              <a:t>Click icon to add picture</a:t>
            </a:r>
          </a:p>
        </p:txBody>
      </p:sp>
      <p:sp>
        <p:nvSpPr>
          <p:cNvPr id="10" name="Title 9"/>
          <p:cNvSpPr>
            <a:spLocks noGrp="1"/>
          </p:cNvSpPr>
          <p:nvPr>
            <p:ph type="title"/>
          </p:nvPr>
        </p:nvSpPr>
        <p:spPr>
          <a:xfrm>
            <a:off x="1060152" y="2478024"/>
            <a:ext cx="8645721" cy="649224"/>
          </a:xfrm>
        </p:spPr>
        <p:txBody>
          <a:bodyPr>
            <a:noAutofit/>
          </a:bodyPr>
          <a:lstStyle>
            <a:lvl1pPr>
              <a:defRPr sz="4398" b="0" spc="0">
                <a:solidFill>
                  <a:schemeClr val="bg1"/>
                </a:solidFill>
                <a:latin typeface="+mj-lt"/>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785715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89400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Middl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9950" y="1581912"/>
            <a:ext cx="10412618" cy="1143000"/>
          </a:xfrm>
        </p:spPr>
        <p:txBody>
          <a:bodyPr/>
          <a:lstStyle>
            <a:lvl1pPr>
              <a:defRPr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156514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Top Shor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2392363"/>
          </a:xfrm>
        </p:spPr>
        <p:txBody>
          <a:bodyPr/>
          <a:lstStyle/>
          <a:p>
            <a:r>
              <a:rPr lang="en-US" dirty="0"/>
              <a:t>Click icon to add picture</a:t>
            </a:r>
          </a:p>
        </p:txBody>
      </p:sp>
      <p:sp>
        <p:nvSpPr>
          <p:cNvPr id="2" name="Title 1"/>
          <p:cNvSpPr>
            <a:spLocks noGrp="1"/>
          </p:cNvSpPr>
          <p:nvPr>
            <p:ph type="title" hasCustomPrompt="1"/>
          </p:nvPr>
        </p:nvSpPr>
        <p:spPr>
          <a:xfrm>
            <a:off x="889692" y="2549283"/>
            <a:ext cx="10412618" cy="1143000"/>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747615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No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5984877"/>
          </a:xfrm>
        </p:spPr>
        <p:txBody>
          <a:bodyPr/>
          <a:lstStyle/>
          <a:p>
            <a:r>
              <a:rPr lang="en-US" dirty="0"/>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89962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Pictures Across">
    <p:spTree>
      <p:nvGrpSpPr>
        <p:cNvPr id="1" name=""/>
        <p:cNvGrpSpPr/>
        <p:nvPr/>
      </p:nvGrpSpPr>
      <p:grpSpPr>
        <a:xfrm>
          <a:off x="0" y="0"/>
          <a:ext cx="0" cy="0"/>
          <a:chOff x="0" y="0"/>
          <a:chExt cx="0" cy="0"/>
        </a:xfrm>
      </p:grpSpPr>
      <p:sp>
        <p:nvSpPr>
          <p:cNvPr id="11" name="Picture Placeholder 8"/>
          <p:cNvSpPr>
            <a:spLocks noGrp="1"/>
          </p:cNvSpPr>
          <p:nvPr>
            <p:ph type="pic" sz="quarter" idx="12"/>
          </p:nvPr>
        </p:nvSpPr>
        <p:spPr>
          <a:xfrm>
            <a:off x="7655076" y="3133454"/>
            <a:ext cx="3304116" cy="1352551"/>
          </a:xfrm>
        </p:spPr>
        <p:txBody>
          <a:bodyPr/>
          <a:lstStyle/>
          <a:p>
            <a:r>
              <a:rPr lang="en-US" dirty="0"/>
              <a:t>Click icon to add picture</a:t>
            </a:r>
          </a:p>
        </p:txBody>
      </p:sp>
      <p:sp>
        <p:nvSpPr>
          <p:cNvPr id="10" name="Picture Placeholder 8"/>
          <p:cNvSpPr>
            <a:spLocks noGrp="1"/>
          </p:cNvSpPr>
          <p:nvPr>
            <p:ph type="pic" sz="quarter" idx="11"/>
          </p:nvPr>
        </p:nvSpPr>
        <p:spPr>
          <a:xfrm>
            <a:off x="4277671" y="3133454"/>
            <a:ext cx="3304116" cy="1352551"/>
          </a:xfrm>
        </p:spPr>
        <p:txBody>
          <a:bodyPr/>
          <a:lstStyle/>
          <a:p>
            <a:r>
              <a:rPr lang="en-US" dirty="0"/>
              <a:t>Click icon to add picture</a:t>
            </a:r>
          </a:p>
        </p:txBody>
      </p:sp>
      <p:sp>
        <p:nvSpPr>
          <p:cNvPr id="9" name="Picture Placeholder 8"/>
          <p:cNvSpPr>
            <a:spLocks noGrp="1"/>
          </p:cNvSpPr>
          <p:nvPr>
            <p:ph type="pic" sz="quarter" idx="10"/>
          </p:nvPr>
        </p:nvSpPr>
        <p:spPr>
          <a:xfrm>
            <a:off x="874186" y="3133454"/>
            <a:ext cx="3304116" cy="1352551"/>
          </a:xfrm>
        </p:spPr>
        <p:txBody>
          <a:bodyPr/>
          <a:lstStyle/>
          <a:p>
            <a:r>
              <a:rPr lang="en-US" dirty="0"/>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283887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6/13/2022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dirty="0"/>
          </a:p>
        </p:txBody>
      </p:sp>
    </p:spTree>
    <p:extLst>
      <p:ext uri="{BB962C8B-B14F-4D97-AF65-F5344CB8AC3E}">
        <p14:creationId xmlns:p14="http://schemas.microsoft.com/office/powerpoint/2010/main" val="2025350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435102" y="1974849"/>
            <a:ext cx="9108017" cy="4249739"/>
          </a:xfrm>
        </p:spPr>
        <p:txBody>
          <a:bodyPr/>
          <a:lstStyle/>
          <a:p>
            <a:r>
              <a:rPr lang="en-US" dirty="0"/>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2004366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Middle Acro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Picture Placeholder 4"/>
          <p:cNvSpPr>
            <a:spLocks noGrp="1"/>
          </p:cNvSpPr>
          <p:nvPr>
            <p:ph type="pic" sz="quarter" idx="10"/>
          </p:nvPr>
        </p:nvSpPr>
        <p:spPr>
          <a:xfrm>
            <a:off x="0" y="2373314"/>
            <a:ext cx="12192000" cy="3044825"/>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1889954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Picture Placeholder 8"/>
          <p:cNvSpPr>
            <a:spLocks noGrp="1"/>
          </p:cNvSpPr>
          <p:nvPr>
            <p:ph type="pic" sz="quarter" idx="11"/>
          </p:nvPr>
        </p:nvSpPr>
        <p:spPr>
          <a:xfrm>
            <a:off x="8115237" y="2088319"/>
            <a:ext cx="4079997" cy="2195512"/>
          </a:xfrm>
        </p:spPr>
        <p:txBody>
          <a:bodyPr/>
          <a:lstStyle/>
          <a:p>
            <a:r>
              <a:rPr lang="en-US" dirty="0"/>
              <a:t>Click icon to add picture</a:t>
            </a:r>
          </a:p>
        </p:txBody>
      </p:sp>
      <p:sp>
        <p:nvSpPr>
          <p:cNvPr id="17" name="Picture Placeholder 8"/>
          <p:cNvSpPr>
            <a:spLocks noGrp="1"/>
          </p:cNvSpPr>
          <p:nvPr>
            <p:ph type="pic" sz="quarter" idx="12"/>
          </p:nvPr>
        </p:nvSpPr>
        <p:spPr>
          <a:xfrm>
            <a:off x="4056002" y="2088319"/>
            <a:ext cx="4079997" cy="2195512"/>
          </a:xfrm>
        </p:spPr>
        <p:txBody>
          <a:bodyPr/>
          <a:lstStyle/>
          <a:p>
            <a:r>
              <a:rPr lang="en-US" dirty="0"/>
              <a:t>Click icon to add picture</a:t>
            </a:r>
          </a:p>
        </p:txBody>
      </p:sp>
      <p:sp>
        <p:nvSpPr>
          <p:cNvPr id="22" name="Picture Placeholder 8"/>
          <p:cNvSpPr>
            <a:spLocks noGrp="1"/>
          </p:cNvSpPr>
          <p:nvPr>
            <p:ph type="pic" sz="quarter" idx="14"/>
          </p:nvPr>
        </p:nvSpPr>
        <p:spPr>
          <a:xfrm>
            <a:off x="8115237" y="4277575"/>
            <a:ext cx="4079997" cy="2195512"/>
          </a:xfrm>
        </p:spPr>
        <p:txBody>
          <a:bodyPr/>
          <a:lstStyle/>
          <a:p>
            <a:r>
              <a:rPr lang="en-US" dirty="0"/>
              <a:t>Click icon to add picture</a:t>
            </a:r>
          </a:p>
        </p:txBody>
      </p:sp>
      <p:sp>
        <p:nvSpPr>
          <p:cNvPr id="23" name="Picture Placeholder 8"/>
          <p:cNvSpPr>
            <a:spLocks noGrp="1"/>
          </p:cNvSpPr>
          <p:nvPr>
            <p:ph type="pic" sz="quarter" idx="15"/>
          </p:nvPr>
        </p:nvSpPr>
        <p:spPr>
          <a:xfrm>
            <a:off x="4056002" y="4277575"/>
            <a:ext cx="4079997" cy="2195512"/>
          </a:xfrm>
        </p:spPr>
        <p:txBody>
          <a:bodyPr/>
          <a:lstStyle/>
          <a:p>
            <a:r>
              <a:rPr lang="en-US" dirty="0"/>
              <a:t>Click icon to add picture</a:t>
            </a:r>
          </a:p>
        </p:txBody>
      </p:sp>
      <p:sp>
        <p:nvSpPr>
          <p:cNvPr id="24" name="Picture Placeholder 8"/>
          <p:cNvSpPr>
            <a:spLocks noGrp="1"/>
          </p:cNvSpPr>
          <p:nvPr>
            <p:ph type="pic" sz="quarter" idx="16"/>
          </p:nvPr>
        </p:nvSpPr>
        <p:spPr>
          <a:xfrm>
            <a:off x="-17256" y="4277575"/>
            <a:ext cx="4079997" cy="2195512"/>
          </a:xfrm>
        </p:spPr>
        <p:txBody>
          <a:bodyPr/>
          <a:lstStyle/>
          <a:p>
            <a:r>
              <a:rPr lang="en-US" dirty="0"/>
              <a:t>Click icon to add picture</a:t>
            </a:r>
          </a:p>
        </p:txBody>
      </p:sp>
      <p:sp>
        <p:nvSpPr>
          <p:cNvPr id="9" name="Picture Placeholder 8"/>
          <p:cNvSpPr>
            <a:spLocks noGrp="1"/>
          </p:cNvSpPr>
          <p:nvPr>
            <p:ph type="pic" sz="quarter" idx="17"/>
          </p:nvPr>
        </p:nvSpPr>
        <p:spPr>
          <a:xfrm>
            <a:off x="-17256" y="2089167"/>
            <a:ext cx="4079997" cy="2195512"/>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3468469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Top Mediu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586" y="3"/>
            <a:ext cx="12246582" cy="2879223"/>
          </a:xfrm>
        </p:spPr>
        <p:txBody>
          <a:bodyPr/>
          <a:lstStyle/>
          <a:p>
            <a:r>
              <a:rPr lang="en-US" dirty="0"/>
              <a:t>Click icon to add picture</a:t>
            </a:r>
          </a:p>
        </p:txBody>
      </p:sp>
      <p:sp>
        <p:nvSpPr>
          <p:cNvPr id="4" name="Title 1"/>
          <p:cNvSpPr>
            <a:spLocks noGrp="1"/>
          </p:cNvSpPr>
          <p:nvPr>
            <p:ph type="title" hasCustomPrompt="1"/>
          </p:nvPr>
        </p:nvSpPr>
        <p:spPr>
          <a:xfrm>
            <a:off x="906286" y="1453896"/>
            <a:ext cx="10412618" cy="1143000"/>
          </a:xfrm>
        </p:spPr>
        <p:txBody>
          <a:bodyPr/>
          <a:lstStyle>
            <a:lvl1pPr algn="ctr">
              <a:defRPr>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137714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1"/>
            <a:ext cx="6091804" cy="6863061"/>
          </a:xfrm>
        </p:spPr>
        <p:txBody>
          <a:bodyPr/>
          <a:lstStyle/>
          <a:p>
            <a:r>
              <a:rPr lang="en-US" dirty="0"/>
              <a:t>Click icon to add picture</a:t>
            </a:r>
          </a:p>
        </p:txBody>
      </p:sp>
      <p:sp>
        <p:nvSpPr>
          <p:cNvPr id="4" name="Title 1"/>
          <p:cNvSpPr>
            <a:spLocks noGrp="1"/>
          </p:cNvSpPr>
          <p:nvPr>
            <p:ph type="title" hasCustomPrompt="1"/>
          </p:nvPr>
        </p:nvSpPr>
        <p:spPr>
          <a:xfrm>
            <a:off x="6657617" y="676656"/>
            <a:ext cx="4545834" cy="1143000"/>
          </a:xfrm>
        </p:spPr>
        <p:txBody>
          <a:bodyPr>
            <a:noAutofit/>
          </a:bodyPr>
          <a:lstStyle>
            <a:lvl1pPr>
              <a:defRPr>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796299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64291" tIns="32146" rIns="64291" bIns="32146"/>
          <a:lstStyle>
            <a:lvl1pPr>
              <a:defRPr>
                <a:latin typeface="Lato Regular"/>
                <a:ea typeface="Lato Regular"/>
                <a:cs typeface="Lato Regular"/>
              </a:defRPr>
            </a:lvl1pPr>
          </a:lstStyle>
          <a:p>
            <a:r>
              <a:rPr lang="en-US" dirty="0"/>
              <a:t>Click icon to add picture</a:t>
            </a:r>
          </a:p>
        </p:txBody>
      </p:sp>
      <p:sp>
        <p:nvSpPr>
          <p:cNvPr id="4" name="Title 1"/>
          <p:cNvSpPr>
            <a:spLocks noGrp="1"/>
          </p:cNvSpPr>
          <p:nvPr>
            <p:ph type="title" hasCustomPrompt="1"/>
          </p:nvPr>
        </p:nvSpPr>
        <p:spPr>
          <a:xfrm>
            <a:off x="610195" y="-629101"/>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324837472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Image with Titl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6"/>
            <a:ext cx="12192000" cy="4440287"/>
          </a:xfrm>
          <a:prstGeom prst="rect">
            <a:avLst/>
          </a:prstGeom>
        </p:spPr>
        <p:txBody>
          <a:bodyPr vert="horz" lIns="64291" tIns="32146" rIns="64291" bIns="32146"/>
          <a:lstStyle>
            <a:lvl1pPr>
              <a:defRPr>
                <a:latin typeface="Lato Regular"/>
                <a:ea typeface="Lato Regular"/>
                <a:cs typeface="Lato Regular"/>
              </a:defRPr>
            </a:lvl1pPr>
          </a:lstStyle>
          <a:p>
            <a:r>
              <a:rPr lang="en-US" dirty="0"/>
              <a:t>Click icon to add picture</a:t>
            </a:r>
          </a:p>
        </p:txBody>
      </p:sp>
      <p:sp>
        <p:nvSpPr>
          <p:cNvPr id="2" name="Title 1"/>
          <p:cNvSpPr>
            <a:spLocks noGrp="1"/>
          </p:cNvSpPr>
          <p:nvPr>
            <p:ph type="title" hasCustomPrompt="1"/>
          </p:nvPr>
        </p:nvSpPr>
        <p:spPr>
          <a:xfrm>
            <a:off x="639240" y="4422583"/>
            <a:ext cx="10971609" cy="1143000"/>
          </a:xfrm>
          <a:prstGeom prst="rect">
            <a:avLst/>
          </a:prstGeom>
        </p:spPr>
        <p:txBody>
          <a:bodyPr vert="horz" lIns="36576" tIns="36576" rIns="36576" bIns="36576" rtlCol="0" anchor="ctr" anchorCtr="0">
            <a:noAutofit/>
          </a:bodyPr>
          <a:lstStyle>
            <a:lvl1pPr algn="ct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300893308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Image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524558" y="0"/>
            <a:ext cx="3667745" cy="6858000"/>
          </a:xfrm>
          <a:prstGeom prst="rect">
            <a:avLst/>
          </a:prstGeom>
        </p:spPr>
        <p:txBody>
          <a:bodyPr vert="horz" lIns="64291" tIns="32146" rIns="64291" bIns="32146"/>
          <a:lstStyle>
            <a:lvl1pPr>
              <a:defRPr>
                <a:latin typeface="Lato Regular"/>
                <a:ea typeface="Lato Regular"/>
                <a:cs typeface="Lato Regular"/>
              </a:defRPr>
            </a:lvl1pPr>
          </a:lstStyle>
          <a:p>
            <a:r>
              <a:rPr lang="en-US" dirty="0"/>
              <a:t>Click icon to add picture</a:t>
            </a:r>
          </a:p>
        </p:txBody>
      </p:sp>
      <p:sp>
        <p:nvSpPr>
          <p:cNvPr id="2"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93701322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dium Image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118860" y="-9525"/>
            <a:ext cx="6096000" cy="6867144"/>
          </a:xfrm>
          <a:prstGeom prst="rect">
            <a:avLst/>
          </a:prstGeom>
        </p:spPr>
        <p:txBody>
          <a:bodyPr vert="horz" lIns="64291" tIns="32146" rIns="64291" bIns="32146"/>
          <a:lstStyle>
            <a:lvl1pPr>
              <a:defRPr>
                <a:latin typeface="Lato Regular"/>
                <a:ea typeface="Lato Regular"/>
                <a:cs typeface="Lato Regular"/>
              </a:defRPr>
            </a:lvl1pPr>
          </a:lstStyle>
          <a:p>
            <a:r>
              <a:rPr lang="en-US" dirty="0"/>
              <a:t>Click icon to add picture</a:t>
            </a:r>
          </a:p>
        </p:txBody>
      </p:sp>
      <p:sp>
        <p:nvSpPr>
          <p:cNvPr id="2" name="Title 1"/>
          <p:cNvSpPr>
            <a:spLocks noGrp="1"/>
          </p:cNvSpPr>
          <p:nvPr>
            <p:ph type="title" hasCustomPrompt="1"/>
          </p:nvPr>
        </p:nvSpPr>
        <p:spPr>
          <a:xfrm>
            <a:off x="648256" y="505894"/>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419646410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Image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53491" y="-5825"/>
            <a:ext cx="7330748" cy="6858000"/>
          </a:xfrm>
          <a:prstGeom prst="rect">
            <a:avLst/>
          </a:prstGeom>
        </p:spPr>
        <p:txBody>
          <a:bodyPr vert="horz" lIns="64291" tIns="32146" rIns="64291" bIns="32146"/>
          <a:lstStyle>
            <a:lvl1pPr>
              <a:defRPr>
                <a:latin typeface="Lato Regular"/>
                <a:ea typeface="Lato Regular"/>
                <a:cs typeface="Lato Regular"/>
              </a:defRPr>
            </a:lvl1pPr>
          </a:lstStyle>
          <a:p>
            <a:r>
              <a:rPr lang="en-US" dirty="0"/>
              <a:t>Click icon to add picture</a:t>
            </a:r>
          </a:p>
        </p:txBody>
      </p:sp>
      <p:sp>
        <p:nvSpPr>
          <p:cNvPr id="2" name="Title 1"/>
          <p:cNvSpPr>
            <a:spLocks noGrp="1"/>
          </p:cNvSpPr>
          <p:nvPr>
            <p:ph type="title" hasCustomPrompt="1"/>
          </p:nvPr>
        </p:nvSpPr>
        <p:spPr>
          <a:xfrm>
            <a:off x="648448" y="502266"/>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5854428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6/13/2022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dirty="0"/>
          </a:p>
        </p:txBody>
      </p:sp>
    </p:spTree>
    <p:extLst>
      <p:ext uri="{BB962C8B-B14F-4D97-AF65-F5344CB8AC3E}">
        <p14:creationId xmlns:p14="http://schemas.microsoft.com/office/powerpoint/2010/main" val="296111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Square Cent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335574" y="2218927"/>
            <a:ext cx="3520852" cy="3723941"/>
          </a:xfrm>
          <a:prstGeom prst="rect">
            <a:avLst/>
          </a:prstGeom>
        </p:spPr>
        <p:txBody>
          <a:bodyPr vert="horz" lIns="64291" tIns="32146" rIns="64291" bIns="32146"/>
          <a:lstStyle>
            <a:lvl1pPr>
              <a:defRPr>
                <a:latin typeface="Lato Regular"/>
                <a:ea typeface="Lato Regular"/>
                <a:cs typeface="Lato Regular"/>
              </a:defRPr>
            </a:lvl1pPr>
          </a:lstStyle>
          <a:p>
            <a:r>
              <a:rPr lang="en-US" dirty="0"/>
              <a:t>Click icon to add picture</a:t>
            </a:r>
          </a:p>
        </p:txBody>
      </p:sp>
      <p:sp>
        <p:nvSpPr>
          <p:cNvPr id="2" name="Title 1"/>
          <p:cNvSpPr>
            <a:spLocks noGrp="1"/>
          </p:cNvSpPr>
          <p:nvPr>
            <p:ph type="title" hasCustomPrompt="1"/>
          </p:nvPr>
        </p:nvSpPr>
        <p:spPr>
          <a:xfrm>
            <a:off x="647008" y="505483"/>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10679336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Tall Center">
    <p:spTree>
      <p:nvGrpSpPr>
        <p:cNvPr id="1" name=""/>
        <p:cNvGrpSpPr/>
        <p:nvPr/>
      </p:nvGrpSpPr>
      <p:grpSpPr>
        <a:xfrm>
          <a:off x="0" y="0"/>
          <a:ext cx="0" cy="0"/>
          <a:chOff x="0" y="0"/>
          <a:chExt cx="0" cy="0"/>
        </a:xfrm>
      </p:grpSpPr>
      <p:pic>
        <p:nvPicPr>
          <p:cNvPr id="4" name="Picture 3" descr="phone-lebel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46156" y="766108"/>
            <a:ext cx="2699689" cy="5618912"/>
          </a:xfrm>
          <a:prstGeom prst="rect">
            <a:avLst/>
          </a:prstGeom>
        </p:spPr>
      </p:pic>
      <p:sp>
        <p:nvSpPr>
          <p:cNvPr id="2" name="Title 1"/>
          <p:cNvSpPr>
            <a:spLocks noGrp="1"/>
          </p:cNvSpPr>
          <p:nvPr>
            <p:ph type="title" hasCustomPrompt="1"/>
          </p:nvPr>
        </p:nvSpPr>
        <p:spPr>
          <a:xfrm>
            <a:off x="649377" y="505894"/>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
        <p:nvSpPr>
          <p:cNvPr id="8" name="Picture Placeholder 7"/>
          <p:cNvSpPr>
            <a:spLocks noGrp="1"/>
          </p:cNvSpPr>
          <p:nvPr>
            <p:ph type="pic" sz="quarter" idx="10"/>
          </p:nvPr>
        </p:nvSpPr>
        <p:spPr>
          <a:xfrm>
            <a:off x="4937760" y="1539241"/>
            <a:ext cx="2286000" cy="3959700"/>
          </a:xfrm>
          <a:prstGeom prst="rect">
            <a:avLst/>
          </a:prstGeom>
        </p:spPr>
        <p:txBody>
          <a:bodyPr vert="horz" lIns="64291" tIns="32146" rIns="64291" bIns="32146"/>
          <a:lstStyle>
            <a:lvl1pPr>
              <a:defRPr>
                <a:latin typeface="Lato Regular"/>
                <a:ea typeface="Lato Regular"/>
                <a:cs typeface="Lato Regular"/>
              </a:defRPr>
            </a:lvl1pPr>
          </a:lstStyle>
          <a:p>
            <a:r>
              <a:rPr lang="en-US" dirty="0"/>
              <a:t>Click icon to add picture</a:t>
            </a:r>
          </a:p>
        </p:txBody>
      </p:sp>
    </p:spTree>
    <p:custDataLst>
      <p:tags r:id="rId1"/>
    </p:custDataLst>
    <p:extLst>
      <p:ext uri="{BB962C8B-B14F-4D97-AF65-F5344CB8AC3E}">
        <p14:creationId xmlns:p14="http://schemas.microsoft.com/office/powerpoint/2010/main" val="428261217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858" y="50133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688684374"/>
      </p:ext>
    </p:extLst>
  </p:cSld>
  <p:clrMapOvr>
    <a:masterClrMapping/>
  </p:clrMapOvr>
  <p:transition spd="med"/>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Banner Small">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1731710"/>
            <a:ext cx="12191999" cy="2869803"/>
          </a:xfrm>
          <a:prstGeom prst="rect">
            <a:avLst/>
          </a:prstGeom>
        </p:spPr>
        <p:txBody>
          <a:bodyPr vert="horz" lIns="64291" tIns="32146" rIns="64291" bIns="32146"/>
          <a:lstStyle>
            <a:lvl1pPr>
              <a:defRPr sz="1600">
                <a:latin typeface="Lato Regular"/>
                <a:ea typeface="Lato Regular"/>
                <a:cs typeface="Lato Regular"/>
              </a:defRPr>
            </a:lvl1pPr>
          </a:lstStyle>
          <a:p>
            <a:r>
              <a:rPr lang="en-US" dirty="0"/>
              <a:t>Click icon to add picture</a:t>
            </a:r>
          </a:p>
        </p:txBody>
      </p:sp>
      <p:sp>
        <p:nvSpPr>
          <p:cNvPr id="4"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218145390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Banner Lar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1719678"/>
            <a:ext cx="12191999" cy="3401568"/>
          </a:xfrm>
          <a:prstGeom prst="rect">
            <a:avLst/>
          </a:prstGeom>
        </p:spPr>
        <p:txBody>
          <a:bodyPr vert="horz" lIns="64291" tIns="32146" rIns="64291" bIns="32146"/>
          <a:lstStyle>
            <a:lvl1pPr>
              <a:defRPr sz="1600">
                <a:latin typeface="Lato Regular"/>
                <a:ea typeface="Lato Regular"/>
                <a:cs typeface="Lato Regular"/>
              </a:defRPr>
            </a:lvl1pPr>
          </a:lstStyle>
          <a:p>
            <a:r>
              <a:rPr lang="en-US" dirty="0"/>
              <a:t>Click icon to add picture</a:t>
            </a:r>
          </a:p>
        </p:txBody>
      </p:sp>
      <p:sp>
        <p:nvSpPr>
          <p:cNvPr id="4"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78095203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58973" y="1861636"/>
            <a:ext cx="2130213"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en-US" dirty="0"/>
              <a:t>Click icon to add picture</a:t>
            </a:r>
          </a:p>
        </p:txBody>
      </p:sp>
      <p:sp>
        <p:nvSpPr>
          <p:cNvPr id="10" name="Picture Placeholder 7"/>
          <p:cNvSpPr>
            <a:spLocks noGrp="1"/>
          </p:cNvSpPr>
          <p:nvPr>
            <p:ph type="pic" sz="quarter" idx="11"/>
          </p:nvPr>
        </p:nvSpPr>
        <p:spPr>
          <a:xfrm>
            <a:off x="3575870" y="1861636"/>
            <a:ext cx="2130213"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en-US" dirty="0"/>
              <a:t>Click icon to add picture</a:t>
            </a:r>
          </a:p>
        </p:txBody>
      </p:sp>
      <p:sp>
        <p:nvSpPr>
          <p:cNvPr id="11" name="Picture Placeholder 7"/>
          <p:cNvSpPr>
            <a:spLocks noGrp="1"/>
          </p:cNvSpPr>
          <p:nvPr>
            <p:ph type="pic" sz="quarter" idx="12"/>
          </p:nvPr>
        </p:nvSpPr>
        <p:spPr>
          <a:xfrm>
            <a:off x="6492767" y="1861636"/>
            <a:ext cx="2130213"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en-US" dirty="0"/>
              <a:t>Click icon to add picture</a:t>
            </a:r>
          </a:p>
        </p:txBody>
      </p:sp>
      <p:sp>
        <p:nvSpPr>
          <p:cNvPr id="13" name="Picture Placeholder 7"/>
          <p:cNvSpPr>
            <a:spLocks noGrp="1"/>
          </p:cNvSpPr>
          <p:nvPr>
            <p:ph type="pic" sz="quarter" idx="13"/>
          </p:nvPr>
        </p:nvSpPr>
        <p:spPr>
          <a:xfrm>
            <a:off x="9409665" y="1861636"/>
            <a:ext cx="2130213"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en-US" dirty="0"/>
              <a:t>Click icon to add picture</a:t>
            </a:r>
          </a:p>
        </p:txBody>
      </p:sp>
      <p:sp>
        <p:nvSpPr>
          <p:cNvPr id="7"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329175532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08">
          <p15:clr>
            <a:srgbClr val="FBAE40"/>
          </p15:clr>
        </p15:guide>
        <p15:guide id="3" pos="727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Picture Grid">
    <p:spTree>
      <p:nvGrpSpPr>
        <p:cNvPr id="1" name=""/>
        <p:cNvGrpSpPr/>
        <p:nvPr/>
      </p:nvGrpSpPr>
      <p:grpSpPr>
        <a:xfrm>
          <a:off x="0" y="0"/>
          <a:ext cx="0" cy="0"/>
          <a:chOff x="0" y="0"/>
          <a:chExt cx="0" cy="0"/>
        </a:xfrm>
      </p:grpSpPr>
      <p:sp>
        <p:nvSpPr>
          <p:cNvPr id="11" name="Picture Placeholder 7"/>
          <p:cNvSpPr>
            <a:spLocks noGrp="1"/>
          </p:cNvSpPr>
          <p:nvPr>
            <p:ph type="pic" sz="quarter" idx="12"/>
          </p:nvPr>
        </p:nvSpPr>
        <p:spPr>
          <a:xfrm>
            <a:off x="6384568" y="1885759"/>
            <a:ext cx="2130213" cy="1708727"/>
          </a:xfrm>
          <a:prstGeom prst="rect">
            <a:avLst/>
          </a:prstGeom>
        </p:spPr>
        <p:txBody>
          <a:bodyPr vert="horz" lIns="64291" tIns="32146" rIns="64291" bIns="32146"/>
          <a:lstStyle>
            <a:lvl1pPr>
              <a:defRPr sz="1200">
                <a:latin typeface="Lato Regular"/>
                <a:ea typeface="Lato Regular"/>
                <a:cs typeface="Lato Regular"/>
              </a:defRPr>
            </a:lvl1pPr>
          </a:lstStyle>
          <a:p>
            <a:r>
              <a:rPr lang="en-US" dirty="0"/>
              <a:t>Click icon to add picture</a:t>
            </a:r>
          </a:p>
        </p:txBody>
      </p:sp>
      <p:sp>
        <p:nvSpPr>
          <p:cNvPr id="9" name="Picture Placeholder 7"/>
          <p:cNvSpPr>
            <a:spLocks noGrp="1"/>
          </p:cNvSpPr>
          <p:nvPr>
            <p:ph type="pic" sz="quarter" idx="10"/>
          </p:nvPr>
        </p:nvSpPr>
        <p:spPr>
          <a:xfrm>
            <a:off x="773692" y="1885759"/>
            <a:ext cx="2130213" cy="1724120"/>
          </a:xfrm>
          <a:prstGeom prst="rect">
            <a:avLst/>
          </a:prstGeom>
        </p:spPr>
        <p:txBody>
          <a:bodyPr vert="horz" lIns="64291" tIns="32146" rIns="64291" bIns="32146"/>
          <a:lstStyle>
            <a:lvl1pPr>
              <a:defRPr sz="1200">
                <a:latin typeface="Lato Regular"/>
                <a:ea typeface="Lato Regular"/>
                <a:cs typeface="Lato Regular"/>
              </a:defRPr>
            </a:lvl1pPr>
          </a:lstStyle>
          <a:p>
            <a:r>
              <a:rPr lang="en-US" dirty="0"/>
              <a:t>Click icon to add picture</a:t>
            </a:r>
          </a:p>
        </p:txBody>
      </p:sp>
      <p:sp>
        <p:nvSpPr>
          <p:cNvPr id="10" name="Picture Placeholder 7"/>
          <p:cNvSpPr>
            <a:spLocks noGrp="1"/>
          </p:cNvSpPr>
          <p:nvPr>
            <p:ph type="pic" sz="quarter" idx="11"/>
          </p:nvPr>
        </p:nvSpPr>
        <p:spPr>
          <a:xfrm>
            <a:off x="773692" y="3877498"/>
            <a:ext cx="2130213" cy="1724121"/>
          </a:xfrm>
          <a:prstGeom prst="rect">
            <a:avLst/>
          </a:prstGeom>
        </p:spPr>
        <p:txBody>
          <a:bodyPr vert="horz" lIns="64291" tIns="32146" rIns="64291" bIns="32146"/>
          <a:lstStyle>
            <a:lvl1pPr>
              <a:defRPr sz="1200">
                <a:latin typeface="Lato Regular"/>
                <a:ea typeface="Lato Regular"/>
                <a:cs typeface="Lato Regular"/>
              </a:defRPr>
            </a:lvl1pPr>
          </a:lstStyle>
          <a:p>
            <a:r>
              <a:rPr lang="en-US" dirty="0"/>
              <a:t>Click icon to add picture</a:t>
            </a:r>
          </a:p>
        </p:txBody>
      </p:sp>
      <p:sp>
        <p:nvSpPr>
          <p:cNvPr id="13" name="Picture Placeholder 7"/>
          <p:cNvSpPr>
            <a:spLocks noGrp="1"/>
          </p:cNvSpPr>
          <p:nvPr>
            <p:ph type="pic" sz="quarter" idx="13"/>
          </p:nvPr>
        </p:nvSpPr>
        <p:spPr>
          <a:xfrm>
            <a:off x="6384568" y="3877498"/>
            <a:ext cx="2130213" cy="1718205"/>
          </a:xfrm>
          <a:prstGeom prst="rect">
            <a:avLst/>
          </a:prstGeom>
        </p:spPr>
        <p:txBody>
          <a:bodyPr vert="horz" lIns="64291" tIns="32146" rIns="64291" bIns="32146"/>
          <a:lstStyle>
            <a:lvl1pPr>
              <a:defRPr sz="1200">
                <a:latin typeface="Lato Regular"/>
                <a:ea typeface="Lato Regular"/>
                <a:cs typeface="Lato Regular"/>
              </a:defRPr>
            </a:lvl1pPr>
          </a:lstStyle>
          <a:p>
            <a:r>
              <a:rPr lang="en-US" dirty="0"/>
              <a:t>Click icon to add picture</a:t>
            </a:r>
          </a:p>
        </p:txBody>
      </p:sp>
      <p:sp>
        <p:nvSpPr>
          <p:cNvPr id="7"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394401050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
        <p:nvSpPr>
          <p:cNvPr id="3" name="Content Placeholder 2"/>
          <p:cNvSpPr>
            <a:spLocks noGrp="1"/>
          </p:cNvSpPr>
          <p:nvPr>
            <p:ph sz="quarter" idx="13"/>
          </p:nvPr>
        </p:nvSpPr>
        <p:spPr>
          <a:xfrm>
            <a:off x="3559175" y="2276475"/>
            <a:ext cx="5073650" cy="311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64956387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981179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Midd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lstStyle/>
          <a:p>
            <a:pPr algn="ctr"/>
            <a:endParaRPr lang="en-US" sz="2399" dirty="0"/>
          </a:p>
        </p:txBody>
      </p:sp>
      <p:sp>
        <p:nvSpPr>
          <p:cNvPr id="2" name="Title 1"/>
          <p:cNvSpPr>
            <a:spLocks noGrp="1"/>
          </p:cNvSpPr>
          <p:nvPr>
            <p:ph type="title" hasCustomPrompt="1"/>
          </p:nvPr>
        </p:nvSpPr>
        <p:spPr>
          <a:xfrm>
            <a:off x="822960" y="2221611"/>
            <a:ext cx="10801180" cy="759714"/>
          </a:xfrm>
        </p:spPr>
        <p:txBody>
          <a:bodyPr/>
          <a:lstStyle>
            <a:lvl1pPr>
              <a:defRPr>
                <a:latin typeface="+mj-lt"/>
              </a:defRPr>
            </a:lvl1pPr>
          </a:lstStyle>
          <a:p>
            <a:r>
              <a:rPr lang="en-US" dirty="0"/>
              <a:t>CLICK TO EDIT MASTER TITLE STYLE</a:t>
            </a:r>
          </a:p>
        </p:txBody>
      </p:sp>
      <p:sp>
        <p:nvSpPr>
          <p:cNvPr id="5" name="Parallelogram 4"/>
          <p:cNvSpPr/>
          <p:nvPr userDrawn="1"/>
        </p:nvSpPr>
        <p:spPr>
          <a:xfrm rot="16200000" flipH="1">
            <a:off x="371304" y="1457227"/>
            <a:ext cx="762952" cy="1505559"/>
          </a:xfrm>
          <a:prstGeom prst="parallelogram">
            <a:avLst>
              <a:gd name="adj" fmla="val 44318"/>
            </a:avLst>
          </a:prstGeom>
          <a:solidFill>
            <a:schemeClr val="accent3">
              <a:lumMod val="75000"/>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b"/>
          <a:lstStyle/>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p:txBody>
      </p:sp>
      <p:sp>
        <p:nvSpPr>
          <p:cNvPr id="3" name="Slide Number Placeholder 2"/>
          <p:cNvSpPr>
            <a:spLocks noGrp="1"/>
          </p:cNvSpPr>
          <p:nvPr>
            <p:ph type="sldNum" sz="quarter" idx="10"/>
          </p:nvPr>
        </p:nvSpPr>
        <p:spPr>
          <a:xfrm>
            <a:off x="579970" y="1817320"/>
            <a:ext cx="891455" cy="648208"/>
          </a:xfrm>
        </p:spPr>
        <p:txBody>
          <a:body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322237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6/13/2022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dirty="0"/>
          </a:p>
        </p:txBody>
      </p:sp>
    </p:spTree>
    <p:extLst>
      <p:ext uri="{BB962C8B-B14F-4D97-AF65-F5344CB8AC3E}">
        <p14:creationId xmlns:p14="http://schemas.microsoft.com/office/powerpoint/2010/main" val="1018219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ve Pictures Left">
    <p:spTree>
      <p:nvGrpSpPr>
        <p:cNvPr id="1" name=""/>
        <p:cNvGrpSpPr/>
        <p:nvPr/>
      </p:nvGrpSpPr>
      <p:grpSpPr>
        <a:xfrm>
          <a:off x="0" y="0"/>
          <a:ext cx="0" cy="0"/>
          <a:chOff x="0" y="0"/>
          <a:chExt cx="0" cy="0"/>
        </a:xfrm>
      </p:grpSpPr>
      <p:sp>
        <p:nvSpPr>
          <p:cNvPr id="18" name="Rectangle 17"/>
          <p:cNvSpPr/>
          <p:nvPr userDrawn="1"/>
        </p:nvSpPr>
        <p:spPr>
          <a:xfrm>
            <a:off x="3795059" y="7471"/>
            <a:ext cx="8396942"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lstStyle/>
          <a:p>
            <a:pPr algn="ctr"/>
            <a:endParaRPr lang="en-US" sz="2399" dirty="0"/>
          </a:p>
        </p:txBody>
      </p:sp>
      <p:sp>
        <p:nvSpPr>
          <p:cNvPr id="17" name="Rectangle 1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lstStyle/>
          <a:p>
            <a:pPr algn="ctr"/>
            <a:endParaRPr lang="en-US" sz="2399" dirty="0"/>
          </a:p>
        </p:txBody>
      </p:sp>
      <p:sp>
        <p:nvSpPr>
          <p:cNvPr id="16" name="Picture Placeholder 28"/>
          <p:cNvSpPr>
            <a:spLocks noGrp="1" noChangeAspect="1"/>
          </p:cNvSpPr>
          <p:nvPr>
            <p:ph type="pic" sz="quarter" idx="57"/>
          </p:nvPr>
        </p:nvSpPr>
        <p:spPr>
          <a:xfrm>
            <a:off x="1088759" y="5591795"/>
            <a:ext cx="1096709" cy="109728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Aleo Light"/>
                <a:cs typeface="Aleo Light"/>
              </a:defRPr>
            </a:lvl1pPr>
          </a:lstStyle>
          <a:p>
            <a:r>
              <a:rPr lang="en-US" dirty="0"/>
              <a:t>Click icon to add picture</a:t>
            </a:r>
            <a:endParaRPr lang="en-JM" dirty="0"/>
          </a:p>
        </p:txBody>
      </p:sp>
      <p:sp>
        <p:nvSpPr>
          <p:cNvPr id="15" name="Picture Placeholder 28"/>
          <p:cNvSpPr>
            <a:spLocks noGrp="1" noChangeAspect="1"/>
          </p:cNvSpPr>
          <p:nvPr>
            <p:ph type="pic" sz="quarter" idx="56"/>
          </p:nvPr>
        </p:nvSpPr>
        <p:spPr>
          <a:xfrm>
            <a:off x="1088759" y="4373516"/>
            <a:ext cx="1096709" cy="109728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Aleo Light"/>
                <a:cs typeface="Aleo Light"/>
              </a:defRPr>
            </a:lvl1pPr>
          </a:lstStyle>
          <a:p>
            <a:r>
              <a:rPr lang="en-US" dirty="0"/>
              <a:t>Click icon to add picture</a:t>
            </a:r>
            <a:endParaRPr lang="en-JM" dirty="0"/>
          </a:p>
        </p:txBody>
      </p:sp>
      <p:sp>
        <p:nvSpPr>
          <p:cNvPr id="14" name="Picture Placeholder 28"/>
          <p:cNvSpPr>
            <a:spLocks noGrp="1" noChangeAspect="1"/>
          </p:cNvSpPr>
          <p:nvPr>
            <p:ph type="pic" sz="quarter" idx="55"/>
          </p:nvPr>
        </p:nvSpPr>
        <p:spPr>
          <a:xfrm>
            <a:off x="1088759" y="3155239"/>
            <a:ext cx="1096709" cy="109728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Aleo Light"/>
                <a:cs typeface="Aleo Light"/>
              </a:defRPr>
            </a:lvl1pPr>
          </a:lstStyle>
          <a:p>
            <a:r>
              <a:rPr lang="en-US" dirty="0"/>
              <a:t>Click icon to add picture</a:t>
            </a:r>
            <a:endParaRPr lang="en-JM" dirty="0"/>
          </a:p>
        </p:txBody>
      </p:sp>
      <p:sp>
        <p:nvSpPr>
          <p:cNvPr id="13" name="Picture Placeholder 28"/>
          <p:cNvSpPr>
            <a:spLocks noGrp="1" noChangeAspect="1"/>
          </p:cNvSpPr>
          <p:nvPr>
            <p:ph type="pic" sz="quarter" idx="54"/>
          </p:nvPr>
        </p:nvSpPr>
        <p:spPr>
          <a:xfrm>
            <a:off x="1088759" y="1936963"/>
            <a:ext cx="1096709" cy="109728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Aleo Light"/>
                <a:cs typeface="Aleo Light"/>
              </a:defRPr>
            </a:lvl1pPr>
          </a:lstStyle>
          <a:p>
            <a:r>
              <a:rPr lang="en-US" dirty="0"/>
              <a:t>Click icon to add picture</a:t>
            </a:r>
            <a:endParaRPr lang="en-JM" dirty="0"/>
          </a:p>
        </p:txBody>
      </p:sp>
      <p:sp>
        <p:nvSpPr>
          <p:cNvPr id="12" name="Picture Placeholder 28"/>
          <p:cNvSpPr>
            <a:spLocks noGrp="1" noChangeAspect="1"/>
          </p:cNvSpPr>
          <p:nvPr>
            <p:ph type="pic" sz="quarter" idx="53"/>
          </p:nvPr>
        </p:nvSpPr>
        <p:spPr>
          <a:xfrm>
            <a:off x="1088759" y="718685"/>
            <a:ext cx="1096709" cy="109728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Aleo Light"/>
                <a:cs typeface="Aleo Light"/>
              </a:defRPr>
            </a:lvl1pPr>
          </a:lstStyle>
          <a:p>
            <a:r>
              <a:rPr lang="en-US" dirty="0"/>
              <a:t>Click icon to add picture</a:t>
            </a:r>
            <a:endParaRPr lang="en-JM" dirty="0"/>
          </a:p>
        </p:txBody>
      </p:sp>
      <p:cxnSp>
        <p:nvCxnSpPr>
          <p:cNvPr id="4" name="Straight Connector 3"/>
          <p:cNvCxnSpPr/>
          <p:nvPr userDrawn="1"/>
        </p:nvCxnSpPr>
        <p:spPr>
          <a:xfrm>
            <a:off x="1634163" y="0"/>
            <a:ext cx="0" cy="6858000"/>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3795059" y="7471"/>
            <a:ext cx="8396942"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lstStyle/>
          <a:p>
            <a:pPr algn="ctr"/>
            <a:endParaRPr lang="en-US" sz="2399" dirty="0"/>
          </a:p>
        </p:txBody>
      </p:sp>
      <p:sp>
        <p:nvSpPr>
          <p:cNvPr id="20" name="Parallelogram 19"/>
          <p:cNvSpPr/>
          <p:nvPr userDrawn="1"/>
        </p:nvSpPr>
        <p:spPr>
          <a:xfrm rot="16200000" flipH="1">
            <a:off x="4174350" y="1160223"/>
            <a:ext cx="762952" cy="1505559"/>
          </a:xfrm>
          <a:prstGeom prst="parallelogram">
            <a:avLst>
              <a:gd name="adj" fmla="val 44318"/>
            </a:avLst>
          </a:prstGeom>
          <a:solidFill>
            <a:schemeClr val="accent3">
              <a:lumMod val="75000"/>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b"/>
          <a:lstStyle/>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p:txBody>
      </p:sp>
      <p:sp>
        <p:nvSpPr>
          <p:cNvPr id="2" name="Title 1"/>
          <p:cNvSpPr>
            <a:spLocks noGrp="1"/>
          </p:cNvSpPr>
          <p:nvPr>
            <p:ph type="title" hasCustomPrompt="1"/>
          </p:nvPr>
        </p:nvSpPr>
        <p:spPr>
          <a:xfrm>
            <a:off x="4599432" y="1636776"/>
            <a:ext cx="6018440" cy="1143000"/>
          </a:xfrm>
        </p:spPr>
        <p:txBody>
          <a:bodyPr/>
          <a:lstStyle/>
          <a:p>
            <a:r>
              <a:rPr lang="en-US" dirty="0"/>
              <a:t>CLICK TO EDIT MASTER TITLE STYLE</a:t>
            </a:r>
          </a:p>
        </p:txBody>
      </p:sp>
      <p:sp>
        <p:nvSpPr>
          <p:cNvPr id="3" name="Slide Number Placeholder 2"/>
          <p:cNvSpPr>
            <a:spLocks noGrp="1"/>
          </p:cNvSpPr>
          <p:nvPr>
            <p:ph type="sldNum" sz="quarter" idx="10"/>
          </p:nvPr>
        </p:nvSpPr>
        <p:spPr>
          <a:xfrm>
            <a:off x="4459134" y="1453088"/>
            <a:ext cx="891455" cy="648208"/>
          </a:xfrm>
        </p:spPr>
        <p:txBody>
          <a:body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889731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126"/>
            <a:ext cx="12192000" cy="2428876"/>
          </a:xfrm>
        </p:spPr>
        <p:txBody>
          <a:bodyPr/>
          <a:lstStyle/>
          <a:p>
            <a:r>
              <a:rPr lang="en-US" dirty="0"/>
              <a:t>Click icon to add picture</a:t>
            </a:r>
          </a:p>
        </p:txBody>
      </p:sp>
      <p:sp>
        <p:nvSpPr>
          <p:cNvPr id="2" name="Title 1"/>
          <p:cNvSpPr>
            <a:spLocks noGrp="1"/>
          </p:cNvSpPr>
          <p:nvPr>
            <p:ph type="title" hasCustomPrompt="1"/>
          </p:nvPr>
        </p:nvSpPr>
        <p:spPr/>
        <p:txBody>
          <a:bodyPr/>
          <a:lstStyle>
            <a:lvl1pPr>
              <a:defRPr>
                <a:solidFill>
                  <a:schemeClr val="bg1"/>
                </a:solidFill>
                <a:latin typeface="+mj-lt"/>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217806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en-US" dirty="0"/>
              <a:t>Click icon to add picture</a:t>
            </a:r>
          </a:p>
        </p:txBody>
      </p:sp>
      <p:sp>
        <p:nvSpPr>
          <p:cNvPr id="4" name="Slide Number Placeholder 3"/>
          <p:cNvSpPr>
            <a:spLocks noGrp="1"/>
          </p:cNvSpPr>
          <p:nvPr>
            <p:ph type="sldNum" sz="quarter" idx="4"/>
          </p:nvPr>
        </p:nvSpPr>
        <p:spPr>
          <a:xfrm>
            <a:off x="1685471" y="3759173"/>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mj-lt"/>
                <a:cs typeface="Lato Black"/>
              </a:defRPr>
            </a:lvl1pPr>
          </a:lstStyle>
          <a:p>
            <a:fld id="{3E409BC6-42AE-724A-BAA7-1697755F665A}" type="slidenum">
              <a:rPr lang="en-US" smtClean="0"/>
              <a:pPr/>
              <a:t>‹#›</a:t>
            </a:fld>
            <a:endParaRPr lang="en-US" dirty="0"/>
          </a:p>
        </p:txBody>
      </p:sp>
      <p:sp>
        <p:nvSpPr>
          <p:cNvPr id="2" name="Title 1"/>
          <p:cNvSpPr>
            <a:spLocks noGrp="1"/>
          </p:cNvSpPr>
          <p:nvPr>
            <p:ph type="title" hasCustomPrompt="1"/>
          </p:nvPr>
        </p:nvSpPr>
        <p:spPr>
          <a:xfrm>
            <a:off x="2039112" y="3913632"/>
            <a:ext cx="9043416" cy="1143000"/>
          </a:xfrm>
        </p:spPr>
        <p:txBody>
          <a:bodyPr/>
          <a:lstStyle>
            <a:lvl1pPr>
              <a:defRPr>
                <a:solidFill>
                  <a:schemeClr val="bg1"/>
                </a:solidFill>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218348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j-lt"/>
              </a:defRPr>
            </a:lvl1pPr>
          </a:lstStyle>
          <a:p>
            <a:r>
              <a:rPr lang="en-US" dirty="0"/>
              <a:t>CLICK TO EDIT MASTER TITLE STYLE</a:t>
            </a:r>
          </a:p>
        </p:txBody>
      </p:sp>
      <p:sp>
        <p:nvSpPr>
          <p:cNvPr id="5"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1059603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j-lt"/>
              </a:defRPr>
            </a:lvl1pPr>
          </a:lstStyle>
          <a:p>
            <a:r>
              <a:rPr lang="en-US" dirty="0"/>
              <a:t>CLICK TO EDIT MASTER TITLE STYLE</a:t>
            </a:r>
          </a:p>
        </p:txBody>
      </p:sp>
      <p:sp>
        <p:nvSpPr>
          <p:cNvPr id="5"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
        <p:nvSpPr>
          <p:cNvPr id="4" name="Picture Placeholder 3"/>
          <p:cNvSpPr>
            <a:spLocks noGrp="1"/>
          </p:cNvSpPr>
          <p:nvPr>
            <p:ph type="pic" sz="quarter" idx="10"/>
          </p:nvPr>
        </p:nvSpPr>
        <p:spPr>
          <a:xfrm>
            <a:off x="3803904" y="2075688"/>
            <a:ext cx="7287768" cy="4318000"/>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11927068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22960" y="2084832"/>
            <a:ext cx="3547872" cy="2103437"/>
          </a:xfrm>
        </p:spPr>
        <p:txBody>
          <a:bodyPr/>
          <a:lstStyle/>
          <a:p>
            <a:r>
              <a:rPr lang="en-US" dirty="0"/>
              <a:t>Click icon to add picture</a:t>
            </a:r>
          </a:p>
        </p:txBody>
      </p:sp>
      <p:sp>
        <p:nvSpPr>
          <p:cNvPr id="9" name="Picture Placeholder 7"/>
          <p:cNvSpPr>
            <a:spLocks noGrp="1"/>
          </p:cNvSpPr>
          <p:nvPr>
            <p:ph type="pic" sz="quarter" idx="12"/>
          </p:nvPr>
        </p:nvSpPr>
        <p:spPr>
          <a:xfrm>
            <a:off x="4370832" y="2084832"/>
            <a:ext cx="3562350" cy="2103437"/>
          </a:xfrm>
        </p:spPr>
        <p:txBody>
          <a:bodyPr/>
          <a:lstStyle/>
          <a:p>
            <a:r>
              <a:rPr lang="en-US" dirty="0"/>
              <a:t>Click icon to add picture</a:t>
            </a:r>
          </a:p>
        </p:txBody>
      </p:sp>
      <p:sp>
        <p:nvSpPr>
          <p:cNvPr id="10" name="Picture Placeholder 7"/>
          <p:cNvSpPr>
            <a:spLocks noGrp="1"/>
          </p:cNvSpPr>
          <p:nvPr>
            <p:ph type="pic" sz="quarter" idx="13"/>
          </p:nvPr>
        </p:nvSpPr>
        <p:spPr>
          <a:xfrm>
            <a:off x="7909560" y="2084831"/>
            <a:ext cx="3520440" cy="2112264"/>
          </a:xfrm>
        </p:spPr>
        <p:txBody>
          <a:bodyPr/>
          <a:lstStyle/>
          <a:p>
            <a:r>
              <a:rPr lang="en-US" dirty="0"/>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1961887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Cent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868680" y="2066544"/>
            <a:ext cx="10320867" cy="4168775"/>
          </a:xfrm>
        </p:spPr>
        <p:txBody>
          <a:bodyPr/>
          <a:lstStyle/>
          <a:p>
            <a:r>
              <a:rPr lang="en-US" dirty="0"/>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
        <p:nvSpPr>
          <p:cNvPr id="7"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2014426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Pictures Bottom">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80356" y="3843339"/>
            <a:ext cx="3268133" cy="2157412"/>
          </a:xfrm>
        </p:spPr>
        <p:txBody>
          <a:bodyPr/>
          <a:lstStyle/>
          <a:p>
            <a:r>
              <a:rPr lang="en-US" dirty="0"/>
              <a:t>Click icon to add picture</a:t>
            </a:r>
          </a:p>
        </p:txBody>
      </p:sp>
      <p:sp>
        <p:nvSpPr>
          <p:cNvPr id="10" name="Picture Placeholder 9"/>
          <p:cNvSpPr>
            <a:spLocks noGrp="1"/>
          </p:cNvSpPr>
          <p:nvPr>
            <p:ph type="pic" sz="quarter" idx="12"/>
          </p:nvPr>
        </p:nvSpPr>
        <p:spPr>
          <a:xfrm>
            <a:off x="4495623" y="3843339"/>
            <a:ext cx="3268133" cy="2157412"/>
          </a:xfrm>
        </p:spPr>
        <p:txBody>
          <a:bodyPr/>
          <a:lstStyle/>
          <a:p>
            <a:r>
              <a:rPr lang="en-US" dirty="0"/>
              <a:t>Click icon to add picture</a:t>
            </a:r>
          </a:p>
        </p:txBody>
      </p:sp>
      <p:sp>
        <p:nvSpPr>
          <p:cNvPr id="12" name="Picture Placeholder 11"/>
          <p:cNvSpPr>
            <a:spLocks noGrp="1"/>
          </p:cNvSpPr>
          <p:nvPr>
            <p:ph type="pic" sz="quarter" idx="13"/>
          </p:nvPr>
        </p:nvSpPr>
        <p:spPr>
          <a:xfrm>
            <a:off x="8110891" y="3843339"/>
            <a:ext cx="3268866" cy="2156776"/>
          </a:xfrm>
        </p:spPr>
        <p:txBody>
          <a:bodyPr/>
          <a:lstStyle/>
          <a:p>
            <a:r>
              <a:rPr lang="en-US" dirty="0"/>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
        <p:nvSpPr>
          <p:cNvPr id="11"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2239520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ven Pictures">
    <p:spTree>
      <p:nvGrpSpPr>
        <p:cNvPr id="1" name=""/>
        <p:cNvGrpSpPr/>
        <p:nvPr/>
      </p:nvGrpSpPr>
      <p:grpSpPr>
        <a:xfrm>
          <a:off x="0" y="0"/>
          <a:ext cx="0" cy="0"/>
          <a:chOff x="0" y="0"/>
          <a:chExt cx="0" cy="0"/>
        </a:xfrm>
      </p:grpSpPr>
      <p:sp>
        <p:nvSpPr>
          <p:cNvPr id="28" name="Picture Placeholder 27"/>
          <p:cNvSpPr>
            <a:spLocks noGrp="1"/>
          </p:cNvSpPr>
          <p:nvPr>
            <p:ph type="pic" sz="quarter" idx="17"/>
          </p:nvPr>
        </p:nvSpPr>
        <p:spPr>
          <a:xfrm>
            <a:off x="6062134" y="4859339"/>
            <a:ext cx="2116667" cy="1998663"/>
          </a:xfrm>
        </p:spPr>
        <p:txBody>
          <a:bodyPr/>
          <a:lstStyle/>
          <a:p>
            <a:r>
              <a:rPr lang="en-US" dirty="0"/>
              <a:t>Click icon to add picture</a:t>
            </a:r>
          </a:p>
        </p:txBody>
      </p:sp>
      <p:sp>
        <p:nvSpPr>
          <p:cNvPr id="26" name="Picture Placeholder 25"/>
          <p:cNvSpPr>
            <a:spLocks noGrp="1"/>
          </p:cNvSpPr>
          <p:nvPr>
            <p:ph type="pic" sz="quarter" idx="16"/>
          </p:nvPr>
        </p:nvSpPr>
        <p:spPr>
          <a:xfrm>
            <a:off x="2180171" y="4859339"/>
            <a:ext cx="3839633" cy="2009776"/>
          </a:xfrm>
        </p:spPr>
        <p:txBody>
          <a:bodyPr/>
          <a:lstStyle/>
          <a:p>
            <a:r>
              <a:rPr lang="en-US" dirty="0"/>
              <a:t>Click icon to add picture</a:t>
            </a:r>
          </a:p>
        </p:txBody>
      </p:sp>
      <p:sp>
        <p:nvSpPr>
          <p:cNvPr id="24" name="Picture Placeholder 23"/>
          <p:cNvSpPr>
            <a:spLocks noGrp="1"/>
          </p:cNvSpPr>
          <p:nvPr>
            <p:ph type="pic" sz="quarter" idx="15"/>
          </p:nvPr>
        </p:nvSpPr>
        <p:spPr>
          <a:xfrm>
            <a:off x="2179493" y="2432050"/>
            <a:ext cx="5999310" cy="2392363"/>
          </a:xfrm>
        </p:spPr>
        <p:txBody>
          <a:bodyPr/>
          <a:lstStyle/>
          <a:p>
            <a:r>
              <a:rPr lang="en-US" dirty="0"/>
              <a:t>Click icon to add picture</a:t>
            </a:r>
          </a:p>
        </p:txBody>
      </p:sp>
      <p:sp>
        <p:nvSpPr>
          <p:cNvPr id="22" name="Picture Placeholder 21"/>
          <p:cNvSpPr>
            <a:spLocks noGrp="1"/>
          </p:cNvSpPr>
          <p:nvPr>
            <p:ph type="pic" sz="quarter" idx="14"/>
          </p:nvPr>
        </p:nvSpPr>
        <p:spPr>
          <a:xfrm>
            <a:off x="4474636" y="1165227"/>
            <a:ext cx="3704167" cy="1228725"/>
          </a:xfrm>
        </p:spPr>
        <p:txBody>
          <a:bodyPr/>
          <a:lstStyle/>
          <a:p>
            <a:r>
              <a:rPr lang="en-US" dirty="0"/>
              <a:t>Click icon to add picture</a:t>
            </a:r>
          </a:p>
        </p:txBody>
      </p:sp>
      <p:sp>
        <p:nvSpPr>
          <p:cNvPr id="20" name="Picture Placeholder 19"/>
          <p:cNvSpPr>
            <a:spLocks noGrp="1"/>
          </p:cNvSpPr>
          <p:nvPr>
            <p:ph type="pic" sz="quarter" idx="13"/>
          </p:nvPr>
        </p:nvSpPr>
        <p:spPr>
          <a:xfrm>
            <a:off x="4474636" y="1"/>
            <a:ext cx="3704167" cy="1116013"/>
          </a:xfrm>
        </p:spPr>
        <p:txBody>
          <a:bodyPr/>
          <a:lstStyle/>
          <a:p>
            <a:r>
              <a:rPr lang="en-US" dirty="0"/>
              <a:t>Click icon to add picture</a:t>
            </a:r>
          </a:p>
        </p:txBody>
      </p:sp>
      <p:sp>
        <p:nvSpPr>
          <p:cNvPr id="16" name="Picture Placeholder 15"/>
          <p:cNvSpPr>
            <a:spLocks noGrp="1"/>
          </p:cNvSpPr>
          <p:nvPr>
            <p:ph type="pic" sz="quarter" idx="12"/>
          </p:nvPr>
        </p:nvSpPr>
        <p:spPr>
          <a:xfrm>
            <a:off x="4" y="2432051"/>
            <a:ext cx="2120900" cy="4437064"/>
          </a:xfrm>
        </p:spPr>
        <p:txBody>
          <a:bodyPr/>
          <a:lstStyle/>
          <a:p>
            <a:r>
              <a:rPr lang="en-US" dirty="0"/>
              <a:t>Click icon to add picture</a:t>
            </a:r>
          </a:p>
        </p:txBody>
      </p:sp>
      <p:sp>
        <p:nvSpPr>
          <p:cNvPr id="14" name="Picture Placeholder 13"/>
          <p:cNvSpPr>
            <a:spLocks noGrp="1"/>
          </p:cNvSpPr>
          <p:nvPr>
            <p:ph type="pic" sz="quarter" idx="11"/>
          </p:nvPr>
        </p:nvSpPr>
        <p:spPr>
          <a:xfrm>
            <a:off x="4" y="0"/>
            <a:ext cx="4423833" cy="2393950"/>
          </a:xfrm>
        </p:spPr>
        <p:txBody>
          <a:bodyPr/>
          <a:lstStyle/>
          <a:p>
            <a:r>
              <a:rPr lang="en-US" dirty="0"/>
              <a:t>Click icon to add picture</a:t>
            </a:r>
          </a:p>
        </p:txBody>
      </p:sp>
      <p:sp>
        <p:nvSpPr>
          <p:cNvPr id="2" name="Title 1"/>
          <p:cNvSpPr>
            <a:spLocks noGrp="1"/>
          </p:cNvSpPr>
          <p:nvPr>
            <p:ph type="title" hasCustomPrompt="1"/>
          </p:nvPr>
        </p:nvSpPr>
        <p:spPr>
          <a:xfrm>
            <a:off x="8493877" y="689125"/>
            <a:ext cx="3080059" cy="1143000"/>
          </a:xfrm>
        </p:spPr>
        <p:txBody>
          <a:bodyPr/>
          <a:lstStyle/>
          <a:p>
            <a:r>
              <a:rPr lang="en-US" dirty="0"/>
              <a:t>CLICK TO EDIT MASTER TITLE STYLE</a:t>
            </a:r>
          </a:p>
        </p:txBody>
      </p:sp>
      <p:sp>
        <p:nvSpPr>
          <p:cNvPr id="10"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3887302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344168"/>
            <a:ext cx="12185944" cy="2444617"/>
          </a:xfrm>
        </p:spPr>
        <p:txBody>
          <a:bodyPr/>
          <a:lstStyle/>
          <a:p>
            <a:r>
              <a:rPr lang="en-US" dirty="0"/>
              <a:t>Click icon to add picture</a:t>
            </a:r>
          </a:p>
        </p:txBody>
      </p:sp>
      <p:sp>
        <p:nvSpPr>
          <p:cNvPr id="4" name="Title 1"/>
          <p:cNvSpPr>
            <a:spLocks noGrp="1"/>
          </p:cNvSpPr>
          <p:nvPr>
            <p:ph type="title" hasCustomPrompt="1"/>
          </p:nvPr>
        </p:nvSpPr>
        <p:spPr>
          <a:xfrm>
            <a:off x="740664" y="301752"/>
            <a:ext cx="10412618" cy="1143000"/>
          </a:xfrm>
        </p:spPr>
        <p:txBody>
          <a:bodyPr/>
          <a:lstStyle>
            <a:lvl1pPr>
              <a:defRPr>
                <a:solidFill>
                  <a:schemeClr val="tx2"/>
                </a:solidFill>
              </a:defRPr>
            </a:lvl1pPr>
          </a:lstStyle>
          <a:p>
            <a:r>
              <a:rPr lang="en-US" dirty="0"/>
              <a:t>CLICK TO EDIT MASTER TITLE STYLE</a:t>
            </a:r>
          </a:p>
        </p:txBody>
      </p:sp>
      <p:sp>
        <p:nvSpPr>
          <p:cNvPr id="8"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185583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6/13/2022</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dirty="0"/>
          </a:p>
        </p:txBody>
      </p:sp>
    </p:spTree>
    <p:extLst>
      <p:ext uri="{BB962C8B-B14F-4D97-AF65-F5344CB8AC3E}">
        <p14:creationId xmlns:p14="http://schemas.microsoft.com/office/powerpoint/2010/main" val="2057134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806" y="1"/>
            <a:ext cx="6091804" cy="6863061"/>
          </a:xfrm>
        </p:spPr>
        <p:txBody>
          <a:bodyPr/>
          <a:lstStyle/>
          <a:p>
            <a:r>
              <a:rPr lang="en-US" dirty="0"/>
              <a:t>Click icon to add picture</a:t>
            </a:r>
          </a:p>
        </p:txBody>
      </p:sp>
      <p:sp>
        <p:nvSpPr>
          <p:cNvPr id="4" name="Title 1"/>
          <p:cNvSpPr>
            <a:spLocks noGrp="1"/>
          </p:cNvSpPr>
          <p:nvPr>
            <p:ph type="title" hasCustomPrompt="1"/>
          </p:nvPr>
        </p:nvSpPr>
        <p:spPr>
          <a:xfrm>
            <a:off x="7470648" y="437881"/>
            <a:ext cx="4545834" cy="1143000"/>
          </a:xfrm>
        </p:spPr>
        <p:txBody>
          <a:bodyPr/>
          <a:lstStyle>
            <a:lvl1pPr>
              <a:defRPr>
                <a:solidFill>
                  <a:schemeClr val="tx2"/>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222997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336382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6/13/2022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dirty="0"/>
          </a:p>
        </p:txBody>
      </p:sp>
    </p:spTree>
    <p:extLst>
      <p:ext uri="{BB962C8B-B14F-4D97-AF65-F5344CB8AC3E}">
        <p14:creationId xmlns:p14="http://schemas.microsoft.com/office/powerpoint/2010/main" val="192108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9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6/13/2022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dirty="0"/>
          </a:p>
        </p:txBody>
      </p:sp>
    </p:spTree>
    <p:extLst>
      <p:ext uri="{BB962C8B-B14F-4D97-AF65-F5344CB8AC3E}">
        <p14:creationId xmlns:p14="http://schemas.microsoft.com/office/powerpoint/2010/main" val="92097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6/13/2022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dirty="0"/>
          </a:p>
        </p:txBody>
      </p:sp>
    </p:spTree>
    <p:extLst>
      <p:ext uri="{BB962C8B-B14F-4D97-AF65-F5344CB8AC3E}">
        <p14:creationId xmlns:p14="http://schemas.microsoft.com/office/powerpoint/2010/main" val="194816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customXml" Target="../../customXml/item1.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ags" Target="../tags/tag16.xml"/><Relationship Id="rId2" Type="http://schemas.openxmlformats.org/officeDocument/2006/relationships/slideLayout" Target="../slideLayouts/slideLayout26.xml"/><Relationship Id="rId16" Type="http://schemas.openxmlformats.org/officeDocument/2006/relationships/customXml" Target="../../customXml/item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ags" Target="../tags/tag31.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customXml" Target="../../customXml/item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C51BDD-DC0A-0142-904B-B5B6A16038BA}"/>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707702" y="6282434"/>
            <a:ext cx="3352747" cy="470094"/>
          </a:xfrm>
          <a:prstGeom prst="rect">
            <a:avLst/>
          </a:prstGeom>
        </p:spPr>
      </p:pic>
    </p:spTree>
    <p:extLst>
      <p:ext uri="{BB962C8B-B14F-4D97-AF65-F5344CB8AC3E}">
        <p14:creationId xmlns:p14="http://schemas.microsoft.com/office/powerpoint/2010/main" val="591060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ackgroundpolitico.png"/>
          <p:cNvPicPr>
            <a:picLocks noChangeAspect="1"/>
          </p:cNvPicPr>
          <p:nvPr/>
        </p:nvPicPr>
        <p:blipFill>
          <a:blip r:embed="rId17" cstate="email">
            <a:grayscl/>
            <a:extLst>
              <a:ext uri="{28A0092B-C50C-407E-A947-70E740481C1C}">
                <a14:useLocalDpi xmlns:a14="http://schemas.microsoft.com/office/drawing/2010/main"/>
              </a:ext>
            </a:extLst>
          </a:blip>
          <a:stretch>
            <a:fillRect/>
          </a:stretch>
        </p:blipFill>
        <p:spPr>
          <a:xfrm>
            <a:off x="0" y="0"/>
            <a:ext cx="12192000" cy="6858000"/>
          </a:xfrm>
          <a:prstGeom prst="rect">
            <a:avLst/>
          </a:prstGeom>
          <a:effectLst/>
        </p:spPr>
      </p:pic>
      <p:sp>
        <p:nvSpPr>
          <p:cNvPr id="6" name="Rectangle 5"/>
          <p:cNvSpPr/>
          <p:nvPr/>
        </p:nvSpPr>
        <p:spPr>
          <a:xfrm>
            <a:off x="0" y="1"/>
            <a:ext cx="12192000" cy="6858001"/>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en-JM" sz="1799" dirty="0">
              <a:solidFill>
                <a:srgbClr val="F34F57"/>
              </a:solidFill>
              <a:latin typeface="Calibri"/>
            </a:endParaRPr>
          </a:p>
        </p:txBody>
      </p:sp>
      <p:sp>
        <p:nvSpPr>
          <p:cNvPr id="2" name="Title Placeholder 1"/>
          <p:cNvSpPr>
            <a:spLocks noGrp="1"/>
          </p:cNvSpPr>
          <p:nvPr>
            <p:ph type="title"/>
          </p:nvPr>
        </p:nvSpPr>
        <p:spPr>
          <a:xfrm>
            <a:off x="683235" y="303165"/>
            <a:ext cx="10412618"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6083" y="1604788"/>
            <a:ext cx="10424051" cy="4879499"/>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15"/>
      <p:tags r:id="rId16"/>
    </p:custDataLst>
    <p:extLst>
      <p:ext uri="{BB962C8B-B14F-4D97-AF65-F5344CB8AC3E}">
        <p14:creationId xmlns:p14="http://schemas.microsoft.com/office/powerpoint/2010/main" val="3536327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609463" rtl="0" eaLnBrk="1" latinLnBrk="0" hangingPunct="1">
        <a:spcBef>
          <a:spcPct val="0"/>
        </a:spcBef>
        <a:buNone/>
        <a:defRPr sz="3698" b="0" kern="1200" spc="-200">
          <a:solidFill>
            <a:schemeClr val="tx1"/>
          </a:solidFill>
          <a:latin typeface="+mj-lt"/>
          <a:ea typeface="Montserrat" panose="02000505000000020004" pitchFamily="2" charset="0"/>
          <a:cs typeface="Montserrat" panose="02000505000000020004" pitchFamily="2" charset="0"/>
        </a:defRPr>
      </a:lvl1pPr>
    </p:titleStyle>
    <p:bodyStyle>
      <a:lvl1pPr marL="457097" indent="-457097" algn="l" defTabSz="609463" rtl="0" eaLnBrk="1" latinLnBrk="0" hangingPunct="1">
        <a:spcBef>
          <a:spcPct val="20000"/>
        </a:spcBef>
        <a:buFont typeface="Arial"/>
        <a:buChar char="•"/>
        <a:defRPr sz="2399" kern="1200">
          <a:solidFill>
            <a:schemeClr val="bg1">
              <a:lumMod val="50000"/>
            </a:schemeClr>
          </a:solidFill>
          <a:latin typeface="Lato Regular"/>
          <a:ea typeface="+mn-ea"/>
          <a:cs typeface="Lato Regular"/>
        </a:defRPr>
      </a:lvl1pPr>
      <a:lvl2pPr marL="990377" indent="-380914" algn="l" defTabSz="609463" rtl="0" eaLnBrk="1" latinLnBrk="0" hangingPunct="1">
        <a:spcBef>
          <a:spcPct val="20000"/>
        </a:spcBef>
        <a:buFont typeface="Arial"/>
        <a:buChar char="–"/>
        <a:defRPr sz="2099" kern="1200">
          <a:solidFill>
            <a:schemeClr val="bg1">
              <a:lumMod val="50000"/>
            </a:schemeClr>
          </a:solidFill>
          <a:latin typeface="Lato Regular"/>
          <a:ea typeface="+mn-ea"/>
          <a:cs typeface="Lato Regular"/>
        </a:defRPr>
      </a:lvl2pPr>
      <a:lvl3pPr marL="1523657" indent="-304732" algn="l" defTabSz="609463" rtl="0" eaLnBrk="1" latinLnBrk="0" hangingPunct="1">
        <a:spcBef>
          <a:spcPct val="20000"/>
        </a:spcBef>
        <a:buFont typeface="Arial"/>
        <a:buChar char="•"/>
        <a:defRPr sz="1899" kern="1200">
          <a:solidFill>
            <a:schemeClr val="bg1">
              <a:lumMod val="50000"/>
            </a:schemeClr>
          </a:solidFill>
          <a:latin typeface="Lato Regular"/>
          <a:ea typeface="+mn-ea"/>
          <a:cs typeface="Lato Regular"/>
        </a:defRPr>
      </a:lvl3pPr>
      <a:lvl4pPr marL="2133120" indent="-304732" algn="l" defTabSz="609463" rtl="0" eaLnBrk="1" latinLnBrk="0" hangingPunct="1">
        <a:spcBef>
          <a:spcPct val="20000"/>
        </a:spcBef>
        <a:buFont typeface="Arial"/>
        <a:buChar char="–"/>
        <a:defRPr sz="1599" kern="1200">
          <a:solidFill>
            <a:schemeClr val="bg1">
              <a:lumMod val="50000"/>
            </a:schemeClr>
          </a:solidFill>
          <a:latin typeface="Lato Regular"/>
          <a:ea typeface="+mn-ea"/>
          <a:cs typeface="Lato Regular"/>
        </a:defRPr>
      </a:lvl4pPr>
      <a:lvl5pPr marL="2742582" indent="-304732" algn="l" defTabSz="609463" rtl="0" eaLnBrk="1" latinLnBrk="0" hangingPunct="1">
        <a:spcBef>
          <a:spcPct val="20000"/>
        </a:spcBef>
        <a:buFont typeface="Arial"/>
        <a:buChar char="»"/>
        <a:defRPr sz="1599" kern="1200">
          <a:solidFill>
            <a:schemeClr val="bg1">
              <a:lumMod val="50000"/>
            </a:schemeClr>
          </a:solidFill>
          <a:latin typeface="Lato Regular"/>
          <a:ea typeface="+mn-ea"/>
          <a:cs typeface="Lato Regular"/>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Lato Light"/>
                <a:ea typeface="Lato Light"/>
                <a:cs typeface="Lato Light"/>
              </a:defRPr>
            </a:lvl1pPr>
          </a:lstStyle>
          <a:p>
            <a:fld id="{43EA3BA3-8CC8-DB45-8DDC-CB95A4997F49}" type="slidenum">
              <a:rPr lang="en-US" smtClean="0"/>
              <a:pPr/>
              <a:t>‹#›</a:t>
            </a:fld>
            <a:endParaRPr lang="en-US" dirty="0"/>
          </a:p>
        </p:txBody>
      </p:sp>
      <p:sp>
        <p:nvSpPr>
          <p:cNvPr id="3" name="Title Placeholder 2"/>
          <p:cNvSpPr>
            <a:spLocks noGrp="1"/>
          </p:cNvSpPr>
          <p:nvPr>
            <p:ph type="title"/>
          </p:nvPr>
        </p:nvSpPr>
        <p:spPr>
          <a:xfrm>
            <a:off x="647653" y="504238"/>
            <a:ext cx="10972800" cy="625003"/>
          </a:xfrm>
          <a:prstGeom prst="rect">
            <a:avLst/>
          </a:prstGeom>
        </p:spPr>
        <p:txBody>
          <a:bodyPr vert="horz" lIns="36576" tIns="36576" rIns="36576" bIns="36576" rtlCol="0" anchor="t" anchorCtr="0">
            <a:noAutofit/>
          </a:bodyPr>
          <a:lstStyle/>
          <a:p>
            <a:r>
              <a:rPr lang="en-US"/>
              <a:t>Click to edit Master title style</a:t>
            </a:r>
            <a:endParaRPr lang="en-US" dirty="0"/>
          </a:p>
        </p:txBody>
      </p:sp>
      <p:sp>
        <p:nvSpPr>
          <p:cNvPr id="4" name="Footer Placeholder 3"/>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Lato Light"/>
                <a:ea typeface="Lato Light"/>
                <a:cs typeface="Lato Light"/>
              </a:defRPr>
            </a:lvl1pPr>
          </a:lstStyle>
          <a:p>
            <a:endParaRPr lang="en-US" dirty="0"/>
          </a:p>
        </p:txBody>
      </p:sp>
      <p:sp>
        <p:nvSpPr>
          <p:cNvPr id="5" name="Date Placeholder 4"/>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Lato Light"/>
                <a:ea typeface="Lato Light"/>
                <a:cs typeface="Lato Light"/>
              </a:defRPr>
            </a:lvl1pPr>
          </a:lstStyle>
          <a:p>
            <a:fld id="{FE6C8364-8B66-2E47-BEB4-4C52B696C677}" type="datetimeFigureOut">
              <a:rPr lang="en-US" smtClean="0"/>
              <a:pPr/>
              <a:t>6/13/2022</a:t>
            </a:fld>
            <a:endParaRPr lang="en-US" dirty="0"/>
          </a:p>
        </p:txBody>
      </p:sp>
      <p:sp>
        <p:nvSpPr>
          <p:cNvPr id="6" name="Text Placeholder 5"/>
          <p:cNvSpPr>
            <a:spLocks noGrp="1"/>
          </p:cNvSpPr>
          <p:nvPr>
            <p:ph type="body" idx="1"/>
          </p:nvPr>
        </p:nvSpPr>
        <p:spPr>
          <a:xfrm>
            <a:off x="647653"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16"/>
      <p:tags r:id="rId17"/>
    </p:custDataLst>
    <p:extLst>
      <p:ext uri="{BB962C8B-B14F-4D97-AF65-F5344CB8AC3E}">
        <p14:creationId xmlns:p14="http://schemas.microsoft.com/office/powerpoint/2010/main" val="42482806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ransition spd="med"/>
  <p:txStyles>
    <p:titleStyle>
      <a:lvl1pPr algn="l" defTabSz="410730" eaLnBrk="1" hangingPunct="1">
        <a:defRPr sz="3600" b="1" i="0" spc="-150">
          <a:solidFill>
            <a:schemeClr val="tx1"/>
          </a:solidFill>
          <a:latin typeface="+mj-lt"/>
          <a:ea typeface="Lato Light"/>
          <a:cs typeface="Lato Light"/>
          <a:sym typeface="Helvetica Light"/>
        </a:defRPr>
      </a:lvl1pPr>
      <a:lvl2pPr indent="160721" algn="ctr" defTabSz="410730" eaLnBrk="1" hangingPunct="1">
        <a:defRPr sz="5600">
          <a:latin typeface="+mn-lt"/>
          <a:ea typeface="+mn-ea"/>
          <a:cs typeface="+mn-cs"/>
          <a:sym typeface="Helvetica Light"/>
        </a:defRPr>
      </a:lvl2pPr>
      <a:lvl3pPr indent="321441" algn="ctr" defTabSz="410730" eaLnBrk="1" hangingPunct="1">
        <a:defRPr sz="5600">
          <a:latin typeface="+mn-lt"/>
          <a:ea typeface="+mn-ea"/>
          <a:cs typeface="+mn-cs"/>
          <a:sym typeface="Helvetica Light"/>
        </a:defRPr>
      </a:lvl3pPr>
      <a:lvl4pPr indent="482163" algn="ctr" defTabSz="410730" eaLnBrk="1" hangingPunct="1">
        <a:defRPr sz="5600">
          <a:latin typeface="+mn-lt"/>
          <a:ea typeface="+mn-ea"/>
          <a:cs typeface="+mn-cs"/>
          <a:sym typeface="Helvetica Light"/>
        </a:defRPr>
      </a:lvl4pPr>
      <a:lvl5pPr indent="642883" algn="ctr" defTabSz="410730" eaLnBrk="1" hangingPunct="1">
        <a:defRPr sz="5600">
          <a:latin typeface="+mn-lt"/>
          <a:ea typeface="+mn-ea"/>
          <a:cs typeface="+mn-cs"/>
          <a:sym typeface="Helvetica Light"/>
        </a:defRPr>
      </a:lvl5pPr>
      <a:lvl6pPr indent="803603" algn="ctr" defTabSz="410730" eaLnBrk="1" hangingPunct="1">
        <a:defRPr sz="5600">
          <a:latin typeface="+mn-lt"/>
          <a:ea typeface="+mn-ea"/>
          <a:cs typeface="+mn-cs"/>
          <a:sym typeface="Helvetica Light"/>
        </a:defRPr>
      </a:lvl6pPr>
      <a:lvl7pPr indent="964324" algn="ctr" defTabSz="410730" eaLnBrk="1" hangingPunct="1">
        <a:defRPr sz="5600">
          <a:latin typeface="+mn-lt"/>
          <a:ea typeface="+mn-ea"/>
          <a:cs typeface="+mn-cs"/>
          <a:sym typeface="Helvetica Light"/>
        </a:defRPr>
      </a:lvl7pPr>
      <a:lvl8pPr indent="1125045" algn="ctr" defTabSz="410730" eaLnBrk="1" hangingPunct="1">
        <a:defRPr sz="5600">
          <a:latin typeface="+mn-lt"/>
          <a:ea typeface="+mn-ea"/>
          <a:cs typeface="+mn-cs"/>
          <a:sym typeface="Helvetica Light"/>
        </a:defRPr>
      </a:lvl8pPr>
      <a:lvl9pPr indent="1285765" algn="ctr" defTabSz="410730" eaLnBrk="1" hangingPunct="1">
        <a:defRPr sz="5600">
          <a:latin typeface="+mn-lt"/>
          <a:ea typeface="+mn-ea"/>
          <a:cs typeface="+mn-cs"/>
          <a:sym typeface="Helvetica Light"/>
        </a:defRPr>
      </a:lvl9pPr>
    </p:titleStyle>
    <p:bodyStyle>
      <a:lvl1pPr marL="312512"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1pPr>
      <a:lvl2pPr marL="625024"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2pPr>
      <a:lvl3pPr marL="937538"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3pPr>
      <a:lvl4pPr marL="1250050"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4pPr>
      <a:lvl5pPr marL="1562562"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5pPr>
      <a:lvl6pPr marL="1875074" indent="-312512" defTabSz="410730" eaLnBrk="1" hangingPunct="1">
        <a:spcBef>
          <a:spcPts val="2953"/>
        </a:spcBef>
        <a:buSzPct val="75000"/>
        <a:buChar char="•"/>
        <a:defRPr sz="2500">
          <a:latin typeface="+mn-lt"/>
          <a:ea typeface="+mn-ea"/>
          <a:cs typeface="+mn-cs"/>
          <a:sym typeface="Helvetica Light"/>
        </a:defRPr>
      </a:lvl6pPr>
      <a:lvl7pPr marL="2187587" indent="-312512" defTabSz="410730" eaLnBrk="1" hangingPunct="1">
        <a:spcBef>
          <a:spcPts val="2953"/>
        </a:spcBef>
        <a:buSzPct val="75000"/>
        <a:buChar char="•"/>
        <a:defRPr sz="2500">
          <a:latin typeface="+mn-lt"/>
          <a:ea typeface="+mn-ea"/>
          <a:cs typeface="+mn-cs"/>
          <a:sym typeface="Helvetica Light"/>
        </a:defRPr>
      </a:lvl7pPr>
      <a:lvl8pPr marL="2500099" indent="-312512" defTabSz="410730" eaLnBrk="1" hangingPunct="1">
        <a:spcBef>
          <a:spcPts val="2953"/>
        </a:spcBef>
        <a:buSzPct val="75000"/>
        <a:buChar char="•"/>
        <a:defRPr sz="2500">
          <a:latin typeface="+mn-lt"/>
          <a:ea typeface="+mn-ea"/>
          <a:cs typeface="+mn-cs"/>
          <a:sym typeface="Helvetica Light"/>
        </a:defRPr>
      </a:lvl8pPr>
      <a:lvl9pPr marL="2812612" indent="-312512" defTabSz="410730" eaLnBrk="1" hangingPunct="1">
        <a:spcBef>
          <a:spcPts val="2953"/>
        </a:spcBef>
        <a:buSzPct val="75000"/>
        <a:buChar char="•"/>
        <a:defRPr sz="2500">
          <a:latin typeface="+mn-lt"/>
          <a:ea typeface="+mn-ea"/>
          <a:cs typeface="+mn-cs"/>
          <a:sym typeface="Helvetica Light"/>
        </a:defRPr>
      </a:lvl9pPr>
    </p:bodyStyle>
    <p:otherStyle>
      <a:lvl1pPr algn="ctr" defTabSz="410730" eaLnBrk="1" hangingPunct="1">
        <a:defRPr>
          <a:solidFill>
            <a:schemeClr val="tx1"/>
          </a:solidFill>
          <a:latin typeface="+mn-lt"/>
          <a:ea typeface="+mn-ea"/>
          <a:cs typeface="+mn-cs"/>
          <a:sym typeface="Helvetica Light"/>
        </a:defRPr>
      </a:lvl1pPr>
      <a:lvl2pPr indent="160721" algn="ctr" defTabSz="410730" eaLnBrk="1" hangingPunct="1">
        <a:defRPr>
          <a:solidFill>
            <a:schemeClr val="tx1"/>
          </a:solidFill>
          <a:latin typeface="+mn-lt"/>
          <a:ea typeface="+mn-ea"/>
          <a:cs typeface="+mn-cs"/>
          <a:sym typeface="Helvetica Light"/>
        </a:defRPr>
      </a:lvl2pPr>
      <a:lvl3pPr indent="321441" algn="ctr" defTabSz="410730" eaLnBrk="1" hangingPunct="1">
        <a:defRPr>
          <a:solidFill>
            <a:schemeClr val="tx1"/>
          </a:solidFill>
          <a:latin typeface="+mn-lt"/>
          <a:ea typeface="+mn-ea"/>
          <a:cs typeface="+mn-cs"/>
          <a:sym typeface="Helvetica Light"/>
        </a:defRPr>
      </a:lvl3pPr>
      <a:lvl4pPr indent="482163" algn="ctr" defTabSz="410730" eaLnBrk="1" hangingPunct="1">
        <a:defRPr>
          <a:solidFill>
            <a:schemeClr val="tx1"/>
          </a:solidFill>
          <a:latin typeface="+mn-lt"/>
          <a:ea typeface="+mn-ea"/>
          <a:cs typeface="+mn-cs"/>
          <a:sym typeface="Helvetica Light"/>
        </a:defRPr>
      </a:lvl4pPr>
      <a:lvl5pPr indent="642883" algn="ctr" defTabSz="410730" eaLnBrk="1" hangingPunct="1">
        <a:defRPr>
          <a:solidFill>
            <a:schemeClr val="tx1"/>
          </a:solidFill>
          <a:latin typeface="+mn-lt"/>
          <a:ea typeface="+mn-ea"/>
          <a:cs typeface="+mn-cs"/>
          <a:sym typeface="Helvetica Light"/>
        </a:defRPr>
      </a:lvl5pPr>
      <a:lvl6pPr indent="803603" algn="ctr" defTabSz="410730" eaLnBrk="1" hangingPunct="1">
        <a:defRPr>
          <a:solidFill>
            <a:schemeClr val="tx1"/>
          </a:solidFill>
          <a:latin typeface="+mn-lt"/>
          <a:ea typeface="+mn-ea"/>
          <a:cs typeface="+mn-cs"/>
          <a:sym typeface="Helvetica Light"/>
        </a:defRPr>
      </a:lvl6pPr>
      <a:lvl7pPr indent="964324" algn="ctr" defTabSz="410730" eaLnBrk="1" hangingPunct="1">
        <a:defRPr>
          <a:solidFill>
            <a:schemeClr val="tx1"/>
          </a:solidFill>
          <a:latin typeface="+mn-lt"/>
          <a:ea typeface="+mn-ea"/>
          <a:cs typeface="+mn-cs"/>
          <a:sym typeface="Helvetica Light"/>
        </a:defRPr>
      </a:lvl7pPr>
      <a:lvl8pPr indent="1125045" algn="ctr" defTabSz="410730" eaLnBrk="1" hangingPunct="1">
        <a:defRPr>
          <a:solidFill>
            <a:schemeClr val="tx1"/>
          </a:solidFill>
          <a:latin typeface="+mn-lt"/>
          <a:ea typeface="+mn-ea"/>
          <a:cs typeface="+mn-cs"/>
          <a:sym typeface="Helvetica Light"/>
        </a:defRPr>
      </a:lvl8pPr>
      <a:lvl9pPr indent="1285765" algn="ctr" defTabSz="410730" eaLnBrk="1" hangingPunct="1">
        <a:defRPr>
          <a:solidFill>
            <a:schemeClr val="tx1"/>
          </a:solidFill>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2265" y="1604788"/>
            <a:ext cx="10801180" cy="4879499"/>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arallelogram 4"/>
          <p:cNvSpPr/>
          <p:nvPr/>
        </p:nvSpPr>
        <p:spPr>
          <a:xfrm rot="16200000" flipH="1">
            <a:off x="369332" y="-192189"/>
            <a:ext cx="762952" cy="1505559"/>
          </a:xfrm>
          <a:prstGeom prst="parallelogram">
            <a:avLst>
              <a:gd name="adj" fmla="val 44318"/>
            </a:avLst>
          </a:prstGeom>
          <a:solidFill>
            <a:schemeClr val="accent3">
              <a:lumMod val="75000"/>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b"/>
          <a:lstStyle/>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p:txBody>
      </p:sp>
      <p:sp>
        <p:nvSpPr>
          <p:cNvPr id="2" name="Title Placeholder 1"/>
          <p:cNvSpPr>
            <a:spLocks noGrp="1"/>
          </p:cNvSpPr>
          <p:nvPr>
            <p:ph type="title"/>
          </p:nvPr>
        </p:nvSpPr>
        <p:spPr>
          <a:xfrm>
            <a:off x="740664" y="301752"/>
            <a:ext cx="10801180" cy="1143000"/>
          </a:xfrm>
          <a:prstGeom prst="rect">
            <a:avLst/>
          </a:prstGeom>
        </p:spPr>
        <p:txBody>
          <a:bodyPr vert="horz" lIns="121954" tIns="60977" rIns="121954" bIns="60977" rtlCol="0" anchor="ctr">
            <a:noAutofit/>
          </a:bodyPr>
          <a:lstStyle/>
          <a:p>
            <a:r>
              <a:rPr lang="en-US"/>
              <a:t>Click to edit Master title style</a:t>
            </a:r>
            <a:endParaRPr lang="en-US" dirty="0"/>
          </a:p>
        </p:txBody>
      </p:sp>
      <p:sp>
        <p:nvSpPr>
          <p:cNvPr id="4"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mj-lt"/>
                <a:cs typeface="Lato Black"/>
              </a:defRPr>
            </a:lvl1pPr>
          </a:lstStyle>
          <a:p>
            <a:fld id="{3E409BC6-42AE-724A-BAA7-1697755F665A}" type="slidenum">
              <a:rPr lang="en-US" smtClean="0"/>
              <a:pPr/>
              <a:t>‹#›</a:t>
            </a:fld>
            <a:endParaRPr lang="en-US" dirty="0"/>
          </a:p>
        </p:txBody>
      </p:sp>
    </p:spTree>
    <p:custDataLst>
      <p:custData r:id="rId15"/>
      <p:tags r:id="rId16"/>
    </p:custDataLst>
    <p:extLst>
      <p:ext uri="{BB962C8B-B14F-4D97-AF65-F5344CB8AC3E}">
        <p14:creationId xmlns:p14="http://schemas.microsoft.com/office/powerpoint/2010/main" val="13989063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dt="0"/>
  <p:txStyles>
    <p:titleStyle>
      <a:lvl1pPr algn="l" defTabSz="609463" rtl="0" eaLnBrk="1" latinLnBrk="0" hangingPunct="1">
        <a:spcBef>
          <a:spcPct val="0"/>
        </a:spcBef>
        <a:buNone/>
        <a:defRPr sz="3698" b="0" kern="1200" spc="0">
          <a:solidFill>
            <a:schemeClr val="tx1"/>
          </a:solidFill>
          <a:latin typeface="+mj-lt"/>
          <a:ea typeface="Lato Black"/>
          <a:cs typeface="Lato Black"/>
        </a:defRPr>
      </a:lvl1pPr>
    </p:titleStyle>
    <p:bodyStyle>
      <a:lvl1pPr marL="457097" indent="-457097" algn="l" defTabSz="609463" rtl="0" eaLnBrk="1" latinLnBrk="0" hangingPunct="1">
        <a:spcBef>
          <a:spcPct val="20000"/>
        </a:spcBef>
        <a:buFont typeface="Arial"/>
        <a:buChar char="•"/>
        <a:defRPr sz="2399" kern="1200">
          <a:solidFill>
            <a:schemeClr val="bg1">
              <a:lumMod val="50000"/>
            </a:schemeClr>
          </a:solidFill>
          <a:latin typeface="Open Sans"/>
          <a:ea typeface="+mn-ea"/>
          <a:cs typeface="Open Sans"/>
        </a:defRPr>
      </a:lvl1pPr>
      <a:lvl2pPr marL="990377" indent="-380914" algn="l" defTabSz="609463" rtl="0" eaLnBrk="1" latinLnBrk="0" hangingPunct="1">
        <a:spcBef>
          <a:spcPct val="20000"/>
        </a:spcBef>
        <a:buFont typeface="Arial"/>
        <a:buChar char="–"/>
        <a:defRPr sz="2099" kern="1200">
          <a:solidFill>
            <a:schemeClr val="bg1">
              <a:lumMod val="50000"/>
            </a:schemeClr>
          </a:solidFill>
          <a:latin typeface="Open Sans"/>
          <a:ea typeface="+mn-ea"/>
          <a:cs typeface="Open Sans"/>
        </a:defRPr>
      </a:lvl2pPr>
      <a:lvl3pPr marL="1523657" indent="-304732" algn="l" defTabSz="609463" rtl="0" eaLnBrk="1" latinLnBrk="0" hangingPunct="1">
        <a:spcBef>
          <a:spcPct val="20000"/>
        </a:spcBef>
        <a:buFont typeface="Arial"/>
        <a:buChar char="•"/>
        <a:defRPr sz="1899" kern="1200">
          <a:solidFill>
            <a:schemeClr val="bg1">
              <a:lumMod val="50000"/>
            </a:schemeClr>
          </a:solidFill>
          <a:latin typeface="Open Sans"/>
          <a:ea typeface="+mn-ea"/>
          <a:cs typeface="Open Sans"/>
        </a:defRPr>
      </a:lvl3pPr>
      <a:lvl4pPr marL="2133120" indent="-304732" algn="l" defTabSz="609463" rtl="0" eaLnBrk="1" latinLnBrk="0" hangingPunct="1">
        <a:spcBef>
          <a:spcPct val="20000"/>
        </a:spcBef>
        <a:buFont typeface="Arial"/>
        <a:buChar char="–"/>
        <a:defRPr sz="1599" kern="1200">
          <a:solidFill>
            <a:schemeClr val="bg1">
              <a:lumMod val="50000"/>
            </a:schemeClr>
          </a:solidFill>
          <a:latin typeface="Open Sans"/>
          <a:ea typeface="+mn-ea"/>
          <a:cs typeface="Open Sans"/>
        </a:defRPr>
      </a:lvl4pPr>
      <a:lvl5pPr marL="2742582" indent="-304732" algn="l" defTabSz="609463" rtl="0" eaLnBrk="1" latinLnBrk="0" hangingPunct="1">
        <a:spcBef>
          <a:spcPct val="20000"/>
        </a:spcBef>
        <a:buFont typeface="Arial"/>
        <a:buChar char="»"/>
        <a:defRPr sz="1599" kern="1200">
          <a:solidFill>
            <a:schemeClr val="bg1">
              <a:lumMod val="50000"/>
            </a:schemeClr>
          </a:solidFill>
          <a:latin typeface="Open Sans"/>
          <a:ea typeface="+mn-ea"/>
          <a:cs typeface="Open San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esearch.ufl.edu/compliance/research-conflict-of-interest.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tags" Target="../tags/tag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info.gov/content/pkg/FR-2011-08-25/pdf/2011-21633.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leg.state.fl.us/Statutes/index.cfm?App_mode=Display_Statute&amp;Search_String=&amp;URL=1000-1099/1012/Sections/1012.977.html" TargetMode="External"/><Relationship Id="rId5" Type="http://schemas.openxmlformats.org/officeDocument/2006/relationships/hyperlink" Target="http://www.leg.state.fl.us/statutes/index.cfm?App_mode=Display_Statute&amp;Search_String=&amp;URL=0100-0199/0112/0112PARTIIIContentsIndex.html" TargetMode="External"/><Relationship Id="rId4" Type="http://schemas.openxmlformats.org/officeDocument/2006/relationships/hyperlink" Target="https://www.nsf.gov/bfa/dias/polic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research.ufl.edu/compliance.html" TargetMode="External"/><Relationship Id="rId7" Type="http://schemas.openxmlformats.org/officeDocument/2006/relationships/hyperlink" Target="https://grants.research.ufl.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research.ufl.edu/foreign-activities-disclosure.html" TargetMode="External"/><Relationship Id="rId5" Type="http://schemas.openxmlformats.org/officeDocument/2006/relationships/hyperlink" Target="https://compliance.ufl.edu/ufolio/" TargetMode="External"/><Relationship Id="rId4" Type="http://schemas.openxmlformats.org/officeDocument/2006/relationships/hyperlink" Target="https://coi.ufl.edu/"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tags" Target="../tags/tag48.xml"/><Relationship Id="rId5" Type="http://schemas.openxmlformats.org/officeDocument/2006/relationships/image" Target="../media/image11.png"/><Relationship Id="rId4" Type="http://schemas.openxmlformats.org/officeDocument/2006/relationships/hyperlink" Target="bit.ly/rcr2022"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2.xml"/><Relationship Id="rId1" Type="http://schemas.openxmlformats.org/officeDocument/2006/relationships/tags" Target="../tags/tag49.xml"/><Relationship Id="rId5" Type="http://schemas.openxmlformats.org/officeDocument/2006/relationships/image" Target="../media/image12.png"/><Relationship Id="rId4" Type="http://schemas.openxmlformats.org/officeDocument/2006/relationships/hyperlink" Target="mailto:rio@research.ufl.edu"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7.xml"/><Relationship Id="rId1" Type="http://schemas.openxmlformats.org/officeDocument/2006/relationships/tags" Target="../tags/tag5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13.png"/><Relationship Id="rId4" Type="http://schemas.openxmlformats.org/officeDocument/2006/relationships/hyperlink" Target="https://research.ufl.edu/research-roundtable-podcast.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7.xml"/><Relationship Id="rId4" Type="http://schemas.openxmlformats.org/officeDocument/2006/relationships/hyperlink" Target="mailto:coi@research.ufl.edu"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ufolio.compliance.ufl.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374" y="1533655"/>
            <a:ext cx="7867911" cy="300082"/>
          </a:xfrm>
          <a:prstGeom prst="rect">
            <a:avLst/>
          </a:prstGeom>
          <a:noFill/>
        </p:spPr>
        <p:txBody>
          <a:bodyPr wrap="square" rtlCol="0">
            <a:spAutoFit/>
          </a:bodyPr>
          <a:lstStyle/>
          <a:p>
            <a:endParaRPr lang="en-US" sz="1350" dirty="0"/>
          </a:p>
        </p:txBody>
      </p:sp>
      <p:sp>
        <p:nvSpPr>
          <p:cNvPr id="10" name="TextBox 9"/>
          <p:cNvSpPr txBox="1"/>
          <p:nvPr/>
        </p:nvSpPr>
        <p:spPr>
          <a:xfrm>
            <a:off x="37717" y="2517571"/>
            <a:ext cx="12154283" cy="586443"/>
          </a:xfrm>
          <a:prstGeom prst="rect">
            <a:avLst/>
          </a:prstGeom>
          <a:noFill/>
        </p:spPr>
        <p:txBody>
          <a:bodyPr wrap="square" rtlCol="0">
            <a:spAutoFit/>
          </a:bodyPr>
          <a:lstStyle/>
          <a:p>
            <a:pPr algn="ctr">
              <a:lnSpc>
                <a:spcPts val="3750"/>
              </a:lnSpc>
            </a:pPr>
            <a:r>
              <a:rPr lang="en-US" sz="3800" b="1" dirty="0">
                <a:latin typeface="Gentona SemiBold" charset="0"/>
                <a:ea typeface="Gentona SemiBold" charset="0"/>
                <a:cs typeface="Gentona SemiBold" charset="0"/>
              </a:rPr>
              <a:t>RCR Summer Seminar Series 2022</a:t>
            </a:r>
          </a:p>
        </p:txBody>
      </p:sp>
      <p:sp>
        <p:nvSpPr>
          <p:cNvPr id="9" name="Rectangle 8"/>
          <p:cNvSpPr/>
          <p:nvPr/>
        </p:nvSpPr>
        <p:spPr>
          <a:xfrm>
            <a:off x="1659706" y="3490506"/>
            <a:ext cx="9741358" cy="1200329"/>
          </a:xfrm>
          <a:prstGeom prst="rect">
            <a:avLst/>
          </a:prstGeom>
        </p:spPr>
        <p:txBody>
          <a:bodyPr wrap="square">
            <a:spAutoFit/>
          </a:bodyPr>
          <a:lstStyle/>
          <a:p>
            <a:pPr defTabSz="685800"/>
            <a:r>
              <a:rPr lang="en-US" b="1" dirty="0" smtClean="0">
                <a:latin typeface="Gentona SemiBold" charset="0"/>
                <a:ea typeface="Gentona SemiBold" charset="0"/>
                <a:cs typeface="Gentona SemiBold" charset="0"/>
              </a:rPr>
              <a:t>Michelle Leonard </a:t>
            </a:r>
            <a:r>
              <a:rPr lang="en-US" dirty="0" smtClean="0">
                <a:latin typeface="Gentona SemiBold" charset="0"/>
                <a:ea typeface="Gentona SemiBold" charset="0"/>
                <a:cs typeface="Gentona SemiBold" charset="0"/>
              </a:rPr>
              <a:t>| Assistant </a:t>
            </a:r>
            <a:r>
              <a:rPr lang="en-US" dirty="0">
                <a:latin typeface="Gentona SemiBold" charset="0"/>
                <a:ea typeface="Gentona SemiBold" charset="0"/>
                <a:cs typeface="Gentona SemiBold" charset="0"/>
              </a:rPr>
              <a:t>Director, Education &amp; Training Programs | UF Research</a:t>
            </a:r>
          </a:p>
          <a:p>
            <a:pPr defTabSz="685800"/>
            <a:r>
              <a:rPr lang="en-US" b="1" dirty="0">
                <a:latin typeface="Gentona SemiBold" charset="0"/>
                <a:ea typeface="Gentona SemiBold" charset="0"/>
                <a:cs typeface="Gentona SemiBold" charset="0"/>
              </a:rPr>
              <a:t>Bob Kolb </a:t>
            </a:r>
            <a:r>
              <a:rPr lang="en-US" dirty="0">
                <a:latin typeface="Gentona SemiBold" charset="0"/>
                <a:ea typeface="Gentona SemiBold" charset="0"/>
                <a:cs typeface="Gentona SemiBold" charset="0"/>
              </a:rPr>
              <a:t>| Assistant Director, Clinical Research | UF CTSI</a:t>
            </a:r>
          </a:p>
          <a:p>
            <a:pPr defTabSz="685800"/>
            <a:r>
              <a:rPr lang="en-US" b="1" dirty="0">
                <a:latin typeface="Gentona SemiBold" charset="0"/>
                <a:ea typeface="Gentona SemiBold" charset="0"/>
                <a:cs typeface="Gentona SemiBold" charset="0"/>
              </a:rPr>
              <a:t>Cassandra Farley </a:t>
            </a:r>
            <a:r>
              <a:rPr lang="en-US" dirty="0">
                <a:latin typeface="Gentona SemiBold" charset="0"/>
                <a:ea typeface="Gentona SemiBold" charset="0"/>
                <a:cs typeface="Gentona SemiBold" charset="0"/>
              </a:rPr>
              <a:t>| Research Integrity Officer | UF </a:t>
            </a:r>
            <a:r>
              <a:rPr lang="en-US" dirty="0" smtClean="0">
                <a:latin typeface="Gentona SemiBold" charset="0"/>
                <a:ea typeface="Gentona SemiBold" charset="0"/>
                <a:cs typeface="Gentona SemiBold" charset="0"/>
              </a:rPr>
              <a:t>Research</a:t>
            </a:r>
          </a:p>
          <a:p>
            <a:pPr defTabSz="685800"/>
            <a:r>
              <a:rPr lang="en-US" b="1" dirty="0" smtClean="0">
                <a:latin typeface="Gentona SemiBold" charset="0"/>
                <a:ea typeface="Gentona SemiBold" charset="0"/>
                <a:cs typeface="Gentona SemiBold" charset="0"/>
              </a:rPr>
              <a:t>Terry </a:t>
            </a:r>
            <a:r>
              <a:rPr lang="en-US" b="1" dirty="0">
                <a:latin typeface="Gentona SemiBold" charset="0"/>
                <a:ea typeface="Gentona SemiBold" charset="0"/>
                <a:cs typeface="Gentona SemiBold" charset="0"/>
              </a:rPr>
              <a:t>Selfe </a:t>
            </a:r>
            <a:r>
              <a:rPr lang="en-US" dirty="0">
                <a:latin typeface="Gentona SemiBold" charset="0"/>
                <a:ea typeface="Gentona SemiBold" charset="0"/>
                <a:cs typeface="Gentona SemiBold" charset="0"/>
              </a:rPr>
              <a:t>| Translational Research &amp; Impact Librarian | UF Health Science Center </a:t>
            </a:r>
            <a:r>
              <a:rPr lang="en-US" dirty="0" smtClean="0">
                <a:latin typeface="Gentona SemiBold" charset="0"/>
                <a:ea typeface="Gentona SemiBold" charset="0"/>
                <a:cs typeface="Gentona SemiBold" charset="0"/>
              </a:rPr>
              <a:t>Libraries</a:t>
            </a:r>
            <a:endParaRPr lang="en-US" dirty="0">
              <a:latin typeface="Gentona SemiBold" charset="0"/>
              <a:ea typeface="Gentona SemiBold" charset="0"/>
              <a:cs typeface="Gentona SemiBold" charset="0"/>
            </a:endParaRPr>
          </a:p>
        </p:txBody>
      </p:sp>
      <p:sp>
        <p:nvSpPr>
          <p:cNvPr id="2" name="TextBox 1">
            <a:extLst>
              <a:ext uri="{FF2B5EF4-FFF2-40B4-BE49-F238E27FC236}">
                <a16:creationId xmlns:a16="http://schemas.microsoft.com/office/drawing/2014/main" id="{4538FC0E-5136-4932-9706-C125D1DC7C53}"/>
              </a:ext>
            </a:extLst>
          </p:cNvPr>
          <p:cNvSpPr txBox="1"/>
          <p:nvPr/>
        </p:nvSpPr>
        <p:spPr>
          <a:xfrm>
            <a:off x="303194" y="6050262"/>
            <a:ext cx="5106511" cy="809132"/>
          </a:xfrm>
          <a:prstGeom prst="rect">
            <a:avLst/>
          </a:prstGeom>
          <a:noFill/>
        </p:spPr>
        <p:txBody>
          <a:bodyPr wrap="square" rtlCol="0">
            <a:spAutoFit/>
          </a:bodyPr>
          <a:lstStyle/>
          <a:p>
            <a:pPr marL="0" marR="0">
              <a:lnSpc>
                <a:spcPct val="107000"/>
              </a:lnSpc>
              <a:spcBef>
                <a:spcPts val="0"/>
              </a:spcBef>
              <a:spcAft>
                <a:spcPts val="800"/>
              </a:spcAft>
            </a:pPr>
            <a:r>
              <a:rPr lang="en-US" sz="1100" dirty="0">
                <a:effectLst/>
                <a:latin typeface="Palatino Linotype" panose="02040502050505030304" pitchFamily="18" charset="0"/>
                <a:ea typeface="Calibri" panose="020F0502020204030204" pitchFamily="34" charset="0"/>
                <a:cs typeface="Times New Roman" panose="02020603050405020304" pitchFamily="18" charset="0"/>
              </a:rPr>
              <a:t>The 2022 RCR Summer Seminar Series is funded in part by the Department of Health and Human Services, Office of Research Integrity grant (#ORIIR210068). Disclaimer: </a:t>
            </a:r>
            <a:r>
              <a:rPr lang="en-US" sz="1100" i="1" dirty="0">
                <a:effectLst/>
                <a:latin typeface="Palatino Linotype" panose="02040502050505030304" pitchFamily="18" charset="0"/>
                <a:ea typeface="Calibri" panose="020F0502020204030204" pitchFamily="34" charset="0"/>
                <a:cs typeface="Times New Roman" panose="02020603050405020304" pitchFamily="18" charset="0"/>
              </a:rPr>
              <a:t>The content is solely the responsibility of the authors and does not necessarily represent the official views of the  Dept. of Health and Human Services.</a:t>
            </a:r>
            <a:endParaRPr lang="en-US" sz="11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2401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3715" y="387715"/>
            <a:ext cx="10515600" cy="1055496"/>
          </a:xfrm>
        </p:spPr>
        <p:txBody>
          <a:bodyPr/>
          <a:lstStyle/>
          <a:p>
            <a:r>
              <a:rPr lang="en-US" dirty="0"/>
              <a:t>Federal Regulation &amp; Policy</a:t>
            </a:r>
          </a:p>
        </p:txBody>
      </p:sp>
      <p:sp>
        <p:nvSpPr>
          <p:cNvPr id="4" name="Text Placeholder 3"/>
          <p:cNvSpPr>
            <a:spLocks noGrp="1"/>
          </p:cNvSpPr>
          <p:nvPr>
            <p:ph type="body" idx="1"/>
          </p:nvPr>
        </p:nvSpPr>
        <p:spPr>
          <a:xfrm>
            <a:off x="523378" y="1736095"/>
            <a:ext cx="10515600" cy="4312165"/>
          </a:xfrm>
        </p:spPr>
        <p:txBody>
          <a:bodyPr>
            <a:normAutofit/>
          </a:bodyPr>
          <a:lstStyle/>
          <a:p>
            <a:r>
              <a:rPr lang="en-US" dirty="0">
                <a:solidFill>
                  <a:schemeClr val="tx1"/>
                </a:solidFill>
              </a:rPr>
              <a:t>Key elements of the PHS and NSF COI policies: </a:t>
            </a:r>
          </a:p>
          <a:p>
            <a:pPr marL="800100" lvl="1" indent="-342900">
              <a:buFont typeface="Arial" panose="020B0604020202020204" pitchFamily="34" charset="0"/>
              <a:buChar char="•"/>
            </a:pPr>
            <a:r>
              <a:rPr lang="en-US" dirty="0">
                <a:solidFill>
                  <a:schemeClr val="tx1"/>
                </a:solidFill>
              </a:rPr>
              <a:t>Individual financial conflicts of interest </a:t>
            </a:r>
          </a:p>
          <a:p>
            <a:pPr marL="800100" lvl="1" indent="-342900">
              <a:buFont typeface="Arial" panose="020B0604020202020204" pitchFamily="34" charset="0"/>
              <a:buChar char="•"/>
            </a:pPr>
            <a:r>
              <a:rPr lang="en-US" dirty="0">
                <a:solidFill>
                  <a:schemeClr val="tx1"/>
                </a:solidFill>
              </a:rPr>
              <a:t>Disclosure required for actual financial interests (within specified timeframes) </a:t>
            </a:r>
          </a:p>
          <a:p>
            <a:pPr marL="800100" lvl="1" indent="-342900">
              <a:buFont typeface="Arial" panose="020B0604020202020204" pitchFamily="34" charset="0"/>
              <a:buChar char="•"/>
            </a:pPr>
            <a:r>
              <a:rPr lang="en-US" dirty="0">
                <a:solidFill>
                  <a:schemeClr val="tx1"/>
                </a:solidFill>
              </a:rPr>
              <a:t>Disclosure prior to proposal submission and annually </a:t>
            </a:r>
          </a:p>
          <a:p>
            <a:pPr marL="800100" lvl="1" indent="-342900">
              <a:buFont typeface="Arial" panose="020B0604020202020204" pitchFamily="34" charset="0"/>
              <a:buChar char="•"/>
            </a:pPr>
            <a:r>
              <a:rPr lang="en-US" dirty="0">
                <a:solidFill>
                  <a:schemeClr val="tx1"/>
                </a:solidFill>
              </a:rPr>
              <a:t>Investigators (“anyone responsible for design, conduct or reporting”) must disclose </a:t>
            </a:r>
          </a:p>
          <a:p>
            <a:pPr marL="800100" lvl="1" indent="-342900">
              <a:buFont typeface="Arial" panose="020B0604020202020204" pitchFamily="34" charset="0"/>
              <a:buChar char="•"/>
            </a:pPr>
            <a:r>
              <a:rPr lang="en-US" dirty="0">
                <a:solidFill>
                  <a:schemeClr val="tx1"/>
                </a:solidFill>
              </a:rPr>
              <a:t>Specific thresholds for what is considered a Significant Financial Interest </a:t>
            </a:r>
          </a:p>
          <a:p>
            <a:pPr marL="800100" lvl="1" indent="-342900">
              <a:buFont typeface="Arial" panose="020B0604020202020204" pitchFamily="34" charset="0"/>
              <a:buChar char="•"/>
            </a:pPr>
            <a:r>
              <a:rPr lang="en-US" dirty="0">
                <a:solidFill>
                  <a:schemeClr val="tx1"/>
                </a:solidFill>
              </a:rPr>
              <a:t>Reporting obligations to the sponsor (varies by sponsor) </a:t>
            </a:r>
          </a:p>
          <a:p>
            <a:pPr marL="800100" lvl="1" indent="-342900">
              <a:buFont typeface="Arial" panose="020B0604020202020204" pitchFamily="34" charset="0"/>
              <a:buChar char="•"/>
            </a:pPr>
            <a:r>
              <a:rPr lang="en-US" dirty="0" err="1">
                <a:solidFill>
                  <a:schemeClr val="tx1"/>
                </a:solidFill>
              </a:rPr>
              <a:t>Subrecipient</a:t>
            </a:r>
            <a:r>
              <a:rPr lang="en-US" dirty="0">
                <a:solidFill>
                  <a:schemeClr val="tx1"/>
                </a:solidFill>
              </a:rPr>
              <a:t> compliance </a:t>
            </a:r>
          </a:p>
          <a:p>
            <a:pPr marL="800100" lvl="1" indent="-342900">
              <a:buFont typeface="Arial" panose="020B0604020202020204" pitchFamily="34" charset="0"/>
              <a:buChar char="•"/>
            </a:pPr>
            <a:r>
              <a:rPr lang="en-US" dirty="0">
                <a:solidFill>
                  <a:schemeClr val="tx1"/>
                </a:solidFill>
              </a:rPr>
              <a:t>Training requirements (PHS) </a:t>
            </a:r>
          </a:p>
          <a:p>
            <a:pPr marL="800100" lvl="1" indent="-342900">
              <a:buFont typeface="Arial" panose="020B0604020202020204" pitchFamily="34" charset="0"/>
              <a:buChar char="•"/>
            </a:pPr>
            <a:r>
              <a:rPr lang="en-US" dirty="0">
                <a:solidFill>
                  <a:schemeClr val="tx1"/>
                </a:solidFill>
              </a:rPr>
              <a:t>Public accessibility (PHS) </a:t>
            </a:r>
          </a:p>
          <a:p>
            <a:pPr marL="800100" lvl="1" indent="-342900">
              <a:buFont typeface="Arial" panose="020B0604020202020204" pitchFamily="34" charset="0"/>
              <a:buChar char="•"/>
            </a:pPr>
            <a:r>
              <a:rPr lang="en-US" dirty="0">
                <a:solidFill>
                  <a:schemeClr val="tx1"/>
                </a:solidFill>
              </a:rPr>
              <a:t>Retrospective review for non-compliance (PHS)</a:t>
            </a:r>
          </a:p>
          <a:p>
            <a:endParaRPr lang="en-US" dirty="0"/>
          </a:p>
        </p:txBody>
      </p:sp>
    </p:spTree>
    <p:extLst>
      <p:ext uri="{BB962C8B-B14F-4D97-AF65-F5344CB8AC3E}">
        <p14:creationId xmlns:p14="http://schemas.microsoft.com/office/powerpoint/2010/main" val="3589683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37639"/>
            <a:ext cx="10515600" cy="1325563"/>
          </a:xfrm>
        </p:spPr>
        <p:txBody>
          <a:bodyPr/>
          <a:lstStyle/>
          <a:p>
            <a:r>
              <a:rPr lang="en-US" dirty="0"/>
              <a:t>Types of Conflicts of Interest </a:t>
            </a:r>
            <a:br>
              <a:rPr lang="en-US" dirty="0"/>
            </a:br>
            <a:r>
              <a:rPr lang="en-US" sz="3200" dirty="0"/>
              <a:t>(Research Projects/Contracts)</a:t>
            </a:r>
            <a:endParaRPr lang="en-US" dirty="0"/>
          </a:p>
        </p:txBody>
      </p:sp>
      <p:sp>
        <p:nvSpPr>
          <p:cNvPr id="5" name="Content Placeholder 2"/>
          <p:cNvSpPr>
            <a:spLocks noGrp="1"/>
          </p:cNvSpPr>
          <p:nvPr>
            <p:ph idx="1"/>
          </p:nvPr>
        </p:nvSpPr>
        <p:spPr>
          <a:xfrm>
            <a:off x="838200" y="1961634"/>
            <a:ext cx="10515600" cy="4351338"/>
          </a:xfrm>
        </p:spPr>
        <p:txBody>
          <a:bodyPr>
            <a:normAutofit fontScale="85000" lnSpcReduction="20000"/>
          </a:bodyPr>
          <a:lstStyle/>
          <a:p>
            <a:endParaRPr lang="en-US" dirty="0"/>
          </a:p>
          <a:p>
            <a:r>
              <a:rPr lang="en-US" b="1" dirty="0" smtClean="0"/>
              <a:t>Individual </a:t>
            </a:r>
            <a:r>
              <a:rPr lang="en-US" dirty="0" smtClean="0"/>
              <a:t>(PHS and NSF COI policies, UF Research COI Policy)</a:t>
            </a:r>
          </a:p>
          <a:p>
            <a:pPr lvl="1"/>
            <a:r>
              <a:rPr lang="en-US" dirty="0" smtClean="0"/>
              <a:t>In </a:t>
            </a:r>
            <a:r>
              <a:rPr lang="en-US" dirty="0"/>
              <a:t>the context of research, an individual conflict of interest exists when an investigator’s private interests may compromise, or have the appearance of compromising, an investigator’s professional judgment in the design, conduct or reporting of the research. </a:t>
            </a:r>
          </a:p>
          <a:p>
            <a:endParaRPr lang="en-US" dirty="0"/>
          </a:p>
          <a:p>
            <a:r>
              <a:rPr lang="en-US" b="1" dirty="0" smtClean="0"/>
              <a:t>Institutional </a:t>
            </a:r>
            <a:r>
              <a:rPr lang="en-US" dirty="0" smtClean="0"/>
              <a:t>(no federal requirement, best practice and risk mitigation)</a:t>
            </a:r>
          </a:p>
          <a:p>
            <a:pPr lvl="1"/>
            <a:r>
              <a:rPr lang="en-US" dirty="0" smtClean="0"/>
              <a:t>In </a:t>
            </a:r>
            <a:r>
              <a:rPr lang="en-US" dirty="0"/>
              <a:t>the context of research, an institutional conflict of interest may exist when the institution or one of its senior officials has a financial interest related to research.</a:t>
            </a:r>
          </a:p>
          <a:p>
            <a:endParaRPr lang="en-US" dirty="0"/>
          </a:p>
          <a:p>
            <a:r>
              <a:rPr lang="en-US" b="1" dirty="0" smtClean="0"/>
              <a:t>Organizational </a:t>
            </a:r>
            <a:r>
              <a:rPr lang="en-US" dirty="0" smtClean="0"/>
              <a:t>(contractual language and FAR clauses)</a:t>
            </a:r>
          </a:p>
          <a:p>
            <a:pPr lvl="1"/>
            <a:r>
              <a:rPr lang="en-US" dirty="0" smtClean="0"/>
              <a:t>Government </a:t>
            </a:r>
            <a:r>
              <a:rPr lang="en-US" dirty="0"/>
              <a:t>is typically concerned about three </a:t>
            </a:r>
            <a:r>
              <a:rPr lang="en-US" dirty="0" smtClean="0"/>
              <a:t>things</a:t>
            </a:r>
            <a:r>
              <a:rPr lang="en-US" dirty="0"/>
              <a:t>: unequal access to information, biased ground rules, and impaired objectivity.</a:t>
            </a:r>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693796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76692" y="1973435"/>
            <a:ext cx="10425064" cy="3042168"/>
          </a:xfrm>
          <a:prstGeom prst="rect">
            <a:avLst/>
          </a:prstGeom>
        </p:spPr>
      </p:pic>
      <p:sp>
        <p:nvSpPr>
          <p:cNvPr id="3" name="Rectangle 2"/>
          <p:cNvSpPr/>
          <p:nvPr/>
        </p:nvSpPr>
        <p:spPr>
          <a:xfrm>
            <a:off x="838200" y="600286"/>
            <a:ext cx="10515600" cy="769441"/>
          </a:xfrm>
          <a:prstGeom prst="rect">
            <a:avLst/>
          </a:prstGeom>
        </p:spPr>
        <p:txBody>
          <a:bodyPr wrap="square">
            <a:spAutoFit/>
          </a:bodyPr>
          <a:lstStyle/>
          <a:p>
            <a:r>
              <a:rPr lang="en-US" sz="4400" dirty="0"/>
              <a:t>Significant Financial Interests</a:t>
            </a:r>
          </a:p>
        </p:txBody>
      </p:sp>
      <p:sp>
        <p:nvSpPr>
          <p:cNvPr id="8" name="Rectangle 7"/>
          <p:cNvSpPr/>
          <p:nvPr/>
        </p:nvSpPr>
        <p:spPr>
          <a:xfrm>
            <a:off x="1894901" y="5434645"/>
            <a:ext cx="7370283" cy="523220"/>
          </a:xfrm>
          <a:prstGeom prst="rect">
            <a:avLst/>
          </a:prstGeom>
        </p:spPr>
        <p:txBody>
          <a:bodyPr wrap="square">
            <a:spAutoFit/>
          </a:bodyPr>
          <a:lstStyle/>
          <a:p>
            <a:pPr algn="ctr"/>
            <a:r>
              <a:rPr lang="en-US" sz="2800" dirty="0"/>
              <a:t>Thresholds: </a:t>
            </a:r>
            <a:r>
              <a:rPr lang="en-US" sz="2800" dirty="0">
                <a:hlinkClick r:id="rId3"/>
              </a:rPr>
              <a:t>RCOI Website and Policy</a:t>
            </a:r>
            <a:endParaRPr lang="en-US" sz="2800" dirty="0"/>
          </a:p>
        </p:txBody>
      </p:sp>
    </p:spTree>
    <p:extLst>
      <p:ext uri="{BB962C8B-B14F-4D97-AF65-F5344CB8AC3E}">
        <p14:creationId xmlns:p14="http://schemas.microsoft.com/office/powerpoint/2010/main" val="2204636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5318" y="2469347"/>
            <a:ext cx="10515600" cy="1325563"/>
          </a:xfrm>
        </p:spPr>
        <p:txBody>
          <a:bodyPr/>
          <a:lstStyle/>
          <a:p>
            <a:pPr algn="ctr"/>
            <a:r>
              <a:rPr lang="en-US" dirty="0" smtClean="0"/>
              <a:t>Management of Research COIs</a:t>
            </a:r>
            <a:endParaRPr lang="en-US" dirty="0"/>
          </a:p>
        </p:txBody>
      </p:sp>
    </p:spTree>
    <p:extLst>
      <p:ext uri="{BB962C8B-B14F-4D97-AF65-F5344CB8AC3E}">
        <p14:creationId xmlns:p14="http://schemas.microsoft.com/office/powerpoint/2010/main" val="307851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9304" y="568578"/>
            <a:ext cx="10515600" cy="1325563"/>
          </a:xfrm>
        </p:spPr>
        <p:txBody>
          <a:bodyPr>
            <a:normAutofit/>
          </a:bodyPr>
          <a:lstStyle/>
          <a:p>
            <a:r>
              <a:rPr lang="en-US" dirty="0" smtClean="0"/>
              <a:t>Management of Research COIs</a:t>
            </a:r>
            <a:endParaRPr lang="en-US" dirty="0"/>
          </a:p>
        </p:txBody>
      </p:sp>
      <p:sp>
        <p:nvSpPr>
          <p:cNvPr id="2" name="Content Placeholder 1"/>
          <p:cNvSpPr>
            <a:spLocks noGrp="1"/>
          </p:cNvSpPr>
          <p:nvPr>
            <p:ph idx="1"/>
          </p:nvPr>
        </p:nvSpPr>
        <p:spPr>
          <a:xfrm>
            <a:off x="699304" y="2039941"/>
            <a:ext cx="10791289" cy="4181636"/>
          </a:xfrm>
        </p:spPr>
        <p:txBody>
          <a:bodyPr>
            <a:noAutofit/>
          </a:bodyPr>
          <a:lstStyle/>
          <a:p>
            <a:r>
              <a:rPr lang="en-US" sz="3200" dirty="0"/>
              <a:t>Management is aimed at:</a:t>
            </a:r>
          </a:p>
          <a:p>
            <a:pPr lvl="1"/>
            <a:r>
              <a:rPr lang="en-US" dirty="0"/>
              <a:t>Reducing opportunity for bias</a:t>
            </a:r>
          </a:p>
          <a:p>
            <a:pPr lvl="1"/>
            <a:r>
              <a:rPr lang="en-US" dirty="0"/>
              <a:t>Preserving public trust</a:t>
            </a:r>
          </a:p>
          <a:p>
            <a:pPr lvl="1"/>
            <a:r>
              <a:rPr lang="en-US" dirty="0"/>
              <a:t>Protecting human subjects</a:t>
            </a:r>
          </a:p>
          <a:p>
            <a:r>
              <a:rPr lang="en-US" dirty="0"/>
              <a:t>For interventional human subjects research, there is a </a:t>
            </a:r>
            <a:r>
              <a:rPr lang="en-US" b="1" dirty="0"/>
              <a:t>rebuttable presumption </a:t>
            </a:r>
            <a:r>
              <a:rPr lang="en-US" dirty="0"/>
              <a:t>that the UF interested investigators and/or UF, if also financially interested, should not conduct the research. </a:t>
            </a:r>
          </a:p>
          <a:p>
            <a:r>
              <a:rPr lang="en-US" dirty="0"/>
              <a:t>Presumption can be overcome if compelling circumstances exist. </a:t>
            </a:r>
          </a:p>
          <a:p>
            <a:endParaRPr lang="en-US" dirty="0"/>
          </a:p>
          <a:p>
            <a:pPr marL="0" indent="0">
              <a:buNone/>
            </a:pPr>
            <a:endParaRPr lang="en-US" dirty="0"/>
          </a:p>
        </p:txBody>
      </p:sp>
    </p:spTree>
    <p:extLst>
      <p:ext uri="{BB962C8B-B14F-4D97-AF65-F5344CB8AC3E}">
        <p14:creationId xmlns:p14="http://schemas.microsoft.com/office/powerpoint/2010/main" val="830053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22408"/>
            <a:ext cx="10515600" cy="1325563"/>
          </a:xfrm>
        </p:spPr>
        <p:txBody>
          <a:bodyPr>
            <a:normAutofit/>
          </a:bodyPr>
          <a:lstStyle/>
          <a:p>
            <a:r>
              <a:rPr lang="en-US" dirty="0"/>
              <a:t>Special Considerations for Human Subjects Research</a:t>
            </a:r>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95760" y="2007402"/>
            <a:ext cx="5073062" cy="3379845"/>
          </a:xfrm>
          <a:prstGeom prst="rect">
            <a:avLst/>
          </a:prstGeom>
        </p:spPr>
      </p:pic>
      <p:sp>
        <p:nvSpPr>
          <p:cNvPr id="6" name="Rectangle 5"/>
          <p:cNvSpPr/>
          <p:nvPr/>
        </p:nvSpPr>
        <p:spPr>
          <a:xfrm>
            <a:off x="5945436" y="1392735"/>
            <a:ext cx="6096000" cy="4524315"/>
          </a:xfrm>
          <a:prstGeom prst="rect">
            <a:avLst/>
          </a:prstGeom>
        </p:spPr>
        <p:txBody>
          <a:bodyPr>
            <a:spAutoFit/>
          </a:bodyPr>
          <a:lstStyle/>
          <a:p>
            <a:pPr lvl="0" algn="ctr"/>
            <a:r>
              <a:rPr lang="en-US" sz="2800" b="1" dirty="0">
                <a:solidFill>
                  <a:srgbClr val="000000"/>
                </a:solidFill>
              </a:rPr>
              <a:t>Compelling Circumstances</a:t>
            </a:r>
          </a:p>
          <a:p>
            <a:pPr marL="285750" lvl="0" indent="-285750">
              <a:buFont typeface="Arial" panose="020B0604020202020204" pitchFamily="34" charset="0"/>
              <a:buChar char="•"/>
            </a:pPr>
            <a:r>
              <a:rPr lang="en-US" sz="2000" dirty="0">
                <a:solidFill>
                  <a:srgbClr val="000000"/>
                </a:solidFill>
              </a:rPr>
              <a:t>the nature of the research;</a:t>
            </a:r>
          </a:p>
          <a:p>
            <a:pPr marL="285750" lvl="0" indent="-285750">
              <a:buFont typeface="Arial" panose="020B0604020202020204" pitchFamily="34" charset="0"/>
              <a:buChar char="•"/>
            </a:pPr>
            <a:r>
              <a:rPr lang="en-US" sz="2000" dirty="0">
                <a:solidFill>
                  <a:srgbClr val="000000"/>
                </a:solidFill>
              </a:rPr>
              <a:t>the magnitude of the significant financial interest and the degree to which it is related to the research;</a:t>
            </a:r>
          </a:p>
          <a:p>
            <a:pPr marL="285750" lvl="0" indent="-285750">
              <a:buFont typeface="Arial" panose="020B0604020202020204" pitchFamily="34" charset="0"/>
              <a:buChar char="•"/>
            </a:pPr>
            <a:r>
              <a:rPr lang="en-US" sz="2000" dirty="0">
                <a:solidFill>
                  <a:srgbClr val="000000"/>
                </a:solidFill>
              </a:rPr>
              <a:t>the extent to which the significant financial interest could be directly and substantially affected by the research;</a:t>
            </a:r>
          </a:p>
          <a:p>
            <a:pPr marL="285750" lvl="0" indent="-285750">
              <a:buFont typeface="Arial" panose="020B0604020202020204" pitchFamily="34" charset="0"/>
              <a:buChar char="•"/>
            </a:pPr>
            <a:r>
              <a:rPr lang="en-US" sz="2000" dirty="0">
                <a:solidFill>
                  <a:srgbClr val="000000"/>
                </a:solidFill>
              </a:rPr>
              <a:t>the degree of risk to the human subjects involved that is inherent in the research protocol;</a:t>
            </a:r>
          </a:p>
          <a:p>
            <a:pPr marL="285750" lvl="0" indent="-285750">
              <a:buFont typeface="Arial" panose="020B0604020202020204" pitchFamily="34" charset="0"/>
              <a:buChar char="•"/>
            </a:pPr>
            <a:r>
              <a:rPr lang="en-US" sz="2000" dirty="0">
                <a:solidFill>
                  <a:srgbClr val="000000"/>
                </a:solidFill>
              </a:rPr>
              <a:t>the extent to which the conflicted Investigator is uniquely qualified to perform a research study with important public benefit, and;</a:t>
            </a:r>
          </a:p>
          <a:p>
            <a:pPr marL="285750" lvl="0" indent="-285750">
              <a:buFont typeface="Arial" panose="020B0604020202020204" pitchFamily="34" charset="0"/>
              <a:buChar char="•"/>
            </a:pPr>
            <a:r>
              <a:rPr lang="en-US" sz="2000" dirty="0">
                <a:solidFill>
                  <a:srgbClr val="000000"/>
                </a:solidFill>
              </a:rPr>
              <a:t>the extent to which the FCOI is amenable to effective oversight and management.</a:t>
            </a:r>
          </a:p>
        </p:txBody>
      </p:sp>
    </p:spTree>
    <p:extLst>
      <p:ext uri="{BB962C8B-B14F-4D97-AF65-F5344CB8AC3E}">
        <p14:creationId xmlns:p14="http://schemas.microsoft.com/office/powerpoint/2010/main" val="1666463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952"/>
            <a:ext cx="11014276" cy="1325563"/>
          </a:xfrm>
        </p:spPr>
        <p:txBody>
          <a:bodyPr/>
          <a:lstStyle/>
          <a:p>
            <a:r>
              <a:rPr lang="en-US" dirty="0"/>
              <a:t>What is a COI management plan?</a:t>
            </a:r>
          </a:p>
        </p:txBody>
      </p:sp>
      <p:sp>
        <p:nvSpPr>
          <p:cNvPr id="6" name="Content Placeholder 2"/>
          <p:cNvSpPr>
            <a:spLocks noGrp="1"/>
          </p:cNvSpPr>
          <p:nvPr>
            <p:ph idx="1"/>
          </p:nvPr>
        </p:nvSpPr>
        <p:spPr>
          <a:xfrm>
            <a:off x="681445" y="3139814"/>
            <a:ext cx="10515600" cy="2664824"/>
          </a:xfrm>
        </p:spPr>
        <p:txBody>
          <a:bodyPr numCol="2">
            <a:normAutofit fontScale="85000" lnSpcReduction="20000"/>
          </a:bodyPr>
          <a:lstStyle/>
          <a:p>
            <a:r>
              <a:rPr lang="en-US" dirty="0" smtClean="0"/>
              <a:t>A </a:t>
            </a:r>
            <a:r>
              <a:rPr lang="en-US" dirty="0"/>
              <a:t>summary of the research purpose, aims &amp; procedures</a:t>
            </a:r>
          </a:p>
          <a:p>
            <a:r>
              <a:rPr lang="en-US" dirty="0" smtClean="0"/>
              <a:t>Any </a:t>
            </a:r>
            <a:r>
              <a:rPr lang="en-US" dirty="0"/>
              <a:t>relevant approvals (human, animal, etc.)</a:t>
            </a:r>
          </a:p>
          <a:p>
            <a:r>
              <a:rPr lang="en-US" dirty="0" smtClean="0"/>
              <a:t>The </a:t>
            </a:r>
            <a:r>
              <a:rPr lang="en-US" dirty="0"/>
              <a:t>role of the investigator in the study</a:t>
            </a:r>
          </a:p>
          <a:p>
            <a:r>
              <a:rPr lang="en-US" dirty="0" smtClean="0"/>
              <a:t>Outside </a:t>
            </a:r>
            <a:r>
              <a:rPr lang="en-US" dirty="0"/>
              <a:t>entities involved in the research</a:t>
            </a:r>
          </a:p>
          <a:p>
            <a:r>
              <a:rPr lang="en-US" dirty="0" smtClean="0"/>
              <a:t>Amount </a:t>
            </a:r>
            <a:r>
              <a:rPr lang="en-US" dirty="0"/>
              <a:t>and nature of interest</a:t>
            </a:r>
          </a:p>
          <a:p>
            <a:r>
              <a:rPr lang="en-US" dirty="0" smtClean="0"/>
              <a:t>Trainees </a:t>
            </a:r>
            <a:r>
              <a:rPr lang="en-US" dirty="0"/>
              <a:t>working on the study</a:t>
            </a:r>
          </a:p>
          <a:p>
            <a:r>
              <a:rPr lang="en-US" dirty="0" smtClean="0"/>
              <a:t>Inherent </a:t>
            </a:r>
            <a:r>
              <a:rPr lang="en-US" dirty="0"/>
              <a:t>controls</a:t>
            </a:r>
          </a:p>
          <a:p>
            <a:r>
              <a:rPr lang="en-US" dirty="0" smtClean="0"/>
              <a:t>Additional </a:t>
            </a:r>
            <a:r>
              <a:rPr lang="en-US" dirty="0"/>
              <a:t>controls</a:t>
            </a:r>
          </a:p>
          <a:p>
            <a:r>
              <a:rPr lang="en-US" dirty="0" smtClean="0"/>
              <a:t>Compelling </a:t>
            </a:r>
            <a:r>
              <a:rPr lang="en-US" dirty="0"/>
              <a:t>circumstances, if applicable</a:t>
            </a:r>
          </a:p>
          <a:p>
            <a:r>
              <a:rPr lang="en-US" dirty="0" smtClean="0"/>
              <a:t>Summary </a:t>
            </a:r>
            <a:r>
              <a:rPr lang="en-US" dirty="0"/>
              <a:t>of </a:t>
            </a:r>
            <a:r>
              <a:rPr lang="en-US" dirty="0" smtClean="0"/>
              <a:t>discussion/rationale</a:t>
            </a:r>
            <a:endParaRPr lang="en-US" dirty="0"/>
          </a:p>
          <a:p>
            <a:r>
              <a:rPr lang="en-US" dirty="0" smtClean="0"/>
              <a:t>Monitoring schedule</a:t>
            </a:r>
            <a:endParaRPr lang="en-US" dirty="0"/>
          </a:p>
          <a:p>
            <a:endParaRPr lang="en-US" dirty="0"/>
          </a:p>
        </p:txBody>
      </p:sp>
      <p:sp>
        <p:nvSpPr>
          <p:cNvPr id="7" name="TextBox 6"/>
          <p:cNvSpPr txBox="1"/>
          <p:nvPr/>
        </p:nvSpPr>
        <p:spPr>
          <a:xfrm>
            <a:off x="759823" y="1813881"/>
            <a:ext cx="10515600" cy="1107996"/>
          </a:xfrm>
          <a:prstGeom prst="rect">
            <a:avLst/>
          </a:prstGeom>
          <a:noFill/>
        </p:spPr>
        <p:txBody>
          <a:bodyPr wrap="square" rtlCol="0">
            <a:spAutoFit/>
          </a:bodyPr>
          <a:lstStyle/>
          <a:p>
            <a:r>
              <a:rPr lang="en-US" sz="2400" dirty="0" smtClean="0"/>
              <a:t>The </a:t>
            </a:r>
            <a:r>
              <a:rPr lang="en-US" sz="2400" dirty="0"/>
              <a:t>purpose of a COI management plan is to </a:t>
            </a:r>
            <a:r>
              <a:rPr lang="en-US" sz="2400" dirty="0" smtClean="0"/>
              <a:t>document </a:t>
            </a:r>
            <a:r>
              <a:rPr lang="en-US" sz="2400" dirty="0"/>
              <a:t>management of potential conflict(s) of interest related to the research and includes:</a:t>
            </a:r>
          </a:p>
          <a:p>
            <a:endParaRPr lang="en-US" dirty="0"/>
          </a:p>
        </p:txBody>
      </p:sp>
    </p:spTree>
    <p:extLst>
      <p:ext uri="{BB962C8B-B14F-4D97-AF65-F5344CB8AC3E}">
        <p14:creationId xmlns:p14="http://schemas.microsoft.com/office/powerpoint/2010/main" val="252958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4270" y="284102"/>
            <a:ext cx="10515600" cy="1325563"/>
          </a:xfrm>
        </p:spPr>
        <p:txBody>
          <a:bodyPr>
            <a:normAutofit/>
          </a:bodyPr>
          <a:lstStyle/>
          <a:p>
            <a:r>
              <a:rPr lang="en-US" dirty="0"/>
              <a:t>Inherent Controls</a:t>
            </a:r>
          </a:p>
        </p:txBody>
      </p:sp>
      <p:sp>
        <p:nvSpPr>
          <p:cNvPr id="5" name="Content Placeholder 2"/>
          <p:cNvSpPr>
            <a:spLocks noGrp="1"/>
          </p:cNvSpPr>
          <p:nvPr>
            <p:ph idx="1"/>
          </p:nvPr>
        </p:nvSpPr>
        <p:spPr>
          <a:xfrm>
            <a:off x="494270" y="1825625"/>
            <a:ext cx="10757204" cy="4233652"/>
          </a:xfrm>
        </p:spPr>
        <p:txBody>
          <a:bodyPr>
            <a:normAutofit fontScale="92500"/>
          </a:bodyPr>
          <a:lstStyle/>
          <a:p>
            <a:pPr marL="0" indent="0">
              <a:buNone/>
            </a:pPr>
            <a:r>
              <a:rPr lang="en-US" dirty="0" smtClean="0"/>
              <a:t>Management plan identifies </a:t>
            </a:r>
            <a:r>
              <a:rPr lang="en-US" dirty="0"/>
              <a:t>inherent controls such as:</a:t>
            </a:r>
          </a:p>
          <a:p>
            <a:r>
              <a:rPr lang="en-US" dirty="0"/>
              <a:t>Investigators blinded to treatment groups</a:t>
            </a:r>
          </a:p>
          <a:p>
            <a:r>
              <a:rPr lang="en-US" dirty="0"/>
              <a:t>Low percentage of enrollment at the investigator’s site</a:t>
            </a:r>
          </a:p>
          <a:p>
            <a:r>
              <a:rPr lang="en-US" dirty="0"/>
              <a:t>Non-interested co-investigators conducting the research and/or data analysis</a:t>
            </a:r>
          </a:p>
          <a:p>
            <a:r>
              <a:rPr lang="en-US" dirty="0"/>
              <a:t>External, non-interested lab involved in sample and/or data analysis</a:t>
            </a:r>
          </a:p>
          <a:p>
            <a:r>
              <a:rPr lang="en-US" dirty="0"/>
              <a:t>Objective endpoints</a:t>
            </a:r>
          </a:p>
          <a:p>
            <a:r>
              <a:rPr lang="en-US" dirty="0"/>
              <a:t>Early stage/pilot research that requires additional studies prior to commercialization</a:t>
            </a:r>
          </a:p>
          <a:p>
            <a:r>
              <a:rPr lang="en-US" dirty="0"/>
              <a:t>External monitor</a:t>
            </a:r>
          </a:p>
        </p:txBody>
      </p:sp>
      <p:sp>
        <p:nvSpPr>
          <p:cNvPr id="6" name="TextBox 5"/>
          <p:cNvSpPr txBox="1"/>
          <p:nvPr/>
        </p:nvSpPr>
        <p:spPr>
          <a:xfrm>
            <a:off x="8800124" y="777121"/>
            <a:ext cx="2882537" cy="1477328"/>
          </a:xfrm>
          <a:prstGeom prst="rect">
            <a:avLst/>
          </a:prstGeom>
          <a:solidFill>
            <a:schemeClr val="accent2">
              <a:lumMod val="40000"/>
              <a:lumOff val="60000"/>
            </a:schemeClr>
          </a:solidFill>
          <a:effectLst>
            <a:outerShdw blurRad="50800" dist="38100" dir="5400000" algn="t" rotWithShape="0">
              <a:prstClr val="black">
                <a:alpha val="40000"/>
              </a:prstClr>
            </a:outerShdw>
          </a:effectLst>
        </p:spPr>
        <p:txBody>
          <a:bodyPr wrap="square" rtlCol="0">
            <a:spAutoFit/>
          </a:bodyPr>
          <a:lstStyle/>
          <a:p>
            <a:r>
              <a:rPr lang="en-US" b="1" dirty="0"/>
              <a:t>What are the inherent qualities of the study that protect against or neutralize bias on the part of an investigator?</a:t>
            </a:r>
            <a:endParaRPr lang="en-US" dirty="0"/>
          </a:p>
        </p:txBody>
      </p:sp>
    </p:spTree>
    <p:extLst>
      <p:ext uri="{BB962C8B-B14F-4D97-AF65-F5344CB8AC3E}">
        <p14:creationId xmlns:p14="http://schemas.microsoft.com/office/powerpoint/2010/main" val="75108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8946" y="383009"/>
            <a:ext cx="10515600" cy="1325563"/>
          </a:xfrm>
        </p:spPr>
        <p:txBody>
          <a:bodyPr>
            <a:normAutofit/>
          </a:bodyPr>
          <a:lstStyle/>
          <a:p>
            <a:r>
              <a:rPr lang="en-US" dirty="0"/>
              <a:t>Additional Controls</a:t>
            </a:r>
          </a:p>
        </p:txBody>
      </p:sp>
      <p:sp>
        <p:nvSpPr>
          <p:cNvPr id="5" name="Content Placeholder 2"/>
          <p:cNvSpPr>
            <a:spLocks noGrp="1"/>
          </p:cNvSpPr>
          <p:nvPr>
            <p:ph idx="1"/>
          </p:nvPr>
        </p:nvSpPr>
        <p:spPr>
          <a:xfrm>
            <a:off x="568946" y="1913760"/>
            <a:ext cx="10413274" cy="4035244"/>
          </a:xfrm>
        </p:spPr>
        <p:txBody>
          <a:bodyPr>
            <a:normAutofit fontScale="85000" lnSpcReduction="10000"/>
          </a:bodyPr>
          <a:lstStyle/>
          <a:p>
            <a:pPr marL="0" indent="0">
              <a:buNone/>
            </a:pPr>
            <a:r>
              <a:rPr lang="en-US" dirty="0" smtClean="0"/>
              <a:t>Institution may </a:t>
            </a:r>
            <a:r>
              <a:rPr lang="en-US" dirty="0"/>
              <a:t>also add controls such as:</a:t>
            </a:r>
          </a:p>
          <a:p>
            <a:r>
              <a:rPr lang="en-US" dirty="0"/>
              <a:t>Public disclosure in presentations and publications</a:t>
            </a:r>
          </a:p>
          <a:p>
            <a:r>
              <a:rPr lang="en-US" dirty="0"/>
              <a:t>Safe harbor for students </a:t>
            </a:r>
          </a:p>
          <a:p>
            <a:r>
              <a:rPr lang="en-US" dirty="0"/>
              <a:t>Disclosure to human subjects research participants through informed consent</a:t>
            </a:r>
          </a:p>
          <a:p>
            <a:r>
              <a:rPr lang="en-US" dirty="0"/>
              <a:t>Notification to research personnel on the study</a:t>
            </a:r>
          </a:p>
          <a:p>
            <a:r>
              <a:rPr lang="en-US" dirty="0"/>
              <a:t>Limited role for interested investigator (e.g. does not obtain consent or recruit)</a:t>
            </a:r>
          </a:p>
          <a:p>
            <a:r>
              <a:rPr lang="en-US" dirty="0"/>
              <a:t>External IRB review (for institutional conflicts)</a:t>
            </a:r>
          </a:p>
          <a:p>
            <a:r>
              <a:rPr lang="en-US" dirty="0"/>
              <a:t>Monitoring of research by an independent reviewer(s) or DSMB</a:t>
            </a:r>
          </a:p>
          <a:p>
            <a:r>
              <a:rPr lang="en-US" dirty="0"/>
              <a:t>Reduction or elimination of SFI or severance of relationships</a:t>
            </a:r>
          </a:p>
        </p:txBody>
      </p:sp>
      <p:sp>
        <p:nvSpPr>
          <p:cNvPr id="6" name="TextBox 5"/>
          <p:cNvSpPr txBox="1"/>
          <p:nvPr/>
        </p:nvSpPr>
        <p:spPr>
          <a:xfrm>
            <a:off x="8575767" y="1019493"/>
            <a:ext cx="2882537" cy="1477328"/>
          </a:xfrm>
          <a:prstGeom prst="rect">
            <a:avLst/>
          </a:prstGeom>
          <a:solidFill>
            <a:schemeClr val="accent2">
              <a:lumMod val="40000"/>
              <a:lumOff val="60000"/>
            </a:schemeClr>
          </a:solidFill>
          <a:effectLst>
            <a:outerShdw blurRad="50800" dist="38100" dir="5400000" algn="t" rotWithShape="0">
              <a:prstClr val="black">
                <a:alpha val="40000"/>
              </a:prstClr>
            </a:outerShdw>
          </a:effectLst>
        </p:spPr>
        <p:txBody>
          <a:bodyPr wrap="square" rtlCol="0">
            <a:spAutoFit/>
          </a:bodyPr>
          <a:lstStyle/>
          <a:p>
            <a:r>
              <a:rPr lang="en-US" b="1" dirty="0"/>
              <a:t>What additional controls can be added to the study to that may also protect against bias on the part of an investigator?</a:t>
            </a:r>
            <a:endParaRPr lang="en-US" dirty="0"/>
          </a:p>
        </p:txBody>
      </p:sp>
    </p:spTree>
    <p:extLst>
      <p:ext uri="{BB962C8B-B14F-4D97-AF65-F5344CB8AC3E}">
        <p14:creationId xmlns:p14="http://schemas.microsoft.com/office/powerpoint/2010/main" val="200221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3157" y="2485751"/>
            <a:ext cx="10515600" cy="1325563"/>
          </a:xfrm>
        </p:spPr>
        <p:txBody>
          <a:bodyPr/>
          <a:lstStyle/>
          <a:p>
            <a:pPr algn="ctr"/>
            <a:r>
              <a:rPr lang="en-US" dirty="0" smtClean="0"/>
              <a:t>Case Study</a:t>
            </a:r>
            <a:endParaRPr lang="en-US" dirty="0"/>
          </a:p>
        </p:txBody>
      </p:sp>
    </p:spTree>
    <p:extLst>
      <p:ext uri="{BB962C8B-B14F-4D97-AF65-F5344CB8AC3E}">
        <p14:creationId xmlns:p14="http://schemas.microsoft.com/office/powerpoint/2010/main" val="4245476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6130306" y="5944781"/>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400" dirty="0">
              <a:solidFill>
                <a:srgbClr val="FFFFFF"/>
              </a:solidFill>
              <a:ea typeface="Lato Regular"/>
              <a:cs typeface="Lato Regular"/>
            </a:endParaRPr>
          </a:p>
        </p:txBody>
      </p:sp>
      <p:sp>
        <p:nvSpPr>
          <p:cNvPr id="34" name="Rounded Rectangle 33"/>
          <p:cNvSpPr/>
          <p:nvPr/>
        </p:nvSpPr>
        <p:spPr>
          <a:xfrm>
            <a:off x="6139776" y="5107391"/>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400" dirty="0">
              <a:solidFill>
                <a:srgbClr val="FFFFFF"/>
              </a:solidFill>
              <a:ea typeface="Lato Regular"/>
              <a:cs typeface="Lato Regular"/>
            </a:endParaRPr>
          </a:p>
        </p:txBody>
      </p:sp>
      <p:sp>
        <p:nvSpPr>
          <p:cNvPr id="50" name="Rounded Rectangle 49"/>
          <p:cNvSpPr/>
          <p:nvPr/>
        </p:nvSpPr>
        <p:spPr>
          <a:xfrm>
            <a:off x="6130306" y="4319593"/>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400" dirty="0">
              <a:solidFill>
                <a:srgbClr val="FFFFFF"/>
              </a:solidFill>
              <a:ea typeface="Lato Regular"/>
              <a:cs typeface="Lato Regular"/>
            </a:endParaRPr>
          </a:p>
        </p:txBody>
      </p:sp>
      <p:sp>
        <p:nvSpPr>
          <p:cNvPr id="52" name="Rounded Rectangle 51"/>
          <p:cNvSpPr/>
          <p:nvPr/>
        </p:nvSpPr>
        <p:spPr>
          <a:xfrm>
            <a:off x="6130306" y="3504561"/>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400" dirty="0">
              <a:solidFill>
                <a:srgbClr val="FFFFFF"/>
              </a:solidFill>
              <a:ea typeface="Lato Regular"/>
              <a:cs typeface="Lato Regular"/>
            </a:endParaRPr>
          </a:p>
        </p:txBody>
      </p:sp>
      <p:sp>
        <p:nvSpPr>
          <p:cNvPr id="31" name="Rounded Rectangle 30"/>
          <p:cNvSpPr/>
          <p:nvPr/>
        </p:nvSpPr>
        <p:spPr>
          <a:xfrm>
            <a:off x="699935" y="5944781"/>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400" dirty="0">
              <a:solidFill>
                <a:srgbClr val="FFFFFF"/>
              </a:solidFill>
              <a:ea typeface="Lato Regular"/>
              <a:cs typeface="Lato Regular"/>
            </a:endParaRPr>
          </a:p>
        </p:txBody>
      </p:sp>
      <p:sp>
        <p:nvSpPr>
          <p:cNvPr id="32" name="Rounded Rectangle 31"/>
          <p:cNvSpPr/>
          <p:nvPr/>
        </p:nvSpPr>
        <p:spPr>
          <a:xfrm>
            <a:off x="720386" y="5107391"/>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100" dirty="0">
              <a:solidFill>
                <a:srgbClr val="FFFFFF"/>
              </a:solidFill>
              <a:ea typeface="Lato Regular"/>
              <a:cs typeface="Lato Regular"/>
            </a:endParaRPr>
          </a:p>
        </p:txBody>
      </p:sp>
      <p:sp>
        <p:nvSpPr>
          <p:cNvPr id="30" name="Rounded Rectangle 29"/>
          <p:cNvSpPr/>
          <p:nvPr/>
        </p:nvSpPr>
        <p:spPr>
          <a:xfrm>
            <a:off x="707193" y="4328597"/>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100" dirty="0">
              <a:solidFill>
                <a:srgbClr val="FFFFFF"/>
              </a:solidFill>
              <a:ea typeface="Lato Regular"/>
              <a:cs typeface="Lato Regular"/>
            </a:endParaRPr>
          </a:p>
        </p:txBody>
      </p:sp>
      <p:sp>
        <p:nvSpPr>
          <p:cNvPr id="2" name="Rounded Rectangle 1"/>
          <p:cNvSpPr/>
          <p:nvPr/>
        </p:nvSpPr>
        <p:spPr>
          <a:xfrm>
            <a:off x="710770" y="3506531"/>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100" dirty="0">
              <a:solidFill>
                <a:srgbClr val="FFFFFF"/>
              </a:solidFill>
              <a:ea typeface="Lato Regular"/>
              <a:cs typeface="Lato Regular"/>
            </a:endParaRPr>
          </a:p>
        </p:txBody>
      </p:sp>
      <p:sp>
        <p:nvSpPr>
          <p:cNvPr id="37" name="Rounded Rectangle 36"/>
          <p:cNvSpPr/>
          <p:nvPr/>
        </p:nvSpPr>
        <p:spPr>
          <a:xfrm>
            <a:off x="6123662" y="2689240"/>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400" dirty="0">
              <a:solidFill>
                <a:srgbClr val="FFFFFF"/>
              </a:solidFill>
              <a:ea typeface="Lato Regular"/>
              <a:cs typeface="Lato Regular"/>
            </a:endParaRPr>
          </a:p>
        </p:txBody>
      </p:sp>
      <p:sp>
        <p:nvSpPr>
          <p:cNvPr id="41" name="Rounded Rectangle 40"/>
          <p:cNvSpPr/>
          <p:nvPr/>
        </p:nvSpPr>
        <p:spPr>
          <a:xfrm>
            <a:off x="710770" y="2712413"/>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100" dirty="0">
              <a:solidFill>
                <a:srgbClr val="FFFFFF"/>
              </a:solidFill>
              <a:ea typeface="Lato Regular"/>
              <a:cs typeface="Lato Regular"/>
            </a:endParaRPr>
          </a:p>
        </p:txBody>
      </p:sp>
      <p:sp>
        <p:nvSpPr>
          <p:cNvPr id="3" name="TextBox 2"/>
          <p:cNvSpPr txBox="1"/>
          <p:nvPr/>
        </p:nvSpPr>
        <p:spPr>
          <a:xfrm>
            <a:off x="1705869" y="2866900"/>
            <a:ext cx="3366905" cy="397032"/>
          </a:xfrm>
          <a:prstGeom prst="rect">
            <a:avLst/>
          </a:prstGeom>
          <a:ln w="12700">
            <a:miter lim="400000"/>
          </a:ln>
        </p:spPr>
        <p:txBody>
          <a:bodyPr wrap="square" lIns="36576" tIns="36576" rIns="36576" bIns="36576" anchor="t" anchorCtr="0">
            <a:noAutofit/>
          </a:bodyPr>
          <a:lstStyle>
            <a:lvl1pPr>
              <a:defRPr sz="2100">
                <a:solidFill>
                  <a:schemeClr val="bg1"/>
                </a:solidFill>
                <a:ea typeface="Lato Regular"/>
                <a:cs typeface="Lato Regular"/>
              </a:defRPr>
            </a:lvl1pPr>
          </a:lstStyle>
          <a:p>
            <a:r>
              <a:rPr lang="en-US" dirty="0"/>
              <a:t>Research Misconduct</a:t>
            </a:r>
          </a:p>
        </p:txBody>
      </p:sp>
      <p:sp>
        <p:nvSpPr>
          <p:cNvPr id="27" name="TextBox 26"/>
          <p:cNvSpPr txBox="1"/>
          <p:nvPr/>
        </p:nvSpPr>
        <p:spPr>
          <a:xfrm>
            <a:off x="1705869" y="3634011"/>
            <a:ext cx="3366905" cy="397032"/>
          </a:xfrm>
          <a:prstGeom prst="rect">
            <a:avLst/>
          </a:prstGeom>
          <a:ln w="12700">
            <a:miter lim="400000"/>
          </a:ln>
        </p:spPr>
        <p:txBody>
          <a:bodyPr wrap="square" lIns="36576" tIns="36576" rIns="36576" bIns="36576" anchor="t" anchorCtr="0">
            <a:noAutofit/>
          </a:bodyPr>
          <a:lstStyle>
            <a:lvl1pPr>
              <a:defRPr sz="2100">
                <a:solidFill>
                  <a:schemeClr val="bg1"/>
                </a:solidFill>
                <a:ea typeface="Lato Regular"/>
                <a:cs typeface="Lato Regular"/>
              </a:defRPr>
            </a:lvl1pPr>
          </a:lstStyle>
          <a:p>
            <a:r>
              <a:rPr lang="en-US" dirty="0"/>
              <a:t>Avoiding Plagiarism</a:t>
            </a:r>
          </a:p>
        </p:txBody>
      </p:sp>
      <p:sp>
        <p:nvSpPr>
          <p:cNvPr id="28" name="TextBox 27"/>
          <p:cNvSpPr txBox="1"/>
          <p:nvPr/>
        </p:nvSpPr>
        <p:spPr>
          <a:xfrm>
            <a:off x="1705869" y="4487307"/>
            <a:ext cx="3366905" cy="397032"/>
          </a:xfrm>
          <a:prstGeom prst="rect">
            <a:avLst/>
          </a:prstGeom>
          <a:ln w="12700">
            <a:miter lim="400000"/>
          </a:ln>
        </p:spPr>
        <p:txBody>
          <a:bodyPr wrap="square" lIns="36576" tIns="36576" rIns="36576" bIns="36576" anchor="t" anchorCtr="0">
            <a:noAutofit/>
          </a:bodyPr>
          <a:lstStyle>
            <a:lvl1pPr>
              <a:defRPr sz="2100">
                <a:solidFill>
                  <a:schemeClr val="bg1"/>
                </a:solidFill>
                <a:ea typeface="Lato Regular"/>
                <a:cs typeface="Lato Regular"/>
              </a:defRPr>
            </a:lvl1pPr>
          </a:lstStyle>
          <a:p>
            <a:r>
              <a:rPr lang="en-US" dirty="0"/>
              <a:t>Ethics of Authorship</a:t>
            </a:r>
          </a:p>
        </p:txBody>
      </p:sp>
      <p:sp>
        <p:nvSpPr>
          <p:cNvPr id="29" name="TextBox 28"/>
          <p:cNvSpPr txBox="1"/>
          <p:nvPr/>
        </p:nvSpPr>
        <p:spPr>
          <a:xfrm>
            <a:off x="1705869" y="5278230"/>
            <a:ext cx="3366905" cy="397032"/>
          </a:xfrm>
          <a:prstGeom prst="rect">
            <a:avLst/>
          </a:prstGeom>
          <a:ln w="12700">
            <a:miter lim="400000"/>
          </a:ln>
        </p:spPr>
        <p:txBody>
          <a:bodyPr wrap="square" lIns="36576" tIns="36576" rIns="36576" bIns="36576" anchor="t" anchorCtr="0">
            <a:noAutofit/>
          </a:bodyPr>
          <a:lstStyle>
            <a:lvl1pPr>
              <a:defRPr sz="2100">
                <a:solidFill>
                  <a:schemeClr val="bg1"/>
                </a:solidFill>
                <a:ea typeface="Lato Regular"/>
                <a:cs typeface="Lato Regular"/>
              </a:defRPr>
            </a:lvl1pPr>
          </a:lstStyle>
          <a:p>
            <a:r>
              <a:rPr lang="en-US" dirty="0"/>
              <a:t>The Lab</a:t>
            </a:r>
          </a:p>
        </p:txBody>
      </p:sp>
      <p:sp>
        <p:nvSpPr>
          <p:cNvPr id="39" name="TextBox 38"/>
          <p:cNvSpPr txBox="1"/>
          <p:nvPr/>
        </p:nvSpPr>
        <p:spPr>
          <a:xfrm>
            <a:off x="1705869" y="5998447"/>
            <a:ext cx="3711258" cy="397032"/>
          </a:xfrm>
          <a:prstGeom prst="rect">
            <a:avLst/>
          </a:prstGeom>
          <a:ln w="12700">
            <a:miter lim="400000"/>
          </a:ln>
        </p:spPr>
        <p:txBody>
          <a:bodyPr wrap="square" lIns="36576" tIns="36576" rIns="36576" bIns="36576" anchor="t" anchorCtr="0">
            <a:noAutofit/>
          </a:bodyPr>
          <a:lstStyle>
            <a:lvl1pPr>
              <a:defRPr sz="2100">
                <a:solidFill>
                  <a:schemeClr val="bg1"/>
                </a:solidFill>
                <a:ea typeface="Lato Regular"/>
                <a:cs typeface="Lato Regular"/>
              </a:defRPr>
            </a:lvl1pPr>
          </a:lstStyle>
          <a:p>
            <a:r>
              <a:rPr lang="en-US" dirty="0"/>
              <a:t>Research Conflicts of Interest</a:t>
            </a:r>
          </a:p>
        </p:txBody>
      </p:sp>
      <p:sp>
        <p:nvSpPr>
          <p:cNvPr id="40" name="TextBox 39"/>
          <p:cNvSpPr txBox="1"/>
          <p:nvPr/>
        </p:nvSpPr>
        <p:spPr>
          <a:xfrm>
            <a:off x="7490268" y="2836620"/>
            <a:ext cx="2621301" cy="397032"/>
          </a:xfrm>
          <a:prstGeom prst="rect">
            <a:avLst/>
          </a:prstGeom>
          <a:ln w="12700">
            <a:miter lim="400000"/>
          </a:ln>
        </p:spPr>
        <p:txBody>
          <a:bodyPr wrap="square" lIns="36576" tIns="36576" rIns="36576" bIns="36576" anchor="t" anchorCtr="0">
            <a:spAutoFit/>
          </a:bodyPr>
          <a:lstStyle>
            <a:lvl1pPr>
              <a:defRPr sz="2100">
                <a:solidFill>
                  <a:schemeClr val="bg1"/>
                </a:solidFill>
                <a:ea typeface="Lato Regular"/>
                <a:cs typeface="Lato Regular"/>
              </a:defRPr>
            </a:lvl1pPr>
          </a:lstStyle>
          <a:p>
            <a:r>
              <a:rPr lang="en-US" dirty="0"/>
              <a:t>Export Control</a:t>
            </a:r>
          </a:p>
        </p:txBody>
      </p:sp>
      <p:sp>
        <p:nvSpPr>
          <p:cNvPr id="42" name="TextBox 41"/>
          <p:cNvSpPr txBox="1"/>
          <p:nvPr/>
        </p:nvSpPr>
        <p:spPr>
          <a:xfrm>
            <a:off x="7490268" y="3659148"/>
            <a:ext cx="3648786" cy="397032"/>
          </a:xfrm>
          <a:prstGeom prst="rect">
            <a:avLst/>
          </a:prstGeom>
          <a:ln w="12700">
            <a:miter lim="400000"/>
          </a:ln>
        </p:spPr>
        <p:txBody>
          <a:bodyPr wrap="square" lIns="36576" tIns="36576" rIns="36576" bIns="36576" anchor="t" anchorCtr="0">
            <a:spAutoFit/>
          </a:bodyPr>
          <a:lstStyle>
            <a:lvl1pPr>
              <a:defRPr sz="2100">
                <a:solidFill>
                  <a:schemeClr val="bg1"/>
                </a:solidFill>
                <a:ea typeface="Lato Regular"/>
                <a:cs typeface="Lato Regular"/>
              </a:defRPr>
            </a:lvl1pPr>
          </a:lstStyle>
          <a:p>
            <a:r>
              <a:rPr lang="en-US" dirty="0"/>
              <a:t>Safe Research Environments</a:t>
            </a:r>
          </a:p>
        </p:txBody>
      </p:sp>
      <p:sp>
        <p:nvSpPr>
          <p:cNvPr id="43" name="TextBox 42"/>
          <p:cNvSpPr txBox="1"/>
          <p:nvPr/>
        </p:nvSpPr>
        <p:spPr>
          <a:xfrm>
            <a:off x="7490268" y="4470881"/>
            <a:ext cx="2621301" cy="397032"/>
          </a:xfrm>
          <a:prstGeom prst="rect">
            <a:avLst/>
          </a:prstGeom>
          <a:ln w="12700">
            <a:miter lim="400000"/>
          </a:ln>
        </p:spPr>
        <p:txBody>
          <a:bodyPr wrap="square" lIns="36576" tIns="36576" rIns="36576" bIns="36576" anchor="t" anchorCtr="0">
            <a:spAutoFit/>
          </a:bodyPr>
          <a:lstStyle>
            <a:lvl1pPr>
              <a:defRPr sz="2100">
                <a:solidFill>
                  <a:schemeClr val="bg1"/>
                </a:solidFill>
                <a:ea typeface="Lato Regular"/>
                <a:cs typeface="Lato Regular"/>
              </a:defRPr>
            </a:lvl1pPr>
          </a:lstStyle>
          <a:p>
            <a:r>
              <a:rPr lang="en-US" dirty="0"/>
              <a:t>RCR Action Plan</a:t>
            </a:r>
          </a:p>
        </p:txBody>
      </p:sp>
      <p:sp>
        <p:nvSpPr>
          <p:cNvPr id="44" name="TextBox 43"/>
          <p:cNvSpPr txBox="1"/>
          <p:nvPr/>
        </p:nvSpPr>
        <p:spPr>
          <a:xfrm>
            <a:off x="7490268" y="5247949"/>
            <a:ext cx="3648786" cy="397032"/>
          </a:xfrm>
          <a:prstGeom prst="rect">
            <a:avLst/>
          </a:prstGeom>
          <a:ln w="12700">
            <a:miter lim="400000"/>
          </a:ln>
        </p:spPr>
        <p:txBody>
          <a:bodyPr wrap="square" lIns="36576" tIns="36576" rIns="36576" bIns="36576" anchor="t" anchorCtr="0">
            <a:spAutoFit/>
          </a:bodyPr>
          <a:lstStyle>
            <a:lvl1pPr>
              <a:defRPr sz="2100">
                <a:solidFill>
                  <a:schemeClr val="bg1"/>
                </a:solidFill>
                <a:ea typeface="Lato Regular"/>
                <a:cs typeface="Lato Regular"/>
              </a:defRPr>
            </a:lvl1pPr>
          </a:lstStyle>
          <a:p>
            <a:r>
              <a:rPr lang="en-US" dirty="0"/>
              <a:t>NIH Data Management Policy</a:t>
            </a:r>
          </a:p>
        </p:txBody>
      </p:sp>
      <p:sp>
        <p:nvSpPr>
          <p:cNvPr id="48" name="TextBox 47"/>
          <p:cNvSpPr txBox="1"/>
          <p:nvPr/>
        </p:nvSpPr>
        <p:spPr>
          <a:xfrm>
            <a:off x="7490268" y="5983842"/>
            <a:ext cx="2621301" cy="397032"/>
          </a:xfrm>
          <a:prstGeom prst="rect">
            <a:avLst/>
          </a:prstGeom>
          <a:ln w="12700">
            <a:miter lim="400000"/>
          </a:ln>
        </p:spPr>
        <p:txBody>
          <a:bodyPr wrap="square" lIns="36576" tIns="36576" rIns="36576" bIns="36576" anchor="t" anchorCtr="0">
            <a:spAutoFit/>
          </a:bodyPr>
          <a:lstStyle>
            <a:lvl1pPr>
              <a:defRPr sz="2100">
                <a:solidFill>
                  <a:schemeClr val="bg1"/>
                </a:solidFill>
                <a:ea typeface="Lato Regular"/>
                <a:cs typeface="Lato Regular"/>
              </a:defRPr>
            </a:lvl1pPr>
          </a:lstStyle>
          <a:p>
            <a:r>
              <a:rPr lang="en-US" dirty="0"/>
              <a:t>The Research Clinic</a:t>
            </a:r>
          </a:p>
        </p:txBody>
      </p:sp>
      <p:sp>
        <p:nvSpPr>
          <p:cNvPr id="35" name="TextBox 34"/>
          <p:cNvSpPr txBox="1"/>
          <p:nvPr/>
        </p:nvSpPr>
        <p:spPr>
          <a:xfrm>
            <a:off x="670667" y="1030955"/>
            <a:ext cx="2932085" cy="397032"/>
          </a:xfrm>
          <a:prstGeom prst="rect">
            <a:avLst/>
          </a:prstGeom>
          <a:ln w="12700">
            <a:miter lim="400000"/>
          </a:ln>
        </p:spPr>
        <p:txBody>
          <a:bodyPr wrap="square" lIns="36576" tIns="36576" rIns="36576" bIns="36576" anchor="t" anchorCtr="0">
            <a:noAutofit/>
          </a:bodyPr>
          <a:lstStyle>
            <a:lvl1pPr lvl="0" algn="l">
              <a:lnSpc>
                <a:spcPct val="100000"/>
              </a:lnSpc>
              <a:defRPr sz="2100" b="1">
                <a:solidFill>
                  <a:schemeClr val="tx2"/>
                </a:solidFill>
                <a:latin typeface="+mj-lt"/>
                <a:ea typeface="Lato Regular"/>
                <a:cs typeface="Lato Light"/>
              </a:defRPr>
            </a:lvl1pPr>
          </a:lstStyle>
          <a:p>
            <a:endParaRPr lang="en-US" dirty="0"/>
          </a:p>
        </p:txBody>
      </p:sp>
      <p:sp>
        <p:nvSpPr>
          <p:cNvPr id="26" name="Rounded Rectangle 40">
            <a:extLst>
              <a:ext uri="{FF2B5EF4-FFF2-40B4-BE49-F238E27FC236}">
                <a16:creationId xmlns:a16="http://schemas.microsoft.com/office/drawing/2014/main" id="{7A73CF45-3674-4E31-8CE4-F8CD8CF0D47A}"/>
              </a:ext>
            </a:extLst>
          </p:cNvPr>
          <p:cNvSpPr/>
          <p:nvPr/>
        </p:nvSpPr>
        <p:spPr>
          <a:xfrm>
            <a:off x="710770" y="1918917"/>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100" dirty="0">
              <a:solidFill>
                <a:srgbClr val="FFFFFF"/>
              </a:solidFill>
              <a:ea typeface="Lato Regular"/>
              <a:cs typeface="Lato Regular"/>
            </a:endParaRPr>
          </a:p>
        </p:txBody>
      </p:sp>
      <p:sp>
        <p:nvSpPr>
          <p:cNvPr id="36" name="Rounded Rectangle 36">
            <a:extLst>
              <a:ext uri="{FF2B5EF4-FFF2-40B4-BE49-F238E27FC236}">
                <a16:creationId xmlns:a16="http://schemas.microsoft.com/office/drawing/2014/main" id="{0EBFAB8D-8321-49F6-B95A-B6FDCA828C7C}"/>
              </a:ext>
            </a:extLst>
          </p:cNvPr>
          <p:cNvSpPr/>
          <p:nvPr/>
        </p:nvSpPr>
        <p:spPr>
          <a:xfrm>
            <a:off x="6166831" y="323132"/>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400" dirty="0">
              <a:solidFill>
                <a:srgbClr val="FFFFFF"/>
              </a:solidFill>
              <a:ea typeface="Lato Regular"/>
              <a:cs typeface="Lato Regular"/>
            </a:endParaRPr>
          </a:p>
        </p:txBody>
      </p:sp>
      <p:sp>
        <p:nvSpPr>
          <p:cNvPr id="38" name="Rounded Rectangle 40">
            <a:extLst>
              <a:ext uri="{FF2B5EF4-FFF2-40B4-BE49-F238E27FC236}">
                <a16:creationId xmlns:a16="http://schemas.microsoft.com/office/drawing/2014/main" id="{69BC54E0-B81D-4423-9804-73BE69B61F0B}"/>
              </a:ext>
            </a:extLst>
          </p:cNvPr>
          <p:cNvSpPr/>
          <p:nvPr/>
        </p:nvSpPr>
        <p:spPr>
          <a:xfrm>
            <a:off x="699935" y="1154914"/>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100" dirty="0">
              <a:solidFill>
                <a:srgbClr val="FFFFFF"/>
              </a:solidFill>
              <a:ea typeface="Lato Regular"/>
              <a:cs typeface="Lato Regular"/>
            </a:endParaRPr>
          </a:p>
        </p:txBody>
      </p:sp>
      <p:sp>
        <p:nvSpPr>
          <p:cNvPr id="45" name="Rounded Rectangle 36">
            <a:extLst>
              <a:ext uri="{FF2B5EF4-FFF2-40B4-BE49-F238E27FC236}">
                <a16:creationId xmlns:a16="http://schemas.microsoft.com/office/drawing/2014/main" id="{7FB5FDE8-BE33-4CD6-B567-57F3950813C3}"/>
              </a:ext>
            </a:extLst>
          </p:cNvPr>
          <p:cNvSpPr/>
          <p:nvPr/>
        </p:nvSpPr>
        <p:spPr>
          <a:xfrm>
            <a:off x="6123662" y="1114304"/>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400" dirty="0">
              <a:solidFill>
                <a:srgbClr val="FFFFFF"/>
              </a:solidFill>
              <a:ea typeface="Lato Regular"/>
              <a:cs typeface="Lato Regular"/>
            </a:endParaRPr>
          </a:p>
        </p:txBody>
      </p:sp>
      <p:sp>
        <p:nvSpPr>
          <p:cNvPr id="46" name="Rounded Rectangle 40">
            <a:extLst>
              <a:ext uri="{FF2B5EF4-FFF2-40B4-BE49-F238E27FC236}">
                <a16:creationId xmlns:a16="http://schemas.microsoft.com/office/drawing/2014/main" id="{801134BE-E518-4E90-83C1-3F1623D0F45B}"/>
              </a:ext>
            </a:extLst>
          </p:cNvPr>
          <p:cNvSpPr/>
          <p:nvPr/>
        </p:nvSpPr>
        <p:spPr>
          <a:xfrm>
            <a:off x="670667" y="317524"/>
            <a:ext cx="5354502" cy="731520"/>
          </a:xfrm>
          <a:prstGeom prst="roundRect">
            <a:avLst>
              <a:gd name="adj" fmla="val 10966"/>
            </a:avLst>
          </a:prstGeom>
          <a:solidFill>
            <a:srgbClr val="BC581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100" dirty="0">
              <a:solidFill>
                <a:srgbClr val="FFFFFF"/>
              </a:solidFill>
              <a:ea typeface="Lato Regular"/>
              <a:cs typeface="Lato Regular"/>
            </a:endParaRPr>
          </a:p>
        </p:txBody>
      </p:sp>
      <p:sp>
        <p:nvSpPr>
          <p:cNvPr id="47" name="Rounded Rectangle 36">
            <a:extLst>
              <a:ext uri="{FF2B5EF4-FFF2-40B4-BE49-F238E27FC236}">
                <a16:creationId xmlns:a16="http://schemas.microsoft.com/office/drawing/2014/main" id="{CEF6FE77-F28A-4EFA-ABBC-9508659C09FB}"/>
              </a:ext>
            </a:extLst>
          </p:cNvPr>
          <p:cNvSpPr/>
          <p:nvPr/>
        </p:nvSpPr>
        <p:spPr>
          <a:xfrm>
            <a:off x="6131635" y="1898068"/>
            <a:ext cx="5354502" cy="731520"/>
          </a:xfrm>
          <a:prstGeom prst="roundRect">
            <a:avLst>
              <a:gd name="adj" fmla="val 10966"/>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171" rtl="0" latinLnBrk="1" hangingPunct="0"/>
            <a:endParaRPr lang="en-US" sz="2400" dirty="0">
              <a:solidFill>
                <a:srgbClr val="FFFFFF"/>
              </a:solidFill>
              <a:ea typeface="Lato Regular"/>
              <a:cs typeface="Lato Regular"/>
            </a:endParaRPr>
          </a:p>
        </p:txBody>
      </p:sp>
      <p:sp>
        <p:nvSpPr>
          <p:cNvPr id="49" name="TextBox 48">
            <a:extLst>
              <a:ext uri="{FF2B5EF4-FFF2-40B4-BE49-F238E27FC236}">
                <a16:creationId xmlns:a16="http://schemas.microsoft.com/office/drawing/2014/main" id="{49FC7FE5-103F-46FA-9BDC-E158BCF783D2}"/>
              </a:ext>
            </a:extLst>
          </p:cNvPr>
          <p:cNvSpPr txBox="1"/>
          <p:nvPr/>
        </p:nvSpPr>
        <p:spPr>
          <a:xfrm>
            <a:off x="1705866" y="2049479"/>
            <a:ext cx="3366905" cy="397032"/>
          </a:xfrm>
          <a:prstGeom prst="rect">
            <a:avLst/>
          </a:prstGeom>
          <a:ln w="12700">
            <a:miter lim="400000"/>
          </a:ln>
        </p:spPr>
        <p:txBody>
          <a:bodyPr wrap="square" lIns="36576" tIns="36576" rIns="36576" bIns="36576" anchor="t" anchorCtr="0">
            <a:noAutofit/>
          </a:bodyPr>
          <a:lstStyle>
            <a:lvl1pPr>
              <a:defRPr sz="2100">
                <a:solidFill>
                  <a:schemeClr val="bg1"/>
                </a:solidFill>
                <a:ea typeface="Lato Regular"/>
                <a:cs typeface="Lato Regular"/>
              </a:defRPr>
            </a:lvl1pPr>
          </a:lstStyle>
          <a:p>
            <a:r>
              <a:rPr lang="en-US" dirty="0"/>
              <a:t>Collaborative Research</a:t>
            </a:r>
          </a:p>
        </p:txBody>
      </p:sp>
      <p:sp>
        <p:nvSpPr>
          <p:cNvPr id="51" name="TextBox 50">
            <a:extLst>
              <a:ext uri="{FF2B5EF4-FFF2-40B4-BE49-F238E27FC236}">
                <a16:creationId xmlns:a16="http://schemas.microsoft.com/office/drawing/2014/main" id="{E2EEB6E7-D65E-4576-929C-7F84BD1A1EEB}"/>
              </a:ext>
            </a:extLst>
          </p:cNvPr>
          <p:cNvSpPr txBox="1"/>
          <p:nvPr/>
        </p:nvSpPr>
        <p:spPr>
          <a:xfrm>
            <a:off x="1705866" y="1315188"/>
            <a:ext cx="3891370" cy="397032"/>
          </a:xfrm>
          <a:prstGeom prst="rect">
            <a:avLst/>
          </a:prstGeom>
          <a:ln w="12700">
            <a:miter lim="400000"/>
          </a:ln>
        </p:spPr>
        <p:txBody>
          <a:bodyPr wrap="square" lIns="36576" tIns="36576" rIns="36576" bIns="36576" anchor="t" anchorCtr="0">
            <a:noAutofit/>
          </a:bodyPr>
          <a:lstStyle>
            <a:lvl1pPr>
              <a:defRPr sz="2100">
                <a:solidFill>
                  <a:schemeClr val="bg1"/>
                </a:solidFill>
                <a:ea typeface="Lato Regular"/>
                <a:cs typeface="Lato Regular"/>
              </a:defRPr>
            </a:lvl1pPr>
          </a:lstStyle>
          <a:p>
            <a:r>
              <a:rPr lang="en-US" dirty="0"/>
              <a:t>Mentor/Mentee Relationships</a:t>
            </a:r>
          </a:p>
        </p:txBody>
      </p:sp>
      <p:sp>
        <p:nvSpPr>
          <p:cNvPr id="53" name="TextBox 52">
            <a:extLst>
              <a:ext uri="{FF2B5EF4-FFF2-40B4-BE49-F238E27FC236}">
                <a16:creationId xmlns:a16="http://schemas.microsoft.com/office/drawing/2014/main" id="{6A86C3B3-6027-4534-B9D6-52E7A20F5337}"/>
              </a:ext>
            </a:extLst>
          </p:cNvPr>
          <p:cNvSpPr txBox="1"/>
          <p:nvPr/>
        </p:nvSpPr>
        <p:spPr>
          <a:xfrm>
            <a:off x="7504117" y="2019199"/>
            <a:ext cx="3634937" cy="397032"/>
          </a:xfrm>
          <a:prstGeom prst="rect">
            <a:avLst/>
          </a:prstGeom>
          <a:ln w="12700">
            <a:miter lim="400000"/>
          </a:ln>
        </p:spPr>
        <p:txBody>
          <a:bodyPr wrap="square" lIns="36576" tIns="36576" rIns="36576" bIns="36576" anchor="t" anchorCtr="0">
            <a:spAutoFit/>
          </a:bodyPr>
          <a:lstStyle>
            <a:lvl1pPr>
              <a:defRPr sz="2100">
                <a:solidFill>
                  <a:schemeClr val="bg1"/>
                </a:solidFill>
                <a:ea typeface="Lato Regular"/>
                <a:cs typeface="Lato Regular"/>
              </a:defRPr>
            </a:lvl1pPr>
          </a:lstStyle>
          <a:p>
            <a:r>
              <a:rPr lang="en-US" dirty="0"/>
              <a:t>Reproducibility &amp; Replicability</a:t>
            </a:r>
          </a:p>
        </p:txBody>
      </p:sp>
      <p:sp>
        <p:nvSpPr>
          <p:cNvPr id="54" name="TextBox 53">
            <a:extLst>
              <a:ext uri="{FF2B5EF4-FFF2-40B4-BE49-F238E27FC236}">
                <a16:creationId xmlns:a16="http://schemas.microsoft.com/office/drawing/2014/main" id="{EED442DF-192E-4BD9-9B49-B5D58C57FD40}"/>
              </a:ext>
            </a:extLst>
          </p:cNvPr>
          <p:cNvSpPr txBox="1"/>
          <p:nvPr/>
        </p:nvSpPr>
        <p:spPr>
          <a:xfrm>
            <a:off x="7490263" y="1243340"/>
            <a:ext cx="2621301" cy="397032"/>
          </a:xfrm>
          <a:prstGeom prst="rect">
            <a:avLst/>
          </a:prstGeom>
          <a:ln w="12700">
            <a:miter lim="400000"/>
          </a:ln>
        </p:spPr>
        <p:txBody>
          <a:bodyPr wrap="square" lIns="36576" tIns="36576" rIns="36576" bIns="36576" anchor="t" anchorCtr="0">
            <a:spAutoFit/>
          </a:bodyPr>
          <a:lstStyle>
            <a:lvl1pPr>
              <a:defRPr sz="2100">
                <a:solidFill>
                  <a:schemeClr val="bg1"/>
                </a:solidFill>
                <a:ea typeface="Lato Regular"/>
                <a:cs typeface="Lato Regular"/>
              </a:defRPr>
            </a:lvl1pPr>
          </a:lstStyle>
          <a:p>
            <a:r>
              <a:rPr lang="en-US" dirty="0"/>
              <a:t>Data Ethics</a:t>
            </a:r>
          </a:p>
        </p:txBody>
      </p:sp>
      <p:sp>
        <p:nvSpPr>
          <p:cNvPr id="55" name="TextBox 54">
            <a:extLst>
              <a:ext uri="{FF2B5EF4-FFF2-40B4-BE49-F238E27FC236}">
                <a16:creationId xmlns:a16="http://schemas.microsoft.com/office/drawing/2014/main" id="{D63090B4-66F1-4573-B058-A9FD5FF17197}"/>
              </a:ext>
            </a:extLst>
          </p:cNvPr>
          <p:cNvSpPr txBox="1"/>
          <p:nvPr/>
        </p:nvSpPr>
        <p:spPr>
          <a:xfrm>
            <a:off x="7504117" y="517870"/>
            <a:ext cx="3285767" cy="397032"/>
          </a:xfrm>
          <a:prstGeom prst="rect">
            <a:avLst/>
          </a:prstGeom>
          <a:ln w="12700">
            <a:miter lim="400000"/>
          </a:ln>
        </p:spPr>
        <p:txBody>
          <a:bodyPr wrap="square" lIns="36576" tIns="36576" rIns="36576" bIns="36576" anchor="t" anchorCtr="0">
            <a:spAutoFit/>
          </a:bodyPr>
          <a:lstStyle>
            <a:lvl1pPr>
              <a:defRPr sz="2100">
                <a:solidFill>
                  <a:schemeClr val="bg1"/>
                </a:solidFill>
                <a:ea typeface="Lato Regular"/>
                <a:cs typeface="Lato Regular"/>
              </a:defRPr>
            </a:lvl1pPr>
          </a:lstStyle>
          <a:p>
            <a:r>
              <a:rPr lang="en-US" dirty="0"/>
              <a:t>Rigors of Peer Review</a:t>
            </a:r>
          </a:p>
        </p:txBody>
      </p:sp>
      <p:sp>
        <p:nvSpPr>
          <p:cNvPr id="56" name="TextBox 55">
            <a:extLst>
              <a:ext uri="{FF2B5EF4-FFF2-40B4-BE49-F238E27FC236}">
                <a16:creationId xmlns:a16="http://schemas.microsoft.com/office/drawing/2014/main" id="{6B4A0D63-17DC-469D-8C92-E8AD21C45786}"/>
              </a:ext>
            </a:extLst>
          </p:cNvPr>
          <p:cNvSpPr txBox="1"/>
          <p:nvPr/>
        </p:nvSpPr>
        <p:spPr>
          <a:xfrm>
            <a:off x="1041722" y="470057"/>
            <a:ext cx="4983447" cy="397032"/>
          </a:xfrm>
          <a:prstGeom prst="rect">
            <a:avLst/>
          </a:prstGeom>
          <a:ln w="12700">
            <a:miter lim="400000"/>
          </a:ln>
        </p:spPr>
        <p:txBody>
          <a:bodyPr wrap="square" lIns="36576" tIns="36576" rIns="36576" bIns="36576" anchor="t" anchorCtr="0">
            <a:noAutofit/>
          </a:bodyPr>
          <a:lstStyle>
            <a:lvl1pPr>
              <a:defRPr sz="2100">
                <a:solidFill>
                  <a:schemeClr val="bg1"/>
                </a:solidFill>
                <a:ea typeface="Lato Regular"/>
                <a:cs typeface="Lato Regular"/>
              </a:defRPr>
            </a:lvl1pPr>
          </a:lstStyle>
          <a:p>
            <a:r>
              <a:rPr lang="en-US" b="1" dirty="0"/>
              <a:t>2022 RCR Summer Seminar Series</a:t>
            </a:r>
          </a:p>
        </p:txBody>
      </p:sp>
    </p:spTree>
    <p:custDataLst>
      <p:tags r:id="rId1"/>
    </p:custDataLst>
    <p:extLst>
      <p:ext uri="{BB962C8B-B14F-4D97-AF65-F5344CB8AC3E}">
        <p14:creationId xmlns:p14="http://schemas.microsoft.com/office/powerpoint/2010/main" val="193207911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lvl="0"/>
            <a:r>
              <a:rPr lang="en-US" sz="2000" dirty="0">
                <a:solidFill>
                  <a:srgbClr val="000000"/>
                </a:solidFill>
              </a:rPr>
              <a:t>Dr. Hammond is a highly-respected researcher who has several research grants, both federal and non-federal funding. Dr. Hammond is also on an advisory board for </a:t>
            </a:r>
            <a:r>
              <a:rPr lang="en-US" sz="2000" dirty="0" err="1">
                <a:solidFill>
                  <a:srgbClr val="000000"/>
                </a:solidFill>
              </a:rPr>
              <a:t>DrugMaker</a:t>
            </a:r>
            <a:r>
              <a:rPr lang="en-US" sz="2000" dirty="0">
                <a:solidFill>
                  <a:srgbClr val="000000"/>
                </a:solidFill>
              </a:rPr>
              <a:t> Inc., a pharmaceutical company, and has received between $10,000 and $20,000 over the past 12 months for advising. </a:t>
            </a:r>
          </a:p>
          <a:p>
            <a:pPr lvl="0"/>
            <a:r>
              <a:rPr lang="en-US" sz="2000" dirty="0">
                <a:solidFill>
                  <a:srgbClr val="000000"/>
                </a:solidFill>
              </a:rPr>
              <a:t>Dr. Hammond advises on a particular disease state and the company’s clinical trial progression for relevant treatments. </a:t>
            </a:r>
          </a:p>
          <a:p>
            <a:pPr lvl="0"/>
            <a:r>
              <a:rPr lang="en-US" sz="2000" dirty="0" err="1">
                <a:solidFill>
                  <a:srgbClr val="000000"/>
                </a:solidFill>
              </a:rPr>
              <a:t>DrugMaker</a:t>
            </a:r>
            <a:r>
              <a:rPr lang="en-US" sz="2000" dirty="0">
                <a:solidFill>
                  <a:srgbClr val="000000"/>
                </a:solidFill>
              </a:rPr>
              <a:t> Inc. is conducting a multi-center, placebo-controlled, double-blinded, Phase 3 clinical trial, and Dr. Hammond proposes to be the PI for one of the trial sites. </a:t>
            </a:r>
          </a:p>
          <a:p>
            <a:pPr lvl="0"/>
            <a:r>
              <a:rPr lang="en-US" sz="2000" dirty="0">
                <a:solidFill>
                  <a:srgbClr val="000000"/>
                </a:solidFill>
              </a:rPr>
              <a:t>The trial will enroll 2,500 patients, and the UF investigational site will enroll 12 patients. </a:t>
            </a:r>
          </a:p>
          <a:p>
            <a:pPr lvl="0"/>
            <a:r>
              <a:rPr lang="en-US" sz="2000" dirty="0">
                <a:solidFill>
                  <a:srgbClr val="000000"/>
                </a:solidFill>
              </a:rPr>
              <a:t>Dr. Hammond and all UF study staff will be blinded to the treatment and control groups. </a:t>
            </a:r>
          </a:p>
          <a:p>
            <a:pPr lvl="0"/>
            <a:r>
              <a:rPr lang="en-US" sz="2000" dirty="0" err="1">
                <a:solidFill>
                  <a:srgbClr val="000000"/>
                </a:solidFill>
              </a:rPr>
              <a:t>DrugMaker</a:t>
            </a:r>
            <a:r>
              <a:rPr lang="en-US" sz="2000" dirty="0">
                <a:solidFill>
                  <a:srgbClr val="000000"/>
                </a:solidFill>
              </a:rPr>
              <a:t> Inc. is using a Clinical Research Organization to monitor the study and perform data analysis.</a:t>
            </a:r>
          </a:p>
          <a:p>
            <a:pPr marL="0" indent="0">
              <a:buNone/>
            </a:pPr>
            <a:endParaRPr lang="en-US" dirty="0"/>
          </a:p>
        </p:txBody>
      </p:sp>
    </p:spTree>
    <p:extLst>
      <p:ext uri="{BB962C8B-B14F-4D97-AF65-F5344CB8AC3E}">
        <p14:creationId xmlns:p14="http://schemas.microsoft.com/office/powerpoint/2010/main" val="3905153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Room</a:t>
            </a:r>
            <a:endParaRPr lang="en-US" dirty="0"/>
          </a:p>
        </p:txBody>
      </p:sp>
      <p:sp>
        <p:nvSpPr>
          <p:cNvPr id="3" name="Content Placeholder 2"/>
          <p:cNvSpPr>
            <a:spLocks noGrp="1"/>
          </p:cNvSpPr>
          <p:nvPr>
            <p:ph idx="1"/>
          </p:nvPr>
        </p:nvSpPr>
        <p:spPr>
          <a:xfrm>
            <a:off x="739049" y="2148376"/>
            <a:ext cx="10515600" cy="4351338"/>
          </a:xfrm>
        </p:spPr>
        <p:txBody>
          <a:bodyPr>
            <a:normAutofit/>
          </a:bodyPr>
          <a:lstStyle/>
          <a:p>
            <a:r>
              <a:rPr lang="en-US" dirty="0"/>
              <a:t>What are the inherent controls?</a:t>
            </a:r>
          </a:p>
          <a:p>
            <a:r>
              <a:rPr lang="en-US" dirty="0"/>
              <a:t>What additional controls would be appropriate for this research?</a:t>
            </a:r>
          </a:p>
          <a:p>
            <a:r>
              <a:rPr lang="en-US" dirty="0"/>
              <a:t>What questions do you have for Dr. Hammond?</a:t>
            </a:r>
          </a:p>
          <a:p>
            <a:endParaRPr lang="en-US" dirty="0"/>
          </a:p>
          <a:p>
            <a:r>
              <a:rPr lang="en-US" dirty="0"/>
              <a:t>Upon return, type (or copy) your responses into the chat when cued.</a:t>
            </a:r>
          </a:p>
          <a:p>
            <a:pPr marL="404813" indent="-404813">
              <a:buNone/>
            </a:pPr>
            <a:endParaRPr lang="en-US" dirty="0" smtClean="0"/>
          </a:p>
          <a:p>
            <a:endParaRPr lang="en-US" dirty="0"/>
          </a:p>
        </p:txBody>
      </p:sp>
    </p:spTree>
    <p:extLst>
      <p:ext uri="{BB962C8B-B14F-4D97-AF65-F5344CB8AC3E}">
        <p14:creationId xmlns:p14="http://schemas.microsoft.com/office/powerpoint/2010/main" val="1486235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34468" cy="1325563"/>
          </a:xfrm>
        </p:spPr>
        <p:txBody>
          <a:bodyPr/>
          <a:lstStyle/>
          <a:p>
            <a:r>
              <a:rPr lang="en-US" dirty="0"/>
              <a:t>Case </a:t>
            </a:r>
            <a:r>
              <a:rPr lang="en-US" dirty="0" smtClean="0"/>
              <a:t>Study: </a:t>
            </a:r>
            <a:r>
              <a:rPr lang="en-US" dirty="0"/>
              <a:t>Inherent Controls</a:t>
            </a:r>
          </a:p>
        </p:txBody>
      </p:sp>
      <p:sp>
        <p:nvSpPr>
          <p:cNvPr id="5" name="Content Placeholder 4"/>
          <p:cNvSpPr>
            <a:spLocks noGrp="1"/>
          </p:cNvSpPr>
          <p:nvPr>
            <p:ph idx="1"/>
          </p:nvPr>
        </p:nvSpPr>
        <p:spPr/>
        <p:txBody>
          <a:bodyPr/>
          <a:lstStyle/>
          <a:p>
            <a:r>
              <a:rPr lang="en-US" dirty="0"/>
              <a:t>Investigators blinded to treatment groups</a:t>
            </a:r>
          </a:p>
          <a:p>
            <a:r>
              <a:rPr lang="en-US" dirty="0"/>
              <a:t>Low percentage of enrollment at the investigator’s site</a:t>
            </a:r>
          </a:p>
          <a:p>
            <a:r>
              <a:rPr lang="en-US" dirty="0"/>
              <a:t>Monitoring of research and data analysis by CRO</a:t>
            </a:r>
          </a:p>
          <a:p>
            <a:endParaRPr lang="en-US" dirty="0"/>
          </a:p>
          <a:p>
            <a:r>
              <a:rPr lang="en-US" dirty="0"/>
              <a:t>Additional questions:</a:t>
            </a:r>
          </a:p>
          <a:p>
            <a:pPr lvl="1"/>
            <a:r>
              <a:rPr lang="en-US" dirty="0"/>
              <a:t>What are the roles of the interested investigator?</a:t>
            </a:r>
          </a:p>
          <a:p>
            <a:pPr lvl="1"/>
            <a:r>
              <a:rPr lang="en-US" dirty="0"/>
              <a:t>Are the study endpoints objective?</a:t>
            </a:r>
          </a:p>
          <a:p>
            <a:pPr lvl="1"/>
            <a:r>
              <a:rPr lang="en-US" dirty="0"/>
              <a:t>Does the study include any non-interested faculty/physicians?</a:t>
            </a:r>
          </a:p>
          <a:p>
            <a:pPr marL="0" indent="0">
              <a:buNone/>
            </a:pPr>
            <a:endParaRPr lang="en-US" dirty="0"/>
          </a:p>
        </p:txBody>
      </p:sp>
    </p:spTree>
    <p:extLst>
      <p:ext uri="{BB962C8B-B14F-4D97-AF65-F5344CB8AC3E}">
        <p14:creationId xmlns:p14="http://schemas.microsoft.com/office/powerpoint/2010/main" val="1618493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Case </a:t>
            </a:r>
            <a:r>
              <a:rPr lang="en-US" dirty="0" smtClean="0"/>
              <a:t>Study: </a:t>
            </a:r>
            <a:r>
              <a:rPr lang="en-US" dirty="0"/>
              <a:t>Additional Controls</a:t>
            </a:r>
          </a:p>
        </p:txBody>
      </p:sp>
      <p:sp>
        <p:nvSpPr>
          <p:cNvPr id="5" name="Content Placeholder 1"/>
          <p:cNvSpPr txBox="1">
            <a:spLocks/>
          </p:cNvSpPr>
          <p:nvPr/>
        </p:nvSpPr>
        <p:spPr>
          <a:xfrm>
            <a:off x="2864546" y="0"/>
            <a:ext cx="6804129" cy="492101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dirty="0" smtClean="0">
              <a:latin typeface="+mj-lt"/>
            </a:endParaRPr>
          </a:p>
        </p:txBody>
      </p:sp>
      <p:sp>
        <p:nvSpPr>
          <p:cNvPr id="6" name="Content Placeholder 5"/>
          <p:cNvSpPr>
            <a:spLocks noGrp="1"/>
          </p:cNvSpPr>
          <p:nvPr>
            <p:ph idx="1"/>
          </p:nvPr>
        </p:nvSpPr>
        <p:spPr/>
        <p:txBody>
          <a:bodyPr/>
          <a:lstStyle/>
          <a:p>
            <a:r>
              <a:rPr lang="en-US" dirty="0"/>
              <a:t>Dr. Hammond may not obtain informed consent.</a:t>
            </a:r>
          </a:p>
          <a:p>
            <a:r>
              <a:rPr lang="en-US" dirty="0"/>
              <a:t>The informed consent document will contain COI disclosure language.</a:t>
            </a:r>
          </a:p>
          <a:p>
            <a:r>
              <a:rPr lang="en-US" dirty="0"/>
              <a:t>Dr. Hammond must disclose the interest to research personnel and in resulting publications or presentations.</a:t>
            </a:r>
          </a:p>
          <a:p>
            <a:pPr marL="0" indent="0">
              <a:buNone/>
            </a:pPr>
            <a:endParaRPr lang="en-US" dirty="0"/>
          </a:p>
          <a:p>
            <a:r>
              <a:rPr lang="en-US" dirty="0"/>
              <a:t>Additional questions:</a:t>
            </a:r>
          </a:p>
          <a:p>
            <a:pPr lvl="1"/>
            <a:r>
              <a:rPr lang="en-US" dirty="0"/>
              <a:t>Are there trainees working on the study?</a:t>
            </a:r>
          </a:p>
          <a:p>
            <a:pPr lvl="1"/>
            <a:r>
              <a:rPr lang="en-US" dirty="0"/>
              <a:t>Should there be an independent data reviewer?</a:t>
            </a:r>
          </a:p>
          <a:p>
            <a:pPr lvl="1"/>
            <a:r>
              <a:rPr lang="en-US" dirty="0"/>
              <a:t>Is this study being reviewed by an external IRB?</a:t>
            </a:r>
          </a:p>
          <a:p>
            <a:pPr marL="0" indent="0">
              <a:buNone/>
            </a:pPr>
            <a:endParaRPr lang="en-US" dirty="0"/>
          </a:p>
        </p:txBody>
      </p:sp>
    </p:spTree>
    <p:extLst>
      <p:ext uri="{BB962C8B-B14F-4D97-AF65-F5344CB8AC3E}">
        <p14:creationId xmlns:p14="http://schemas.microsoft.com/office/powerpoint/2010/main" val="4163720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and State Regulations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104889"/>
              </p:ext>
            </p:extLst>
          </p:nvPr>
        </p:nvGraphicFramePr>
        <p:xfrm>
          <a:off x="773017" y="1964674"/>
          <a:ext cx="10515600" cy="39319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49802958"/>
                    </a:ext>
                  </a:extLst>
                </a:gridCol>
                <a:gridCol w="5257800">
                  <a:extLst>
                    <a:ext uri="{9D8B030D-6E8A-4147-A177-3AD203B41FA5}">
                      <a16:colId xmlns:a16="http://schemas.microsoft.com/office/drawing/2014/main" val="178724807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rPr>
                        <a:t>PHS Regulation</a:t>
                      </a:r>
                      <a:endParaRPr lang="en-US" sz="1800" b="0" kern="1200" dirty="0" smtClean="0">
                        <a:solidFill>
                          <a:schemeClr val="tx1"/>
                        </a:solidFill>
                        <a:latin typeface="+mn-lt"/>
                        <a:ea typeface="+mn-ea"/>
                        <a:cs typeface="+mn-cs"/>
                      </a:endParaRPr>
                    </a:p>
                    <a:p>
                      <a:endParaRPr lang="en-US" dirty="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sng" kern="1200" dirty="0" smtClean="0">
                          <a:hlinkClick r:id="rId3"/>
                        </a:rPr>
                        <a:t>https://www.govinfo.gov/content/pkg/FR-2011-08-25/pdf/2011-21633.pdf</a:t>
                      </a:r>
                      <a:r>
                        <a:rPr lang="en-US" sz="1800" b="0" u="sng" kern="1200" dirty="0" smtClean="0"/>
                        <a:t> </a:t>
                      </a:r>
                      <a:endParaRPr lang="en-US" sz="1800" b="0" u="sng" kern="1200" dirty="0" smtClean="0">
                        <a:solidFill>
                          <a:srgbClr val="116AC4"/>
                        </a:solidFill>
                        <a:latin typeface="+mn-lt"/>
                        <a:ea typeface="+mn-ea"/>
                        <a:cs typeface="+mn-cs"/>
                      </a:endParaRPr>
                    </a:p>
                    <a:p>
                      <a:endParaRPr lang="en-US" dirty="0"/>
                    </a:p>
                  </a:txBody>
                  <a:tcPr>
                    <a:solidFill>
                      <a:schemeClr val="accent5">
                        <a:lumMod val="20000"/>
                        <a:lumOff val="80000"/>
                      </a:schemeClr>
                    </a:solidFill>
                  </a:tcPr>
                </a:tc>
                <a:extLst>
                  <a:ext uri="{0D108BD9-81ED-4DB2-BD59-A6C34878D82A}">
                    <a16:rowId xmlns:a16="http://schemas.microsoft.com/office/drawing/2014/main" val="410378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NSF Proposal</a:t>
                      </a:r>
                      <a:r>
                        <a:rPr lang="en-US" sz="1800" kern="1200" baseline="0" dirty="0" smtClean="0"/>
                        <a:t> &amp; Award Policies &amp; Procedures Guide</a:t>
                      </a:r>
                      <a:endParaRPr lang="en-US" sz="1800" b="1" kern="1200" dirty="0" smtClean="0">
                        <a:solidFill>
                          <a:schemeClr val="accent2"/>
                        </a:solidFill>
                        <a:latin typeface="+mn-lt"/>
                        <a:ea typeface="+mn-ea"/>
                        <a:cs typeface="+mn-cs"/>
                      </a:endParaRPr>
                    </a:p>
                    <a:p>
                      <a:endParaRPr lang="en-US" dirty="0"/>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4"/>
                        </a:rPr>
                        <a:t>https://www.nsf.gov/bfa/dias/policy/</a:t>
                      </a:r>
                      <a:r>
                        <a:rPr lang="en-US" sz="1800" dirty="0" smtClean="0"/>
                        <a:t> </a:t>
                      </a:r>
                    </a:p>
                    <a:p>
                      <a:endParaRPr lang="en-US" dirty="0"/>
                    </a:p>
                  </a:txBody>
                  <a:tcPr>
                    <a:solidFill>
                      <a:schemeClr val="accent5">
                        <a:lumMod val="40000"/>
                        <a:lumOff val="60000"/>
                      </a:schemeClr>
                    </a:solidFill>
                  </a:tcPr>
                </a:tc>
                <a:extLst>
                  <a:ext uri="{0D108BD9-81ED-4DB2-BD59-A6C34878D82A}">
                    <a16:rowId xmlns:a16="http://schemas.microsoft.com/office/drawing/2014/main" val="15775943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t>Florida State Statute 112.313 (Standards of conduct for public officers, employees of agencies, and local government attorneys)</a:t>
                      </a:r>
                      <a:endParaRPr lang="en-US" sz="1800" b="1" kern="1200" baseline="0" dirty="0" smtClean="0">
                        <a:solidFill>
                          <a:schemeClr val="accent2"/>
                        </a:solidFill>
                        <a:latin typeface="+mn-lt"/>
                        <a:ea typeface="+mn-ea"/>
                        <a:cs typeface="+mn-cs"/>
                      </a:endParaRPr>
                    </a:p>
                    <a:p>
                      <a:endParaRPr lang="en-US" dirty="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smtClean="0">
                          <a:hlinkClick r:id="rId5"/>
                        </a:rPr>
                        <a:t>http://www.leg.state.fl.us/statutes/index.cfm?App_mode=Display_Statute&amp;Search_String=&amp;URL=0100-0199/0112/0112PARTIIIContentsIndex.html</a:t>
                      </a:r>
                      <a:r>
                        <a:rPr lang="en-US" sz="1800" u="sng" kern="1200" dirty="0" smtClean="0"/>
                        <a:t>  </a:t>
                      </a:r>
                      <a:endParaRPr lang="en-US" sz="1800" u="sng" kern="1200" dirty="0" smtClean="0">
                        <a:solidFill>
                          <a:srgbClr val="116AC4"/>
                        </a:solidFill>
                        <a:latin typeface="+mn-lt"/>
                        <a:ea typeface="+mn-ea"/>
                        <a:cs typeface="+mn-cs"/>
                      </a:endParaRPr>
                    </a:p>
                    <a:p>
                      <a:endParaRPr lang="en-US" dirty="0"/>
                    </a:p>
                  </a:txBody>
                  <a:tcPr>
                    <a:solidFill>
                      <a:schemeClr val="accent5">
                        <a:lumMod val="20000"/>
                        <a:lumOff val="80000"/>
                      </a:schemeClr>
                    </a:solidFill>
                  </a:tcPr>
                </a:tc>
                <a:extLst>
                  <a:ext uri="{0D108BD9-81ED-4DB2-BD59-A6C34878D82A}">
                    <a16:rowId xmlns:a16="http://schemas.microsoft.com/office/drawing/2014/main" val="38150952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Florida</a:t>
                      </a:r>
                      <a:r>
                        <a:rPr lang="en-US" sz="1800" baseline="0" dirty="0" smtClean="0"/>
                        <a:t> State Statute </a:t>
                      </a:r>
                      <a:r>
                        <a:rPr lang="en-US" sz="1800" kern="1200" baseline="0" dirty="0" smtClean="0"/>
                        <a:t>1012.977 (Disclosure of contracts that affect the integrity of state universities or entities)</a:t>
                      </a:r>
                      <a:endParaRPr lang="en-US" sz="1800" b="1" kern="1200" baseline="0" dirty="0" smtClean="0">
                        <a:solidFill>
                          <a:schemeClr val="accent2"/>
                        </a:solidFill>
                        <a:latin typeface="+mn-lt"/>
                        <a:ea typeface="+mn-ea"/>
                        <a:cs typeface="+mn-cs"/>
                      </a:endParaRPr>
                    </a:p>
                    <a:p>
                      <a:endParaRPr lang="en-US" dirty="0"/>
                    </a:p>
                  </a:txBody>
                  <a:tcPr>
                    <a:solidFill>
                      <a:schemeClr val="accent5">
                        <a:lumMod val="40000"/>
                        <a:lumOff val="60000"/>
                      </a:schemeClr>
                    </a:solidFill>
                  </a:tcPr>
                </a:tc>
                <a:tc>
                  <a:txBody>
                    <a:bodyPr/>
                    <a:lstStyle/>
                    <a:p>
                      <a:r>
                        <a:rPr lang="en-US" sz="1800" dirty="0" smtClean="0">
                          <a:hlinkClick r:id="rId6"/>
                        </a:rPr>
                        <a:t>http://www.leg.state.fl.us/Statutes/index.cfm?App_mode=Display_Statute&amp;Search_String=&amp;URL=1000-1099/1012/Sections/1012.977.html  </a:t>
                      </a:r>
                      <a:endParaRPr lang="en-US" sz="1800" dirty="0"/>
                    </a:p>
                  </a:txBody>
                  <a:tcPr>
                    <a:solidFill>
                      <a:schemeClr val="accent5">
                        <a:lumMod val="40000"/>
                        <a:lumOff val="60000"/>
                      </a:schemeClr>
                    </a:solidFill>
                  </a:tcPr>
                </a:tc>
                <a:extLst>
                  <a:ext uri="{0D108BD9-81ED-4DB2-BD59-A6C34878D82A}">
                    <a16:rowId xmlns:a16="http://schemas.microsoft.com/office/drawing/2014/main" val="1860421810"/>
                  </a:ext>
                </a:extLst>
              </a:tr>
            </a:tbl>
          </a:graphicData>
        </a:graphic>
      </p:graphicFrame>
    </p:spTree>
    <p:extLst>
      <p:ext uri="{BB962C8B-B14F-4D97-AF65-F5344CB8AC3E}">
        <p14:creationId xmlns:p14="http://schemas.microsoft.com/office/powerpoint/2010/main" val="4016005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512" y="124214"/>
            <a:ext cx="10515600" cy="1325563"/>
          </a:xfrm>
        </p:spPr>
        <p:txBody>
          <a:bodyPr/>
          <a:lstStyle/>
          <a:p>
            <a:pPr algn="ctr"/>
            <a:r>
              <a:rPr lang="en-US" dirty="0">
                <a:latin typeface="Calibri" panose="020F0502020204030204" pitchFamily="34" charset="0"/>
                <a:cs typeface="Calibri" panose="020F0502020204030204" pitchFamily="34" charset="0"/>
              </a:rPr>
              <a:t>University of Florida Online Resources</a:t>
            </a:r>
          </a:p>
        </p:txBody>
      </p:sp>
      <p:graphicFrame>
        <p:nvGraphicFramePr>
          <p:cNvPr id="10" name="Table 9"/>
          <p:cNvGraphicFramePr>
            <a:graphicFrameLocks noGrp="1"/>
          </p:cNvGraphicFramePr>
          <p:nvPr>
            <p:extLst>
              <p:ext uri="{D42A27DB-BD31-4B8C-83A1-F6EECF244321}">
                <p14:modId xmlns:p14="http://schemas.microsoft.com/office/powerpoint/2010/main" val="3139146056"/>
              </p:ext>
            </p:extLst>
          </p:nvPr>
        </p:nvGraphicFramePr>
        <p:xfrm>
          <a:off x="916658" y="1588546"/>
          <a:ext cx="10020454" cy="4490369"/>
        </p:xfrm>
        <a:graphic>
          <a:graphicData uri="http://schemas.openxmlformats.org/drawingml/2006/table">
            <a:tbl>
              <a:tblPr firstRow="1" bandRow="1">
                <a:tableStyleId>{5C22544A-7EE6-4342-B048-85BDC9FD1C3A}</a:tableStyleId>
              </a:tblPr>
              <a:tblGrid>
                <a:gridCol w="4677274">
                  <a:extLst>
                    <a:ext uri="{9D8B030D-6E8A-4147-A177-3AD203B41FA5}">
                      <a16:colId xmlns:a16="http://schemas.microsoft.com/office/drawing/2014/main" val="686537306"/>
                    </a:ext>
                  </a:extLst>
                </a:gridCol>
                <a:gridCol w="5343180">
                  <a:extLst>
                    <a:ext uri="{9D8B030D-6E8A-4147-A177-3AD203B41FA5}">
                      <a16:colId xmlns:a16="http://schemas.microsoft.com/office/drawing/2014/main" val="3050547152"/>
                    </a:ext>
                  </a:extLst>
                </a:gridCol>
              </a:tblGrid>
              <a:tr h="692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ED7D31"/>
                          </a:solidFill>
                          <a:effectLst/>
                          <a:uLnTx/>
                          <a:uFillTx/>
                          <a:latin typeface="+mn-lt"/>
                          <a:ea typeface="+mn-ea"/>
                          <a:cs typeface="+mn-cs"/>
                        </a:rPr>
                        <a:t>Research COI | UFRI</a:t>
                      </a:r>
                    </a:p>
                    <a:p>
                      <a:pPr algn="l"/>
                      <a:endParaRPr lang="en-US" dirty="0"/>
                    </a:p>
                  </a:txBody>
                  <a:tcPr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sng" dirty="0" smtClean="0">
                          <a:solidFill>
                            <a:srgbClr val="3C6B9A"/>
                          </a:solidFill>
                          <a:hlinkClick r:id="rId3"/>
                        </a:rPr>
                        <a:t>https://</a:t>
                      </a:r>
                      <a:r>
                        <a:rPr lang="en-US" sz="2400" b="0" u="sng" dirty="0" smtClean="0">
                          <a:solidFill>
                            <a:srgbClr val="116AC4"/>
                          </a:solidFill>
                          <a:hlinkClick r:id="rId3"/>
                        </a:rPr>
                        <a:t>r</a:t>
                      </a:r>
                      <a:r>
                        <a:rPr lang="en-US" sz="2400" b="0" u="sng" dirty="0" smtClean="0">
                          <a:solidFill>
                            <a:srgbClr val="3C6B9A"/>
                          </a:solidFill>
                          <a:hlinkClick r:id="rId3"/>
                        </a:rPr>
                        <a:t>esearch.ufl.edu/compliance.html</a:t>
                      </a:r>
                      <a:endParaRPr lang="en-US" sz="2400" b="0" dirty="0">
                        <a:solidFill>
                          <a:srgbClr val="3C6B9A"/>
                        </a:solidFill>
                      </a:endParaRPr>
                    </a:p>
                  </a:txBody>
                  <a:tcPr anchor="ctr">
                    <a:solidFill>
                      <a:schemeClr val="accent5">
                        <a:lumMod val="20000"/>
                        <a:lumOff val="80000"/>
                      </a:schemeClr>
                    </a:solidFill>
                  </a:tcPr>
                </a:tc>
                <a:extLst>
                  <a:ext uri="{0D108BD9-81ED-4DB2-BD59-A6C34878D82A}">
                    <a16:rowId xmlns:a16="http://schemas.microsoft.com/office/drawing/2014/main" val="228156700"/>
                  </a:ext>
                </a:extLst>
              </a:tr>
              <a:tr h="692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ED7D31"/>
                          </a:solidFill>
                          <a:effectLst/>
                          <a:uLnTx/>
                          <a:uFillTx/>
                          <a:latin typeface="+mn-lt"/>
                          <a:ea typeface="+mn-ea"/>
                          <a:cs typeface="+mn-cs"/>
                        </a:rPr>
                        <a:t>UF COI Program</a:t>
                      </a:r>
                    </a:p>
                    <a:p>
                      <a:pPr algn="l"/>
                      <a:endParaRPr lang="en-US" dirty="0"/>
                    </a:p>
                  </a:txBody>
                  <a:tcPr anchor="c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sng" dirty="0" smtClean="0">
                          <a:hlinkClick r:id="rId4"/>
                        </a:rPr>
                        <a:t>https://coi.ufl.edu/</a:t>
                      </a:r>
                      <a:r>
                        <a:rPr lang="en-US" sz="2400" b="0" u="sng" dirty="0" smtClean="0"/>
                        <a:t>   </a:t>
                      </a:r>
                      <a:endParaRPr lang="en-US" sz="2400" b="0" u="sng" dirty="0" smtClean="0">
                        <a:solidFill>
                          <a:schemeClr val="accent2"/>
                        </a:solidFill>
                      </a:endParaRPr>
                    </a:p>
                  </a:txBody>
                  <a:tcPr anchor="ctr">
                    <a:solidFill>
                      <a:schemeClr val="accent5">
                        <a:lumMod val="40000"/>
                        <a:lumOff val="60000"/>
                      </a:schemeClr>
                    </a:solidFill>
                  </a:tcPr>
                </a:tc>
                <a:extLst>
                  <a:ext uri="{0D108BD9-81ED-4DB2-BD59-A6C34878D82A}">
                    <a16:rowId xmlns:a16="http://schemas.microsoft.com/office/drawing/2014/main" val="2820833962"/>
                  </a:ext>
                </a:extLst>
              </a:tr>
              <a:tr h="588929">
                <a:tc>
                  <a:txBody>
                    <a:bodyPr/>
                    <a:lstStyle/>
                    <a:p>
                      <a:pPr algn="l"/>
                      <a:r>
                        <a:rPr kumimoji="0" lang="en-US" sz="3200" b="0" i="0" u="none" strike="noStrike" kern="1200" cap="none" spc="0" normalizeH="0" baseline="0" noProof="0" dirty="0" smtClean="0">
                          <a:ln>
                            <a:noFill/>
                          </a:ln>
                          <a:solidFill>
                            <a:srgbClr val="ED7D31"/>
                          </a:solidFill>
                          <a:effectLst/>
                          <a:uLnTx/>
                          <a:uFillTx/>
                          <a:latin typeface="+mn-lt"/>
                          <a:ea typeface="+mn-ea"/>
                          <a:cs typeface="+mn-cs"/>
                        </a:rPr>
                        <a:t>UFOLIO</a:t>
                      </a:r>
                      <a:endParaRPr lang="en-US" dirty="0"/>
                    </a:p>
                  </a:txBody>
                  <a:tcPr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sng" dirty="0" smtClean="0">
                          <a:hlinkClick r:id="rId5"/>
                        </a:rPr>
                        <a:t>https://compliance.ufl.edu/ufolio</a:t>
                      </a:r>
                      <a:r>
                        <a:rPr lang="en-US" sz="2400" b="0" dirty="0" smtClean="0">
                          <a:hlinkClick r:id="rId5"/>
                        </a:rPr>
                        <a:t>/</a:t>
                      </a:r>
                      <a:endParaRPr lang="en-US" sz="2400" b="0" dirty="0" smtClean="0">
                        <a:solidFill>
                          <a:srgbClr val="EC7728"/>
                        </a:solidFill>
                      </a:endParaRPr>
                    </a:p>
                  </a:txBody>
                  <a:tcPr anchor="ctr">
                    <a:solidFill>
                      <a:schemeClr val="accent5">
                        <a:lumMod val="20000"/>
                        <a:lumOff val="80000"/>
                      </a:schemeClr>
                    </a:solidFill>
                  </a:tcPr>
                </a:tc>
                <a:extLst>
                  <a:ext uri="{0D108BD9-81ED-4DB2-BD59-A6C34878D82A}">
                    <a16:rowId xmlns:a16="http://schemas.microsoft.com/office/drawing/2014/main" val="1603979904"/>
                  </a:ext>
                </a:extLst>
              </a:tr>
              <a:tr h="1088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ED7D31"/>
                          </a:solidFill>
                          <a:effectLst/>
                          <a:uLnTx/>
                          <a:uFillTx/>
                          <a:latin typeface="+mn-lt"/>
                          <a:ea typeface="+mn-ea"/>
                          <a:cs typeface="+mn-cs"/>
                        </a:rPr>
                        <a:t>Disclosing Foreign Activities </a:t>
                      </a:r>
                    </a:p>
                    <a:p>
                      <a:pPr algn="l"/>
                      <a:endParaRPr lang="en-US" dirty="0"/>
                    </a:p>
                  </a:txBody>
                  <a:tcPr anchor="ctr">
                    <a:solidFill>
                      <a:schemeClr val="accent5">
                        <a:lumMod val="40000"/>
                        <a:lumOff val="60000"/>
                      </a:schemeClr>
                    </a:solidFill>
                  </a:tcPr>
                </a:tc>
                <a:tc>
                  <a:txBody>
                    <a:bodyPr/>
                    <a:lstStyle/>
                    <a:p>
                      <a:r>
                        <a:rPr lang="en-US" sz="2400" b="0" dirty="0" smtClean="0">
                          <a:hlinkClick r:id="rId6"/>
                        </a:rPr>
                        <a:t>https://research.ufl.edu/foreign-activities-disclosure.html</a:t>
                      </a:r>
                      <a:r>
                        <a:rPr lang="en-US" sz="2400" b="0" dirty="0" smtClean="0"/>
                        <a:t> </a:t>
                      </a:r>
                      <a:endParaRPr lang="en-US" sz="2400" b="0" dirty="0"/>
                    </a:p>
                  </a:txBody>
                  <a:tcPr anchor="ctr">
                    <a:solidFill>
                      <a:schemeClr val="accent5">
                        <a:lumMod val="40000"/>
                        <a:lumOff val="60000"/>
                      </a:schemeClr>
                    </a:solidFill>
                  </a:tcPr>
                </a:tc>
                <a:extLst>
                  <a:ext uri="{0D108BD9-81ED-4DB2-BD59-A6C34878D82A}">
                    <a16:rowId xmlns:a16="http://schemas.microsoft.com/office/drawing/2014/main" val="3889810567"/>
                  </a:ext>
                </a:extLst>
              </a:tr>
              <a:tr h="692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ED7D31"/>
                          </a:solidFill>
                          <a:effectLst/>
                          <a:uLnTx/>
                          <a:uFillTx/>
                          <a:latin typeface="+mn-lt"/>
                          <a:ea typeface="+mn-ea"/>
                          <a:cs typeface="+mn-cs"/>
                        </a:rPr>
                        <a:t>UFIRST</a:t>
                      </a:r>
                    </a:p>
                    <a:p>
                      <a:pPr algn="l"/>
                      <a:endParaRPr lang="en-US" dirty="0"/>
                    </a:p>
                  </a:txBody>
                  <a:tcPr anchor="ctr">
                    <a:solidFill>
                      <a:schemeClr val="accent5">
                        <a:lumMod val="20000"/>
                        <a:lumOff val="80000"/>
                      </a:schemeClr>
                    </a:solidFill>
                  </a:tcPr>
                </a:tc>
                <a:tc>
                  <a:txBody>
                    <a:bodyPr/>
                    <a:lstStyle/>
                    <a:p>
                      <a:r>
                        <a:rPr lang="en-US" sz="2400" b="0" dirty="0" smtClean="0">
                          <a:hlinkClick r:id="rId7"/>
                        </a:rPr>
                        <a:t>https://grants.research.ufl.edu</a:t>
                      </a:r>
                      <a:r>
                        <a:rPr lang="en-US" sz="2400" b="0" baseline="0" dirty="0" smtClean="0"/>
                        <a:t> </a:t>
                      </a:r>
                      <a:endParaRPr lang="en-US" sz="2400" b="0" dirty="0"/>
                    </a:p>
                  </a:txBody>
                  <a:tcPr anchor="ctr">
                    <a:solidFill>
                      <a:schemeClr val="accent5">
                        <a:lumMod val="20000"/>
                        <a:lumOff val="80000"/>
                      </a:schemeClr>
                    </a:solidFill>
                  </a:tcPr>
                </a:tc>
                <a:extLst>
                  <a:ext uri="{0D108BD9-81ED-4DB2-BD59-A6C34878D82A}">
                    <a16:rowId xmlns:a16="http://schemas.microsoft.com/office/drawing/2014/main" val="3193767331"/>
                  </a:ext>
                </a:extLst>
              </a:tr>
            </a:tbl>
          </a:graphicData>
        </a:graphic>
      </p:graphicFrame>
    </p:spTree>
    <p:extLst>
      <p:ext uri="{BB962C8B-B14F-4D97-AF65-F5344CB8AC3E}">
        <p14:creationId xmlns:p14="http://schemas.microsoft.com/office/powerpoint/2010/main" val="4004442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40" y="5004478"/>
            <a:ext cx="10971609" cy="1257781"/>
          </a:xfrm>
        </p:spPr>
        <p:txBody>
          <a:bodyPr/>
          <a:lstStyle/>
          <a:p>
            <a:pPr lvl="0" algn="l"/>
            <a:r>
              <a:rPr lang="en-US" dirty="0">
                <a:solidFill>
                  <a:srgbClr val="002060"/>
                </a:solidFill>
              </a:rPr>
              <a:t>Survey:										|		30-day post seminar series </a:t>
            </a:r>
            <a:br>
              <a:rPr lang="en-US" dirty="0">
                <a:solidFill>
                  <a:srgbClr val="002060"/>
                </a:solidFill>
              </a:rPr>
            </a:br>
            <a:r>
              <a:rPr lang="en-US" dirty="0">
                <a:solidFill>
                  <a:srgbClr val="002060"/>
                </a:solidFill>
                <a:hlinkClick r:id="rId4" action="ppaction://hlinkfile">
                  <a:extLst>
                    <a:ext uri="{A12FA001-AC4F-418D-AE19-62706E023703}">
                      <ahyp:hlinkClr xmlns:ahyp="http://schemas.microsoft.com/office/drawing/2018/hyperlinkcolor" xmlns="" val="tx"/>
                    </a:ext>
                  </a:extLst>
                </a:hlinkClick>
              </a:rPr>
              <a:t>bit.ly/rcr2022</a:t>
            </a:r>
            <a:r>
              <a:rPr lang="en-US" dirty="0">
                <a:solidFill>
                  <a:srgbClr val="002060"/>
                </a:solidFill>
              </a:rPr>
              <a:t>							|		interviews</a:t>
            </a:r>
          </a:p>
        </p:txBody>
      </p:sp>
      <p:pic>
        <p:nvPicPr>
          <p:cNvPr id="15" name="Picture Placeholder 14" descr="Graphical user interface&#10;&#10;Description automatically generated">
            <a:extLst>
              <a:ext uri="{FF2B5EF4-FFF2-40B4-BE49-F238E27FC236}">
                <a16:creationId xmlns:a16="http://schemas.microsoft.com/office/drawing/2014/main" id="{717061F3-5D35-49EE-9A0E-0323AE770E0A}"/>
              </a:ext>
            </a:extLst>
          </p:cNvPr>
          <p:cNvPicPr>
            <a:picLocks noGrp="1" noChangeAspect="1"/>
          </p:cNvPicPr>
          <p:nvPr>
            <p:ph type="pic" sz="quarter" idx="10"/>
          </p:nvPr>
        </p:nvPicPr>
        <p:blipFill>
          <a:blip r:embed="rId5"/>
          <a:srcRect t="16633" b="16633"/>
          <a:stretch>
            <a:fillRect/>
          </a:stretch>
        </p:blipFill>
        <p:spPr/>
      </p:pic>
      <p:sp>
        <p:nvSpPr>
          <p:cNvPr id="16" name="TextBox 15">
            <a:extLst>
              <a:ext uri="{FF2B5EF4-FFF2-40B4-BE49-F238E27FC236}">
                <a16:creationId xmlns:a16="http://schemas.microsoft.com/office/drawing/2014/main" id="{FB243AF3-5309-4781-9B7D-5DCB2DEE564E}"/>
              </a:ext>
            </a:extLst>
          </p:cNvPr>
          <p:cNvSpPr txBox="1"/>
          <p:nvPr/>
        </p:nvSpPr>
        <p:spPr>
          <a:xfrm>
            <a:off x="3077463" y="1228289"/>
            <a:ext cx="5541818" cy="17645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We value your input! Your feedback helps us improve the RCR Series!</a:t>
            </a:r>
          </a:p>
        </p:txBody>
      </p:sp>
    </p:spTree>
    <p:custDataLst>
      <p:tags r:id="rId1"/>
    </p:custDataLst>
    <p:extLst>
      <p:ext uri="{BB962C8B-B14F-4D97-AF65-F5344CB8AC3E}">
        <p14:creationId xmlns:p14="http://schemas.microsoft.com/office/powerpoint/2010/main" val="309041595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dirty="0" smtClean="0">
                <a:latin typeface="+mn-lt"/>
              </a:rPr>
              <a:t>If  You  Suspect  Research  Misconduct…</a:t>
            </a:r>
            <a:endParaRPr lang="en-US" b="0" dirty="0"/>
          </a:p>
        </p:txBody>
      </p:sp>
      <p:sp>
        <p:nvSpPr>
          <p:cNvPr id="15" name="Text Placeholder 5"/>
          <p:cNvSpPr txBox="1">
            <a:spLocks/>
          </p:cNvSpPr>
          <p:nvPr/>
        </p:nvSpPr>
        <p:spPr>
          <a:xfrm>
            <a:off x="651166" y="2570017"/>
            <a:ext cx="5444834" cy="3200400"/>
          </a:xfrm>
          <a:prstGeom prst="rect">
            <a:avLst/>
          </a:prstGeom>
          <a:ln>
            <a:solidFill>
              <a:srgbClr val="BC581A"/>
            </a:solidFill>
          </a:ln>
        </p:spPr>
        <p:txBody>
          <a:bodyPr vert="horz" lIns="36576" tIns="36576" rIns="36576" bIns="36576"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defTabSz="1219170" fontAlgn="base">
              <a:lnSpc>
                <a:spcPct val="100000"/>
              </a:lnSpc>
              <a:spcBef>
                <a:spcPct val="0"/>
              </a:spcBef>
              <a:spcAft>
                <a:spcPct val="0"/>
              </a:spcAft>
              <a:buNone/>
              <a:defRPr/>
            </a:pPr>
            <a:r>
              <a:rPr lang="en-US" sz="2000" b="1" dirty="0">
                <a:solidFill>
                  <a:srgbClr val="002060"/>
                </a:solidFill>
                <a:latin typeface="Lato" panose="020F0502020204030203" pitchFamily="34" charset="0"/>
                <a:ea typeface="ＭＳ Ｐゴシック" charset="0"/>
              </a:rPr>
              <a:t>Research Misconduct </a:t>
            </a:r>
            <a:r>
              <a:rPr lang="en-US" sz="2000" dirty="0">
                <a:solidFill>
                  <a:srgbClr val="002060"/>
                </a:solidFill>
                <a:latin typeface="Lato" panose="020F0502020204030203" pitchFamily="34" charset="0"/>
                <a:ea typeface="ＭＳ Ｐゴシック" charset="0"/>
              </a:rPr>
              <a:t>means </a:t>
            </a:r>
            <a:r>
              <a:rPr lang="en-US" sz="2000" b="1" dirty="0">
                <a:solidFill>
                  <a:srgbClr val="002060"/>
                </a:solidFill>
                <a:latin typeface="Lato" panose="020F0502020204030203" pitchFamily="34" charset="0"/>
                <a:ea typeface="ＭＳ Ｐゴシック" charset="0"/>
              </a:rPr>
              <a:t>fabrication</a:t>
            </a:r>
            <a:r>
              <a:rPr lang="en-US" sz="2000" dirty="0">
                <a:solidFill>
                  <a:srgbClr val="002060"/>
                </a:solidFill>
                <a:latin typeface="Lato" panose="020F0502020204030203" pitchFamily="34" charset="0"/>
                <a:ea typeface="ＭＳ Ｐゴシック" charset="0"/>
              </a:rPr>
              <a:t>, </a:t>
            </a:r>
            <a:r>
              <a:rPr lang="en-US" sz="2000" b="1" dirty="0">
                <a:solidFill>
                  <a:srgbClr val="002060"/>
                </a:solidFill>
                <a:latin typeface="Lato" panose="020F0502020204030203" pitchFamily="34" charset="0"/>
                <a:ea typeface="ＭＳ Ｐゴシック" charset="0"/>
              </a:rPr>
              <a:t>falsification</a:t>
            </a:r>
            <a:r>
              <a:rPr lang="en-US" sz="2000" dirty="0">
                <a:solidFill>
                  <a:srgbClr val="002060"/>
                </a:solidFill>
                <a:latin typeface="Lato" panose="020F0502020204030203" pitchFamily="34" charset="0"/>
                <a:ea typeface="ＭＳ Ｐゴシック" charset="0"/>
              </a:rPr>
              <a:t>, or </a:t>
            </a:r>
            <a:r>
              <a:rPr lang="en-US" sz="2000" b="1" dirty="0">
                <a:solidFill>
                  <a:srgbClr val="002060"/>
                </a:solidFill>
                <a:latin typeface="Lato" panose="020F0502020204030203" pitchFamily="34" charset="0"/>
                <a:ea typeface="ＭＳ Ｐゴシック" charset="0"/>
              </a:rPr>
              <a:t>plagiarism</a:t>
            </a:r>
            <a:r>
              <a:rPr lang="en-US" sz="2000" dirty="0">
                <a:solidFill>
                  <a:srgbClr val="002060"/>
                </a:solidFill>
                <a:latin typeface="Lato" panose="020F0502020204030203" pitchFamily="34" charset="0"/>
                <a:ea typeface="ＭＳ Ｐゴシック" charset="0"/>
              </a:rPr>
              <a:t> in proposing, performing, or reviewing research, or in reporting research results. </a:t>
            </a:r>
          </a:p>
          <a:p>
            <a:pPr marL="0" lvl="0" indent="0" defTabSz="1219170" fontAlgn="base">
              <a:lnSpc>
                <a:spcPct val="100000"/>
              </a:lnSpc>
              <a:spcBef>
                <a:spcPct val="0"/>
              </a:spcBef>
              <a:spcAft>
                <a:spcPct val="0"/>
              </a:spcAft>
              <a:buNone/>
              <a:defRPr/>
            </a:pPr>
            <a:endParaRPr lang="en-US" sz="2000" i="1" dirty="0">
              <a:solidFill>
                <a:srgbClr val="002060"/>
              </a:solidFill>
              <a:latin typeface="Lato" panose="020F0502020204030203" pitchFamily="34" charset="0"/>
              <a:ea typeface="ＭＳ Ｐゴシック" charset="0"/>
            </a:endParaRPr>
          </a:p>
          <a:p>
            <a:pPr marL="0" lvl="0" indent="0" defTabSz="1219170" fontAlgn="base">
              <a:lnSpc>
                <a:spcPct val="100000"/>
              </a:lnSpc>
              <a:spcBef>
                <a:spcPct val="0"/>
              </a:spcBef>
              <a:spcAft>
                <a:spcPct val="0"/>
              </a:spcAft>
              <a:buNone/>
              <a:defRPr/>
            </a:pPr>
            <a:r>
              <a:rPr lang="en-US" sz="2000" b="1" dirty="0">
                <a:solidFill>
                  <a:srgbClr val="002060"/>
                </a:solidFill>
                <a:latin typeface="Lato" panose="020F0502020204030203" pitchFamily="34" charset="0"/>
                <a:ea typeface="ＭＳ Ｐゴシック" charset="0"/>
              </a:rPr>
              <a:t>Questionable Research Practices </a:t>
            </a:r>
            <a:r>
              <a:rPr lang="en-US" sz="2000" dirty="0">
                <a:solidFill>
                  <a:srgbClr val="002060"/>
                </a:solidFill>
                <a:latin typeface="Lato" panose="020F0502020204030203" pitchFamily="34" charset="0"/>
                <a:ea typeface="ＭＳ Ｐゴシック" charset="0"/>
              </a:rPr>
              <a:t>are reports of </a:t>
            </a:r>
            <a:r>
              <a:rPr lang="en-US" sz="2000" b="1" dirty="0">
                <a:solidFill>
                  <a:srgbClr val="002060"/>
                </a:solidFill>
                <a:latin typeface="Lato" panose="020F0502020204030203" pitchFamily="34" charset="0"/>
                <a:ea typeface="ＭＳ Ｐゴシック" charset="0"/>
              </a:rPr>
              <a:t>careless</a:t>
            </a:r>
            <a:r>
              <a:rPr lang="en-US" sz="2000" dirty="0">
                <a:solidFill>
                  <a:srgbClr val="002060"/>
                </a:solidFill>
                <a:latin typeface="Lato" panose="020F0502020204030203" pitchFamily="34" charset="0"/>
                <a:ea typeface="ＭＳ Ｐゴシック" charset="0"/>
              </a:rPr>
              <a:t>, </a:t>
            </a:r>
            <a:r>
              <a:rPr lang="en-US" sz="2000" b="1" dirty="0">
                <a:solidFill>
                  <a:srgbClr val="002060"/>
                </a:solidFill>
                <a:latin typeface="Lato" panose="020F0502020204030203" pitchFamily="34" charset="0"/>
                <a:ea typeface="ＭＳ Ｐゴシック" charset="0"/>
              </a:rPr>
              <a:t>irregular</a:t>
            </a:r>
            <a:r>
              <a:rPr lang="en-US" sz="2000" dirty="0">
                <a:solidFill>
                  <a:srgbClr val="002060"/>
                </a:solidFill>
                <a:latin typeface="Lato" panose="020F0502020204030203" pitchFamily="34" charset="0"/>
                <a:ea typeface="ＭＳ Ｐゴシック" charset="0"/>
              </a:rPr>
              <a:t>, or </a:t>
            </a:r>
            <a:r>
              <a:rPr lang="en-US" sz="2000" b="1" dirty="0">
                <a:solidFill>
                  <a:srgbClr val="002060"/>
                </a:solidFill>
                <a:latin typeface="Lato" panose="020F0502020204030203" pitchFamily="34" charset="0"/>
                <a:ea typeface="ＭＳ Ｐゴシック" charset="0"/>
              </a:rPr>
              <a:t>contentious</a:t>
            </a:r>
            <a:r>
              <a:rPr lang="en-US" sz="2000" dirty="0">
                <a:solidFill>
                  <a:srgbClr val="002060"/>
                </a:solidFill>
                <a:latin typeface="Lato" panose="020F0502020204030203" pitchFamily="34" charset="0"/>
                <a:ea typeface="ＭＳ Ｐゴシック" charset="0"/>
              </a:rPr>
              <a:t> </a:t>
            </a:r>
            <a:r>
              <a:rPr lang="en-US" sz="2000" b="1" dirty="0">
                <a:solidFill>
                  <a:srgbClr val="002060"/>
                </a:solidFill>
                <a:latin typeface="Lato" panose="020F0502020204030203" pitchFamily="34" charset="0"/>
                <a:ea typeface="ＭＳ Ｐゴシック" charset="0"/>
              </a:rPr>
              <a:t>research practices</a:t>
            </a:r>
            <a:r>
              <a:rPr lang="en-US" sz="2000" dirty="0">
                <a:solidFill>
                  <a:srgbClr val="002060"/>
                </a:solidFill>
                <a:latin typeface="Lato" panose="020F0502020204030203" pitchFamily="34" charset="0"/>
                <a:ea typeface="ＭＳ Ｐゴシック" charset="0"/>
              </a:rPr>
              <a:t>, as well as authorship disputes,  may not meet the standard for research misconduct but may be a research integrity violation.</a:t>
            </a:r>
          </a:p>
          <a:p>
            <a:pPr lvl="0">
              <a:spcBef>
                <a:spcPts val="0"/>
              </a:spcBef>
              <a:defRPr/>
            </a:pPr>
            <a:endParaRPr lang="en-US" sz="2100" dirty="0">
              <a:ea typeface="Lato" charset="0"/>
              <a:cs typeface="Lato" charset="0"/>
            </a:endParaRPr>
          </a:p>
        </p:txBody>
      </p:sp>
      <p:sp>
        <p:nvSpPr>
          <p:cNvPr id="11" name="TextBox 10"/>
          <p:cNvSpPr txBox="1"/>
          <p:nvPr/>
        </p:nvSpPr>
        <p:spPr>
          <a:xfrm>
            <a:off x="670667" y="1030955"/>
            <a:ext cx="10947800" cy="397032"/>
          </a:xfrm>
          <a:prstGeom prst="rect">
            <a:avLst/>
          </a:prstGeom>
          <a:ln w="12700">
            <a:miter lim="400000"/>
          </a:ln>
        </p:spPr>
        <p:txBody>
          <a:bodyPr wrap="square" lIns="36576" tIns="36576" rIns="36576" bIns="36576" anchor="t" anchorCtr="0">
            <a:noAutofit/>
          </a:bodyPr>
          <a:lstStyle>
            <a:lvl1pPr lvl="0" algn="l">
              <a:lnSpc>
                <a:spcPct val="100000"/>
              </a:lnSpc>
              <a:defRPr sz="2100" b="1">
                <a:solidFill>
                  <a:schemeClr val="tx2"/>
                </a:solidFill>
                <a:latin typeface="+mj-lt"/>
                <a:ea typeface="Lato Regular"/>
                <a:cs typeface="Lato Light"/>
              </a:defRPr>
            </a:lvl1pPr>
          </a:lstStyle>
          <a:p>
            <a:endParaRPr lang="en-US" dirty="0">
              <a:solidFill>
                <a:srgbClr val="002060"/>
              </a:solidFill>
            </a:endParaRPr>
          </a:p>
          <a:p>
            <a:r>
              <a:rPr lang="en-US" dirty="0">
                <a:solidFill>
                  <a:srgbClr val="002060"/>
                </a:solidFill>
              </a:rPr>
              <a:t>Contact the UF Research Integrity Officer (RIO): </a:t>
            </a:r>
          </a:p>
          <a:p>
            <a:r>
              <a:rPr lang="en-US" dirty="0">
                <a:solidFill>
                  <a:srgbClr val="002060"/>
                </a:solidFill>
              </a:rPr>
              <a:t>Cassandra Farley | </a:t>
            </a:r>
            <a:r>
              <a:rPr lang="en-US" dirty="0">
                <a:solidFill>
                  <a:srgbClr val="002060"/>
                </a:solidFill>
                <a:hlinkClick r:id="rId4">
                  <a:extLst>
                    <a:ext uri="{A12FA001-AC4F-418D-AE19-62706E023703}">
                      <ahyp:hlinkClr xmlns:ahyp="http://schemas.microsoft.com/office/drawing/2018/hyperlinkcolor" xmlns="" val="tx"/>
                    </a:ext>
                  </a:extLst>
                </a:hlinkClick>
              </a:rPr>
              <a:t>rio@research.ufl.edu</a:t>
            </a:r>
            <a:r>
              <a:rPr lang="en-US" dirty="0">
                <a:solidFill>
                  <a:srgbClr val="002060"/>
                </a:solidFill>
              </a:rPr>
              <a:t> | 352-273-3052</a:t>
            </a:r>
          </a:p>
        </p:txBody>
      </p:sp>
      <p:pic>
        <p:nvPicPr>
          <p:cNvPr id="5" name="s7925c59e1ef49a585378ab7e7840975">
            <a:extLst>
              <a:ext uri="{FF2B5EF4-FFF2-40B4-BE49-F238E27FC236}">
                <a16:creationId xmlns:a16="http://schemas.microsoft.com/office/drawing/2014/main" id="{E106AAC4-1EAF-490D-B47C-6920F45438A1}"/>
              </a:ext>
            </a:extLst>
          </p:cNvPr>
          <p:cNvPicPr>
            <a:picLocks noChangeAspect="1"/>
          </p:cNvPicPr>
          <p:nvPr/>
        </p:nvPicPr>
        <p:blipFill>
          <a:blip r:embed="rId5"/>
          <a:stretch>
            <a:fillRect/>
          </a:stretch>
        </p:blipFill>
        <p:spPr>
          <a:xfrm>
            <a:off x="8320933" y="228600"/>
            <a:ext cx="3200400" cy="3200400"/>
          </a:xfrm>
          <a:prstGeom prst="rect">
            <a:avLst/>
          </a:prstGeom>
        </p:spPr>
      </p:pic>
      <p:sp>
        <p:nvSpPr>
          <p:cNvPr id="6" name="TextBox 5">
            <a:extLst>
              <a:ext uri="{FF2B5EF4-FFF2-40B4-BE49-F238E27FC236}">
                <a16:creationId xmlns:a16="http://schemas.microsoft.com/office/drawing/2014/main" id="{AC1E44DC-F03B-4504-A3C7-C3560E3B9B66}"/>
              </a:ext>
            </a:extLst>
          </p:cNvPr>
          <p:cNvSpPr txBox="1"/>
          <p:nvPr/>
        </p:nvSpPr>
        <p:spPr>
          <a:xfrm>
            <a:off x="7024255" y="3957050"/>
            <a:ext cx="4594212" cy="1795363"/>
          </a:xfrm>
          <a:prstGeom prst="rect">
            <a:avLst/>
          </a:prstGeom>
          <a:noFill/>
          <a:ln w="12700" cap="flat">
            <a:solidFill>
              <a:srgbClr val="BC581A"/>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2700" marR="46990">
              <a:lnSpc>
                <a:spcPts val="2880"/>
              </a:lnSpc>
              <a:spcBef>
                <a:spcPts val="795"/>
              </a:spcBef>
            </a:pPr>
            <a:r>
              <a:rPr lang="en-US" sz="2000" spc="-25" dirty="0">
                <a:solidFill>
                  <a:srgbClr val="002060"/>
                </a:solidFill>
                <a:latin typeface="Lato" panose="020F0502020204030203" pitchFamily="34" charset="0"/>
                <a:cs typeface="Calibri"/>
              </a:rPr>
              <a:t>Make </a:t>
            </a:r>
            <a:r>
              <a:rPr lang="en-US" sz="2000" dirty="0">
                <a:solidFill>
                  <a:srgbClr val="002060"/>
                </a:solidFill>
                <a:latin typeface="Lato" panose="020F0502020204030203" pitchFamily="34" charset="0"/>
                <a:cs typeface="Calibri"/>
              </a:rPr>
              <a:t>a </a:t>
            </a:r>
            <a:r>
              <a:rPr lang="en-US" sz="2000" b="1" spc="-10" dirty="0">
                <a:solidFill>
                  <a:srgbClr val="002060"/>
                </a:solidFill>
                <a:latin typeface="Lato" panose="020F0502020204030203" pitchFamily="34" charset="0"/>
                <a:cs typeface="Calibri"/>
              </a:rPr>
              <a:t>confidential report </a:t>
            </a:r>
            <a:r>
              <a:rPr lang="en-US" sz="2000" spc="-15" dirty="0">
                <a:solidFill>
                  <a:srgbClr val="002060"/>
                </a:solidFill>
                <a:latin typeface="Lato" panose="020F0502020204030203" pitchFamily="34" charset="0"/>
                <a:cs typeface="Calibri"/>
              </a:rPr>
              <a:t>to </a:t>
            </a:r>
            <a:r>
              <a:rPr lang="en-US" sz="2000" spc="-5" dirty="0">
                <a:solidFill>
                  <a:srgbClr val="002060"/>
                </a:solidFill>
                <a:latin typeface="Lato" panose="020F0502020204030203" pitchFamily="34" charset="0"/>
                <a:cs typeface="Calibri"/>
              </a:rPr>
              <a:t>the </a:t>
            </a:r>
            <a:r>
              <a:rPr lang="en-US" sz="2000" spc="-665" dirty="0">
                <a:solidFill>
                  <a:srgbClr val="002060"/>
                </a:solidFill>
                <a:latin typeface="Lato" panose="020F0502020204030203" pitchFamily="34" charset="0"/>
                <a:cs typeface="Calibri"/>
              </a:rPr>
              <a:t> </a:t>
            </a:r>
            <a:r>
              <a:rPr lang="en-US" sz="2000" spc="-5" dirty="0">
                <a:solidFill>
                  <a:srgbClr val="002060"/>
                </a:solidFill>
                <a:latin typeface="Lato" panose="020F0502020204030203" pitchFamily="34" charset="0"/>
                <a:cs typeface="Calibri"/>
              </a:rPr>
              <a:t>UF </a:t>
            </a:r>
            <a:r>
              <a:rPr lang="en-US" sz="2000" spc="-15" dirty="0">
                <a:solidFill>
                  <a:srgbClr val="002060"/>
                </a:solidFill>
                <a:latin typeface="Lato" panose="020F0502020204030203" pitchFamily="34" charset="0"/>
                <a:cs typeface="Calibri"/>
              </a:rPr>
              <a:t>Research </a:t>
            </a:r>
            <a:r>
              <a:rPr lang="en-US" sz="2000" spc="-10" dirty="0">
                <a:solidFill>
                  <a:srgbClr val="002060"/>
                </a:solidFill>
                <a:latin typeface="Lato" panose="020F0502020204030203" pitchFamily="34" charset="0"/>
                <a:cs typeface="Calibri"/>
              </a:rPr>
              <a:t>Integrity Officer </a:t>
            </a:r>
            <a:r>
              <a:rPr lang="en-US" sz="2000" spc="-5" dirty="0">
                <a:solidFill>
                  <a:srgbClr val="002060"/>
                </a:solidFill>
                <a:latin typeface="Lato" panose="020F0502020204030203" pitchFamily="34" charset="0"/>
                <a:cs typeface="Calibri"/>
              </a:rPr>
              <a:t> </a:t>
            </a:r>
            <a:r>
              <a:rPr lang="en-US" sz="2000" dirty="0">
                <a:solidFill>
                  <a:srgbClr val="002060"/>
                </a:solidFill>
                <a:latin typeface="Lato" panose="020F0502020204030203" pitchFamily="34" charset="0"/>
                <a:cs typeface="Calibri"/>
              </a:rPr>
              <a:t>(RIO).</a:t>
            </a:r>
          </a:p>
          <a:p>
            <a:pPr marL="12700" marR="46990">
              <a:lnSpc>
                <a:spcPts val="2880"/>
              </a:lnSpc>
              <a:spcBef>
                <a:spcPts val="795"/>
              </a:spcBef>
            </a:pPr>
            <a:r>
              <a:rPr lang="en-US" sz="2000" spc="-65" dirty="0">
                <a:solidFill>
                  <a:srgbClr val="002060"/>
                </a:solidFill>
                <a:latin typeface="Lato" panose="020F0502020204030203" pitchFamily="34" charset="0"/>
                <a:cs typeface="Calibri"/>
              </a:rPr>
              <a:t>You</a:t>
            </a:r>
            <a:r>
              <a:rPr lang="en-US" sz="2000" spc="-25" dirty="0">
                <a:solidFill>
                  <a:srgbClr val="002060"/>
                </a:solidFill>
                <a:latin typeface="Lato" panose="020F0502020204030203" pitchFamily="34" charset="0"/>
                <a:cs typeface="Calibri"/>
              </a:rPr>
              <a:t> </a:t>
            </a:r>
            <a:r>
              <a:rPr lang="en-US" sz="2000" spc="-20" dirty="0">
                <a:solidFill>
                  <a:srgbClr val="002060"/>
                </a:solidFill>
                <a:latin typeface="Lato" panose="020F0502020204030203" pitchFamily="34" charset="0"/>
                <a:cs typeface="Calibri"/>
              </a:rPr>
              <a:t>may</a:t>
            </a:r>
            <a:r>
              <a:rPr lang="en-US" sz="2000" spc="-10" dirty="0">
                <a:solidFill>
                  <a:srgbClr val="002060"/>
                </a:solidFill>
                <a:latin typeface="Lato" panose="020F0502020204030203" pitchFamily="34" charset="0"/>
                <a:cs typeface="Calibri"/>
              </a:rPr>
              <a:t> </a:t>
            </a:r>
            <a:r>
              <a:rPr lang="en-US" sz="2000" dirty="0">
                <a:solidFill>
                  <a:srgbClr val="002060"/>
                </a:solidFill>
                <a:latin typeface="Lato" panose="020F0502020204030203" pitchFamily="34" charset="0"/>
                <a:cs typeface="Calibri"/>
              </a:rPr>
              <a:t>also</a:t>
            </a:r>
            <a:r>
              <a:rPr lang="en-US" sz="2000" spc="-20" dirty="0">
                <a:solidFill>
                  <a:srgbClr val="002060"/>
                </a:solidFill>
                <a:latin typeface="Lato" panose="020F0502020204030203" pitchFamily="34" charset="0"/>
                <a:cs typeface="Calibri"/>
              </a:rPr>
              <a:t> </a:t>
            </a:r>
            <a:r>
              <a:rPr lang="en-US" sz="2000" spc="-10" dirty="0">
                <a:solidFill>
                  <a:srgbClr val="002060"/>
                </a:solidFill>
                <a:latin typeface="Lato" panose="020F0502020204030203" pitchFamily="34" charset="0"/>
                <a:cs typeface="Calibri"/>
              </a:rPr>
              <a:t>report</a:t>
            </a:r>
            <a:r>
              <a:rPr lang="en-US" sz="2000" spc="-5" dirty="0">
                <a:solidFill>
                  <a:srgbClr val="002060"/>
                </a:solidFill>
                <a:latin typeface="Lato" panose="020F0502020204030203" pitchFamily="34" charset="0"/>
                <a:cs typeface="Calibri"/>
              </a:rPr>
              <a:t> anonymously </a:t>
            </a:r>
            <a:r>
              <a:rPr lang="en-US" sz="2000" dirty="0">
                <a:solidFill>
                  <a:srgbClr val="002060"/>
                </a:solidFill>
                <a:latin typeface="Lato" panose="020F0502020204030203" pitchFamily="34" charset="0"/>
                <a:cs typeface="Calibri"/>
              </a:rPr>
              <a:t> </a:t>
            </a:r>
            <a:r>
              <a:rPr lang="en-US" sz="2000" spc="-5" dirty="0">
                <a:solidFill>
                  <a:srgbClr val="002060"/>
                </a:solidFill>
                <a:latin typeface="Lato" panose="020F0502020204030203" pitchFamily="34" charset="0"/>
                <a:cs typeface="Calibri"/>
              </a:rPr>
              <a:t>UF</a:t>
            </a:r>
            <a:r>
              <a:rPr lang="en-US" sz="2000" dirty="0">
                <a:solidFill>
                  <a:srgbClr val="002060"/>
                </a:solidFill>
                <a:latin typeface="Lato" panose="020F0502020204030203" pitchFamily="34" charset="0"/>
                <a:cs typeface="Calibri"/>
              </a:rPr>
              <a:t> </a:t>
            </a:r>
            <a:r>
              <a:rPr lang="en-US" sz="2000" spc="-5" dirty="0">
                <a:solidFill>
                  <a:srgbClr val="002060"/>
                </a:solidFill>
                <a:latin typeface="Lato" panose="020F0502020204030203" pitchFamily="34" charset="0"/>
                <a:cs typeface="Calibri"/>
              </a:rPr>
              <a:t>Compliance</a:t>
            </a:r>
            <a:r>
              <a:rPr lang="en-US" sz="2000" dirty="0">
                <a:solidFill>
                  <a:srgbClr val="002060"/>
                </a:solidFill>
                <a:latin typeface="Lato" panose="020F0502020204030203" pitchFamily="34" charset="0"/>
                <a:cs typeface="Calibri"/>
              </a:rPr>
              <a:t> </a:t>
            </a:r>
            <a:r>
              <a:rPr lang="en-US" sz="2000" spc="-5" dirty="0">
                <a:solidFill>
                  <a:srgbClr val="002060"/>
                </a:solidFill>
                <a:latin typeface="Lato" panose="020F0502020204030203" pitchFamily="34" charset="0"/>
                <a:cs typeface="Calibri"/>
              </a:rPr>
              <a:t>Hotline:</a:t>
            </a:r>
            <a:r>
              <a:rPr lang="en-US" sz="2000" spc="10" dirty="0">
                <a:solidFill>
                  <a:srgbClr val="002060"/>
                </a:solidFill>
                <a:latin typeface="Lato" panose="020F0502020204030203" pitchFamily="34" charset="0"/>
                <a:cs typeface="Calibri"/>
              </a:rPr>
              <a:t> </a:t>
            </a:r>
            <a:r>
              <a:rPr lang="en-US" sz="2000" spc="-5" dirty="0">
                <a:solidFill>
                  <a:srgbClr val="002060"/>
                </a:solidFill>
                <a:latin typeface="Lato" panose="020F0502020204030203" pitchFamily="34" charset="0"/>
                <a:cs typeface="Calibri"/>
              </a:rPr>
              <a:t>877-556-5356</a:t>
            </a:r>
            <a:endParaRPr lang="en-US" sz="2000" dirty="0">
              <a:solidFill>
                <a:srgbClr val="002060"/>
              </a:solidFill>
              <a:latin typeface="Lato" panose="020F0502020204030203" pitchFamily="34" charset="0"/>
              <a:cs typeface="Calibri"/>
            </a:endParaRPr>
          </a:p>
        </p:txBody>
      </p:sp>
    </p:spTree>
    <p:custDataLst>
      <p:tags r:id="rId1"/>
    </p:custDataLst>
    <p:extLst>
      <p:ext uri="{BB962C8B-B14F-4D97-AF65-F5344CB8AC3E}">
        <p14:creationId xmlns:p14="http://schemas.microsoft.com/office/powerpoint/2010/main" val="30995949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79608" y="2027374"/>
            <a:ext cx="5632784" cy="4534067"/>
            <a:chOff x="6024563" y="2762940"/>
            <a:chExt cx="6616700" cy="5326063"/>
          </a:xfrm>
        </p:grpSpPr>
        <p:sp>
          <p:nvSpPr>
            <p:cNvPr id="11" name="Oval 12"/>
            <p:cNvSpPr>
              <a:spLocks/>
            </p:cNvSpPr>
            <p:nvPr/>
          </p:nvSpPr>
          <p:spPr bwMode="auto">
            <a:xfrm>
              <a:off x="6024563" y="7814365"/>
              <a:ext cx="6616700" cy="274638"/>
            </a:xfrm>
            <a:prstGeom prst="ellipse">
              <a:avLst/>
            </a:prstGeom>
            <a:gradFill rotWithShape="0">
              <a:gsLst>
                <a:gs pos="0">
                  <a:srgbClr val="000000">
                    <a:alpha val="12999"/>
                  </a:srgbClr>
                </a:gs>
                <a:gs pos="100000">
                  <a:srgbClr val="000000">
                    <a:alpha val="0"/>
                  </a:srgbClr>
                </a:gs>
              </a:gsLst>
              <a:path path="rect">
                <a:fillToRect l="50000" t="50000" r="50000" b="50000"/>
              </a:path>
            </a:gradFill>
            <a:ln>
              <a:noFill/>
            </a:ln>
            <a:extLst>
              <a:ext uri="{91240B29-F687-4f45-9708-019B960494DF}">
                <a14:hiddenLine xmlns="" xmlns:a14="http://schemas.microsoft.com/office/drawing/2010/main" w="25400">
                  <a:solidFill>
                    <a:schemeClr val="tx1"/>
                  </a:solidFill>
                  <a:miter lim="800000"/>
                  <a:headEnd/>
                  <a:tailEnd/>
                </a14:hiddenLine>
              </a:ext>
            </a:extLst>
          </p:spPr>
          <p:txBody>
            <a:bodyPr lIns="0" tIns="0" rIns="0" bIns="0" anchor="t" anchorCtr="0">
              <a:noAutofit/>
            </a:bodyPr>
            <a:lstStyle/>
            <a:p>
              <a:endParaRPr lang="en-US" dirty="0">
                <a:latin typeface="Lato Regular"/>
                <a:ea typeface="Lato Regular"/>
                <a:cs typeface="Lato Regular"/>
              </a:endParaRPr>
            </a:p>
          </p:txBody>
        </p:sp>
        <p:grpSp>
          <p:nvGrpSpPr>
            <p:cNvPr id="12" name="Group 16"/>
            <p:cNvGrpSpPr>
              <a:grpSpLocks/>
            </p:cNvGrpSpPr>
            <p:nvPr/>
          </p:nvGrpSpPr>
          <p:grpSpPr bwMode="auto">
            <a:xfrm>
              <a:off x="8302626" y="7184128"/>
              <a:ext cx="2066925" cy="760412"/>
              <a:chOff x="0" y="0"/>
              <a:chExt cx="1302" cy="479"/>
            </a:xfrm>
          </p:grpSpPr>
          <p:sp>
            <p:nvSpPr>
              <p:cNvPr id="13" name="Freeform 13"/>
              <p:cNvSpPr>
                <a:spLocks/>
              </p:cNvSpPr>
              <p:nvPr/>
            </p:nvSpPr>
            <p:spPr bwMode="auto">
              <a:xfrm>
                <a:off x="0" y="0"/>
                <a:ext cx="1302" cy="479"/>
              </a:xfrm>
              <a:custGeom>
                <a:avLst/>
                <a:gdLst>
                  <a:gd name="T0" fmla="*/ 213 w 21381"/>
                  <a:gd name="T1" fmla="*/ 0 h 21600"/>
                  <a:gd name="T2" fmla="*/ 184 w 21381"/>
                  <a:gd name="T3" fmla="*/ 259 h 21600"/>
                  <a:gd name="T4" fmla="*/ 135 w 21381"/>
                  <a:gd name="T5" fmla="*/ 331 h 21600"/>
                  <a:gd name="T6" fmla="*/ 0 w 21381"/>
                  <a:gd name="T7" fmla="*/ 446 h 21600"/>
                  <a:gd name="T8" fmla="*/ 89 w 21381"/>
                  <a:gd name="T9" fmla="*/ 479 h 21600"/>
                  <a:gd name="T10" fmla="*/ 1205 w 21381"/>
                  <a:gd name="T11" fmla="*/ 476 h 21600"/>
                  <a:gd name="T12" fmla="*/ 1300 w 21381"/>
                  <a:gd name="T13" fmla="*/ 436 h 21600"/>
                  <a:gd name="T14" fmla="*/ 1169 w 21381"/>
                  <a:gd name="T15" fmla="*/ 328 h 21600"/>
                  <a:gd name="T16" fmla="*/ 1113 w 21381"/>
                  <a:gd name="T17" fmla="*/ 243 h 21600"/>
                  <a:gd name="T18" fmla="*/ 1077 w 21381"/>
                  <a:gd name="T19" fmla="*/ 0 h 21600"/>
                  <a:gd name="T20" fmla="*/ 213 w 21381"/>
                  <a:gd name="T21" fmla="*/ 0 h 21600"/>
                  <a:gd name="T22" fmla="*/ 213 w 21381"/>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81" h="21600">
                    <a:moveTo>
                      <a:pt x="3506" y="0"/>
                    </a:moveTo>
                    <a:cubicBezTo>
                      <a:pt x="3506" y="0"/>
                      <a:pt x="3021" y="10208"/>
                      <a:pt x="3021" y="11688"/>
                    </a:cubicBezTo>
                    <a:cubicBezTo>
                      <a:pt x="3021" y="13167"/>
                      <a:pt x="2535" y="14055"/>
                      <a:pt x="2212" y="14942"/>
                    </a:cubicBezTo>
                    <a:cubicBezTo>
                      <a:pt x="1888" y="15830"/>
                      <a:pt x="-53" y="19529"/>
                      <a:pt x="1" y="20121"/>
                    </a:cubicBezTo>
                    <a:cubicBezTo>
                      <a:pt x="55" y="20712"/>
                      <a:pt x="158" y="21600"/>
                      <a:pt x="1457" y="21600"/>
                    </a:cubicBezTo>
                    <a:cubicBezTo>
                      <a:pt x="2756" y="21600"/>
                      <a:pt x="18981" y="21452"/>
                      <a:pt x="19792" y="21452"/>
                    </a:cubicBezTo>
                    <a:cubicBezTo>
                      <a:pt x="20603" y="21452"/>
                      <a:pt x="21547" y="20276"/>
                      <a:pt x="21356" y="19677"/>
                    </a:cubicBezTo>
                    <a:cubicBezTo>
                      <a:pt x="20978" y="18493"/>
                      <a:pt x="19738" y="15978"/>
                      <a:pt x="19199" y="14795"/>
                    </a:cubicBezTo>
                    <a:cubicBezTo>
                      <a:pt x="18836" y="13999"/>
                      <a:pt x="18390" y="12132"/>
                      <a:pt x="18282" y="10948"/>
                    </a:cubicBezTo>
                    <a:cubicBezTo>
                      <a:pt x="18174" y="9764"/>
                      <a:pt x="17689" y="0"/>
                      <a:pt x="17689" y="0"/>
                    </a:cubicBezTo>
                    <a:lnTo>
                      <a:pt x="3506" y="0"/>
                    </a:lnTo>
                    <a:close/>
                    <a:moveTo>
                      <a:pt x="3506" y="0"/>
                    </a:moveTo>
                  </a:path>
                </a:pathLst>
              </a:custGeom>
              <a:gradFill rotWithShape="0">
                <a:gsLst>
                  <a:gs pos="0">
                    <a:srgbClr val="4C4C4C"/>
                  </a:gs>
                  <a:gs pos="36270">
                    <a:srgbClr val="FFFFFF"/>
                  </a:gs>
                  <a:gs pos="59068">
                    <a:srgbClr val="666666"/>
                  </a:gs>
                  <a:gs pos="75648">
                    <a:srgbClr val="FFFFFF"/>
                  </a:gs>
                  <a:gs pos="91193">
                    <a:srgbClr val="CCCCCC"/>
                  </a:gs>
                  <a:gs pos="100000">
                    <a:srgbClr val="191919"/>
                  </a:gs>
                </a:gsLst>
                <a:lin ang="5400000" scaled="1"/>
              </a:gradFill>
              <a:ln>
                <a:noFill/>
              </a:ln>
              <a:extLst>
                <a:ext uri="{91240B29-F687-4f45-9708-019B960494DF}">
                  <a14:hiddenLine xmlns="" xmlns:a14="http://schemas.microsoft.com/office/drawing/2010/main" w="38100" cap="flat">
                    <a:solidFill>
                      <a:schemeClr val="tx1"/>
                    </a:solidFill>
                    <a:miter lim="800000"/>
                    <a:headEnd type="none" w="med" len="med"/>
                    <a:tailEnd type="none" w="med" len="med"/>
                  </a14:hiddenLine>
                </a:ext>
              </a:extLst>
            </p:spPr>
            <p:txBody>
              <a:bodyPr lIns="0" tIns="0" rIns="0" bIns="0" anchor="t" anchorCtr="0">
                <a:noAutofit/>
              </a:bodyPr>
              <a:lstStyle/>
              <a:p>
                <a:endParaRPr lang="en-US" dirty="0">
                  <a:latin typeface="Lato Regular"/>
                  <a:ea typeface="Lato Regular"/>
                  <a:cs typeface="Lato Regular"/>
                </a:endParaRPr>
              </a:p>
            </p:txBody>
          </p:sp>
          <p:sp>
            <p:nvSpPr>
              <p:cNvPr id="16" name="Freeform 14"/>
              <p:cNvSpPr>
                <a:spLocks/>
              </p:cNvSpPr>
              <p:nvPr/>
            </p:nvSpPr>
            <p:spPr bwMode="auto">
              <a:xfrm>
                <a:off x="185" y="279"/>
                <a:ext cx="936" cy="197"/>
              </a:xfrm>
              <a:custGeom>
                <a:avLst/>
                <a:gdLst>
                  <a:gd name="T0" fmla="*/ 0 w 21600"/>
                  <a:gd name="T1" fmla="*/ 0 h 21600"/>
                  <a:gd name="T2" fmla="*/ 936 w 21600"/>
                  <a:gd name="T3" fmla="*/ 0 h 21600"/>
                  <a:gd name="T4" fmla="*/ 788 w 21600"/>
                  <a:gd name="T5" fmla="*/ 197 h 21600"/>
                  <a:gd name="T6" fmla="*/ 148 w 21600"/>
                  <a:gd name="T7" fmla="*/ 19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18189" y="21600"/>
                    </a:lnTo>
                    <a:lnTo>
                      <a:pt x="3411" y="21600"/>
                    </a:lnTo>
                    <a:lnTo>
                      <a:pt x="0" y="0"/>
                    </a:lnTo>
                    <a:close/>
                    <a:moveTo>
                      <a:pt x="0" y="0"/>
                    </a:moveTo>
                  </a:path>
                </a:pathLst>
              </a:custGeom>
              <a:solidFill>
                <a:srgbClr val="000000">
                  <a:alpha val="5098"/>
                </a:srgbClr>
              </a:solidFill>
              <a:ln>
                <a:noFill/>
              </a:ln>
              <a:extLst>
                <a:ext uri="{91240B29-F687-4f45-9708-019B960494DF}">
                  <a14:hiddenLine xmlns="" xmlns:a14="http://schemas.microsoft.com/office/drawing/2010/main" w="25400" cap="flat">
                    <a:solidFill>
                      <a:schemeClr val="tx1">
                        <a:alpha val="5098"/>
                      </a:schemeClr>
                    </a:solidFill>
                    <a:miter lim="800000"/>
                    <a:headEnd type="none" w="med" len="med"/>
                    <a:tailEnd type="none" w="med" len="med"/>
                  </a14:hiddenLine>
                </a:ext>
              </a:extLst>
            </p:spPr>
            <p:txBody>
              <a:bodyPr lIns="0" tIns="0" rIns="0" bIns="0" anchor="t" anchorCtr="0">
                <a:noAutofit/>
              </a:bodyPr>
              <a:lstStyle/>
              <a:p>
                <a:endParaRPr lang="en-US" dirty="0">
                  <a:latin typeface="Lato Regular"/>
                  <a:ea typeface="Lato Regular"/>
                  <a:cs typeface="Lato Regular"/>
                </a:endParaRPr>
              </a:p>
            </p:txBody>
          </p:sp>
          <p:sp>
            <p:nvSpPr>
              <p:cNvPr id="19" name="Freeform 15"/>
              <p:cNvSpPr>
                <a:spLocks/>
              </p:cNvSpPr>
              <p:nvPr/>
            </p:nvSpPr>
            <p:spPr bwMode="auto">
              <a:xfrm>
                <a:off x="16" y="426"/>
                <a:ext cx="1261" cy="31"/>
              </a:xfrm>
              <a:custGeom>
                <a:avLst/>
                <a:gdLst>
                  <a:gd name="T0" fmla="*/ 0 w 21600"/>
                  <a:gd name="T1" fmla="*/ 7 h 21600"/>
                  <a:gd name="T2" fmla="*/ 631 w 21600"/>
                  <a:gd name="T3" fmla="*/ 11 h 21600"/>
                  <a:gd name="T4" fmla="*/ 1261 w 21600"/>
                  <a:gd name="T5" fmla="*/ 0 h 21600"/>
                  <a:gd name="T6" fmla="*/ 1087 w 21600"/>
                  <a:gd name="T7" fmla="*/ 26 h 21600"/>
                  <a:gd name="T8" fmla="*/ 631 w 21600"/>
                  <a:gd name="T9" fmla="*/ 31 h 21600"/>
                  <a:gd name="T10" fmla="*/ 167 w 21600"/>
                  <a:gd name="T11" fmla="*/ 31 h 21600"/>
                  <a:gd name="T12" fmla="*/ 0 w 21600"/>
                  <a:gd name="T13" fmla="*/ 7 h 21600"/>
                  <a:gd name="T14" fmla="*/ 0 w 21600"/>
                  <a:gd name="T15" fmla="*/ 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4547"/>
                    </a:moveTo>
                    <a:cubicBezTo>
                      <a:pt x="0" y="4547"/>
                      <a:pt x="6524" y="7958"/>
                      <a:pt x="10800" y="7958"/>
                    </a:cubicBezTo>
                    <a:cubicBezTo>
                      <a:pt x="15076" y="7958"/>
                      <a:pt x="21600" y="0"/>
                      <a:pt x="21600" y="0"/>
                    </a:cubicBezTo>
                    <a:cubicBezTo>
                      <a:pt x="21600" y="0"/>
                      <a:pt x="21487" y="13642"/>
                      <a:pt x="18619" y="18189"/>
                    </a:cubicBezTo>
                    <a:cubicBezTo>
                      <a:pt x="16932" y="20864"/>
                      <a:pt x="12263" y="21600"/>
                      <a:pt x="10800" y="21600"/>
                    </a:cubicBezTo>
                    <a:cubicBezTo>
                      <a:pt x="9337" y="21600"/>
                      <a:pt x="3943" y="21600"/>
                      <a:pt x="2869" y="21600"/>
                    </a:cubicBezTo>
                    <a:cubicBezTo>
                      <a:pt x="900" y="21600"/>
                      <a:pt x="0" y="4547"/>
                      <a:pt x="0" y="4547"/>
                    </a:cubicBezTo>
                    <a:close/>
                    <a:moveTo>
                      <a:pt x="0" y="4547"/>
                    </a:moveTo>
                  </a:path>
                </a:pathLst>
              </a:custGeom>
              <a:solidFill>
                <a:srgbClr val="FFFFFF">
                  <a:alpha val="70195"/>
                </a:srgbClr>
              </a:solidFill>
              <a:ln>
                <a:noFill/>
              </a:ln>
              <a:extLst>
                <a:ext uri="{91240B29-F687-4f45-9708-019B960494DF}">
                  <a14:hiddenLine xmlns="" xmlns:a14="http://schemas.microsoft.com/office/drawing/2010/main" w="38100" cap="flat">
                    <a:solidFill>
                      <a:schemeClr val="tx1">
                        <a:alpha val="70195"/>
                      </a:schemeClr>
                    </a:solidFill>
                    <a:miter lim="800000"/>
                    <a:headEnd type="none" w="med" len="med"/>
                    <a:tailEnd type="none" w="med" len="med"/>
                  </a14:hiddenLine>
                </a:ext>
              </a:extLst>
            </p:spPr>
            <p:txBody>
              <a:bodyPr lIns="0" tIns="0" rIns="0" bIns="0" anchor="t" anchorCtr="0">
                <a:noAutofit/>
              </a:bodyPr>
              <a:lstStyle/>
              <a:p>
                <a:endParaRPr lang="en-US" dirty="0">
                  <a:latin typeface="Lato Regular"/>
                  <a:ea typeface="Lato Regular"/>
                  <a:cs typeface="Lato Regular"/>
                </a:endParaRPr>
              </a:p>
            </p:txBody>
          </p:sp>
        </p:grpSp>
        <p:sp>
          <p:nvSpPr>
            <p:cNvPr id="21" name="Freeform 17"/>
            <p:cNvSpPr>
              <a:spLocks/>
            </p:cNvSpPr>
            <p:nvPr/>
          </p:nvSpPr>
          <p:spPr bwMode="auto">
            <a:xfrm>
              <a:off x="6110288" y="2762940"/>
              <a:ext cx="6432550" cy="4429125"/>
            </a:xfrm>
            <a:custGeom>
              <a:avLst/>
              <a:gdLst>
                <a:gd name="T0" fmla="*/ 0 w 21600"/>
                <a:gd name="T1" fmla="*/ 4224278 h 21600"/>
                <a:gd name="T2" fmla="*/ 0 w 21600"/>
                <a:gd name="T3" fmla="*/ 204847 h 21600"/>
                <a:gd name="T4" fmla="*/ 204591 w 21600"/>
                <a:gd name="T5" fmla="*/ 0 h 21600"/>
                <a:gd name="T6" fmla="*/ 6227959 w 21600"/>
                <a:gd name="T7" fmla="*/ 0 h 21600"/>
                <a:gd name="T8" fmla="*/ 6432550 w 21600"/>
                <a:gd name="T9" fmla="*/ 204847 h 21600"/>
                <a:gd name="T10" fmla="*/ 6432550 w 21600"/>
                <a:gd name="T11" fmla="*/ 4224278 h 21600"/>
                <a:gd name="T12" fmla="*/ 6227959 w 21600"/>
                <a:gd name="T13" fmla="*/ 4429125 h 21600"/>
                <a:gd name="T14" fmla="*/ 204591 w 21600"/>
                <a:gd name="T15" fmla="*/ 4429125 h 21600"/>
                <a:gd name="T16" fmla="*/ 0 w 21600"/>
                <a:gd name="T17" fmla="*/ 4224278 h 21600"/>
                <a:gd name="T18" fmla="*/ 0 w 21600"/>
                <a:gd name="T19" fmla="*/ 4224278 h 21600"/>
                <a:gd name="T20" fmla="*/ 0 w 21600"/>
                <a:gd name="T21" fmla="*/ 4224278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20601"/>
                  </a:moveTo>
                  <a:lnTo>
                    <a:pt x="0" y="999"/>
                  </a:lnTo>
                  <a:cubicBezTo>
                    <a:pt x="0" y="447"/>
                    <a:pt x="308" y="0"/>
                    <a:pt x="687" y="0"/>
                  </a:cubicBezTo>
                  <a:lnTo>
                    <a:pt x="20913" y="0"/>
                  </a:lnTo>
                  <a:cubicBezTo>
                    <a:pt x="21292" y="0"/>
                    <a:pt x="21600" y="447"/>
                    <a:pt x="21600" y="999"/>
                  </a:cubicBezTo>
                  <a:lnTo>
                    <a:pt x="21600" y="20601"/>
                  </a:lnTo>
                  <a:cubicBezTo>
                    <a:pt x="21600" y="21153"/>
                    <a:pt x="21292" y="21600"/>
                    <a:pt x="20913" y="21600"/>
                  </a:cubicBezTo>
                  <a:lnTo>
                    <a:pt x="687" y="21600"/>
                  </a:lnTo>
                  <a:cubicBezTo>
                    <a:pt x="308" y="21600"/>
                    <a:pt x="0" y="21153"/>
                    <a:pt x="0" y="20601"/>
                  </a:cubicBezTo>
                  <a:close/>
                  <a:moveTo>
                    <a:pt x="0" y="20601"/>
                  </a:moveTo>
                </a:path>
              </a:pathLst>
            </a:custGeom>
            <a:solidFill>
              <a:schemeClr val="tx1"/>
            </a:solidFill>
            <a:ln w="25400" cap="flat">
              <a:solidFill>
                <a:srgbClr val="FFFFFF">
                  <a:alpha val="41176"/>
                </a:srgbClr>
              </a:solidFill>
              <a:prstDash val="solid"/>
              <a:miter lim="800000"/>
              <a:headEnd type="none" w="med" len="med"/>
              <a:tailEnd type="none" w="med" len="med"/>
            </a:ln>
          </p:spPr>
          <p:txBody>
            <a:bodyPr lIns="0" tIns="0" rIns="0" bIns="0" anchor="t" anchorCtr="0">
              <a:noAutofit/>
            </a:bodyPr>
            <a:lstStyle/>
            <a:p>
              <a:endParaRPr lang="en-US" dirty="0">
                <a:latin typeface="Lato Regular"/>
                <a:ea typeface="Lato Regular"/>
                <a:cs typeface="Lato Regular"/>
              </a:endParaRPr>
            </a:p>
          </p:txBody>
        </p:sp>
        <p:sp>
          <p:nvSpPr>
            <p:cNvPr id="22" name="Freeform 18"/>
            <p:cNvSpPr>
              <a:spLocks/>
            </p:cNvSpPr>
            <p:nvPr/>
          </p:nvSpPr>
          <p:spPr bwMode="auto">
            <a:xfrm>
              <a:off x="6110288" y="2772465"/>
              <a:ext cx="6435725" cy="3806825"/>
            </a:xfrm>
            <a:custGeom>
              <a:avLst/>
              <a:gdLst>
                <a:gd name="T0" fmla="*/ 0 w 21600"/>
                <a:gd name="T1" fmla="*/ 3806825 h 21600"/>
                <a:gd name="T2" fmla="*/ 7747 w 21600"/>
                <a:gd name="T3" fmla="*/ 148572 h 21600"/>
                <a:gd name="T4" fmla="*/ 156424 w 21600"/>
                <a:gd name="T5" fmla="*/ 0 h 21600"/>
                <a:gd name="T6" fmla="*/ 6287048 w 21600"/>
                <a:gd name="T7" fmla="*/ 0 h 21600"/>
                <a:gd name="T8" fmla="*/ 6435725 w 21600"/>
                <a:gd name="T9" fmla="*/ 148572 h 21600"/>
                <a:gd name="T10" fmla="*/ 6435725 w 21600"/>
                <a:gd name="T11" fmla="*/ 3806825 h 21600"/>
                <a:gd name="T12" fmla="*/ 0 w 21600"/>
                <a:gd name="T13" fmla="*/ 3806825 h 21600"/>
                <a:gd name="T14" fmla="*/ 0 w 21600"/>
                <a:gd name="T15" fmla="*/ 3806825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21600"/>
                  </a:moveTo>
                  <a:lnTo>
                    <a:pt x="26" y="843"/>
                  </a:lnTo>
                  <a:cubicBezTo>
                    <a:pt x="26" y="377"/>
                    <a:pt x="250" y="0"/>
                    <a:pt x="525" y="0"/>
                  </a:cubicBezTo>
                  <a:lnTo>
                    <a:pt x="21101" y="0"/>
                  </a:lnTo>
                  <a:cubicBezTo>
                    <a:pt x="21377" y="0"/>
                    <a:pt x="21600" y="377"/>
                    <a:pt x="21600" y="843"/>
                  </a:cubicBezTo>
                  <a:lnTo>
                    <a:pt x="21600" y="21600"/>
                  </a:lnTo>
                  <a:cubicBezTo>
                    <a:pt x="21600" y="21556"/>
                    <a:pt x="0" y="21600"/>
                    <a:pt x="0" y="21600"/>
                  </a:cubicBezTo>
                  <a:close/>
                  <a:moveTo>
                    <a:pt x="0" y="21600"/>
                  </a:moveTo>
                </a:path>
              </a:pathLst>
            </a:custGeom>
            <a:solidFill>
              <a:srgbClr val="16181A"/>
            </a:solid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nchor="t" anchorCtr="0">
              <a:noAutofit/>
            </a:bodyPr>
            <a:lstStyle/>
            <a:p>
              <a:endParaRPr lang="en-US" dirty="0">
                <a:latin typeface="Lato Regular"/>
                <a:ea typeface="Lato Regular"/>
                <a:cs typeface="Lato Regular"/>
              </a:endParaRPr>
            </a:p>
          </p:txBody>
        </p:sp>
        <p:sp>
          <p:nvSpPr>
            <p:cNvPr id="23" name="Oval 19"/>
            <p:cNvSpPr>
              <a:spLocks/>
            </p:cNvSpPr>
            <p:nvPr/>
          </p:nvSpPr>
          <p:spPr bwMode="auto">
            <a:xfrm>
              <a:off x="8034338" y="7814365"/>
              <a:ext cx="2595563" cy="274638"/>
            </a:xfrm>
            <a:prstGeom prst="ellipse">
              <a:avLst/>
            </a:prstGeom>
            <a:gradFill rotWithShape="0">
              <a:gsLst>
                <a:gs pos="0">
                  <a:srgbClr val="000000">
                    <a:alpha val="35999"/>
                  </a:srgbClr>
                </a:gs>
                <a:gs pos="100000">
                  <a:srgbClr val="000000">
                    <a:alpha val="0"/>
                  </a:srgbClr>
                </a:gs>
              </a:gsLst>
              <a:path path="rect">
                <a:fillToRect l="50000" t="50000" r="50000" b="50000"/>
              </a:path>
            </a:gradFill>
            <a:ln>
              <a:noFill/>
            </a:ln>
            <a:extLst>
              <a:ext uri="{91240B29-F687-4f45-9708-019B960494DF}">
                <a14:hiddenLine xmlns="" xmlns:a14="http://schemas.microsoft.com/office/drawing/2010/main" w="25400">
                  <a:solidFill>
                    <a:schemeClr val="tx1"/>
                  </a:solidFill>
                  <a:miter lim="800000"/>
                  <a:headEnd/>
                  <a:tailEnd/>
                </a14:hiddenLine>
              </a:ext>
            </a:extLst>
          </p:spPr>
          <p:txBody>
            <a:bodyPr lIns="0" tIns="0" rIns="0" bIns="0" anchor="t" anchorCtr="0">
              <a:noAutofit/>
            </a:bodyPr>
            <a:lstStyle/>
            <a:p>
              <a:endParaRPr lang="en-US" dirty="0">
                <a:latin typeface="Lato Regular"/>
                <a:ea typeface="Lato Regular"/>
                <a:cs typeface="Lato Regular"/>
              </a:endParaRPr>
            </a:p>
          </p:txBody>
        </p:sp>
        <p:sp>
          <p:nvSpPr>
            <p:cNvPr id="25" name="Rectangle 21"/>
            <p:cNvSpPr>
              <a:spLocks/>
            </p:cNvSpPr>
            <p:nvPr/>
          </p:nvSpPr>
          <p:spPr bwMode="auto">
            <a:xfrm>
              <a:off x="6359526" y="2975665"/>
              <a:ext cx="5961062" cy="55563"/>
            </a:xfrm>
            <a:prstGeom prst="rect">
              <a:avLst/>
            </a:prstGeom>
            <a:solidFill>
              <a:srgbClr val="000000">
                <a:alpha val="16862"/>
              </a:srgbClr>
            </a:solidFill>
            <a:ln>
              <a:noFill/>
            </a:ln>
            <a:extLst>
              <a:ext uri="{91240B29-F687-4f45-9708-019B960494DF}">
                <a14:hiddenLine xmlns="" xmlns:a14="http://schemas.microsoft.com/office/drawing/2010/main" w="25400">
                  <a:solidFill>
                    <a:schemeClr val="tx1">
                      <a:alpha val="23921"/>
                    </a:schemeClr>
                  </a:solidFill>
                  <a:miter lim="800000"/>
                  <a:headEnd/>
                  <a:tailEnd/>
                </a14:hiddenLine>
              </a:ext>
            </a:extLst>
          </p:spPr>
          <p:txBody>
            <a:bodyPr lIns="0" tIns="0" rIns="0" bIns="0" anchor="t" anchorCtr="0">
              <a:noAutofit/>
            </a:bodyPr>
            <a:lstStyle/>
            <a:p>
              <a:endParaRPr lang="en-US" dirty="0">
                <a:latin typeface="Lato Regular"/>
                <a:ea typeface="Lato Regular"/>
                <a:cs typeface="Lato Regular"/>
              </a:endParaRPr>
            </a:p>
          </p:txBody>
        </p:sp>
      </p:grpSp>
      <p:sp>
        <p:nvSpPr>
          <p:cNvPr id="4" name="Title 3"/>
          <p:cNvSpPr>
            <a:spLocks noGrp="1"/>
          </p:cNvSpPr>
          <p:nvPr>
            <p:ph type="title"/>
          </p:nvPr>
        </p:nvSpPr>
        <p:spPr/>
        <p:txBody>
          <a:bodyPr/>
          <a:lstStyle/>
          <a:p>
            <a:r>
              <a:rPr lang="en-US" b="0" dirty="0"/>
              <a:t>Check out the UF RIO video!</a:t>
            </a:r>
          </a:p>
        </p:txBody>
      </p:sp>
      <p:sp>
        <p:nvSpPr>
          <p:cNvPr id="26" name="Shape 107"/>
          <p:cNvSpPr/>
          <p:nvPr/>
        </p:nvSpPr>
        <p:spPr>
          <a:xfrm>
            <a:off x="3558679" y="4437960"/>
            <a:ext cx="5074642" cy="834602"/>
          </a:xfrm>
          <a:prstGeom prst="rect">
            <a:avLst/>
          </a:prstGeom>
          <a:solidFill>
            <a:schemeClr val="accent1">
              <a:alpha val="94000"/>
            </a:schemeClr>
          </a:solidFill>
          <a:ln w="12700">
            <a:miter lim="400000"/>
          </a:ln>
        </p:spPr>
        <p:txBody>
          <a:bodyPr lIns="0" tIns="0" rIns="0" bIns="0" anchor="t" anchorCtr="0">
            <a:noAutofit/>
          </a:bodyPr>
          <a:lstStyle/>
          <a:p>
            <a:pPr lvl="0">
              <a:defRPr sz="2400">
                <a:solidFill>
                  <a:srgbClr val="FFFFFF"/>
                </a:solidFill>
              </a:defRPr>
            </a:pPr>
            <a:endParaRPr sz="2400" dirty="0">
              <a:latin typeface="Lato Regular"/>
              <a:ea typeface="Lato Regular"/>
              <a:cs typeface="Lato Regular"/>
            </a:endParaRPr>
          </a:p>
        </p:txBody>
      </p:sp>
      <p:sp>
        <p:nvSpPr>
          <p:cNvPr id="3" name="TextBox 2"/>
          <p:cNvSpPr txBox="1"/>
          <p:nvPr/>
        </p:nvSpPr>
        <p:spPr>
          <a:xfrm>
            <a:off x="3989222" y="4524043"/>
            <a:ext cx="4213557" cy="646331"/>
          </a:xfrm>
          <a:prstGeom prst="rect">
            <a:avLst/>
          </a:prstGeom>
          <a:ln w="12700">
            <a:miter lim="400000"/>
          </a:ln>
        </p:spPr>
        <p:txBody>
          <a:bodyPr wrap="square" lIns="0" tIns="0" rIns="0" bIns="0" anchor="t" anchorCtr="0">
            <a:noAutofit/>
          </a:bodyPr>
          <a:lstStyle>
            <a:lvl1pPr algn="l">
              <a:defRPr sz="2100">
                <a:solidFill>
                  <a:schemeClr val="tx1"/>
                </a:solidFill>
                <a:ea typeface="Lato Regular"/>
                <a:cs typeface="Lato Regular"/>
              </a:defRPr>
            </a:lvl1pPr>
          </a:lstStyle>
          <a:p>
            <a:pPr algn="ctr"/>
            <a:r>
              <a:rPr lang="en-US" dirty="0">
                <a:solidFill>
                  <a:schemeClr val="bg1"/>
                </a:solidFill>
              </a:rPr>
              <a:t>The media layout displays multimedia. </a:t>
            </a:r>
          </a:p>
        </p:txBody>
      </p:sp>
      <p:sp>
        <p:nvSpPr>
          <p:cNvPr id="18" name="TextBox 17">
            <a:extLst>
              <a:ext uri="{FF2B5EF4-FFF2-40B4-BE49-F238E27FC236}">
                <a16:creationId xmlns:a16="http://schemas.microsoft.com/office/drawing/2014/main" id="{45A0ED0B-0BE9-427E-B5EA-BCC5E0154D4A}"/>
              </a:ext>
            </a:extLst>
          </p:cNvPr>
          <p:cNvSpPr txBox="1"/>
          <p:nvPr/>
        </p:nvSpPr>
        <p:spPr>
          <a:xfrm>
            <a:off x="7786255" y="5927613"/>
            <a:ext cx="4350327" cy="900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kumimoji="0" lang="en-US" sz="1050" b="0" i="0" u="none" strike="noStrike" kern="1200" cap="none" spc="0" normalizeH="0" baseline="0" noProof="0" dirty="0">
                <a:ln>
                  <a:noFill/>
                </a:ln>
                <a:solidFill>
                  <a:srgbClr val="000000"/>
                </a:solidFill>
                <a:effectLst/>
                <a:uLnTx/>
                <a:uFillTx/>
                <a:latin typeface="Lato" panose="020F0502020204030203" pitchFamily="34" charset="0"/>
                <a:ea typeface="+mj-ea"/>
                <a:cs typeface="+mj-cs"/>
              </a:rPr>
              <a:t>Acknowledgement: </a:t>
            </a:r>
            <a:r>
              <a:rPr kumimoji="0" lang="en-US" sz="1050" b="0" i="0" u="none" strike="noStrike" kern="1200" cap="none" spc="0" normalizeH="0" baseline="0" noProof="0" dirty="0">
                <a:ln>
                  <a:noFill/>
                </a:ln>
                <a:solidFill>
                  <a:srgbClr val="000000"/>
                </a:solidFill>
                <a:effectLst/>
                <a:uLnTx/>
                <a:uFillTx/>
                <a:latin typeface="Lato" panose="020F0502020204030203" pitchFamily="34" charset="0"/>
                <a:ea typeface="Calibri" panose="020F0502020204030204" pitchFamily="34" charset="0"/>
                <a:cs typeface="Times New Roman" panose="02020603050405020304" pitchFamily="18" charset="0"/>
              </a:rPr>
              <a:t>The 2022 RCR Summer Seminar Series is funded in part by the Department of Health and Human Services, Office of Research Integrity grant (#ORIIR210068). Disclaimer: </a:t>
            </a:r>
            <a:r>
              <a:rPr kumimoji="0" lang="en-US" sz="1050" b="0" i="1" u="none" strike="noStrike" kern="1200" cap="none" spc="0" normalizeH="0" baseline="0" noProof="0" dirty="0">
                <a:ln>
                  <a:noFill/>
                </a:ln>
                <a:solidFill>
                  <a:srgbClr val="000000"/>
                </a:solidFill>
                <a:effectLst/>
                <a:uLnTx/>
                <a:uFillTx/>
                <a:latin typeface="Lato" panose="020F0502020204030203" pitchFamily="34" charset="0"/>
                <a:ea typeface="Calibri" panose="020F0502020204030204" pitchFamily="34" charset="0"/>
                <a:cs typeface="Times New Roman" panose="02020603050405020304" pitchFamily="18" charset="0"/>
              </a:rPr>
              <a:t>The content is solely the responsibility of the authors and does not necessarily represent the official views of the </a:t>
            </a:r>
            <a:r>
              <a:rPr lang="en-US" sz="1050" i="1" dirty="0">
                <a:solidFill>
                  <a:srgbClr val="000000"/>
                </a:solidFill>
                <a:latin typeface="Lato" panose="020F0502020204030203" pitchFamily="34" charset="0"/>
                <a:ea typeface="Calibri" panose="020F0502020204030204" pitchFamily="34" charset="0"/>
                <a:cs typeface="Times New Roman" panose="02020603050405020304" pitchFamily="18" charset="0"/>
              </a:rPr>
              <a:t>Dept. of Health and Human Services</a:t>
            </a:r>
            <a:endParaRPr lang="en-US" sz="1050" dirty="0"/>
          </a:p>
        </p:txBody>
      </p:sp>
      <p:sp>
        <p:nvSpPr>
          <p:cNvPr id="5" name="Content Placeholder 4"/>
          <p:cNvSpPr>
            <a:spLocks noGrp="1"/>
          </p:cNvSpPr>
          <p:nvPr>
            <p:ph sz="quarter" idx="13"/>
          </p:nvPr>
        </p:nvSpPr>
        <p:spPr>
          <a:solidFill>
            <a:srgbClr val="BC581A"/>
          </a:solidFill>
        </p:spPr>
        <p:txBody>
          <a:bodyPr/>
          <a:lstStyle/>
          <a:p>
            <a:pPr marL="0" indent="0">
              <a:buNone/>
            </a:pPr>
            <a:endParaRPr lang="en-US" dirty="0" smtClean="0"/>
          </a:p>
          <a:p>
            <a:pPr marL="0" indent="0" algn="ctr">
              <a:buNone/>
            </a:pPr>
            <a:r>
              <a:rPr lang="en-US" dirty="0" smtClean="0"/>
              <a:t>The Role of the RIO!</a:t>
            </a:r>
            <a:endParaRPr lang="en-US" dirty="0"/>
          </a:p>
        </p:txBody>
      </p:sp>
    </p:spTree>
    <p:custDataLst>
      <p:tags r:id="rId1"/>
    </p:custDataLst>
    <p:extLst>
      <p:ext uri="{BB962C8B-B14F-4D97-AF65-F5344CB8AC3E}">
        <p14:creationId xmlns:p14="http://schemas.microsoft.com/office/powerpoint/2010/main" val="408948402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7339" y="2089752"/>
            <a:ext cx="4877765" cy="3338775"/>
          </a:xfrm>
        </p:spPr>
        <p:txBody>
          <a:bodyPr>
            <a:normAutofit fontScale="90000"/>
          </a:bodyPr>
          <a:lstStyle/>
          <a:p>
            <a:pPr marL="0" marR="0">
              <a:lnSpc>
                <a:spcPct val="107000"/>
              </a:lnSpc>
              <a:spcBef>
                <a:spcPts val="0"/>
              </a:spcBef>
              <a:spcAft>
                <a:spcPts val="800"/>
              </a:spcAft>
            </a:pPr>
            <a:r>
              <a:rPr lang="en-US" sz="2400" dirty="0"/>
              <a:t>A podcast devoted to creating a culture of responsible conduct of research and research integrity at the University of Florida.</a:t>
            </a:r>
            <a:r>
              <a:rPr lang="en-US" sz="2400" dirty="0">
                <a:solidFill>
                  <a:srgbClr val="FF00FF"/>
                </a:solidFill>
              </a:rPr>
              <a:t/>
            </a:r>
            <a:br>
              <a:rPr lang="en-US" sz="2400" dirty="0">
                <a:solidFill>
                  <a:srgbClr val="FF00FF"/>
                </a:solidFill>
              </a:rPr>
            </a:br>
            <a:r>
              <a:rPr lang="en-US" sz="2400" dirty="0">
                <a:solidFill>
                  <a:srgbClr val="FF00FF"/>
                </a:solidFill>
              </a:rPr>
              <a:t/>
            </a:r>
            <a:br>
              <a:rPr lang="en-US" sz="2400" dirty="0">
                <a:solidFill>
                  <a:srgbClr val="FF00FF"/>
                </a:solidFill>
              </a:rPr>
            </a:br>
            <a:r>
              <a:rPr lang="en-US" sz="2400" dirty="0"/>
              <a:t>Produced by UF Creative Works, and a team of people across the UF Campus including UF Research, CTSI, the Center for Undergraduate Research, and a group of UF Research Ambassadors. </a:t>
            </a:r>
            <a:r>
              <a:rPr lang="en-US" sz="2400" dirty="0">
                <a:solidFill>
                  <a:srgbClr val="FF00FF"/>
                </a:solidFill>
              </a:rPr>
              <a:t/>
            </a:r>
            <a:br>
              <a:rPr lang="en-US" sz="2400" dirty="0">
                <a:solidFill>
                  <a:srgbClr val="FF00FF"/>
                </a:solidFill>
              </a:rPr>
            </a:br>
            <a:r>
              <a:rPr lang="en-US" sz="2400" dirty="0">
                <a:solidFill>
                  <a:srgbClr val="FF00FF"/>
                </a:solidFill>
              </a:rPr>
              <a:t/>
            </a:r>
            <a:br>
              <a:rPr lang="en-US" sz="2400" dirty="0">
                <a:solidFill>
                  <a:srgbClr val="FF00FF"/>
                </a:solidFill>
              </a:rPr>
            </a:br>
            <a:r>
              <a:rPr lang="en-US" sz="2400" dirty="0">
                <a:hlinkClick r:id="rId4"/>
              </a:rPr>
              <a:t>https://research.ufl.edu/research-roundtable-podcast.html</a:t>
            </a:r>
            <a:r>
              <a:rPr lang="en-US" sz="2000" dirty="0">
                <a:solidFill>
                  <a:srgbClr val="FF00FF"/>
                </a:solidFill>
              </a:rPr>
              <a:t/>
            </a:r>
            <a:br>
              <a:rPr lang="en-US" sz="2000" dirty="0">
                <a:solidFill>
                  <a:srgbClr val="FF00FF"/>
                </a:solidFill>
              </a:rPr>
            </a:br>
            <a:r>
              <a:rPr lang="en-US" sz="2000" dirty="0">
                <a:solidFill>
                  <a:srgbClr val="FF00FF"/>
                </a:solidFill>
              </a:rPr>
              <a:t/>
            </a:r>
            <a:br>
              <a:rPr lang="en-US" sz="2000" dirty="0">
                <a:solidFill>
                  <a:srgbClr val="FF00FF"/>
                </a:solidFill>
              </a:rPr>
            </a:br>
            <a:r>
              <a:rPr lang="en-US" sz="2000" dirty="0">
                <a:solidFill>
                  <a:srgbClr val="FF00FF"/>
                </a:solidFill>
              </a:rPr>
              <a:t/>
            </a:r>
            <a:br>
              <a:rPr lang="en-US" sz="2000" dirty="0">
                <a:solidFill>
                  <a:srgbClr val="FF00FF"/>
                </a:solidFill>
              </a:rPr>
            </a:br>
            <a:r>
              <a:rPr lang="en-US" sz="2000" dirty="0">
                <a:solidFill>
                  <a:srgbClr val="FF00FF"/>
                </a:solidFill>
              </a:rPr>
              <a:t/>
            </a:r>
            <a:br>
              <a:rPr lang="en-US" sz="2000" dirty="0">
                <a:solidFill>
                  <a:srgbClr val="FF00FF"/>
                </a:solidFill>
              </a:rPr>
            </a:br>
            <a:r>
              <a:rPr lang="en-US" sz="1200" dirty="0">
                <a:latin typeface="Lato" panose="020F0502020204030203" pitchFamily="34" charset="0"/>
              </a:rPr>
              <a:t>Acknowledgement: </a:t>
            </a:r>
            <a:r>
              <a:rPr lang="en-US" sz="1200" dirty="0">
                <a:effectLst/>
                <a:latin typeface="Lato" panose="020F0502020204030203" pitchFamily="34" charset="0"/>
                <a:ea typeface="Calibri" panose="020F0502020204030204" pitchFamily="34" charset="0"/>
                <a:cs typeface="Times New Roman" panose="02020603050405020304" pitchFamily="18" charset="0"/>
              </a:rPr>
              <a:t>The 2022 RCR Summer Seminar Series is funded in part by the Department of Health and Human Services, Office of Research Integrity grant (#ORIIR210068). Disclaimer: </a:t>
            </a:r>
            <a:r>
              <a:rPr lang="en-US" sz="1200" i="1" dirty="0">
                <a:effectLst/>
                <a:latin typeface="Lato" panose="020F0502020204030203" pitchFamily="34" charset="0"/>
                <a:ea typeface="Calibri" panose="020F0502020204030204" pitchFamily="34" charset="0"/>
                <a:cs typeface="Times New Roman" panose="02020603050405020304" pitchFamily="18" charset="0"/>
              </a:rPr>
              <a:t>The content is solely the responsibility of the authors and does not necessarily represent the official views of the National Institutes of Health.</a:t>
            </a:r>
            <a:r>
              <a:rPr lang="en-US" sz="1800" dirty="0">
                <a:solidFill>
                  <a:srgbClr val="FF00FF"/>
                </a:solidFill>
                <a:effectLst/>
                <a:latin typeface="Lato" panose="020F0502020204030203" pitchFamily="34" charset="0"/>
                <a:ea typeface="Calibri" panose="020F0502020204030204" pitchFamily="34" charset="0"/>
                <a:cs typeface="Times New Roman" panose="02020603050405020304" pitchFamily="18" charset="0"/>
              </a:rPr>
              <a:t/>
            </a:r>
            <a:br>
              <a:rPr lang="en-US" sz="1800" dirty="0">
                <a:solidFill>
                  <a:srgbClr val="FF00FF"/>
                </a:solidFill>
                <a:effectLst/>
                <a:latin typeface="Lato" panose="020F0502020204030203" pitchFamily="34" charset="0"/>
                <a:ea typeface="Calibri" panose="020F0502020204030204" pitchFamily="34" charset="0"/>
                <a:cs typeface="Times New Roman" panose="02020603050405020304" pitchFamily="18" charset="0"/>
              </a:rPr>
            </a:br>
            <a:endParaRPr lang="en-US" sz="2000" dirty="0">
              <a:solidFill>
                <a:srgbClr val="FF00FF"/>
              </a:solidFill>
              <a:latin typeface="Lato" panose="020F0502020204030203"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custDataLst>
      <p:tags r:id="rId1"/>
    </p:custDataLst>
    <p:extLst>
      <p:ext uri="{BB962C8B-B14F-4D97-AF65-F5344CB8AC3E}">
        <p14:creationId xmlns:p14="http://schemas.microsoft.com/office/powerpoint/2010/main" val="3903388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1EDEF-C1C6-1B46-BEC0-43553FA07E66}"/>
              </a:ext>
            </a:extLst>
          </p:cNvPr>
          <p:cNvSpPr>
            <a:spLocks noGrp="1"/>
          </p:cNvSpPr>
          <p:nvPr>
            <p:ph type="ctrTitle"/>
          </p:nvPr>
        </p:nvSpPr>
        <p:spPr>
          <a:xfrm>
            <a:off x="1371600" y="1414402"/>
            <a:ext cx="9468091" cy="2387600"/>
          </a:xfrm>
        </p:spPr>
        <p:txBody>
          <a:bodyPr anchor="ctr"/>
          <a:lstStyle/>
          <a:p>
            <a:r>
              <a:rPr lang="en-US" dirty="0" smtClean="0"/>
              <a:t>Research Conflict of Interest</a:t>
            </a:r>
            <a:endParaRPr lang="en-US" dirty="0"/>
          </a:p>
        </p:txBody>
      </p:sp>
      <p:sp>
        <p:nvSpPr>
          <p:cNvPr id="4" name="Content Placeholder 3">
            <a:extLst>
              <a:ext uri="{FF2B5EF4-FFF2-40B4-BE49-F238E27FC236}">
                <a16:creationId xmlns:a16="http://schemas.microsoft.com/office/drawing/2014/main" id="{D28BF05A-3A13-844E-8482-6D5CAE6ADBBF}"/>
              </a:ext>
            </a:extLst>
          </p:cNvPr>
          <p:cNvSpPr>
            <a:spLocks noGrp="1"/>
          </p:cNvSpPr>
          <p:nvPr>
            <p:ph sz="quarter" idx="4294967295"/>
          </p:nvPr>
        </p:nvSpPr>
        <p:spPr>
          <a:xfrm>
            <a:off x="1759351" y="5658575"/>
            <a:ext cx="8692587" cy="736918"/>
          </a:xfrm>
        </p:spPr>
        <p:txBody>
          <a:bodyPr>
            <a:normAutofit fontScale="92500" lnSpcReduction="10000"/>
          </a:bodyPr>
          <a:lstStyle/>
          <a:p>
            <a:pPr marL="0" indent="0" algn="ctr">
              <a:lnSpc>
                <a:spcPct val="100000"/>
              </a:lnSpc>
              <a:spcBef>
                <a:spcPts val="0"/>
              </a:spcBef>
              <a:buNone/>
            </a:pPr>
            <a:r>
              <a:rPr lang="en-US" sz="2400" dirty="0" smtClean="0"/>
              <a:t>UF Research Integrity, Security and Compliance (RISC)</a:t>
            </a:r>
          </a:p>
          <a:p>
            <a:pPr marL="0" indent="0" algn="ctr">
              <a:lnSpc>
                <a:spcPct val="100000"/>
              </a:lnSpc>
              <a:spcBef>
                <a:spcPts val="0"/>
              </a:spcBef>
              <a:buNone/>
            </a:pPr>
            <a:r>
              <a:rPr lang="en-US" sz="2400" dirty="0" smtClean="0">
                <a:hlinkClick r:id="rId4"/>
              </a:rPr>
              <a:t>coi@research.ufl.edu</a:t>
            </a:r>
            <a:endParaRPr lang="en-US" sz="2400" dirty="0"/>
          </a:p>
        </p:txBody>
      </p:sp>
      <p:sp>
        <p:nvSpPr>
          <p:cNvPr id="9" name="Content Placeholder 3">
            <a:extLst>
              <a:ext uri="{FF2B5EF4-FFF2-40B4-BE49-F238E27FC236}">
                <a16:creationId xmlns:a16="http://schemas.microsoft.com/office/drawing/2014/main" id="{D28BF05A-3A13-844E-8482-6D5CAE6ADBBF}"/>
              </a:ext>
            </a:extLst>
          </p:cNvPr>
          <p:cNvSpPr txBox="1">
            <a:spLocks/>
          </p:cNvSpPr>
          <p:nvPr/>
        </p:nvSpPr>
        <p:spPr>
          <a:xfrm>
            <a:off x="6297592" y="4790133"/>
            <a:ext cx="4987724" cy="64997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0"/>
              </a:spcBef>
              <a:buFont typeface="Arial"/>
              <a:buNone/>
            </a:pPr>
            <a:r>
              <a:rPr lang="en-US" sz="2000" b="1" dirty="0" smtClean="0"/>
              <a:t>Chris Mullaney</a:t>
            </a:r>
          </a:p>
          <a:p>
            <a:pPr marL="0" indent="0" algn="ctr">
              <a:spcBef>
                <a:spcPts val="0"/>
              </a:spcBef>
              <a:buFont typeface="Arial"/>
              <a:buNone/>
            </a:pPr>
            <a:r>
              <a:rPr lang="en-US" sz="2000" dirty="0" smtClean="0"/>
              <a:t>Compliance Analyst</a:t>
            </a:r>
            <a:endParaRPr lang="en-US" sz="2000" dirty="0"/>
          </a:p>
        </p:txBody>
      </p:sp>
      <p:sp>
        <p:nvSpPr>
          <p:cNvPr id="10" name="Content Placeholder 3">
            <a:extLst>
              <a:ext uri="{FF2B5EF4-FFF2-40B4-BE49-F238E27FC236}">
                <a16:creationId xmlns:a16="http://schemas.microsoft.com/office/drawing/2014/main" id="{D28BF05A-3A13-844E-8482-6D5CAE6ADBBF}"/>
              </a:ext>
            </a:extLst>
          </p:cNvPr>
          <p:cNvSpPr txBox="1">
            <a:spLocks/>
          </p:cNvSpPr>
          <p:nvPr/>
        </p:nvSpPr>
        <p:spPr>
          <a:xfrm>
            <a:off x="1165185" y="4794649"/>
            <a:ext cx="3429964" cy="64997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0"/>
              </a:spcBef>
              <a:buNone/>
            </a:pPr>
            <a:r>
              <a:rPr lang="en-US" sz="2000" b="1" dirty="0"/>
              <a:t>Amber Moore</a:t>
            </a:r>
          </a:p>
          <a:p>
            <a:pPr marL="0" indent="0" algn="ctr">
              <a:spcBef>
                <a:spcPts val="0"/>
              </a:spcBef>
              <a:buNone/>
            </a:pPr>
            <a:r>
              <a:rPr lang="en-US" sz="2000" dirty="0"/>
              <a:t>Associate </a:t>
            </a:r>
            <a:r>
              <a:rPr lang="en-US" sz="2000" dirty="0" smtClean="0"/>
              <a:t>Director</a:t>
            </a:r>
            <a:endParaRPr lang="en-US" sz="2000" dirty="0"/>
          </a:p>
        </p:txBody>
      </p:sp>
    </p:spTree>
    <p:custDataLst>
      <p:tags r:id="rId1"/>
    </p:custDataLst>
    <p:extLst>
      <p:ext uri="{BB962C8B-B14F-4D97-AF65-F5344CB8AC3E}">
        <p14:creationId xmlns:p14="http://schemas.microsoft.com/office/powerpoint/2010/main" val="363384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86954" cy="1325563"/>
          </a:xfrm>
        </p:spPr>
        <p:txBody>
          <a:bodyPr/>
          <a:lstStyle/>
          <a:p>
            <a:r>
              <a:rPr lang="en-US" dirty="0" smtClean="0"/>
              <a:t>UF Research Integrity, Security and Compliance</a:t>
            </a:r>
            <a:endParaRPr lang="en-US" dirty="0"/>
          </a:p>
        </p:txBody>
      </p:sp>
      <p:graphicFrame>
        <p:nvGraphicFramePr>
          <p:cNvPr id="3" name="Diagram 2"/>
          <p:cNvGraphicFramePr/>
          <p:nvPr>
            <p:extLst>
              <p:ext uri="{D42A27DB-BD31-4B8C-83A1-F6EECF244321}">
                <p14:modId xmlns:p14="http://schemas.microsoft.com/office/powerpoint/2010/main" val="1875697217"/>
              </p:ext>
            </p:extLst>
          </p:nvPr>
        </p:nvGraphicFramePr>
        <p:xfrm>
          <a:off x="927509" y="1440925"/>
          <a:ext cx="10056962" cy="5043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504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677" y="893935"/>
            <a:ext cx="11118448" cy="1325563"/>
          </a:xfrm>
        </p:spPr>
        <p:txBody>
          <a:bodyPr/>
          <a:lstStyle/>
          <a:p>
            <a:pPr algn="ctr"/>
            <a:r>
              <a:rPr lang="en-US" dirty="0" smtClean="0"/>
              <a:t>Poll Question</a:t>
            </a:r>
            <a:endParaRPr lang="en-US" dirty="0"/>
          </a:p>
        </p:txBody>
      </p:sp>
      <p:sp>
        <p:nvSpPr>
          <p:cNvPr id="3" name="Content Placeholder 2"/>
          <p:cNvSpPr>
            <a:spLocks noGrp="1"/>
          </p:cNvSpPr>
          <p:nvPr>
            <p:ph idx="1"/>
          </p:nvPr>
        </p:nvSpPr>
        <p:spPr>
          <a:xfrm>
            <a:off x="683964" y="2618840"/>
            <a:ext cx="10515600" cy="4351338"/>
          </a:xfrm>
        </p:spPr>
        <p:txBody>
          <a:bodyPr>
            <a:normAutofit/>
          </a:bodyPr>
          <a:lstStyle/>
          <a:p>
            <a:pPr marL="0" indent="0">
              <a:buNone/>
            </a:pPr>
            <a:r>
              <a:rPr lang="en-US" dirty="0" smtClean="0"/>
              <a:t>What is your level of experience </a:t>
            </a:r>
            <a:r>
              <a:rPr lang="en-US" dirty="0"/>
              <a:t>with Research </a:t>
            </a:r>
            <a:r>
              <a:rPr lang="en-US" dirty="0" smtClean="0"/>
              <a:t>COI?</a:t>
            </a:r>
          </a:p>
          <a:p>
            <a:pPr marL="0" indent="0">
              <a:buNone/>
            </a:pPr>
            <a:endParaRPr lang="en-US" dirty="0" smtClean="0"/>
          </a:p>
          <a:p>
            <a:pPr marL="0" indent="0">
              <a:buNone/>
            </a:pPr>
            <a:r>
              <a:rPr lang="en-US" dirty="0" smtClean="0"/>
              <a:t>   I </a:t>
            </a:r>
            <a:r>
              <a:rPr lang="en-US" dirty="0"/>
              <a:t>have</a:t>
            </a:r>
            <a:r>
              <a:rPr lang="en-US" dirty="0" smtClean="0"/>
              <a:t>:</a:t>
            </a:r>
          </a:p>
          <a:p>
            <a:pPr lvl="1"/>
            <a:r>
              <a:rPr lang="en-US" dirty="0" smtClean="0"/>
              <a:t>A </a:t>
            </a:r>
            <a:r>
              <a:rPr lang="en-US" dirty="0"/>
              <a:t>research COI management plan</a:t>
            </a:r>
          </a:p>
          <a:p>
            <a:pPr lvl="1"/>
            <a:r>
              <a:rPr lang="en-US" dirty="0"/>
              <a:t>Worked on a study with a conflicted investigator</a:t>
            </a:r>
          </a:p>
          <a:p>
            <a:pPr lvl="1"/>
            <a:r>
              <a:rPr lang="en-US" dirty="0"/>
              <a:t>Assisted an investigator in disclosing to an IRB or institution</a:t>
            </a:r>
          </a:p>
          <a:p>
            <a:pPr lvl="1"/>
            <a:r>
              <a:rPr lang="en-US" dirty="0"/>
              <a:t>No direct experience with research COI (yet!)</a:t>
            </a:r>
          </a:p>
          <a:p>
            <a:pPr marL="0" indent="0">
              <a:buNone/>
            </a:pPr>
            <a:endParaRPr lang="en-US" dirty="0"/>
          </a:p>
        </p:txBody>
      </p:sp>
    </p:spTree>
    <p:extLst>
      <p:ext uri="{BB962C8B-B14F-4D97-AF65-F5344CB8AC3E}">
        <p14:creationId xmlns:p14="http://schemas.microsoft.com/office/powerpoint/2010/main" val="3698901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Conflict of Interest (RCOI)</a:t>
            </a: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4775" y="1690688"/>
            <a:ext cx="5002065" cy="4258420"/>
          </a:xfrm>
          <a:prstGeom prst="rect">
            <a:avLst/>
          </a:prstGeom>
        </p:spPr>
      </p:pic>
      <p:sp>
        <p:nvSpPr>
          <p:cNvPr id="5" name="Content Placeholder 2"/>
          <p:cNvSpPr txBox="1">
            <a:spLocks/>
          </p:cNvSpPr>
          <p:nvPr/>
        </p:nvSpPr>
        <p:spPr>
          <a:xfrm>
            <a:off x="5338762" y="1588292"/>
            <a:ext cx="6748463" cy="4526757"/>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mtClean="0"/>
              <a:t>RCOI administers UF’s Conflict of Interest in Research Policy. Our office reviews and manages Significant Financial Interests that have the potential to bias research to ensure compliance with sponsor COI regulations.</a:t>
            </a:r>
          </a:p>
          <a:p>
            <a:pPr marL="0" indent="0">
              <a:buFont typeface="Arial"/>
              <a:buNone/>
            </a:pPr>
            <a:r>
              <a:rPr lang="en-US" smtClean="0"/>
              <a:t>RCOI partners with the COI Program (UFOLIO), Division of Sponsored Programs (UFIRST) and UF Institutional Review Boards (myIRB and WIRB Checklist) to receive disclosures of Significant Financial Interests.</a:t>
            </a:r>
          </a:p>
          <a:p>
            <a:pPr marL="0" indent="0">
              <a:buFont typeface="Arial"/>
              <a:buNone/>
            </a:pPr>
            <a:r>
              <a:rPr lang="en-US" smtClean="0"/>
              <a:t>RCOI serves as a resource to staff, students and faculty on conflicts of interest related to research.</a:t>
            </a:r>
            <a:endParaRPr lang="en-US" dirty="0" smtClean="0"/>
          </a:p>
        </p:txBody>
      </p:sp>
    </p:spTree>
    <p:extLst>
      <p:ext uri="{BB962C8B-B14F-4D97-AF65-F5344CB8AC3E}">
        <p14:creationId xmlns:p14="http://schemas.microsoft.com/office/powerpoint/2010/main" val="1035928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7358349" cy="1325563"/>
          </a:xfrm>
        </p:spPr>
        <p:txBody>
          <a:bodyPr>
            <a:normAutofit/>
          </a:bodyPr>
          <a:lstStyle/>
          <a:p>
            <a:r>
              <a:rPr lang="en-US" dirty="0"/>
              <a:t>UF Conflicts of Interest Program</a:t>
            </a:r>
          </a:p>
        </p:txBody>
      </p:sp>
      <p:sp>
        <p:nvSpPr>
          <p:cNvPr id="2" name="Content Placeholder 1"/>
          <p:cNvSpPr>
            <a:spLocks noGrp="1"/>
          </p:cNvSpPr>
          <p:nvPr>
            <p:ph idx="1"/>
          </p:nvPr>
        </p:nvSpPr>
        <p:spPr>
          <a:xfrm>
            <a:off x="838200" y="1600685"/>
            <a:ext cx="6289713" cy="4370457"/>
          </a:xfrm>
        </p:spPr>
        <p:txBody>
          <a:bodyPr>
            <a:noAutofit/>
          </a:bodyPr>
          <a:lstStyle/>
          <a:p>
            <a:pPr marL="0" lvl="0" indent="0" algn="just">
              <a:buNone/>
            </a:pPr>
            <a:r>
              <a:rPr lang="en-US" sz="2600" dirty="0">
                <a:solidFill>
                  <a:srgbClr val="000000"/>
                </a:solidFill>
              </a:rPr>
              <a:t>The UF Conflicts of Interest (COI) Program is an office established under the purview of the Provost and Senior Vice President for Academic Affairs. </a:t>
            </a:r>
          </a:p>
          <a:p>
            <a:pPr marL="0" lvl="0" indent="0" algn="just">
              <a:buNone/>
            </a:pPr>
            <a:r>
              <a:rPr lang="en-US" sz="2600" dirty="0">
                <a:solidFill>
                  <a:srgbClr val="000000"/>
                </a:solidFill>
              </a:rPr>
              <a:t>The UF COI Program administers </a:t>
            </a:r>
            <a:r>
              <a:rPr lang="en-US" sz="2600" dirty="0">
                <a:solidFill>
                  <a:srgbClr val="000000"/>
                </a:solidFill>
                <a:hlinkClick r:id="rId2"/>
              </a:rPr>
              <a:t>UFOLIO</a:t>
            </a:r>
            <a:r>
              <a:rPr lang="en-US" sz="2600" dirty="0">
                <a:solidFill>
                  <a:srgbClr val="000000"/>
                </a:solidFill>
              </a:rPr>
              <a:t> (UF Online Interest Organizer), UF’s online reporting system for Outside Activities and certain financial interests (prospective approval).</a:t>
            </a:r>
          </a:p>
          <a:p>
            <a:pPr marL="0" lvl="0" indent="0" algn="just">
              <a:buNone/>
            </a:pPr>
            <a:r>
              <a:rPr lang="en-US" sz="2600" dirty="0">
                <a:solidFill>
                  <a:srgbClr val="000000"/>
                </a:solidFill>
              </a:rPr>
              <a:t>In collaboration with campus partners, the UF COI Program seeks to identify and manage conflicts of interest that could undermine institutional integrity.</a:t>
            </a:r>
          </a:p>
          <a:p>
            <a:pPr marL="0" indent="0">
              <a:spcBef>
                <a:spcPts val="0"/>
              </a:spcBef>
              <a:buNone/>
            </a:pPr>
            <a:endParaRPr lang="en-US" sz="2000" dirty="0">
              <a:latin typeface="+mj-lt"/>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448" y="0"/>
            <a:ext cx="4571552" cy="6858000"/>
          </a:xfrm>
          <a:prstGeom prst="rect">
            <a:avLst/>
          </a:prstGeom>
        </p:spPr>
      </p:pic>
    </p:spTree>
    <p:extLst>
      <p:ext uri="{BB962C8B-B14F-4D97-AF65-F5344CB8AC3E}">
        <p14:creationId xmlns:p14="http://schemas.microsoft.com/office/powerpoint/2010/main" val="4080380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63" y="265535"/>
            <a:ext cx="10515600" cy="1325563"/>
          </a:xfrm>
        </p:spPr>
        <p:txBody>
          <a:bodyPr>
            <a:normAutofit/>
          </a:bodyPr>
          <a:lstStyle/>
          <a:p>
            <a:r>
              <a:rPr lang="en-US" dirty="0" smtClean="0"/>
              <a:t>Case Study</a:t>
            </a:r>
            <a:endParaRPr lang="en-US" dirty="0"/>
          </a:p>
        </p:txBody>
      </p:sp>
      <p:sp>
        <p:nvSpPr>
          <p:cNvPr id="13" name="Rectangle 12"/>
          <p:cNvSpPr/>
          <p:nvPr/>
        </p:nvSpPr>
        <p:spPr>
          <a:xfrm>
            <a:off x="501563" y="1905917"/>
            <a:ext cx="11231401" cy="3503523"/>
          </a:xfrm>
          <a:prstGeom prst="rect">
            <a:avLst/>
          </a:prstGeom>
        </p:spPr>
        <p:txBody>
          <a:bodyPr wrap="square">
            <a:spAutoFit/>
          </a:bodyPr>
          <a:lstStyle/>
          <a:p>
            <a:pPr marL="228600" lvl="0" indent="-228600">
              <a:lnSpc>
                <a:spcPct val="90000"/>
              </a:lnSpc>
              <a:spcBef>
                <a:spcPts val="1000"/>
              </a:spcBef>
              <a:buFont typeface="Arial"/>
              <a:buChar char="•"/>
            </a:pPr>
            <a:r>
              <a:rPr lang="en-US" sz="2000" dirty="0">
                <a:solidFill>
                  <a:srgbClr val="000000"/>
                </a:solidFill>
              </a:rPr>
              <a:t>Dr. Hammond is a highly-respected researcher who has several research grants, both federal and non-federal funding. Dr. Hammond is also on an advisory board for </a:t>
            </a:r>
            <a:r>
              <a:rPr lang="en-US" sz="2000" dirty="0" err="1">
                <a:solidFill>
                  <a:srgbClr val="000000"/>
                </a:solidFill>
              </a:rPr>
              <a:t>DrugMaker</a:t>
            </a:r>
            <a:r>
              <a:rPr lang="en-US" sz="2000" dirty="0">
                <a:solidFill>
                  <a:srgbClr val="000000"/>
                </a:solidFill>
              </a:rPr>
              <a:t> Inc., a pharmaceutical company, and has received between $10,000 and $20,000 over the past 12 months for advising. </a:t>
            </a:r>
          </a:p>
          <a:p>
            <a:pPr marL="228600" lvl="0" indent="-228600">
              <a:lnSpc>
                <a:spcPct val="90000"/>
              </a:lnSpc>
              <a:spcBef>
                <a:spcPts val="1000"/>
              </a:spcBef>
              <a:buFont typeface="Arial"/>
              <a:buChar char="•"/>
            </a:pPr>
            <a:r>
              <a:rPr lang="en-US" sz="2000" dirty="0">
                <a:solidFill>
                  <a:srgbClr val="000000"/>
                </a:solidFill>
              </a:rPr>
              <a:t>Dr. Hammond advises on a particular disease state and the company’s clinical trial progression for relevant treatments. </a:t>
            </a:r>
          </a:p>
          <a:p>
            <a:pPr marL="228600" lvl="0" indent="-228600">
              <a:lnSpc>
                <a:spcPct val="90000"/>
              </a:lnSpc>
              <a:spcBef>
                <a:spcPts val="1000"/>
              </a:spcBef>
              <a:buFont typeface="Arial"/>
              <a:buChar char="•"/>
            </a:pPr>
            <a:r>
              <a:rPr lang="en-US" sz="2000" dirty="0" err="1">
                <a:solidFill>
                  <a:srgbClr val="000000"/>
                </a:solidFill>
              </a:rPr>
              <a:t>DrugMaker</a:t>
            </a:r>
            <a:r>
              <a:rPr lang="en-US" sz="2000" dirty="0">
                <a:solidFill>
                  <a:srgbClr val="000000"/>
                </a:solidFill>
              </a:rPr>
              <a:t> Inc. is conducting a multi-center, placebo-controlled, double-blinded, Phase 3 clinical trial, and Dr. Hammond proposes to be the PI for one of the trial sites. </a:t>
            </a:r>
          </a:p>
          <a:p>
            <a:pPr marL="228600" lvl="0" indent="-228600">
              <a:lnSpc>
                <a:spcPct val="90000"/>
              </a:lnSpc>
              <a:spcBef>
                <a:spcPts val="1000"/>
              </a:spcBef>
              <a:buFont typeface="Arial"/>
              <a:buChar char="•"/>
            </a:pPr>
            <a:r>
              <a:rPr lang="en-US" sz="2000" dirty="0">
                <a:solidFill>
                  <a:srgbClr val="000000"/>
                </a:solidFill>
              </a:rPr>
              <a:t>The trial will enroll 2,500 patients, and the UF investigational site will enroll 12 patients. </a:t>
            </a:r>
          </a:p>
          <a:p>
            <a:pPr marL="228600" lvl="0" indent="-228600">
              <a:lnSpc>
                <a:spcPct val="90000"/>
              </a:lnSpc>
              <a:spcBef>
                <a:spcPts val="1000"/>
              </a:spcBef>
              <a:buFont typeface="Arial"/>
              <a:buChar char="•"/>
            </a:pPr>
            <a:r>
              <a:rPr lang="en-US" sz="2000" dirty="0">
                <a:solidFill>
                  <a:srgbClr val="000000"/>
                </a:solidFill>
              </a:rPr>
              <a:t>Dr. Hammond and all UF study staff will be blinded to the treatment and control groups. </a:t>
            </a:r>
          </a:p>
          <a:p>
            <a:pPr marL="228600" lvl="0" indent="-228600">
              <a:lnSpc>
                <a:spcPct val="90000"/>
              </a:lnSpc>
              <a:spcBef>
                <a:spcPts val="1000"/>
              </a:spcBef>
              <a:buFont typeface="Arial"/>
              <a:buChar char="•"/>
            </a:pPr>
            <a:r>
              <a:rPr lang="en-US" sz="2000" dirty="0" err="1">
                <a:solidFill>
                  <a:srgbClr val="000000"/>
                </a:solidFill>
              </a:rPr>
              <a:t>DrugMaker</a:t>
            </a:r>
            <a:r>
              <a:rPr lang="en-US" sz="2000" dirty="0">
                <a:solidFill>
                  <a:srgbClr val="000000"/>
                </a:solidFill>
              </a:rPr>
              <a:t> Inc. is using a Clinical Research Organization to monitor the study and perform data analysis.</a:t>
            </a:r>
          </a:p>
        </p:txBody>
      </p:sp>
    </p:spTree>
    <p:extLst>
      <p:ext uri="{BB962C8B-B14F-4D97-AF65-F5344CB8AC3E}">
        <p14:creationId xmlns:p14="http://schemas.microsoft.com/office/powerpoint/2010/main" val="4049332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63" y="265535"/>
            <a:ext cx="10515600" cy="1325563"/>
          </a:xfrm>
        </p:spPr>
        <p:txBody>
          <a:bodyPr>
            <a:normAutofit/>
          </a:bodyPr>
          <a:lstStyle/>
          <a:p>
            <a:r>
              <a:rPr lang="en-US" dirty="0"/>
              <a:t>Poll question</a:t>
            </a:r>
          </a:p>
        </p:txBody>
      </p:sp>
      <p:sp>
        <p:nvSpPr>
          <p:cNvPr id="13" name="Rectangle 12"/>
          <p:cNvSpPr/>
          <p:nvPr/>
        </p:nvSpPr>
        <p:spPr>
          <a:xfrm>
            <a:off x="501563" y="1905917"/>
            <a:ext cx="11231401" cy="2462725"/>
          </a:xfrm>
          <a:prstGeom prst="rect">
            <a:avLst/>
          </a:prstGeom>
        </p:spPr>
        <p:txBody>
          <a:bodyPr wrap="square">
            <a:spAutoFit/>
          </a:bodyPr>
          <a:lstStyle/>
          <a:p>
            <a:pPr marL="228600" lvl="0" indent="-228600">
              <a:lnSpc>
                <a:spcPct val="90000"/>
              </a:lnSpc>
              <a:spcBef>
                <a:spcPts val="1000"/>
              </a:spcBef>
              <a:buFont typeface="Arial"/>
              <a:buChar char="•"/>
            </a:pPr>
            <a:r>
              <a:rPr lang="en-US" sz="2800" dirty="0">
                <a:solidFill>
                  <a:srgbClr val="000000"/>
                </a:solidFill>
              </a:rPr>
              <a:t>Dr. Hammond is proposing to engage in research that is:</a:t>
            </a:r>
          </a:p>
          <a:p>
            <a:pPr marL="685800" lvl="1" indent="-228600">
              <a:lnSpc>
                <a:spcPct val="90000"/>
              </a:lnSpc>
              <a:spcBef>
                <a:spcPts val="500"/>
              </a:spcBef>
              <a:buFont typeface="Arial"/>
              <a:buChar char="•"/>
            </a:pPr>
            <a:endParaRPr lang="en-US" sz="2400" dirty="0">
              <a:solidFill>
                <a:srgbClr val="000000"/>
              </a:solidFill>
            </a:endParaRPr>
          </a:p>
          <a:p>
            <a:pPr marL="685800" lvl="1" indent="-228600">
              <a:lnSpc>
                <a:spcPct val="90000"/>
              </a:lnSpc>
              <a:spcBef>
                <a:spcPts val="500"/>
              </a:spcBef>
              <a:buFont typeface="Arial"/>
              <a:buChar char="•"/>
            </a:pPr>
            <a:r>
              <a:rPr lang="en-US" sz="2400" dirty="0">
                <a:solidFill>
                  <a:srgbClr val="000000"/>
                </a:solidFill>
              </a:rPr>
              <a:t>Prohibited</a:t>
            </a:r>
          </a:p>
          <a:p>
            <a:pPr marL="685800" lvl="1" indent="-228600">
              <a:lnSpc>
                <a:spcPct val="90000"/>
              </a:lnSpc>
              <a:spcBef>
                <a:spcPts val="500"/>
              </a:spcBef>
              <a:buFont typeface="Arial"/>
              <a:buChar char="•"/>
            </a:pPr>
            <a:r>
              <a:rPr lang="en-US" sz="2400" dirty="0">
                <a:solidFill>
                  <a:srgbClr val="000000"/>
                </a:solidFill>
              </a:rPr>
              <a:t>Generally considered unethical</a:t>
            </a:r>
          </a:p>
          <a:p>
            <a:pPr marL="685800" lvl="1" indent="-228600">
              <a:lnSpc>
                <a:spcPct val="90000"/>
              </a:lnSpc>
              <a:spcBef>
                <a:spcPts val="500"/>
              </a:spcBef>
              <a:buFont typeface="Arial"/>
              <a:buChar char="•"/>
            </a:pPr>
            <a:r>
              <a:rPr lang="en-US" sz="2400" dirty="0">
                <a:solidFill>
                  <a:srgbClr val="000000"/>
                </a:solidFill>
              </a:rPr>
              <a:t>Allowable if reviewed</a:t>
            </a:r>
          </a:p>
          <a:p>
            <a:pPr marL="685800" lvl="1" indent="-228600">
              <a:lnSpc>
                <a:spcPct val="90000"/>
              </a:lnSpc>
              <a:spcBef>
                <a:spcPts val="500"/>
              </a:spcBef>
              <a:buFont typeface="Arial"/>
              <a:buChar char="•"/>
            </a:pPr>
            <a:r>
              <a:rPr lang="en-US" sz="2400" dirty="0">
                <a:solidFill>
                  <a:srgbClr val="000000"/>
                </a:solidFill>
              </a:rPr>
              <a:t>Allowable and does not require review</a:t>
            </a:r>
          </a:p>
        </p:txBody>
      </p:sp>
    </p:spTree>
    <p:extLst>
      <p:ext uri="{BB962C8B-B14F-4D97-AF65-F5344CB8AC3E}">
        <p14:creationId xmlns:p14="http://schemas.microsoft.com/office/powerpoint/2010/main" val="40064677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USED_PAGE_ORIENTATION" val="1"/>
  <p:tag name="ARTICULATE_USED_PAGE_SIZE" val="7"/>
  <p:tag name="ARTICULATE_REFERENCE_COUNT" val="0"/>
  <p:tag name="ARTICULATE_PLAYER_GLOSSARY_XML" val="&lt;?xml version=&quot;1.0&quot; encoding=&quot;utf-16&quot;?&gt;&lt;glossary xmlns:xsi=&quot;http://www.w3.org/2001/XMLSchema-instance&quot; xmlns:xsd=&quot;http://www.w3.org/2001/XMLSchema&quot;&gt;&lt;terms /&gt;&lt;/glossary&gt;"/>
  <p:tag name="ARTICULATE_SLIDE_THUMBNAIL_REFRESH" val="1"/>
  <p:tag name="ARTICULATE_SLIDE_COUNT" val="15"/>
  <p:tag name="TAG_BACKING_FORM_KEY" val="2492850-h:\2022 ufr_rcrtemplate.pptx"/>
  <p:tag name="ARTICULATE_PRESENTER_VERSION" val="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USED_LAYOUT" val="1"/>
  <p:tag name="ARTICULATE_NAV_LEVEL" val="1"/>
  <p:tag name="ARTICULATE_TOC_EXPANDED" val="True"/>
  <p:tag name="ARTICULATE_SLIDE_PRESENTER_GUID" val="ebf9a19f-5ec0-4f06-bfc5-0626a326353e"/>
  <p:tag name="ARTICULATE_SLIDE_PAUSE" val="0"/>
  <p:tag name="ARTICULATE_HIDE_SLIDE" val="0"/>
  <p:tag name="ARTICULATE_PLAYER_CONTROL_PREVIOUS" val="True"/>
  <p:tag name="ARTICULATE_PLAYER_CONTROL_NEXT" val="True"/>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271"/>
  <p:tag name="ARTICULATE_NAV_LEVEL" val="1"/>
  <p:tag name="ARTICULATE_TOC_EXPANDED" val="True"/>
  <p:tag name="ARTICULATE_SLIDE_PAUSE" val="1"/>
  <p:tag name="ARTICULATE_HIDE_SLIDE" val="0"/>
  <p:tag name="ARTICULATE_PLAYER_CONTROL_PREVIOUS" val="True"/>
  <p:tag name="ARTICULATE_PLAYER_CONTROL_NEXT" val="True"/>
  <p:tag name="ARTICULATE_USED_LAYOUT" val="8"/>
  <p:tag name="ARTICULATE_SLIDE_PRESENTER_GUID" val="ebf9a19f-5ec0-4f06-bfc5-0626a326353e"/>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USED_LAYOUT" val="2"/>
  <p:tag name="ARTICULATE_NAV_LEVEL" val="1"/>
  <p:tag name="ARTICULATE_TOC_EXPANDED" val="True"/>
  <p:tag name="ARTICULATE_SLIDE_PRESENTER_GUID" val="ebf9a19f-5ec0-4f06-bfc5-0626a326353e"/>
  <p:tag name="ARTICULATE_SLIDE_PAUSE" val="0"/>
  <p:tag name="ARTICULATE_HIDE_SLIDE" val="0"/>
  <p:tag name="ARTICULATE_PLAYER_CONTROL_PREVIOUS" val="True"/>
  <p:tag name="ARTICULATE_PLAYER_CONTROL_NEXT" val="True"/>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257"/>
  <p:tag name="ARTICULATE_NAV_LEVEL" val="1"/>
  <p:tag name="ARTICULATE_TOC_EXPANDED" val="True"/>
  <p:tag name="ARTICULATE_SLIDE_PRESENTER_GUID" val="2e8d07ec-2ec1-44e9-b076-51981498eeac"/>
  <p:tag name="ARTICULATE_SLIDE_PAUSE" val="1"/>
  <p:tag name="ARTICULATE_HIDE_SLIDE" val="0"/>
  <p:tag name="ARTICULATE_PLAYER_CONTROL_PREVIOUS" val="True"/>
  <p:tag name="ARTICULATE_PLAYER_CONTROL_NEXT" val="True"/>
  <p:tag name="ARTICULATE_USED_LAYOUT" val="2"/>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275"/>
  <p:tag name="ARTICULATE_NAV_LEVEL" val="1"/>
  <p:tag name="ARTICULATE_TOC_EXPANDED" val="True"/>
  <p:tag name="ARTICULATE_SLIDE_PAUSE" val="1"/>
  <p:tag name="ARTICULATE_HIDE_SLIDE" val="0"/>
  <p:tag name="ARTICULATE_PLAYER_CONTROL_PREVIOUS" val="True"/>
  <p:tag name="ARTICULATE_PLAYER_CONTROL_NEXT" val="True"/>
  <p:tag name="ARTICULATE_SLIDE_THUMBNAIL_REFRESH" val="1"/>
  <p:tag name="ARTICULATE_USED_LAYOUT" val="8"/>
  <p:tag name="ARTICULATE_SLIDE_PRESENTER_GUID" val="ebf9a19f-5ec0-4f06-bfc5-0626a326353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419"/>
  <p:tag name="ARTICULATE_NAV_LEVEL" val="1"/>
  <p:tag name="ARTICULATE_TOC_EXPANDED" val="True"/>
  <p:tag name="ARTICULATE_SLIDE_PAUSE" val="1"/>
  <p:tag name="ARTICULATE_HIDE_SLIDE" val="0"/>
  <p:tag name="ARTICULATE_PLAYER_CONTROL_PREVIOUS" val="True"/>
  <p:tag name="ARTICULATE_PLAYER_CONTROL_NEXT" val="True"/>
  <p:tag name="ARTICULATE_USED_LAYOUT" val="13"/>
  <p:tag name="ARTICULATE_SLIDE_PRESENTER_GUID" val="ebf9a19f-5ec0-4f06-bfc5-0626a326353e"/>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USED_LAYOUT" val="2"/>
  <p:tag name="ARTICULATE_NAV_LEVEL" val="1"/>
  <p:tag name="ARTICULATE_TOC_EXPANDED" val="True"/>
  <p:tag name="ARTICULATE_SLIDE_PRESENTER_GUID" val="ebf9a19f-5ec0-4f06-bfc5-0626a326353e"/>
  <p:tag name="ARTICULATE_SLIDE_PAUSE" val="0"/>
  <p:tag name="ARTICULATE_HIDE_SLIDE" val="0"/>
  <p:tag name="ARTICULATE_PLAYER_CONTROL_PREVIOUS" val="True"/>
  <p:tag name="ARTICULATE_PLAYER_CONTROL_NEXT" val="True"/>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rmony">
  <a:themeElements>
    <a:clrScheme name="Harmony">
      <a:dk1>
        <a:srgbClr val="000000"/>
      </a:dk1>
      <a:lt1>
        <a:srgbClr val="FFFFFF"/>
      </a:lt1>
      <a:dk2>
        <a:srgbClr val="343E48"/>
      </a:dk2>
      <a:lt2>
        <a:srgbClr val="EFEFEF"/>
      </a:lt2>
      <a:accent1>
        <a:srgbClr val="5A31C3"/>
      </a:accent1>
      <a:accent2>
        <a:srgbClr val="381D81"/>
      </a:accent2>
      <a:accent3>
        <a:srgbClr val="997BDC"/>
      </a:accent3>
      <a:accent4>
        <a:srgbClr val="301969"/>
      </a:accent4>
      <a:accent5>
        <a:srgbClr val="866BC4"/>
      </a:accent5>
      <a:accent6>
        <a:srgbClr val="7D68DC"/>
      </a:accent6>
      <a:hlink>
        <a:srgbClr val="10AE99"/>
      </a:hlink>
      <a:folHlink>
        <a:srgbClr val="92D050"/>
      </a:folHlink>
    </a:clrScheme>
    <a:fontScheme name="Harmony">
      <a:majorFont>
        <a:latin typeface="Montserrat-Bold"/>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954" tIns="60977" rIns="121954" bIns="60977">
        <a:noAutofit/>
      </a:bodyPr>
      <a:lstStyle>
        <a:defPPr marL="0" indent="0">
          <a:spcBef>
            <a:spcPts val="0"/>
          </a:spcBef>
          <a:buNone/>
          <a:defRPr sz="2100" dirty="0">
            <a:solidFill>
              <a:schemeClr val="bg1">
                <a:lumMod val="50000"/>
              </a:schemeClr>
            </a:solidFill>
            <a:cs typeface="Calibri"/>
          </a:defRPr>
        </a:defPPr>
      </a:lstStyle>
    </a:txDef>
  </a:objectDefaults>
  <a:extraClrSchemeLst/>
</a:theme>
</file>

<file path=ppt/theme/theme3.xml><?xml version="1.0" encoding="utf-8"?>
<a:theme xmlns:a="http://schemas.openxmlformats.org/drawingml/2006/main" name="Illuminate">
  <a:themeElements>
    <a:clrScheme name="Mau City">
      <a:dk1>
        <a:srgbClr val="000000"/>
      </a:dk1>
      <a:lt1>
        <a:srgbClr val="FFFFFF"/>
      </a:lt1>
      <a:dk2>
        <a:srgbClr val="0298E1"/>
      </a:dk2>
      <a:lt2>
        <a:srgbClr val="CFD6DE"/>
      </a:lt2>
      <a:accent1>
        <a:srgbClr val="0087C9"/>
      </a:accent1>
      <a:accent2>
        <a:srgbClr val="36B2CA"/>
      </a:accent2>
      <a:accent3>
        <a:srgbClr val="0065AC"/>
      </a:accent3>
      <a:accent4>
        <a:srgbClr val="12254D"/>
      </a:accent4>
      <a:accent5>
        <a:srgbClr val="728089"/>
      </a:accent5>
      <a:accent6>
        <a:srgbClr val="A2B1C1"/>
      </a:accent6>
      <a:hlink>
        <a:srgbClr val="1D0F29"/>
      </a:hlink>
      <a:folHlink>
        <a:srgbClr val="3F3F3F"/>
      </a:folHlink>
    </a:clrScheme>
    <a:fontScheme name="City_16">
      <a:majorFont>
        <a:latin typeface="Lato Light"/>
        <a:ea typeface="Helvetica Light"/>
        <a:cs typeface="Helvetica Light"/>
      </a:majorFont>
      <a:minorFont>
        <a:latin typeface="Lato Regular"/>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w="12700" cap="flat">
          <a:noFill/>
          <a:miter lim="400000"/>
        </a:ln>
        <a:effectLst/>
      </a:spPr>
      <a:bodyPr rot="0" spcFirstLastPara="1" vertOverflow="overflow" horzOverflow="overflow" vert="horz" wrap="square" lIns="50800" tIns="50800" rIns="50800" bIns="50800" numCol="1" spcCol="38100" rtlCol="0" anchor="ctr">
        <a:no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1A2026"/>
      </a:dk2>
      <a:lt2>
        <a:srgbClr val="7B8F9D"/>
      </a:lt2>
      <a:accent1>
        <a:srgbClr val="ED3667"/>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low">
      <a:majorFont>
        <a:latin typeface="Lato Black"/>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91" tIns="60945" rIns="121891" bIns="60945">
        <a:noAutofit/>
      </a:bodyPr>
      <a:lstStyle>
        <a:defPPr marL="0" indent="0">
          <a:spcBef>
            <a:spcPts val="0"/>
          </a:spcBef>
          <a:buNone/>
          <a:defRPr sz="2099" dirty="0">
            <a:solidFill>
              <a:schemeClr val="bg1">
                <a:lumMod val="50000"/>
              </a:schemeClr>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ontentPassPackage>
  <PackageId>Template-00009-PPT</PackageId>
</ContentPassPackage>
</file>

<file path=customXml/item2.xml><?xml version="1.0" encoding="utf-8"?>
<ContentPassPackage>
  <PackageId>Template-00025-PPT</PackageId>
</ContentPassPackage>
</file>

<file path=customXml/item3.xml><?xml version="1.0" encoding="utf-8"?>
<ContentPassPackage>
  <PackageId>Template-00017-PPT</PackageId>
</ContentPassPackage>
</file>

<file path=customXml/item4.xml><?xml version="1.0" encoding="utf-8"?>
<ct:contentTypeSchema xmlns:ct="http://schemas.microsoft.com/office/2006/metadata/contentType" xmlns:ma="http://schemas.microsoft.com/office/2006/metadata/properties/metaAttributes" ct:_="" ma:_="" ma:contentTypeName="Document" ma:contentTypeID="0x01010066F06474F4F00E4191D2B19874532D3A" ma:contentTypeVersion="10" ma:contentTypeDescription="Create a new document." ma:contentTypeScope="" ma:versionID="d77f51b4237023df078c93834b87b714">
  <xsd:schema xmlns:xsd="http://www.w3.org/2001/XMLSchema" xmlns:xs="http://www.w3.org/2001/XMLSchema" xmlns:p="http://schemas.microsoft.com/office/2006/metadata/properties" xmlns:ns2="6b207c02-c30d-4f65-91f1-72586439234c" xmlns:ns3="8984e8bf-8620-498a-b384-fbc295e74f77" targetNamespace="http://schemas.microsoft.com/office/2006/metadata/properties" ma:root="true" ma:fieldsID="b70dd4682082ab6ee61dcdba7673a258" ns2:_="" ns3:_="">
    <xsd:import namespace="6b207c02-c30d-4f65-91f1-72586439234c"/>
    <xsd:import namespace="8984e8bf-8620-498a-b384-fbc295e74f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7c02-c30d-4f65-91f1-7258643923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84e8bf-8620-498a-b384-fbc295e74f7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D250BC-6B06-4CB2-88F8-F0161027AEC5}">
  <ds:schemaRefs/>
</ds:datastoreItem>
</file>

<file path=customXml/itemProps2.xml><?xml version="1.0" encoding="utf-8"?>
<ds:datastoreItem xmlns:ds="http://schemas.openxmlformats.org/officeDocument/2006/customXml" ds:itemID="{30F84FAF-C99B-48F1-A192-AFB67BEF3636}">
  <ds:schemaRefs/>
</ds:datastoreItem>
</file>

<file path=customXml/itemProps3.xml><?xml version="1.0" encoding="utf-8"?>
<ds:datastoreItem xmlns:ds="http://schemas.openxmlformats.org/officeDocument/2006/customXml" ds:itemID="{A1191D65-BFB8-4C1A-8300-1BE8F671D54A}">
  <ds:schemaRefs/>
</ds:datastoreItem>
</file>

<file path=customXml/itemProps4.xml><?xml version="1.0" encoding="utf-8"?>
<ds:datastoreItem xmlns:ds="http://schemas.openxmlformats.org/officeDocument/2006/customXml" ds:itemID="{D7457160-E38C-45DA-97F5-8A67205C1EAD}"/>
</file>

<file path=customXml/itemProps5.xml><?xml version="1.0" encoding="utf-8"?>
<ds:datastoreItem xmlns:ds="http://schemas.openxmlformats.org/officeDocument/2006/customXml" ds:itemID="{F4129203-9402-48AD-BBD5-BBCE31777053}"/>
</file>

<file path=customXml/itemProps6.xml><?xml version="1.0" encoding="utf-8"?>
<ds:datastoreItem xmlns:ds="http://schemas.openxmlformats.org/officeDocument/2006/customXml" ds:itemID="{EB93EB9D-B3A2-48D5-ADA7-86FF1A9A59C2}"/>
</file>

<file path=docProps/app.xml><?xml version="1.0" encoding="utf-8"?>
<Properties xmlns="http://schemas.openxmlformats.org/officeDocument/2006/extended-properties" xmlns:vt="http://schemas.openxmlformats.org/officeDocument/2006/docPropsVTypes">
  <Template/>
  <TotalTime>2257</TotalTime>
  <Words>2421</Words>
  <Application>Microsoft Office PowerPoint</Application>
  <PresentationFormat>Widescreen</PresentationFormat>
  <Paragraphs>233</Paragraphs>
  <Slides>29</Slides>
  <Notes>14</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29</vt:i4>
      </vt:variant>
    </vt:vector>
  </HeadingPairs>
  <TitlesOfParts>
    <vt:vector size="49" baseType="lpstr">
      <vt:lpstr>ＭＳ Ｐゴシック</vt:lpstr>
      <vt:lpstr>Aleo Light</vt:lpstr>
      <vt:lpstr>Arial</vt:lpstr>
      <vt:lpstr>Calibri</vt:lpstr>
      <vt:lpstr>Gentona SemiBold</vt:lpstr>
      <vt:lpstr>Helvetica Light</vt:lpstr>
      <vt:lpstr>Lato</vt:lpstr>
      <vt:lpstr>Lato Black</vt:lpstr>
      <vt:lpstr>Lato Light</vt:lpstr>
      <vt:lpstr>Lato Regular</vt:lpstr>
      <vt:lpstr>Montserrat</vt:lpstr>
      <vt:lpstr>Montserrat-Bold</vt:lpstr>
      <vt:lpstr>Open Sans</vt:lpstr>
      <vt:lpstr>Palatino Linotype</vt:lpstr>
      <vt:lpstr>Roboto Light</vt:lpstr>
      <vt:lpstr>Times New Roman</vt:lpstr>
      <vt:lpstr>Office Theme</vt:lpstr>
      <vt:lpstr>Harmony</vt:lpstr>
      <vt:lpstr>Illuminate</vt:lpstr>
      <vt:lpstr>Flow</vt:lpstr>
      <vt:lpstr>PowerPoint Presentation</vt:lpstr>
      <vt:lpstr>PowerPoint Presentation</vt:lpstr>
      <vt:lpstr>Research Conflict of Interest</vt:lpstr>
      <vt:lpstr>UF Research Integrity, Security and Compliance</vt:lpstr>
      <vt:lpstr>Poll Question</vt:lpstr>
      <vt:lpstr>Research Conflict of Interest (RCOI)</vt:lpstr>
      <vt:lpstr>UF Conflicts of Interest Program</vt:lpstr>
      <vt:lpstr>Case Study</vt:lpstr>
      <vt:lpstr>Poll question</vt:lpstr>
      <vt:lpstr>Federal Regulation &amp; Policy</vt:lpstr>
      <vt:lpstr>Types of Conflicts of Interest  (Research Projects/Contracts)</vt:lpstr>
      <vt:lpstr>PowerPoint Presentation</vt:lpstr>
      <vt:lpstr>Management of Research COIs</vt:lpstr>
      <vt:lpstr>Management of Research COIs</vt:lpstr>
      <vt:lpstr>Special Considerations for Human Subjects Research</vt:lpstr>
      <vt:lpstr>What is a COI management plan?</vt:lpstr>
      <vt:lpstr>Inherent Controls</vt:lpstr>
      <vt:lpstr>Additional Controls</vt:lpstr>
      <vt:lpstr>Case Study</vt:lpstr>
      <vt:lpstr>Case Study</vt:lpstr>
      <vt:lpstr>Breakout Room</vt:lpstr>
      <vt:lpstr>Case Study: Inherent Controls</vt:lpstr>
      <vt:lpstr>Case Study: Additional Controls</vt:lpstr>
      <vt:lpstr>Federal and State Regulations</vt:lpstr>
      <vt:lpstr>University of Florida Online Resources</vt:lpstr>
      <vt:lpstr>Survey:          |  30-day post seminar series  bit.ly/rcr2022       |  interviews</vt:lpstr>
      <vt:lpstr>If  You  Suspect  Research  Misconduct…</vt:lpstr>
      <vt:lpstr>Check out the UF RIO video!</vt:lpstr>
      <vt:lpstr>A podcast devoted to creating a culture of responsible conduct of research and research integrity at the University of Florida.  Produced by UF Creative Works, and a team of people across the UF Campus including UF Research, CTSI, the Center for Undergraduate Research, and a group of UF Research Ambassadors.   https://research.ufl.edu/research-roundtable-podcast.html    Acknowledgement: The 2022 RCR Summer Seminar Series is funded in part by the Department of Health and Human Services, Office of Research Integrity grant (#ORIIR210068). Disclaimer: The content is solely the responsibility of the authors and does not necessarily represent the official views of the National Institutes of Health.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 Research</dc:title>
  <dc:creator>Joe Kays</dc:creator>
  <cp:lastModifiedBy>Moore, Amber</cp:lastModifiedBy>
  <cp:revision>158</cp:revision>
  <cp:lastPrinted>2020-08-13T15:55:06Z</cp:lastPrinted>
  <dcterms:created xsi:type="dcterms:W3CDTF">2020-08-12T15:45:35Z</dcterms:created>
  <dcterms:modified xsi:type="dcterms:W3CDTF">2022-06-13T17:30:52Z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2022 UFR_RCRTemplate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7BC54C06-59C1-4BAF-82B5-1E116EDF9BAC</vt:lpwstr>
  </property>
  <property fmtid="{D5CDD505-2E9C-101B-9397-08002B2CF9AE}" pid="6" name="ArticulateProjectFull">
    <vt:lpwstr>H:\2022 RCR Summer Series\Final RCR Series\2022 UFR_RCRTemplate.ppta</vt:lpwstr>
  </property>
  <property fmtid="{D5CDD505-2E9C-101B-9397-08002B2CF9AE}" pid="7" name="ContentTypeId">
    <vt:lpwstr>0x01010066F06474F4F00E4191D2B19874532D3A</vt:lpwstr>
  </property>
</Properties>
</file>