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27.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s/slide28.xml" ContentType="application/vnd.openxmlformats-officedocument.presentationml.slide+xml"/>
  <Override PartName="/ppt/presentation.xml" ContentType="application/vnd.openxmlformats-officedocument.presentationml.presentation.main+xml"/>
  <Override PartName="/ppt/slides/slide2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Layouts/slideLayout50.xml" ContentType="application/vnd.openxmlformats-officedocument.presentationml.slideLayout+xml"/>
  <Override PartName="/ppt/slideLayouts/slideLayout41.xml" ContentType="application/vnd.openxmlformats-officedocument.presentationml.slideLayout+xml"/>
  <Override PartName="/ppt/slideLayouts/slideLayout49.xml" ContentType="application/vnd.openxmlformats-officedocument.presentationml.slideLayout+xml"/>
  <Override PartName="/ppt/slideLayouts/slideLayout42.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51.xml" ContentType="application/vnd.openxmlformats-officedocument.presentationml.slideLayout+xml"/>
  <Override PartName="/ppt/slideLayouts/slideLayout43.xml" ContentType="application/vnd.openxmlformats-officedocument.presentationml.slideLayout+xml"/>
  <Override PartName="/ppt/slideMasters/slideMaster3.xml" ContentType="application/vnd.openxmlformats-officedocument.presentationml.slide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Layouts/slideLayout40.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9.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diagrams/colors2.xml" ContentType="application/vnd.openxmlformats-officedocument.drawingml.diagramColors+xml"/>
  <Override PartName="/ppt/theme/theme4.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theme/theme2.xml" ContentType="application/vnd.openxmlformats-officedocument.theme+xml"/>
  <Override PartName="/ppt/diagrams/layout3.xml" ContentType="application/vnd.openxmlformats-officedocument.drawingml.diagramLayout+xml"/>
  <Override PartName="/ppt/diagrams/drawing2.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theme/theme1.xml" ContentType="application/vnd.openxmlformats-officedocument.theme+xml"/>
  <Override PartName="/ppt/notesMasters/notesMaster1.xml" ContentType="application/vnd.openxmlformats-officedocument.presentationml.notesMaster+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6.xml" ContentType="application/vnd.openxmlformats-officedocument.presentationml.tags+xml"/>
  <Override PartName="/docProps/core.xml" ContentType="application/vnd.openxmlformats-package.core-properties+xml"/>
  <Override PartName="/ppt/tags/tag17.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9.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8.xml" ContentType="application/vnd.openxmlformats-officedocument.presentationml.tags+xml"/>
  <Override PartName="/ppt/tags/tag24.xml" ContentType="application/vnd.openxmlformats-officedocument.presentationml.tags+xml"/>
  <Override PartName="/ppt/tags/tag12.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13.xml" ContentType="application/vnd.openxmlformats-officedocument.presentationml.tags+xml"/>
  <Override PartName="/ppt/tags/tag39.xml" ContentType="application/vnd.openxmlformats-officedocument.presentationml.tags+xml"/>
  <Override PartName="/ppt/tags/tag26.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51.xml" ContentType="application/vnd.openxmlformats-officedocument.presentationml.tags+xml"/>
  <Override PartName="/ppt/tags/tag50.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25.xml" ContentType="application/vnd.openxmlformats-officedocument.presentationml.tags+xml"/>
  <Override PartName="/customXml/itemProps5.xml" ContentType="application/vnd.openxmlformats-officedocument.customXmlProperties+xml"/>
  <Override PartName="/customXml/itemProps4.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5" r:id="rId6"/>
    <p:sldMasterId id="2147483710" r:id="rId7"/>
  </p:sldMasterIdLst>
  <p:notesMasterIdLst>
    <p:notesMasterId r:id="rId36"/>
  </p:notesMasterIdLst>
  <p:sldIdLst>
    <p:sldId id="294" r:id="rId8"/>
    <p:sldId id="271" r:id="rId9"/>
    <p:sldId id="317" r:id="rId10"/>
    <p:sldId id="420" r:id="rId11"/>
    <p:sldId id="422" r:id="rId12"/>
    <p:sldId id="423" r:id="rId13"/>
    <p:sldId id="421" r:id="rId14"/>
    <p:sldId id="425" r:id="rId15"/>
    <p:sldId id="427" r:id="rId16"/>
    <p:sldId id="452" r:id="rId17"/>
    <p:sldId id="453" r:id="rId18"/>
    <p:sldId id="429" r:id="rId19"/>
    <p:sldId id="424" r:id="rId20"/>
    <p:sldId id="450" r:id="rId21"/>
    <p:sldId id="431" r:id="rId22"/>
    <p:sldId id="432" r:id="rId23"/>
    <p:sldId id="434" r:id="rId24"/>
    <p:sldId id="440" r:id="rId25"/>
    <p:sldId id="441" r:id="rId26"/>
    <p:sldId id="443" r:id="rId27"/>
    <p:sldId id="444" r:id="rId28"/>
    <p:sldId id="446" r:id="rId29"/>
    <p:sldId id="448" r:id="rId30"/>
    <p:sldId id="449" r:id="rId31"/>
    <p:sldId id="257" r:id="rId32"/>
    <p:sldId id="319" r:id="rId33"/>
    <p:sldId id="419" r:id="rId34"/>
    <p:sldId id="293"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C5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4"/>
    <p:restoredTop sz="75527" autoAdjust="0"/>
  </p:normalViewPr>
  <p:slideViewPr>
    <p:cSldViewPr snapToGrid="0" snapToObjects="1" showGuides="1">
      <p:cViewPr varScale="1">
        <p:scale>
          <a:sx n="83" d="100"/>
          <a:sy n="83" d="100"/>
        </p:scale>
        <p:origin x="1530" y="90"/>
      </p:cViewPr>
      <p:guideLst>
        <p:guide orient="horz" pos="218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ustomXml" Target="../customXml/item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ustomXml" Target="../customXml/item6.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ustomXml" Target="../customXml/item5.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FE81D8-C247-4909-BC37-5472D1DF3F7C}"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3D58F588-46E4-47E9-BCBA-F63395D1DC10}">
      <dgm:prSet phldrT="[Text]" custT="1"/>
      <dgm:spPr/>
      <dgm:t>
        <a:bodyPr/>
        <a:lstStyle/>
        <a:p>
          <a:r>
            <a:rPr lang="en-US" sz="2900" dirty="0" smtClean="0"/>
            <a:t>Research Integrity</a:t>
          </a:r>
        </a:p>
        <a:p>
          <a:r>
            <a:rPr lang="en-US" sz="2400" dirty="0" smtClean="0"/>
            <a:t>(Includes RM and QRP)</a:t>
          </a:r>
          <a:endParaRPr lang="en-US" sz="2400" dirty="0"/>
        </a:p>
      </dgm:t>
    </dgm:pt>
    <dgm:pt modelId="{513D8308-BFC4-45C8-B1E5-E93024DEFFD8}" type="parTrans" cxnId="{3B8DDD7E-72D6-4425-893E-242947EB321D}">
      <dgm:prSet/>
      <dgm:spPr/>
      <dgm:t>
        <a:bodyPr/>
        <a:lstStyle/>
        <a:p>
          <a:endParaRPr lang="en-US">
            <a:solidFill>
              <a:schemeClr val="tx1"/>
            </a:solidFill>
          </a:endParaRPr>
        </a:p>
      </dgm:t>
    </dgm:pt>
    <dgm:pt modelId="{2DA3D11D-620C-4343-A999-9B7291000B92}" type="sibTrans" cxnId="{3B8DDD7E-72D6-4425-893E-242947EB321D}">
      <dgm:prSet/>
      <dgm:spPr/>
      <dgm:t>
        <a:bodyPr/>
        <a:lstStyle/>
        <a:p>
          <a:endParaRPr lang="en-US">
            <a:solidFill>
              <a:schemeClr val="tx1"/>
            </a:solidFill>
          </a:endParaRPr>
        </a:p>
      </dgm:t>
    </dgm:pt>
    <dgm:pt modelId="{EEE33D03-9FC7-4970-ADA1-EE991DBDF0B5}">
      <dgm:prSet phldrT="[Text]"/>
      <dgm:spPr/>
      <dgm:t>
        <a:bodyPr/>
        <a:lstStyle/>
        <a:p>
          <a:r>
            <a:rPr lang="en-US" smtClean="0"/>
            <a:t>International Engagements and Collaboration</a:t>
          </a:r>
          <a:endParaRPr lang="en-US" dirty="0"/>
        </a:p>
      </dgm:t>
    </dgm:pt>
    <dgm:pt modelId="{FDCCE2A3-8264-4132-A14B-A6D170831C78}" type="parTrans" cxnId="{8CCF0BF1-ED60-4DB9-AE60-14FAA7D20AEC}">
      <dgm:prSet/>
      <dgm:spPr/>
      <dgm:t>
        <a:bodyPr/>
        <a:lstStyle/>
        <a:p>
          <a:endParaRPr lang="en-US">
            <a:solidFill>
              <a:schemeClr val="tx1"/>
            </a:solidFill>
          </a:endParaRPr>
        </a:p>
      </dgm:t>
    </dgm:pt>
    <dgm:pt modelId="{6FE55D08-FF8F-4EBE-8F2C-B495C345D0D3}" type="sibTrans" cxnId="{8CCF0BF1-ED60-4DB9-AE60-14FAA7D20AEC}">
      <dgm:prSet/>
      <dgm:spPr/>
      <dgm:t>
        <a:bodyPr/>
        <a:lstStyle/>
        <a:p>
          <a:endParaRPr lang="en-US">
            <a:solidFill>
              <a:schemeClr val="tx1"/>
            </a:solidFill>
          </a:endParaRPr>
        </a:p>
      </dgm:t>
    </dgm:pt>
    <dgm:pt modelId="{661188BB-6515-4B5E-945B-2C1CB75A509F}">
      <dgm:prSet phldrT="[Text]"/>
      <dgm:spPr/>
      <dgm:t>
        <a:bodyPr/>
        <a:lstStyle/>
        <a:p>
          <a:r>
            <a:rPr lang="en-US" smtClean="0"/>
            <a:t>Research Conflict of Interest</a:t>
          </a:r>
          <a:endParaRPr lang="en-US" dirty="0"/>
        </a:p>
      </dgm:t>
    </dgm:pt>
    <dgm:pt modelId="{64B36752-88F2-4FC4-9DF7-9C303E9C7834}" type="parTrans" cxnId="{24B1553C-31D1-41B4-A1A4-8D149C7CA319}">
      <dgm:prSet/>
      <dgm:spPr/>
      <dgm:t>
        <a:bodyPr/>
        <a:lstStyle/>
        <a:p>
          <a:endParaRPr lang="en-US">
            <a:solidFill>
              <a:schemeClr val="tx1"/>
            </a:solidFill>
          </a:endParaRPr>
        </a:p>
      </dgm:t>
    </dgm:pt>
    <dgm:pt modelId="{677B43D6-1109-4B69-B9C4-2A4AA74B03FB}" type="sibTrans" cxnId="{24B1553C-31D1-41B4-A1A4-8D149C7CA319}">
      <dgm:prSet/>
      <dgm:spPr/>
      <dgm:t>
        <a:bodyPr/>
        <a:lstStyle/>
        <a:p>
          <a:endParaRPr lang="en-US">
            <a:solidFill>
              <a:schemeClr val="tx1"/>
            </a:solidFill>
          </a:endParaRPr>
        </a:p>
      </dgm:t>
    </dgm:pt>
    <dgm:pt modelId="{F401DA4F-224B-4AD3-A951-70F9C1DA77B6}">
      <dgm:prSet phldrT="[Text]"/>
      <dgm:spPr/>
      <dgm:t>
        <a:bodyPr/>
        <a:lstStyle/>
        <a:p>
          <a:r>
            <a:rPr lang="en-US" smtClean="0"/>
            <a:t>Export Control</a:t>
          </a:r>
          <a:endParaRPr lang="en-US" dirty="0"/>
        </a:p>
      </dgm:t>
    </dgm:pt>
    <dgm:pt modelId="{1EFBD6BD-CC2C-4B45-867A-6FFAEBD7F7DE}" type="parTrans" cxnId="{F4FF611E-E334-4AD1-9815-2679223A8D22}">
      <dgm:prSet/>
      <dgm:spPr/>
      <dgm:t>
        <a:bodyPr/>
        <a:lstStyle/>
        <a:p>
          <a:endParaRPr lang="en-US">
            <a:solidFill>
              <a:schemeClr val="tx1"/>
            </a:solidFill>
          </a:endParaRPr>
        </a:p>
      </dgm:t>
    </dgm:pt>
    <dgm:pt modelId="{B1D412D1-CF75-46D7-897C-2B2E80F57AD8}" type="sibTrans" cxnId="{F4FF611E-E334-4AD1-9815-2679223A8D22}">
      <dgm:prSet/>
      <dgm:spPr/>
      <dgm:t>
        <a:bodyPr/>
        <a:lstStyle/>
        <a:p>
          <a:endParaRPr lang="en-US">
            <a:solidFill>
              <a:schemeClr val="tx1"/>
            </a:solidFill>
          </a:endParaRPr>
        </a:p>
      </dgm:t>
    </dgm:pt>
    <dgm:pt modelId="{A05E5BA2-74A2-4635-B3D5-2F16526F17F7}">
      <dgm:prSet phldrT="[Text]"/>
      <dgm:spPr/>
      <dgm:t>
        <a:bodyPr/>
        <a:lstStyle/>
        <a:p>
          <a:r>
            <a:rPr lang="en-US" smtClean="0"/>
            <a:t>Facility Security</a:t>
          </a:r>
          <a:endParaRPr lang="en-US" dirty="0"/>
        </a:p>
      </dgm:t>
    </dgm:pt>
    <dgm:pt modelId="{ACAA7989-7938-441F-B48D-C8642A5B9D05}" type="parTrans" cxnId="{5BA7607D-B8F5-41B9-8875-46E10C305FAA}">
      <dgm:prSet/>
      <dgm:spPr/>
      <dgm:t>
        <a:bodyPr/>
        <a:lstStyle/>
        <a:p>
          <a:endParaRPr lang="en-US">
            <a:solidFill>
              <a:schemeClr val="tx1"/>
            </a:solidFill>
          </a:endParaRPr>
        </a:p>
      </dgm:t>
    </dgm:pt>
    <dgm:pt modelId="{04FCF62E-DCFA-44B2-9167-6AEB43F3E6AF}" type="sibTrans" cxnId="{5BA7607D-B8F5-41B9-8875-46E10C305FAA}">
      <dgm:prSet/>
      <dgm:spPr/>
      <dgm:t>
        <a:bodyPr/>
        <a:lstStyle/>
        <a:p>
          <a:endParaRPr lang="en-US">
            <a:solidFill>
              <a:schemeClr val="tx1"/>
            </a:solidFill>
          </a:endParaRPr>
        </a:p>
      </dgm:t>
    </dgm:pt>
    <dgm:pt modelId="{80E19CC6-0EAA-480B-8032-D7EEA5A96FC9}">
      <dgm:prSet phldrT="[Text]"/>
      <dgm:spPr/>
      <dgm:t>
        <a:bodyPr/>
        <a:lstStyle/>
        <a:p>
          <a:r>
            <a:rPr lang="en-US" smtClean="0"/>
            <a:t>Other UF Research Services: IRB, IACUC, Animal Care</a:t>
          </a:r>
          <a:endParaRPr lang="en-US" dirty="0"/>
        </a:p>
      </dgm:t>
    </dgm:pt>
    <dgm:pt modelId="{D44E8606-CDA5-4F04-A877-BAECDC2BF8CD}" type="parTrans" cxnId="{4FBE3D91-9532-4C7B-A8CF-D94933420B94}">
      <dgm:prSet/>
      <dgm:spPr/>
      <dgm:t>
        <a:bodyPr/>
        <a:lstStyle/>
        <a:p>
          <a:endParaRPr lang="en-US">
            <a:solidFill>
              <a:schemeClr val="tx1"/>
            </a:solidFill>
          </a:endParaRPr>
        </a:p>
      </dgm:t>
    </dgm:pt>
    <dgm:pt modelId="{7AD96EE1-5419-45D4-988C-DC5EFD089E50}" type="sibTrans" cxnId="{4FBE3D91-9532-4C7B-A8CF-D94933420B94}">
      <dgm:prSet/>
      <dgm:spPr/>
      <dgm:t>
        <a:bodyPr/>
        <a:lstStyle/>
        <a:p>
          <a:endParaRPr lang="en-US">
            <a:solidFill>
              <a:schemeClr val="tx1"/>
            </a:solidFill>
          </a:endParaRPr>
        </a:p>
      </dgm:t>
    </dgm:pt>
    <dgm:pt modelId="{61F2AB00-C56C-4BD1-A3E4-BF8B5954E7D9}" type="pres">
      <dgm:prSet presAssocID="{BDFE81D8-C247-4909-BC37-5472D1DF3F7C}" presName="diagram" presStyleCnt="0">
        <dgm:presLayoutVars>
          <dgm:dir/>
          <dgm:resizeHandles val="exact"/>
        </dgm:presLayoutVars>
      </dgm:prSet>
      <dgm:spPr/>
      <dgm:t>
        <a:bodyPr/>
        <a:lstStyle/>
        <a:p>
          <a:endParaRPr lang="en-US"/>
        </a:p>
      </dgm:t>
    </dgm:pt>
    <dgm:pt modelId="{DCD33020-421D-4F01-ABB4-E5599D339F38}" type="pres">
      <dgm:prSet presAssocID="{3D58F588-46E4-47E9-BCBA-F63395D1DC10}" presName="node" presStyleLbl="node1" presStyleIdx="0" presStyleCnt="6">
        <dgm:presLayoutVars>
          <dgm:bulletEnabled val="1"/>
        </dgm:presLayoutVars>
      </dgm:prSet>
      <dgm:spPr/>
      <dgm:t>
        <a:bodyPr/>
        <a:lstStyle/>
        <a:p>
          <a:endParaRPr lang="en-US"/>
        </a:p>
      </dgm:t>
    </dgm:pt>
    <dgm:pt modelId="{09FC49DC-C279-4143-81F7-1D0EA9832982}" type="pres">
      <dgm:prSet presAssocID="{2DA3D11D-620C-4343-A999-9B7291000B92}" presName="sibTrans" presStyleCnt="0"/>
      <dgm:spPr/>
      <dgm:t>
        <a:bodyPr/>
        <a:lstStyle/>
        <a:p>
          <a:endParaRPr lang="en-US"/>
        </a:p>
      </dgm:t>
    </dgm:pt>
    <dgm:pt modelId="{7CEA6D7D-D914-4228-8A70-1B482EA2B6FF}" type="pres">
      <dgm:prSet presAssocID="{EEE33D03-9FC7-4970-ADA1-EE991DBDF0B5}" presName="node" presStyleLbl="node1" presStyleIdx="1" presStyleCnt="6">
        <dgm:presLayoutVars>
          <dgm:bulletEnabled val="1"/>
        </dgm:presLayoutVars>
      </dgm:prSet>
      <dgm:spPr/>
      <dgm:t>
        <a:bodyPr/>
        <a:lstStyle/>
        <a:p>
          <a:endParaRPr lang="en-US"/>
        </a:p>
      </dgm:t>
    </dgm:pt>
    <dgm:pt modelId="{2FAD2556-1945-4455-A1FF-DC5D0647751E}" type="pres">
      <dgm:prSet presAssocID="{6FE55D08-FF8F-4EBE-8F2C-B495C345D0D3}" presName="sibTrans" presStyleCnt="0"/>
      <dgm:spPr/>
      <dgm:t>
        <a:bodyPr/>
        <a:lstStyle/>
        <a:p>
          <a:endParaRPr lang="en-US"/>
        </a:p>
      </dgm:t>
    </dgm:pt>
    <dgm:pt modelId="{8041019E-5058-4402-9E4F-216ED4401002}" type="pres">
      <dgm:prSet presAssocID="{661188BB-6515-4B5E-945B-2C1CB75A509F}" presName="node" presStyleLbl="node1" presStyleIdx="2" presStyleCnt="6">
        <dgm:presLayoutVars>
          <dgm:bulletEnabled val="1"/>
        </dgm:presLayoutVars>
      </dgm:prSet>
      <dgm:spPr/>
      <dgm:t>
        <a:bodyPr/>
        <a:lstStyle/>
        <a:p>
          <a:endParaRPr lang="en-US"/>
        </a:p>
      </dgm:t>
    </dgm:pt>
    <dgm:pt modelId="{9A3AF06E-444A-44C2-A559-42565F9221B7}" type="pres">
      <dgm:prSet presAssocID="{677B43D6-1109-4B69-B9C4-2A4AA74B03FB}" presName="sibTrans" presStyleCnt="0"/>
      <dgm:spPr/>
      <dgm:t>
        <a:bodyPr/>
        <a:lstStyle/>
        <a:p>
          <a:endParaRPr lang="en-US"/>
        </a:p>
      </dgm:t>
    </dgm:pt>
    <dgm:pt modelId="{4B801740-02C0-47BD-BD53-5E30244F6E5B}" type="pres">
      <dgm:prSet presAssocID="{F401DA4F-224B-4AD3-A951-70F9C1DA77B6}" presName="node" presStyleLbl="node1" presStyleIdx="3" presStyleCnt="6">
        <dgm:presLayoutVars>
          <dgm:bulletEnabled val="1"/>
        </dgm:presLayoutVars>
      </dgm:prSet>
      <dgm:spPr/>
      <dgm:t>
        <a:bodyPr/>
        <a:lstStyle/>
        <a:p>
          <a:endParaRPr lang="en-US"/>
        </a:p>
      </dgm:t>
    </dgm:pt>
    <dgm:pt modelId="{2ECE108B-F5DC-4322-A591-87EB31BC1D82}" type="pres">
      <dgm:prSet presAssocID="{B1D412D1-CF75-46D7-897C-2B2E80F57AD8}" presName="sibTrans" presStyleCnt="0"/>
      <dgm:spPr/>
      <dgm:t>
        <a:bodyPr/>
        <a:lstStyle/>
        <a:p>
          <a:endParaRPr lang="en-US"/>
        </a:p>
      </dgm:t>
    </dgm:pt>
    <dgm:pt modelId="{1B562846-4BE8-4713-8307-EBFB2008BCDA}" type="pres">
      <dgm:prSet presAssocID="{A05E5BA2-74A2-4635-B3D5-2F16526F17F7}" presName="node" presStyleLbl="node1" presStyleIdx="4" presStyleCnt="6">
        <dgm:presLayoutVars>
          <dgm:bulletEnabled val="1"/>
        </dgm:presLayoutVars>
      </dgm:prSet>
      <dgm:spPr/>
      <dgm:t>
        <a:bodyPr/>
        <a:lstStyle/>
        <a:p>
          <a:endParaRPr lang="en-US"/>
        </a:p>
      </dgm:t>
    </dgm:pt>
    <dgm:pt modelId="{D3F095D3-7012-4B20-AF48-BFA2472E505A}" type="pres">
      <dgm:prSet presAssocID="{04FCF62E-DCFA-44B2-9167-6AEB43F3E6AF}" presName="sibTrans" presStyleCnt="0"/>
      <dgm:spPr/>
      <dgm:t>
        <a:bodyPr/>
        <a:lstStyle/>
        <a:p>
          <a:endParaRPr lang="en-US"/>
        </a:p>
      </dgm:t>
    </dgm:pt>
    <dgm:pt modelId="{4844615E-3A32-46CD-BBD9-57C655BFC7B0}" type="pres">
      <dgm:prSet presAssocID="{80E19CC6-0EAA-480B-8032-D7EEA5A96FC9}" presName="node" presStyleLbl="node1" presStyleIdx="5" presStyleCnt="6">
        <dgm:presLayoutVars>
          <dgm:bulletEnabled val="1"/>
        </dgm:presLayoutVars>
      </dgm:prSet>
      <dgm:spPr/>
      <dgm:t>
        <a:bodyPr/>
        <a:lstStyle/>
        <a:p>
          <a:endParaRPr lang="en-US"/>
        </a:p>
      </dgm:t>
    </dgm:pt>
  </dgm:ptLst>
  <dgm:cxnLst>
    <dgm:cxn modelId="{24B1553C-31D1-41B4-A1A4-8D149C7CA319}" srcId="{BDFE81D8-C247-4909-BC37-5472D1DF3F7C}" destId="{661188BB-6515-4B5E-945B-2C1CB75A509F}" srcOrd="2" destOrd="0" parTransId="{64B36752-88F2-4FC4-9DF7-9C303E9C7834}" sibTransId="{677B43D6-1109-4B69-B9C4-2A4AA74B03FB}"/>
    <dgm:cxn modelId="{A4FB106A-F722-4390-912E-A993A82B39CC}" type="presOf" srcId="{A05E5BA2-74A2-4635-B3D5-2F16526F17F7}" destId="{1B562846-4BE8-4713-8307-EBFB2008BCDA}" srcOrd="0" destOrd="0" presId="urn:microsoft.com/office/officeart/2005/8/layout/default"/>
    <dgm:cxn modelId="{4FBE3D91-9532-4C7B-A8CF-D94933420B94}" srcId="{BDFE81D8-C247-4909-BC37-5472D1DF3F7C}" destId="{80E19CC6-0EAA-480B-8032-D7EEA5A96FC9}" srcOrd="5" destOrd="0" parTransId="{D44E8606-CDA5-4F04-A877-BAECDC2BF8CD}" sibTransId="{7AD96EE1-5419-45D4-988C-DC5EFD089E50}"/>
    <dgm:cxn modelId="{8CCF0BF1-ED60-4DB9-AE60-14FAA7D20AEC}" srcId="{BDFE81D8-C247-4909-BC37-5472D1DF3F7C}" destId="{EEE33D03-9FC7-4970-ADA1-EE991DBDF0B5}" srcOrd="1" destOrd="0" parTransId="{FDCCE2A3-8264-4132-A14B-A6D170831C78}" sibTransId="{6FE55D08-FF8F-4EBE-8F2C-B495C345D0D3}"/>
    <dgm:cxn modelId="{5BA7607D-B8F5-41B9-8875-46E10C305FAA}" srcId="{BDFE81D8-C247-4909-BC37-5472D1DF3F7C}" destId="{A05E5BA2-74A2-4635-B3D5-2F16526F17F7}" srcOrd="4" destOrd="0" parTransId="{ACAA7989-7938-441F-B48D-C8642A5B9D05}" sibTransId="{04FCF62E-DCFA-44B2-9167-6AEB43F3E6AF}"/>
    <dgm:cxn modelId="{F00ECE7C-0536-4C39-A5D3-797E251B77A2}" type="presOf" srcId="{80E19CC6-0EAA-480B-8032-D7EEA5A96FC9}" destId="{4844615E-3A32-46CD-BBD9-57C655BFC7B0}" srcOrd="0" destOrd="0" presId="urn:microsoft.com/office/officeart/2005/8/layout/default"/>
    <dgm:cxn modelId="{F4FF611E-E334-4AD1-9815-2679223A8D22}" srcId="{BDFE81D8-C247-4909-BC37-5472D1DF3F7C}" destId="{F401DA4F-224B-4AD3-A951-70F9C1DA77B6}" srcOrd="3" destOrd="0" parTransId="{1EFBD6BD-CC2C-4B45-867A-6FFAEBD7F7DE}" sibTransId="{B1D412D1-CF75-46D7-897C-2B2E80F57AD8}"/>
    <dgm:cxn modelId="{32EEB6BE-B9E1-4C0B-8AF2-3FABAF079755}" type="presOf" srcId="{F401DA4F-224B-4AD3-A951-70F9C1DA77B6}" destId="{4B801740-02C0-47BD-BD53-5E30244F6E5B}" srcOrd="0" destOrd="0" presId="urn:microsoft.com/office/officeart/2005/8/layout/default"/>
    <dgm:cxn modelId="{194BE2EA-EC4D-46FE-A693-EC64E24D9420}" type="presOf" srcId="{EEE33D03-9FC7-4970-ADA1-EE991DBDF0B5}" destId="{7CEA6D7D-D914-4228-8A70-1B482EA2B6FF}" srcOrd="0" destOrd="0" presId="urn:microsoft.com/office/officeart/2005/8/layout/default"/>
    <dgm:cxn modelId="{3B8DDD7E-72D6-4425-893E-242947EB321D}" srcId="{BDFE81D8-C247-4909-BC37-5472D1DF3F7C}" destId="{3D58F588-46E4-47E9-BCBA-F63395D1DC10}" srcOrd="0" destOrd="0" parTransId="{513D8308-BFC4-45C8-B1E5-E93024DEFFD8}" sibTransId="{2DA3D11D-620C-4343-A999-9B7291000B92}"/>
    <dgm:cxn modelId="{B2EF7950-4384-4FD2-924A-B0B91EAFA830}" type="presOf" srcId="{3D58F588-46E4-47E9-BCBA-F63395D1DC10}" destId="{DCD33020-421D-4F01-ABB4-E5599D339F38}" srcOrd="0" destOrd="0" presId="urn:microsoft.com/office/officeart/2005/8/layout/default"/>
    <dgm:cxn modelId="{FE6D7606-9E02-433F-81AE-FABCD2BF2552}" type="presOf" srcId="{661188BB-6515-4B5E-945B-2C1CB75A509F}" destId="{8041019E-5058-4402-9E4F-216ED4401002}" srcOrd="0" destOrd="0" presId="urn:microsoft.com/office/officeart/2005/8/layout/default"/>
    <dgm:cxn modelId="{FA790D67-E9BB-4B0F-A732-7CBAC00F3585}" type="presOf" srcId="{BDFE81D8-C247-4909-BC37-5472D1DF3F7C}" destId="{61F2AB00-C56C-4BD1-A3E4-BF8B5954E7D9}" srcOrd="0" destOrd="0" presId="urn:microsoft.com/office/officeart/2005/8/layout/default"/>
    <dgm:cxn modelId="{D5255B6C-C8D8-4C90-98C4-C9DBDBBA23E6}" type="presParOf" srcId="{61F2AB00-C56C-4BD1-A3E4-BF8B5954E7D9}" destId="{DCD33020-421D-4F01-ABB4-E5599D339F38}" srcOrd="0" destOrd="0" presId="urn:microsoft.com/office/officeart/2005/8/layout/default"/>
    <dgm:cxn modelId="{636BBB55-90EF-4CCB-A0E2-774502C39EBB}" type="presParOf" srcId="{61F2AB00-C56C-4BD1-A3E4-BF8B5954E7D9}" destId="{09FC49DC-C279-4143-81F7-1D0EA9832982}" srcOrd="1" destOrd="0" presId="urn:microsoft.com/office/officeart/2005/8/layout/default"/>
    <dgm:cxn modelId="{5BFC54E9-027B-4EDF-BF91-1BAC671C1933}" type="presParOf" srcId="{61F2AB00-C56C-4BD1-A3E4-BF8B5954E7D9}" destId="{7CEA6D7D-D914-4228-8A70-1B482EA2B6FF}" srcOrd="2" destOrd="0" presId="urn:microsoft.com/office/officeart/2005/8/layout/default"/>
    <dgm:cxn modelId="{85F1F2C4-D798-478D-9C5A-67A90155C853}" type="presParOf" srcId="{61F2AB00-C56C-4BD1-A3E4-BF8B5954E7D9}" destId="{2FAD2556-1945-4455-A1FF-DC5D0647751E}" srcOrd="3" destOrd="0" presId="urn:microsoft.com/office/officeart/2005/8/layout/default"/>
    <dgm:cxn modelId="{AA8014DE-B27D-4CF8-840F-BB0B925F3A84}" type="presParOf" srcId="{61F2AB00-C56C-4BD1-A3E4-BF8B5954E7D9}" destId="{8041019E-5058-4402-9E4F-216ED4401002}" srcOrd="4" destOrd="0" presId="urn:microsoft.com/office/officeart/2005/8/layout/default"/>
    <dgm:cxn modelId="{F72F86C1-F4BF-4105-A4DF-AC90D28B9F64}" type="presParOf" srcId="{61F2AB00-C56C-4BD1-A3E4-BF8B5954E7D9}" destId="{9A3AF06E-444A-44C2-A559-42565F9221B7}" srcOrd="5" destOrd="0" presId="urn:microsoft.com/office/officeart/2005/8/layout/default"/>
    <dgm:cxn modelId="{8F2AF04A-028F-4B57-84A9-F8901AB58594}" type="presParOf" srcId="{61F2AB00-C56C-4BD1-A3E4-BF8B5954E7D9}" destId="{4B801740-02C0-47BD-BD53-5E30244F6E5B}" srcOrd="6" destOrd="0" presId="urn:microsoft.com/office/officeart/2005/8/layout/default"/>
    <dgm:cxn modelId="{DBE7A105-C689-4B40-9F31-8F7361AC53BA}" type="presParOf" srcId="{61F2AB00-C56C-4BD1-A3E4-BF8B5954E7D9}" destId="{2ECE108B-F5DC-4322-A591-87EB31BC1D82}" srcOrd="7" destOrd="0" presId="urn:microsoft.com/office/officeart/2005/8/layout/default"/>
    <dgm:cxn modelId="{6D5BCEC9-5CAA-4263-9BA4-5AAC26F7F012}" type="presParOf" srcId="{61F2AB00-C56C-4BD1-A3E4-BF8B5954E7D9}" destId="{1B562846-4BE8-4713-8307-EBFB2008BCDA}" srcOrd="8" destOrd="0" presId="urn:microsoft.com/office/officeart/2005/8/layout/default"/>
    <dgm:cxn modelId="{C26807C5-E367-4159-8E53-8CC47E562688}" type="presParOf" srcId="{61F2AB00-C56C-4BD1-A3E4-BF8B5954E7D9}" destId="{D3F095D3-7012-4B20-AF48-BFA2472E505A}" srcOrd="9" destOrd="0" presId="urn:microsoft.com/office/officeart/2005/8/layout/default"/>
    <dgm:cxn modelId="{4868BE41-2DD4-4EE1-8521-78E6115CD5AC}" type="presParOf" srcId="{61F2AB00-C56C-4BD1-A3E4-BF8B5954E7D9}" destId="{4844615E-3A32-46CD-BBD9-57C655BFC7B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942EF-95EA-4051-A29E-C8CD7779E03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BF8A9A-3AD4-4B5C-BB36-911F95B8F968}">
      <dgm:prSet phldrT="[Text]" custT="1"/>
      <dgm:spPr/>
      <dgm:t>
        <a:bodyPr/>
        <a:lstStyle/>
        <a:p>
          <a:r>
            <a:rPr lang="en-US" sz="2000" dirty="0" smtClean="0">
              <a:latin typeface="+mj-lt"/>
            </a:rPr>
            <a:t>An inquiry (60 days) is warranted </a:t>
          </a:r>
          <a:r>
            <a:rPr lang="en-US" sz="2000" i="1" dirty="0" smtClean="0">
              <a:latin typeface="+mj-lt"/>
            </a:rPr>
            <a:t>if</a:t>
          </a:r>
          <a:r>
            <a:rPr lang="en-US" sz="2000" dirty="0" smtClean="0">
              <a:latin typeface="+mj-lt"/>
            </a:rPr>
            <a:t>:</a:t>
          </a:r>
          <a:endParaRPr lang="en-US" sz="2000" dirty="0"/>
        </a:p>
      </dgm:t>
    </dgm:pt>
    <dgm:pt modelId="{BBFC0222-B0C7-41F6-86AC-E89E73FAEC65}" type="parTrans" cxnId="{3D92CA6E-B69D-42EF-8B9E-3362A7201FD6}">
      <dgm:prSet/>
      <dgm:spPr/>
      <dgm:t>
        <a:bodyPr/>
        <a:lstStyle/>
        <a:p>
          <a:endParaRPr lang="en-US"/>
        </a:p>
      </dgm:t>
    </dgm:pt>
    <dgm:pt modelId="{A3A7775C-1F06-4140-A0F4-60D94FB2E760}" type="sibTrans" cxnId="{3D92CA6E-B69D-42EF-8B9E-3362A7201FD6}">
      <dgm:prSet/>
      <dgm:spPr/>
      <dgm:t>
        <a:bodyPr/>
        <a:lstStyle/>
        <a:p>
          <a:endParaRPr lang="en-US"/>
        </a:p>
      </dgm:t>
    </dgm:pt>
    <dgm:pt modelId="{6EEB3772-AB41-49C8-AF2D-27A8E9888A3B}">
      <dgm:prSet/>
      <dgm:spPr/>
      <dgm:t>
        <a:bodyPr/>
        <a:lstStyle/>
        <a:p>
          <a:r>
            <a:rPr lang="en-US" dirty="0" smtClean="0">
              <a:latin typeface="+mj-lt"/>
            </a:rPr>
            <a:t>the allegation falls within the definition of Research Misconduct, </a:t>
          </a:r>
          <a:r>
            <a:rPr lang="en-US" u="sng" dirty="0" smtClean="0">
              <a:latin typeface="+mj-lt"/>
            </a:rPr>
            <a:t>and</a:t>
          </a:r>
          <a:r>
            <a:rPr lang="en-US" dirty="0" smtClean="0">
              <a:latin typeface="+mj-lt"/>
            </a:rPr>
            <a:t> </a:t>
          </a:r>
          <a:endParaRPr lang="en-US" dirty="0">
            <a:latin typeface="+mj-lt"/>
          </a:endParaRPr>
        </a:p>
      </dgm:t>
    </dgm:pt>
    <dgm:pt modelId="{2633A660-3332-4A9F-A49D-A0936F44D042}" type="parTrans" cxnId="{D43C7193-AA54-450A-93F7-FDAE26032E6E}">
      <dgm:prSet/>
      <dgm:spPr/>
      <dgm:t>
        <a:bodyPr/>
        <a:lstStyle/>
        <a:p>
          <a:endParaRPr lang="en-US"/>
        </a:p>
      </dgm:t>
    </dgm:pt>
    <dgm:pt modelId="{CE4EAEF3-CDDA-491B-A72F-CA8568EE5EC1}" type="sibTrans" cxnId="{D43C7193-AA54-450A-93F7-FDAE26032E6E}">
      <dgm:prSet/>
      <dgm:spPr/>
      <dgm:t>
        <a:bodyPr/>
        <a:lstStyle/>
        <a:p>
          <a:endParaRPr lang="en-US"/>
        </a:p>
      </dgm:t>
    </dgm:pt>
    <dgm:pt modelId="{13F5606C-D3C9-411C-8678-91FA80BCA929}">
      <dgm:prSet/>
      <dgm:spPr/>
      <dgm:t>
        <a:bodyPr/>
        <a:lstStyle/>
        <a:p>
          <a:r>
            <a:rPr lang="en-US" dirty="0" smtClean="0">
              <a:latin typeface="+mj-lt"/>
            </a:rPr>
            <a:t>is sufficiently credible and specific so that potential evidence of Research Misconduct may be identified. </a:t>
          </a:r>
          <a:endParaRPr lang="en-US" dirty="0">
            <a:latin typeface="+mj-lt"/>
          </a:endParaRPr>
        </a:p>
      </dgm:t>
    </dgm:pt>
    <dgm:pt modelId="{0C3EBC03-30F4-449D-AC7D-D3BE9DEF9B8E}" type="parTrans" cxnId="{79FF3FE9-FEB6-4CE5-8B7E-1E92FCAB8AA2}">
      <dgm:prSet/>
      <dgm:spPr/>
      <dgm:t>
        <a:bodyPr/>
        <a:lstStyle/>
        <a:p>
          <a:endParaRPr lang="en-US"/>
        </a:p>
      </dgm:t>
    </dgm:pt>
    <dgm:pt modelId="{3B5AFD90-200B-46FF-9B9C-023A8D488EEF}" type="sibTrans" cxnId="{79FF3FE9-FEB6-4CE5-8B7E-1E92FCAB8AA2}">
      <dgm:prSet/>
      <dgm:spPr/>
      <dgm:t>
        <a:bodyPr/>
        <a:lstStyle/>
        <a:p>
          <a:endParaRPr lang="en-US"/>
        </a:p>
      </dgm:t>
    </dgm:pt>
    <dgm:pt modelId="{3EC50356-6CB3-4D2C-9547-65B22014E6FC}">
      <dgm:prSet custT="1"/>
      <dgm:spPr/>
      <dgm:t>
        <a:bodyPr/>
        <a:lstStyle/>
        <a:p>
          <a:r>
            <a:rPr lang="en-US" sz="2000" dirty="0" smtClean="0">
              <a:latin typeface="+mj-lt"/>
            </a:rPr>
            <a:t>An investigation (120 days) is warranted </a:t>
          </a:r>
          <a:r>
            <a:rPr lang="en-US" sz="2000" i="1" dirty="0" smtClean="0">
              <a:latin typeface="+mj-lt"/>
            </a:rPr>
            <a:t>if</a:t>
          </a:r>
          <a:r>
            <a:rPr lang="en-US" sz="2000" dirty="0" smtClean="0">
              <a:latin typeface="+mj-lt"/>
            </a:rPr>
            <a:t>: </a:t>
          </a:r>
          <a:endParaRPr lang="en-US" sz="2000" dirty="0">
            <a:latin typeface="+mj-lt"/>
          </a:endParaRPr>
        </a:p>
      </dgm:t>
    </dgm:pt>
    <dgm:pt modelId="{554415E9-16E3-4C23-BCB3-73678F27653B}" type="parTrans" cxnId="{A634F5F9-3EA1-4A94-939E-A4386358013F}">
      <dgm:prSet/>
      <dgm:spPr/>
      <dgm:t>
        <a:bodyPr/>
        <a:lstStyle/>
        <a:p>
          <a:endParaRPr lang="en-US"/>
        </a:p>
      </dgm:t>
    </dgm:pt>
    <dgm:pt modelId="{85E81340-CAA8-4F30-AA64-D1B6BDF30109}" type="sibTrans" cxnId="{A634F5F9-3EA1-4A94-939E-A4386358013F}">
      <dgm:prSet/>
      <dgm:spPr/>
      <dgm:t>
        <a:bodyPr/>
        <a:lstStyle/>
        <a:p>
          <a:endParaRPr lang="en-US"/>
        </a:p>
      </dgm:t>
    </dgm:pt>
    <dgm:pt modelId="{CB15FAD0-75F6-4C6F-B6CA-D21DCB26E6BF}">
      <dgm:prSet/>
      <dgm:spPr/>
      <dgm:t>
        <a:bodyPr/>
        <a:lstStyle/>
        <a:p>
          <a:r>
            <a:rPr lang="en-US" dirty="0" smtClean="0">
              <a:latin typeface="+mj-lt"/>
            </a:rPr>
            <a:t>there is a reasonable basis for concluding that the allegation falls within the definition of Research Misconduct, </a:t>
          </a:r>
          <a:r>
            <a:rPr lang="en-US" u="sng" dirty="0" smtClean="0">
              <a:latin typeface="+mj-lt"/>
            </a:rPr>
            <a:t>and</a:t>
          </a:r>
          <a:r>
            <a:rPr lang="en-US" dirty="0" smtClean="0">
              <a:latin typeface="+mj-lt"/>
            </a:rPr>
            <a:t> </a:t>
          </a:r>
          <a:endParaRPr lang="en-US" dirty="0">
            <a:latin typeface="+mj-lt"/>
          </a:endParaRPr>
        </a:p>
      </dgm:t>
    </dgm:pt>
    <dgm:pt modelId="{5E96CB2E-7B02-4F7B-AFB3-15BF7CE4C083}" type="parTrans" cxnId="{3C0FBD17-A94B-49CB-9A6D-DDFB967F9809}">
      <dgm:prSet/>
      <dgm:spPr/>
      <dgm:t>
        <a:bodyPr/>
        <a:lstStyle/>
        <a:p>
          <a:endParaRPr lang="en-US"/>
        </a:p>
      </dgm:t>
    </dgm:pt>
    <dgm:pt modelId="{7831277D-5148-4AD5-87DB-8357BDD44811}" type="sibTrans" cxnId="{3C0FBD17-A94B-49CB-9A6D-DDFB967F9809}">
      <dgm:prSet/>
      <dgm:spPr/>
      <dgm:t>
        <a:bodyPr/>
        <a:lstStyle/>
        <a:p>
          <a:endParaRPr lang="en-US"/>
        </a:p>
      </dgm:t>
    </dgm:pt>
    <dgm:pt modelId="{7A009840-0E54-4A51-A985-F320774F2DA1}">
      <dgm:prSet/>
      <dgm:spPr/>
      <dgm:t>
        <a:bodyPr/>
        <a:lstStyle/>
        <a:p>
          <a:r>
            <a:rPr lang="en-US" dirty="0" smtClean="0">
              <a:latin typeface="+mj-lt"/>
            </a:rPr>
            <a:t>preliminary fact finding from the inquiry indicates the allegation may have substance. </a:t>
          </a:r>
          <a:endParaRPr lang="en-US" dirty="0">
            <a:latin typeface="+mj-lt"/>
          </a:endParaRPr>
        </a:p>
      </dgm:t>
    </dgm:pt>
    <dgm:pt modelId="{38B6E0F3-63E3-4244-BD1B-9958467E3BAC}" type="parTrans" cxnId="{D0A12C95-BB57-43BA-93BE-2811C5C680D6}">
      <dgm:prSet/>
      <dgm:spPr/>
      <dgm:t>
        <a:bodyPr/>
        <a:lstStyle/>
        <a:p>
          <a:endParaRPr lang="en-US"/>
        </a:p>
      </dgm:t>
    </dgm:pt>
    <dgm:pt modelId="{F35B471D-0004-4E75-AAFB-F566D755708F}" type="sibTrans" cxnId="{D0A12C95-BB57-43BA-93BE-2811C5C680D6}">
      <dgm:prSet/>
      <dgm:spPr/>
      <dgm:t>
        <a:bodyPr/>
        <a:lstStyle/>
        <a:p>
          <a:endParaRPr lang="en-US"/>
        </a:p>
      </dgm:t>
    </dgm:pt>
    <dgm:pt modelId="{0F8EE8F1-F6DF-404E-9767-E46A96DFF224}">
      <dgm:prSet phldrT="[Text]" custT="1"/>
      <dgm:spPr/>
      <dgm:t>
        <a:bodyPr/>
        <a:lstStyle/>
        <a:p>
          <a:r>
            <a:rPr lang="en-US" sz="2000" dirty="0" smtClean="0"/>
            <a:t>Allegation Assessment</a:t>
          </a:r>
          <a:endParaRPr lang="en-US" sz="2000" dirty="0"/>
        </a:p>
      </dgm:t>
    </dgm:pt>
    <dgm:pt modelId="{1ED5E6DA-900A-47F1-AFFF-3C1833683C96}" type="parTrans" cxnId="{11E25896-66B4-41A0-A9C2-377604657E24}">
      <dgm:prSet/>
      <dgm:spPr/>
      <dgm:t>
        <a:bodyPr/>
        <a:lstStyle/>
        <a:p>
          <a:endParaRPr lang="en-US"/>
        </a:p>
      </dgm:t>
    </dgm:pt>
    <dgm:pt modelId="{39E2451D-9BAA-4BC7-9A80-CEAE311D43AE}" type="sibTrans" cxnId="{11E25896-66B4-41A0-A9C2-377604657E24}">
      <dgm:prSet/>
      <dgm:spPr/>
      <dgm:t>
        <a:bodyPr/>
        <a:lstStyle/>
        <a:p>
          <a:endParaRPr lang="en-US"/>
        </a:p>
      </dgm:t>
    </dgm:pt>
    <dgm:pt modelId="{3AB88345-6E10-44A5-AD2A-75F18183DC75}">
      <dgm:prSet phldrT="[Text]"/>
      <dgm:spPr/>
      <dgm:t>
        <a:bodyPr/>
        <a:lstStyle/>
        <a:p>
          <a:r>
            <a:rPr lang="en-US" dirty="0" smtClean="0">
              <a:latin typeface="+mj-lt"/>
            </a:rPr>
            <a:t>Intake of allegation and initial review</a:t>
          </a:r>
          <a:endParaRPr lang="en-US" dirty="0"/>
        </a:p>
      </dgm:t>
    </dgm:pt>
    <dgm:pt modelId="{2D653814-864F-4C09-A397-2B3FAF887D65}" type="parTrans" cxnId="{270652E3-26A5-417E-9237-CF222CF9A27C}">
      <dgm:prSet/>
      <dgm:spPr/>
      <dgm:t>
        <a:bodyPr/>
        <a:lstStyle/>
        <a:p>
          <a:endParaRPr lang="en-US"/>
        </a:p>
      </dgm:t>
    </dgm:pt>
    <dgm:pt modelId="{4305B075-31C0-40DB-9779-422F49B48363}" type="sibTrans" cxnId="{270652E3-26A5-417E-9237-CF222CF9A27C}">
      <dgm:prSet/>
      <dgm:spPr/>
      <dgm:t>
        <a:bodyPr/>
        <a:lstStyle/>
        <a:p>
          <a:endParaRPr lang="en-US"/>
        </a:p>
      </dgm:t>
    </dgm:pt>
    <dgm:pt modelId="{7F130E32-3E2D-4191-8D5E-7019BB192ABA}">
      <dgm:prSet phldrT="[Text]"/>
      <dgm:spPr/>
      <dgm:t>
        <a:bodyPr/>
        <a:lstStyle/>
        <a:p>
          <a:r>
            <a:rPr lang="en-US" dirty="0" smtClean="0">
              <a:latin typeface="+mj-lt"/>
            </a:rPr>
            <a:t>Who did what, where, when, how?</a:t>
          </a:r>
          <a:endParaRPr lang="en-US" dirty="0"/>
        </a:p>
      </dgm:t>
    </dgm:pt>
    <dgm:pt modelId="{C46DA891-0B85-4257-BAD3-47D574DC0FBF}" type="parTrans" cxnId="{3B4A83FB-5FD8-41CB-83C3-A8291E84569E}">
      <dgm:prSet/>
      <dgm:spPr/>
      <dgm:t>
        <a:bodyPr/>
        <a:lstStyle/>
        <a:p>
          <a:endParaRPr lang="en-US"/>
        </a:p>
      </dgm:t>
    </dgm:pt>
    <dgm:pt modelId="{E8E455ED-F011-4B2B-BA70-425DB714A5ED}" type="sibTrans" cxnId="{3B4A83FB-5FD8-41CB-83C3-A8291E84569E}">
      <dgm:prSet/>
      <dgm:spPr/>
      <dgm:t>
        <a:bodyPr/>
        <a:lstStyle/>
        <a:p>
          <a:endParaRPr lang="en-US"/>
        </a:p>
      </dgm:t>
    </dgm:pt>
    <dgm:pt modelId="{8A98825C-3153-41E4-9E9D-41D733EB71DC}" type="pres">
      <dgm:prSet presAssocID="{70D942EF-95EA-4051-A29E-C8CD7779E03E}" presName="linear" presStyleCnt="0">
        <dgm:presLayoutVars>
          <dgm:dir/>
          <dgm:animLvl val="lvl"/>
          <dgm:resizeHandles val="exact"/>
        </dgm:presLayoutVars>
      </dgm:prSet>
      <dgm:spPr/>
      <dgm:t>
        <a:bodyPr/>
        <a:lstStyle/>
        <a:p>
          <a:endParaRPr lang="en-US"/>
        </a:p>
      </dgm:t>
    </dgm:pt>
    <dgm:pt modelId="{D5C9AD49-1CEA-4397-ACEB-974D3EDD914B}" type="pres">
      <dgm:prSet presAssocID="{0F8EE8F1-F6DF-404E-9767-E46A96DFF224}" presName="parentLin" presStyleCnt="0"/>
      <dgm:spPr/>
    </dgm:pt>
    <dgm:pt modelId="{01536A3A-1417-4693-8BF1-2983AD87B2D3}" type="pres">
      <dgm:prSet presAssocID="{0F8EE8F1-F6DF-404E-9767-E46A96DFF224}" presName="parentLeftMargin" presStyleLbl="node1" presStyleIdx="0" presStyleCnt="3"/>
      <dgm:spPr/>
      <dgm:t>
        <a:bodyPr/>
        <a:lstStyle/>
        <a:p>
          <a:endParaRPr lang="en-US"/>
        </a:p>
      </dgm:t>
    </dgm:pt>
    <dgm:pt modelId="{B3D63B36-0D93-4F98-9CD8-33299625F5DB}" type="pres">
      <dgm:prSet presAssocID="{0F8EE8F1-F6DF-404E-9767-E46A96DFF224}" presName="parentText" presStyleLbl="node1" presStyleIdx="0" presStyleCnt="3">
        <dgm:presLayoutVars>
          <dgm:chMax val="0"/>
          <dgm:bulletEnabled val="1"/>
        </dgm:presLayoutVars>
      </dgm:prSet>
      <dgm:spPr/>
      <dgm:t>
        <a:bodyPr/>
        <a:lstStyle/>
        <a:p>
          <a:endParaRPr lang="en-US"/>
        </a:p>
      </dgm:t>
    </dgm:pt>
    <dgm:pt modelId="{D88FEB11-11A3-436F-A615-C2A2CE5A0C6A}" type="pres">
      <dgm:prSet presAssocID="{0F8EE8F1-F6DF-404E-9767-E46A96DFF224}" presName="negativeSpace" presStyleCnt="0"/>
      <dgm:spPr/>
    </dgm:pt>
    <dgm:pt modelId="{ADE6F1CA-1E75-4162-98BF-F7976C06CF4D}" type="pres">
      <dgm:prSet presAssocID="{0F8EE8F1-F6DF-404E-9767-E46A96DFF224}" presName="childText" presStyleLbl="conFgAcc1" presStyleIdx="0" presStyleCnt="3">
        <dgm:presLayoutVars>
          <dgm:bulletEnabled val="1"/>
        </dgm:presLayoutVars>
      </dgm:prSet>
      <dgm:spPr/>
      <dgm:t>
        <a:bodyPr/>
        <a:lstStyle/>
        <a:p>
          <a:endParaRPr lang="en-US"/>
        </a:p>
      </dgm:t>
    </dgm:pt>
    <dgm:pt modelId="{C894C8FF-B604-43BE-8060-CC592A8AFCC0}" type="pres">
      <dgm:prSet presAssocID="{39E2451D-9BAA-4BC7-9A80-CEAE311D43AE}" presName="spaceBetweenRectangles" presStyleCnt="0"/>
      <dgm:spPr/>
    </dgm:pt>
    <dgm:pt modelId="{85E616C9-F280-4B4F-B384-621DE04CA7E1}" type="pres">
      <dgm:prSet presAssocID="{C0BF8A9A-3AD4-4B5C-BB36-911F95B8F968}" presName="parentLin" presStyleCnt="0"/>
      <dgm:spPr/>
    </dgm:pt>
    <dgm:pt modelId="{7073694E-E5D0-4B8F-8CC6-738317D48F33}" type="pres">
      <dgm:prSet presAssocID="{C0BF8A9A-3AD4-4B5C-BB36-911F95B8F968}" presName="parentLeftMargin" presStyleLbl="node1" presStyleIdx="0" presStyleCnt="3"/>
      <dgm:spPr/>
      <dgm:t>
        <a:bodyPr/>
        <a:lstStyle/>
        <a:p>
          <a:endParaRPr lang="en-US"/>
        </a:p>
      </dgm:t>
    </dgm:pt>
    <dgm:pt modelId="{68687131-6F71-4B0B-AF65-40C9DABC1AB1}" type="pres">
      <dgm:prSet presAssocID="{C0BF8A9A-3AD4-4B5C-BB36-911F95B8F968}" presName="parentText" presStyleLbl="node1" presStyleIdx="1" presStyleCnt="3">
        <dgm:presLayoutVars>
          <dgm:chMax val="0"/>
          <dgm:bulletEnabled val="1"/>
        </dgm:presLayoutVars>
      </dgm:prSet>
      <dgm:spPr/>
      <dgm:t>
        <a:bodyPr/>
        <a:lstStyle/>
        <a:p>
          <a:endParaRPr lang="en-US"/>
        </a:p>
      </dgm:t>
    </dgm:pt>
    <dgm:pt modelId="{F9D611B0-6A43-475A-A3D9-FF71CCCF05F8}" type="pres">
      <dgm:prSet presAssocID="{C0BF8A9A-3AD4-4B5C-BB36-911F95B8F968}" presName="negativeSpace" presStyleCnt="0"/>
      <dgm:spPr/>
    </dgm:pt>
    <dgm:pt modelId="{7E90C1BC-8B58-4D5D-A0F2-D1F7263C27FC}" type="pres">
      <dgm:prSet presAssocID="{C0BF8A9A-3AD4-4B5C-BB36-911F95B8F968}" presName="childText" presStyleLbl="conFgAcc1" presStyleIdx="1" presStyleCnt="3">
        <dgm:presLayoutVars>
          <dgm:bulletEnabled val="1"/>
        </dgm:presLayoutVars>
      </dgm:prSet>
      <dgm:spPr/>
      <dgm:t>
        <a:bodyPr/>
        <a:lstStyle/>
        <a:p>
          <a:endParaRPr lang="en-US"/>
        </a:p>
      </dgm:t>
    </dgm:pt>
    <dgm:pt modelId="{F7415F00-0B3C-404C-AB0C-FB58F804CE1A}" type="pres">
      <dgm:prSet presAssocID="{A3A7775C-1F06-4140-A0F4-60D94FB2E760}" presName="spaceBetweenRectangles" presStyleCnt="0"/>
      <dgm:spPr/>
    </dgm:pt>
    <dgm:pt modelId="{DF77B13D-1FAB-4B6A-9FEF-19AF5716A6A3}" type="pres">
      <dgm:prSet presAssocID="{3EC50356-6CB3-4D2C-9547-65B22014E6FC}" presName="parentLin" presStyleCnt="0"/>
      <dgm:spPr/>
    </dgm:pt>
    <dgm:pt modelId="{D9427E38-7934-4AAC-A362-A472AA7F612F}" type="pres">
      <dgm:prSet presAssocID="{3EC50356-6CB3-4D2C-9547-65B22014E6FC}" presName="parentLeftMargin" presStyleLbl="node1" presStyleIdx="1" presStyleCnt="3"/>
      <dgm:spPr/>
      <dgm:t>
        <a:bodyPr/>
        <a:lstStyle/>
        <a:p>
          <a:endParaRPr lang="en-US"/>
        </a:p>
      </dgm:t>
    </dgm:pt>
    <dgm:pt modelId="{00B4E782-0D91-4349-A14C-508344829B1C}" type="pres">
      <dgm:prSet presAssocID="{3EC50356-6CB3-4D2C-9547-65B22014E6FC}" presName="parentText" presStyleLbl="node1" presStyleIdx="2" presStyleCnt="3">
        <dgm:presLayoutVars>
          <dgm:chMax val="0"/>
          <dgm:bulletEnabled val="1"/>
        </dgm:presLayoutVars>
      </dgm:prSet>
      <dgm:spPr/>
      <dgm:t>
        <a:bodyPr/>
        <a:lstStyle/>
        <a:p>
          <a:endParaRPr lang="en-US"/>
        </a:p>
      </dgm:t>
    </dgm:pt>
    <dgm:pt modelId="{3FF429CC-EE40-44A0-8CC5-7F9B93A38C41}" type="pres">
      <dgm:prSet presAssocID="{3EC50356-6CB3-4D2C-9547-65B22014E6FC}" presName="negativeSpace" presStyleCnt="0"/>
      <dgm:spPr/>
    </dgm:pt>
    <dgm:pt modelId="{C84A0815-789C-4698-9923-FC1792F4757F}" type="pres">
      <dgm:prSet presAssocID="{3EC50356-6CB3-4D2C-9547-65B22014E6FC}" presName="childText" presStyleLbl="conFgAcc1" presStyleIdx="2" presStyleCnt="3">
        <dgm:presLayoutVars>
          <dgm:bulletEnabled val="1"/>
        </dgm:presLayoutVars>
      </dgm:prSet>
      <dgm:spPr/>
      <dgm:t>
        <a:bodyPr/>
        <a:lstStyle/>
        <a:p>
          <a:endParaRPr lang="en-US"/>
        </a:p>
      </dgm:t>
    </dgm:pt>
  </dgm:ptLst>
  <dgm:cxnLst>
    <dgm:cxn modelId="{270652E3-26A5-417E-9237-CF222CF9A27C}" srcId="{0F8EE8F1-F6DF-404E-9767-E46A96DFF224}" destId="{3AB88345-6E10-44A5-AD2A-75F18183DC75}" srcOrd="0" destOrd="0" parTransId="{2D653814-864F-4C09-A397-2B3FAF887D65}" sibTransId="{4305B075-31C0-40DB-9779-422F49B48363}"/>
    <dgm:cxn modelId="{714C4D68-AE50-455A-89C7-111D7E1C13A8}" type="presOf" srcId="{3EC50356-6CB3-4D2C-9547-65B22014E6FC}" destId="{00B4E782-0D91-4349-A14C-508344829B1C}" srcOrd="1" destOrd="0" presId="urn:microsoft.com/office/officeart/2005/8/layout/list1"/>
    <dgm:cxn modelId="{28D27610-3A27-4171-A33E-2AFA0BF85C76}" type="presOf" srcId="{6EEB3772-AB41-49C8-AF2D-27A8E9888A3B}" destId="{7E90C1BC-8B58-4D5D-A0F2-D1F7263C27FC}" srcOrd="0" destOrd="0" presId="urn:microsoft.com/office/officeart/2005/8/layout/list1"/>
    <dgm:cxn modelId="{533B7103-5F0B-40F6-AC9A-701C7BAF726B}" type="presOf" srcId="{C0BF8A9A-3AD4-4B5C-BB36-911F95B8F968}" destId="{68687131-6F71-4B0B-AF65-40C9DABC1AB1}" srcOrd="1" destOrd="0" presId="urn:microsoft.com/office/officeart/2005/8/layout/list1"/>
    <dgm:cxn modelId="{A634F5F9-3EA1-4A94-939E-A4386358013F}" srcId="{70D942EF-95EA-4051-A29E-C8CD7779E03E}" destId="{3EC50356-6CB3-4D2C-9547-65B22014E6FC}" srcOrd="2" destOrd="0" parTransId="{554415E9-16E3-4C23-BCB3-73678F27653B}" sibTransId="{85E81340-CAA8-4F30-AA64-D1B6BDF30109}"/>
    <dgm:cxn modelId="{47ED2F7C-4F40-477D-A2F6-37C04C1D6369}" type="presOf" srcId="{3EC50356-6CB3-4D2C-9547-65B22014E6FC}" destId="{D9427E38-7934-4AAC-A362-A472AA7F612F}" srcOrd="0" destOrd="0" presId="urn:microsoft.com/office/officeart/2005/8/layout/list1"/>
    <dgm:cxn modelId="{0AA8DA9A-80D6-476C-A9E5-52AF41A8EB2C}" type="presOf" srcId="{C0BF8A9A-3AD4-4B5C-BB36-911F95B8F968}" destId="{7073694E-E5D0-4B8F-8CC6-738317D48F33}" srcOrd="0" destOrd="0" presId="urn:microsoft.com/office/officeart/2005/8/layout/list1"/>
    <dgm:cxn modelId="{D0A12C95-BB57-43BA-93BE-2811C5C680D6}" srcId="{3EC50356-6CB3-4D2C-9547-65B22014E6FC}" destId="{7A009840-0E54-4A51-A985-F320774F2DA1}" srcOrd="1" destOrd="0" parTransId="{38B6E0F3-63E3-4244-BD1B-9958467E3BAC}" sibTransId="{F35B471D-0004-4E75-AAFB-F566D755708F}"/>
    <dgm:cxn modelId="{3D92CA6E-B69D-42EF-8B9E-3362A7201FD6}" srcId="{70D942EF-95EA-4051-A29E-C8CD7779E03E}" destId="{C0BF8A9A-3AD4-4B5C-BB36-911F95B8F968}" srcOrd="1" destOrd="0" parTransId="{BBFC0222-B0C7-41F6-86AC-E89E73FAEC65}" sibTransId="{A3A7775C-1F06-4140-A0F4-60D94FB2E760}"/>
    <dgm:cxn modelId="{3B4A83FB-5FD8-41CB-83C3-A8291E84569E}" srcId="{0F8EE8F1-F6DF-404E-9767-E46A96DFF224}" destId="{7F130E32-3E2D-4191-8D5E-7019BB192ABA}" srcOrd="1" destOrd="0" parTransId="{C46DA891-0B85-4257-BAD3-47D574DC0FBF}" sibTransId="{E8E455ED-F011-4B2B-BA70-425DB714A5ED}"/>
    <dgm:cxn modelId="{BD107F14-4848-4FAD-8591-32D6AF2AA4FE}" type="presOf" srcId="{CB15FAD0-75F6-4C6F-B6CA-D21DCB26E6BF}" destId="{C84A0815-789C-4698-9923-FC1792F4757F}" srcOrd="0" destOrd="0" presId="urn:microsoft.com/office/officeart/2005/8/layout/list1"/>
    <dgm:cxn modelId="{43920E8E-01B6-4A2C-AB12-AD107AE412E7}" type="presOf" srcId="{70D942EF-95EA-4051-A29E-C8CD7779E03E}" destId="{8A98825C-3153-41E4-9E9D-41D733EB71DC}" srcOrd="0" destOrd="0" presId="urn:microsoft.com/office/officeart/2005/8/layout/list1"/>
    <dgm:cxn modelId="{D4A94205-E529-4960-94F7-7B5734B48C3F}" type="presOf" srcId="{3AB88345-6E10-44A5-AD2A-75F18183DC75}" destId="{ADE6F1CA-1E75-4162-98BF-F7976C06CF4D}" srcOrd="0" destOrd="0" presId="urn:microsoft.com/office/officeart/2005/8/layout/list1"/>
    <dgm:cxn modelId="{D43C7193-AA54-450A-93F7-FDAE26032E6E}" srcId="{C0BF8A9A-3AD4-4B5C-BB36-911F95B8F968}" destId="{6EEB3772-AB41-49C8-AF2D-27A8E9888A3B}" srcOrd="0" destOrd="0" parTransId="{2633A660-3332-4A9F-A49D-A0936F44D042}" sibTransId="{CE4EAEF3-CDDA-491B-A72F-CA8568EE5EC1}"/>
    <dgm:cxn modelId="{3C0FBD17-A94B-49CB-9A6D-DDFB967F9809}" srcId="{3EC50356-6CB3-4D2C-9547-65B22014E6FC}" destId="{CB15FAD0-75F6-4C6F-B6CA-D21DCB26E6BF}" srcOrd="0" destOrd="0" parTransId="{5E96CB2E-7B02-4F7B-AFB3-15BF7CE4C083}" sibTransId="{7831277D-5148-4AD5-87DB-8357BDD44811}"/>
    <dgm:cxn modelId="{A6B011E1-4430-4A51-8307-8D27C025DA14}" type="presOf" srcId="{0F8EE8F1-F6DF-404E-9767-E46A96DFF224}" destId="{01536A3A-1417-4693-8BF1-2983AD87B2D3}" srcOrd="0" destOrd="0" presId="urn:microsoft.com/office/officeart/2005/8/layout/list1"/>
    <dgm:cxn modelId="{11E25896-66B4-41A0-A9C2-377604657E24}" srcId="{70D942EF-95EA-4051-A29E-C8CD7779E03E}" destId="{0F8EE8F1-F6DF-404E-9767-E46A96DFF224}" srcOrd="0" destOrd="0" parTransId="{1ED5E6DA-900A-47F1-AFFF-3C1833683C96}" sibTransId="{39E2451D-9BAA-4BC7-9A80-CEAE311D43AE}"/>
    <dgm:cxn modelId="{1D39ED24-7BA8-4910-9A2C-4BD46161E916}" type="presOf" srcId="{7A009840-0E54-4A51-A985-F320774F2DA1}" destId="{C84A0815-789C-4698-9923-FC1792F4757F}" srcOrd="0" destOrd="1" presId="urn:microsoft.com/office/officeart/2005/8/layout/list1"/>
    <dgm:cxn modelId="{5FE3FE66-3CC7-4E3D-8893-6A711CBA057A}" type="presOf" srcId="{7F130E32-3E2D-4191-8D5E-7019BB192ABA}" destId="{ADE6F1CA-1E75-4162-98BF-F7976C06CF4D}" srcOrd="0" destOrd="1" presId="urn:microsoft.com/office/officeart/2005/8/layout/list1"/>
    <dgm:cxn modelId="{374CA0E3-F745-42EA-9273-DE13C9AF0E3D}" type="presOf" srcId="{0F8EE8F1-F6DF-404E-9767-E46A96DFF224}" destId="{B3D63B36-0D93-4F98-9CD8-33299625F5DB}" srcOrd="1" destOrd="0" presId="urn:microsoft.com/office/officeart/2005/8/layout/list1"/>
    <dgm:cxn modelId="{79FF3FE9-FEB6-4CE5-8B7E-1E92FCAB8AA2}" srcId="{C0BF8A9A-3AD4-4B5C-BB36-911F95B8F968}" destId="{13F5606C-D3C9-411C-8678-91FA80BCA929}" srcOrd="1" destOrd="0" parTransId="{0C3EBC03-30F4-449D-AC7D-D3BE9DEF9B8E}" sibTransId="{3B5AFD90-200B-46FF-9B9C-023A8D488EEF}"/>
    <dgm:cxn modelId="{89CB157C-2C53-471E-93CE-D715D192396C}" type="presOf" srcId="{13F5606C-D3C9-411C-8678-91FA80BCA929}" destId="{7E90C1BC-8B58-4D5D-A0F2-D1F7263C27FC}" srcOrd="0" destOrd="1" presId="urn:microsoft.com/office/officeart/2005/8/layout/list1"/>
    <dgm:cxn modelId="{789CCD5B-1595-4501-A5DF-AB95907E8B51}" type="presParOf" srcId="{8A98825C-3153-41E4-9E9D-41D733EB71DC}" destId="{D5C9AD49-1CEA-4397-ACEB-974D3EDD914B}" srcOrd="0" destOrd="0" presId="urn:microsoft.com/office/officeart/2005/8/layout/list1"/>
    <dgm:cxn modelId="{A19F24D1-366A-4438-B7B4-06354E67D137}" type="presParOf" srcId="{D5C9AD49-1CEA-4397-ACEB-974D3EDD914B}" destId="{01536A3A-1417-4693-8BF1-2983AD87B2D3}" srcOrd="0" destOrd="0" presId="urn:microsoft.com/office/officeart/2005/8/layout/list1"/>
    <dgm:cxn modelId="{0AF6D974-8D05-48E9-A106-0745725FB181}" type="presParOf" srcId="{D5C9AD49-1CEA-4397-ACEB-974D3EDD914B}" destId="{B3D63B36-0D93-4F98-9CD8-33299625F5DB}" srcOrd="1" destOrd="0" presId="urn:microsoft.com/office/officeart/2005/8/layout/list1"/>
    <dgm:cxn modelId="{CA98582F-2378-4A08-9739-32889048B212}" type="presParOf" srcId="{8A98825C-3153-41E4-9E9D-41D733EB71DC}" destId="{D88FEB11-11A3-436F-A615-C2A2CE5A0C6A}" srcOrd="1" destOrd="0" presId="urn:microsoft.com/office/officeart/2005/8/layout/list1"/>
    <dgm:cxn modelId="{E53A435E-6A9D-477C-8FE6-5679C1A6C397}" type="presParOf" srcId="{8A98825C-3153-41E4-9E9D-41D733EB71DC}" destId="{ADE6F1CA-1E75-4162-98BF-F7976C06CF4D}" srcOrd="2" destOrd="0" presId="urn:microsoft.com/office/officeart/2005/8/layout/list1"/>
    <dgm:cxn modelId="{D23E9254-D8EF-4F08-A790-30FCC970FEF0}" type="presParOf" srcId="{8A98825C-3153-41E4-9E9D-41D733EB71DC}" destId="{C894C8FF-B604-43BE-8060-CC592A8AFCC0}" srcOrd="3" destOrd="0" presId="urn:microsoft.com/office/officeart/2005/8/layout/list1"/>
    <dgm:cxn modelId="{FD13E6E1-4B0C-49D4-84AC-694E9365C026}" type="presParOf" srcId="{8A98825C-3153-41E4-9E9D-41D733EB71DC}" destId="{85E616C9-F280-4B4F-B384-621DE04CA7E1}" srcOrd="4" destOrd="0" presId="urn:microsoft.com/office/officeart/2005/8/layout/list1"/>
    <dgm:cxn modelId="{1906F9EE-CB49-4E95-B4C2-9AFB6CE57F7C}" type="presParOf" srcId="{85E616C9-F280-4B4F-B384-621DE04CA7E1}" destId="{7073694E-E5D0-4B8F-8CC6-738317D48F33}" srcOrd="0" destOrd="0" presId="urn:microsoft.com/office/officeart/2005/8/layout/list1"/>
    <dgm:cxn modelId="{B0E3E9B3-9A32-459F-95AB-C4305A9BF927}" type="presParOf" srcId="{85E616C9-F280-4B4F-B384-621DE04CA7E1}" destId="{68687131-6F71-4B0B-AF65-40C9DABC1AB1}" srcOrd="1" destOrd="0" presId="urn:microsoft.com/office/officeart/2005/8/layout/list1"/>
    <dgm:cxn modelId="{107397BA-3EA0-40E5-8A34-6EA134C79B95}" type="presParOf" srcId="{8A98825C-3153-41E4-9E9D-41D733EB71DC}" destId="{F9D611B0-6A43-475A-A3D9-FF71CCCF05F8}" srcOrd="5" destOrd="0" presId="urn:microsoft.com/office/officeart/2005/8/layout/list1"/>
    <dgm:cxn modelId="{3DF7ECB4-8FFB-4BE6-BAF1-B6EF1AB4C584}" type="presParOf" srcId="{8A98825C-3153-41E4-9E9D-41D733EB71DC}" destId="{7E90C1BC-8B58-4D5D-A0F2-D1F7263C27FC}" srcOrd="6" destOrd="0" presId="urn:microsoft.com/office/officeart/2005/8/layout/list1"/>
    <dgm:cxn modelId="{D417DC59-EAFE-4D8C-B71F-051503C94C3D}" type="presParOf" srcId="{8A98825C-3153-41E4-9E9D-41D733EB71DC}" destId="{F7415F00-0B3C-404C-AB0C-FB58F804CE1A}" srcOrd="7" destOrd="0" presId="urn:microsoft.com/office/officeart/2005/8/layout/list1"/>
    <dgm:cxn modelId="{F92236B8-19A1-41AB-8439-580610F092FE}" type="presParOf" srcId="{8A98825C-3153-41E4-9E9D-41D733EB71DC}" destId="{DF77B13D-1FAB-4B6A-9FEF-19AF5716A6A3}" srcOrd="8" destOrd="0" presId="urn:microsoft.com/office/officeart/2005/8/layout/list1"/>
    <dgm:cxn modelId="{5CB550D5-4D4B-4A5C-9FD6-C71D8FE00D35}" type="presParOf" srcId="{DF77B13D-1FAB-4B6A-9FEF-19AF5716A6A3}" destId="{D9427E38-7934-4AAC-A362-A472AA7F612F}" srcOrd="0" destOrd="0" presId="urn:microsoft.com/office/officeart/2005/8/layout/list1"/>
    <dgm:cxn modelId="{8548EBC1-86A2-4D24-8B9C-3E912FCC26E2}" type="presParOf" srcId="{DF77B13D-1FAB-4B6A-9FEF-19AF5716A6A3}" destId="{00B4E782-0D91-4349-A14C-508344829B1C}" srcOrd="1" destOrd="0" presId="urn:microsoft.com/office/officeart/2005/8/layout/list1"/>
    <dgm:cxn modelId="{72D83837-A9AE-4B2B-8241-74779861C034}" type="presParOf" srcId="{8A98825C-3153-41E4-9E9D-41D733EB71DC}" destId="{3FF429CC-EE40-44A0-8CC5-7F9B93A38C41}" srcOrd="9" destOrd="0" presId="urn:microsoft.com/office/officeart/2005/8/layout/list1"/>
    <dgm:cxn modelId="{E443E666-DACA-4E33-A8E1-2FE28EF5CF9E}" type="presParOf" srcId="{8A98825C-3153-41E4-9E9D-41D733EB71DC}" destId="{C84A0815-789C-4698-9923-FC1792F4757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D5FE46-8BFB-409A-AE2B-B8118F675C77}" type="doc">
      <dgm:prSet loTypeId="urn:microsoft.com/office/officeart/2011/layout/CircleProcess" loCatId="process" qsTypeId="urn:microsoft.com/office/officeart/2005/8/quickstyle/3d3" qsCatId="3D" csTypeId="urn:microsoft.com/office/officeart/2005/8/colors/accent0_3" csCatId="mainScheme" phldr="1"/>
      <dgm:spPr/>
      <dgm:t>
        <a:bodyPr/>
        <a:lstStyle/>
        <a:p>
          <a:endParaRPr lang="en-US"/>
        </a:p>
      </dgm:t>
    </dgm:pt>
    <dgm:pt modelId="{2B4B7F2A-F68E-40FF-B6CA-853193B77E80}">
      <dgm:prSet phldrT="[Text]" custT="1"/>
      <dgm:spPr/>
      <dgm:t>
        <a:bodyPr/>
        <a:lstStyle/>
        <a:p>
          <a:r>
            <a:rPr lang="en-US" sz="2000" dirty="0" smtClean="0">
              <a:latin typeface="+mn-lt"/>
            </a:rPr>
            <a:t>There is a significant departure from accepted practices of the relevant research community; </a:t>
          </a:r>
          <a:r>
            <a:rPr lang="en-US" sz="2000" b="1" u="sng" dirty="0" smtClean="0">
              <a:solidFill>
                <a:srgbClr val="F37021"/>
              </a:solidFill>
              <a:latin typeface="+mn-lt"/>
            </a:rPr>
            <a:t>and</a:t>
          </a:r>
          <a:endParaRPr lang="en-US" sz="2000" b="1" u="sng" dirty="0">
            <a:solidFill>
              <a:srgbClr val="F37021"/>
            </a:solidFill>
            <a:latin typeface="+mn-lt"/>
          </a:endParaRPr>
        </a:p>
      </dgm:t>
    </dgm:pt>
    <dgm:pt modelId="{8A9ED09A-BA06-4925-976C-38AEB02A2C91}" type="parTrans" cxnId="{53A95798-9730-4511-AC53-4D5DB9F930AA}">
      <dgm:prSet/>
      <dgm:spPr/>
      <dgm:t>
        <a:bodyPr/>
        <a:lstStyle/>
        <a:p>
          <a:endParaRPr lang="en-US" sz="2000"/>
        </a:p>
      </dgm:t>
    </dgm:pt>
    <dgm:pt modelId="{527BB26A-9700-4DBD-95E1-7A656A95E9EC}" type="sibTrans" cxnId="{53A95798-9730-4511-AC53-4D5DB9F930AA}">
      <dgm:prSet/>
      <dgm:spPr/>
      <dgm:t>
        <a:bodyPr/>
        <a:lstStyle/>
        <a:p>
          <a:endParaRPr lang="en-US" sz="2000"/>
        </a:p>
      </dgm:t>
    </dgm:pt>
    <dgm:pt modelId="{B96ED354-6D88-400C-AF5B-A59C2C5C9222}">
      <dgm:prSet custT="1"/>
      <dgm:spPr/>
      <dgm:t>
        <a:bodyPr/>
        <a:lstStyle/>
        <a:p>
          <a:r>
            <a:rPr lang="en-US" sz="2000" dirty="0" smtClean="0">
              <a:latin typeface="+mn-lt"/>
            </a:rPr>
            <a:t>The misconduct is committed intentionally, knowingly, or recklessly; </a:t>
          </a:r>
          <a:r>
            <a:rPr lang="en-US" sz="2000" b="1" u="sng" dirty="0" smtClean="0">
              <a:solidFill>
                <a:srgbClr val="F37021"/>
              </a:solidFill>
              <a:latin typeface="+mn-lt"/>
            </a:rPr>
            <a:t>and</a:t>
          </a:r>
          <a:endParaRPr lang="en-US" sz="2000" b="1" u="sng" dirty="0">
            <a:solidFill>
              <a:srgbClr val="F37021"/>
            </a:solidFill>
            <a:latin typeface="+mn-lt"/>
          </a:endParaRPr>
        </a:p>
      </dgm:t>
    </dgm:pt>
    <dgm:pt modelId="{28DF79C2-1590-4FAF-B156-53EA84F58AB7}" type="parTrans" cxnId="{19677CEF-4FB4-459A-8ECB-AF483787F5B9}">
      <dgm:prSet/>
      <dgm:spPr/>
      <dgm:t>
        <a:bodyPr/>
        <a:lstStyle/>
        <a:p>
          <a:endParaRPr lang="en-US" sz="2000"/>
        </a:p>
      </dgm:t>
    </dgm:pt>
    <dgm:pt modelId="{7762C927-57A5-4803-9BF7-8FF849E60F6C}" type="sibTrans" cxnId="{19677CEF-4FB4-459A-8ECB-AF483787F5B9}">
      <dgm:prSet/>
      <dgm:spPr/>
      <dgm:t>
        <a:bodyPr/>
        <a:lstStyle/>
        <a:p>
          <a:endParaRPr lang="en-US" sz="2000"/>
        </a:p>
      </dgm:t>
    </dgm:pt>
    <dgm:pt modelId="{23F9169A-E883-4984-A0D5-5643743599D6}">
      <dgm:prSet custT="1"/>
      <dgm:spPr/>
      <dgm:t>
        <a:bodyPr/>
        <a:lstStyle/>
        <a:p>
          <a:r>
            <a:rPr lang="en-US" sz="2000" dirty="0" smtClean="0">
              <a:latin typeface="+mn-lt"/>
            </a:rPr>
            <a:t>The allegation is proven by a preponderance of the evidence</a:t>
          </a:r>
          <a:r>
            <a:rPr lang="en-US" sz="2000" dirty="0" smtClean="0">
              <a:latin typeface="Palatino Linotype" panose="02040502050505030304" pitchFamily="18" charset="0"/>
            </a:rPr>
            <a:t>.</a:t>
          </a:r>
          <a:endParaRPr lang="en-US" sz="2000" dirty="0">
            <a:latin typeface="Palatino Linotype" panose="02040502050505030304" pitchFamily="18" charset="0"/>
          </a:endParaRPr>
        </a:p>
      </dgm:t>
    </dgm:pt>
    <dgm:pt modelId="{29913B76-DA3D-41CA-81D1-556A8C6ABADA}" type="parTrans" cxnId="{8D0DF9A2-5D62-4625-952F-F2626ADDB254}">
      <dgm:prSet/>
      <dgm:spPr/>
      <dgm:t>
        <a:bodyPr/>
        <a:lstStyle/>
        <a:p>
          <a:endParaRPr lang="en-US" sz="2000"/>
        </a:p>
      </dgm:t>
    </dgm:pt>
    <dgm:pt modelId="{A7D8F46A-CF0A-47EA-825F-10298C0E8F66}" type="sibTrans" cxnId="{8D0DF9A2-5D62-4625-952F-F2626ADDB254}">
      <dgm:prSet/>
      <dgm:spPr/>
      <dgm:t>
        <a:bodyPr/>
        <a:lstStyle/>
        <a:p>
          <a:endParaRPr lang="en-US" sz="2000"/>
        </a:p>
      </dgm:t>
    </dgm:pt>
    <dgm:pt modelId="{13798C49-127A-4048-A952-EDCBC8C7F486}">
      <dgm:prSet phldrT="[Text]" custT="1"/>
      <dgm:spPr/>
      <dgm:t>
        <a:bodyPr/>
        <a:lstStyle/>
        <a:p>
          <a:r>
            <a:rPr lang="en-US" sz="2000" b="0" u="none" dirty="0" smtClean="0">
              <a:solidFill>
                <a:schemeClr val="tx1"/>
              </a:solidFill>
              <a:latin typeface="+mn-lt"/>
            </a:rPr>
            <a:t>Fabrication, falsification or plagiarism occurred; </a:t>
          </a:r>
          <a:r>
            <a:rPr lang="en-US" sz="2000" b="1" u="sng" dirty="0" smtClean="0">
              <a:solidFill>
                <a:srgbClr val="F37021"/>
              </a:solidFill>
              <a:latin typeface="+mn-lt"/>
            </a:rPr>
            <a:t>and</a:t>
          </a:r>
          <a:endParaRPr lang="en-US" sz="2000" b="1" u="sng" dirty="0">
            <a:solidFill>
              <a:srgbClr val="F37021"/>
            </a:solidFill>
            <a:latin typeface="+mn-lt"/>
          </a:endParaRPr>
        </a:p>
      </dgm:t>
    </dgm:pt>
    <dgm:pt modelId="{E525215A-3FD0-4926-ACB3-3D69C9DAEE5F}" type="parTrans" cxnId="{6298EB0E-8320-4959-8791-7909DC3C8B48}">
      <dgm:prSet/>
      <dgm:spPr/>
      <dgm:t>
        <a:bodyPr/>
        <a:lstStyle/>
        <a:p>
          <a:endParaRPr lang="en-US" sz="2000"/>
        </a:p>
      </dgm:t>
    </dgm:pt>
    <dgm:pt modelId="{6925FA72-21AB-4AE5-9FF3-7B54778D0564}" type="sibTrans" cxnId="{6298EB0E-8320-4959-8791-7909DC3C8B48}">
      <dgm:prSet/>
      <dgm:spPr/>
      <dgm:t>
        <a:bodyPr/>
        <a:lstStyle/>
        <a:p>
          <a:endParaRPr lang="en-US" sz="2000"/>
        </a:p>
      </dgm:t>
    </dgm:pt>
    <dgm:pt modelId="{CFB367FB-F10C-40F9-8E68-1DEFB6E731A4}" type="pres">
      <dgm:prSet presAssocID="{B4D5FE46-8BFB-409A-AE2B-B8118F675C77}" presName="Name0" presStyleCnt="0">
        <dgm:presLayoutVars>
          <dgm:chMax val="11"/>
          <dgm:chPref val="11"/>
          <dgm:dir/>
          <dgm:resizeHandles/>
        </dgm:presLayoutVars>
      </dgm:prSet>
      <dgm:spPr/>
      <dgm:t>
        <a:bodyPr/>
        <a:lstStyle/>
        <a:p>
          <a:endParaRPr lang="en-US"/>
        </a:p>
      </dgm:t>
    </dgm:pt>
    <dgm:pt modelId="{C79CA7CB-CF08-41C7-BAC2-D88B78D1FAE4}" type="pres">
      <dgm:prSet presAssocID="{23F9169A-E883-4984-A0D5-5643743599D6}" presName="Accent4" presStyleCnt="0"/>
      <dgm:spPr/>
    </dgm:pt>
    <dgm:pt modelId="{4DAF6FEC-3383-4624-B776-012FA636F36F}" type="pres">
      <dgm:prSet presAssocID="{23F9169A-E883-4984-A0D5-5643743599D6}" presName="Accent" presStyleLbl="node1" presStyleIdx="0" presStyleCnt="4"/>
      <dgm:spPr/>
      <dgm:t>
        <a:bodyPr/>
        <a:lstStyle/>
        <a:p>
          <a:endParaRPr lang="en-US"/>
        </a:p>
      </dgm:t>
    </dgm:pt>
    <dgm:pt modelId="{7176051D-4FE5-47EB-ACA5-98DE3A900D51}" type="pres">
      <dgm:prSet presAssocID="{23F9169A-E883-4984-A0D5-5643743599D6}" presName="ParentBackground4" presStyleCnt="0"/>
      <dgm:spPr/>
    </dgm:pt>
    <dgm:pt modelId="{0346BD69-917F-42AF-8FD7-850FB642BB56}" type="pres">
      <dgm:prSet presAssocID="{23F9169A-E883-4984-A0D5-5643743599D6}" presName="ParentBackground" presStyleLbl="fgAcc1" presStyleIdx="0" presStyleCnt="4"/>
      <dgm:spPr/>
      <dgm:t>
        <a:bodyPr/>
        <a:lstStyle/>
        <a:p>
          <a:endParaRPr lang="en-US"/>
        </a:p>
      </dgm:t>
    </dgm:pt>
    <dgm:pt modelId="{B5F820A6-5FFE-405E-BC86-127744B8AA3D}" type="pres">
      <dgm:prSet presAssocID="{23F9169A-E883-4984-A0D5-5643743599D6}" presName="Parent4" presStyleLbl="revTx" presStyleIdx="0" presStyleCnt="0">
        <dgm:presLayoutVars>
          <dgm:chMax val="1"/>
          <dgm:chPref val="1"/>
          <dgm:bulletEnabled val="1"/>
        </dgm:presLayoutVars>
      </dgm:prSet>
      <dgm:spPr/>
      <dgm:t>
        <a:bodyPr/>
        <a:lstStyle/>
        <a:p>
          <a:endParaRPr lang="en-US"/>
        </a:p>
      </dgm:t>
    </dgm:pt>
    <dgm:pt modelId="{CA96C715-AD98-4D80-B995-0FA354B8D553}" type="pres">
      <dgm:prSet presAssocID="{B96ED354-6D88-400C-AF5B-A59C2C5C9222}" presName="Accent3" presStyleCnt="0"/>
      <dgm:spPr/>
    </dgm:pt>
    <dgm:pt modelId="{1F39470E-DF1D-4B4F-B53C-84341EE7B8FE}" type="pres">
      <dgm:prSet presAssocID="{B96ED354-6D88-400C-AF5B-A59C2C5C9222}" presName="Accent" presStyleLbl="node1" presStyleIdx="1" presStyleCnt="4"/>
      <dgm:spPr/>
      <dgm:t>
        <a:bodyPr/>
        <a:lstStyle/>
        <a:p>
          <a:endParaRPr lang="en-US"/>
        </a:p>
      </dgm:t>
    </dgm:pt>
    <dgm:pt modelId="{B8D3F114-7411-47C4-BCFD-E844AAA30CFE}" type="pres">
      <dgm:prSet presAssocID="{B96ED354-6D88-400C-AF5B-A59C2C5C9222}" presName="ParentBackground3" presStyleCnt="0"/>
      <dgm:spPr/>
    </dgm:pt>
    <dgm:pt modelId="{D53FA286-761B-4790-9259-0118376B2196}" type="pres">
      <dgm:prSet presAssocID="{B96ED354-6D88-400C-AF5B-A59C2C5C9222}" presName="ParentBackground" presStyleLbl="fgAcc1" presStyleIdx="1" presStyleCnt="4"/>
      <dgm:spPr/>
      <dgm:t>
        <a:bodyPr/>
        <a:lstStyle/>
        <a:p>
          <a:endParaRPr lang="en-US"/>
        </a:p>
      </dgm:t>
    </dgm:pt>
    <dgm:pt modelId="{CD48BF11-FDFA-4DDE-AB3E-132FBCDE63F5}" type="pres">
      <dgm:prSet presAssocID="{B96ED354-6D88-400C-AF5B-A59C2C5C9222}" presName="Parent3" presStyleLbl="revTx" presStyleIdx="0" presStyleCnt="0">
        <dgm:presLayoutVars>
          <dgm:chMax val="1"/>
          <dgm:chPref val="1"/>
          <dgm:bulletEnabled val="1"/>
        </dgm:presLayoutVars>
      </dgm:prSet>
      <dgm:spPr/>
      <dgm:t>
        <a:bodyPr/>
        <a:lstStyle/>
        <a:p>
          <a:endParaRPr lang="en-US"/>
        </a:p>
      </dgm:t>
    </dgm:pt>
    <dgm:pt modelId="{40FCA29E-26EE-4717-B7B8-8B843602AB8E}" type="pres">
      <dgm:prSet presAssocID="{2B4B7F2A-F68E-40FF-B6CA-853193B77E80}" presName="Accent2" presStyleCnt="0"/>
      <dgm:spPr/>
    </dgm:pt>
    <dgm:pt modelId="{4E2D14F1-C16C-485B-93BC-D702A0951E6D}" type="pres">
      <dgm:prSet presAssocID="{2B4B7F2A-F68E-40FF-B6CA-853193B77E80}" presName="Accent" presStyleLbl="node1" presStyleIdx="2" presStyleCnt="4"/>
      <dgm:spPr/>
      <dgm:t>
        <a:bodyPr/>
        <a:lstStyle/>
        <a:p>
          <a:endParaRPr lang="en-US"/>
        </a:p>
      </dgm:t>
    </dgm:pt>
    <dgm:pt modelId="{07833AB1-ABC5-499B-B1AE-FE12395D5D42}" type="pres">
      <dgm:prSet presAssocID="{2B4B7F2A-F68E-40FF-B6CA-853193B77E80}" presName="ParentBackground2" presStyleCnt="0"/>
      <dgm:spPr/>
    </dgm:pt>
    <dgm:pt modelId="{CEC544B6-E0F2-432A-835F-8D6433EE9FB5}" type="pres">
      <dgm:prSet presAssocID="{2B4B7F2A-F68E-40FF-B6CA-853193B77E80}" presName="ParentBackground" presStyleLbl="fgAcc1" presStyleIdx="2" presStyleCnt="4"/>
      <dgm:spPr/>
      <dgm:t>
        <a:bodyPr/>
        <a:lstStyle/>
        <a:p>
          <a:endParaRPr lang="en-US"/>
        </a:p>
      </dgm:t>
    </dgm:pt>
    <dgm:pt modelId="{8A619C95-AD13-435F-BF61-DBC1D94B037C}" type="pres">
      <dgm:prSet presAssocID="{2B4B7F2A-F68E-40FF-B6CA-853193B77E80}" presName="Parent2" presStyleLbl="revTx" presStyleIdx="0" presStyleCnt="0">
        <dgm:presLayoutVars>
          <dgm:chMax val="1"/>
          <dgm:chPref val="1"/>
          <dgm:bulletEnabled val="1"/>
        </dgm:presLayoutVars>
      </dgm:prSet>
      <dgm:spPr/>
      <dgm:t>
        <a:bodyPr/>
        <a:lstStyle/>
        <a:p>
          <a:endParaRPr lang="en-US"/>
        </a:p>
      </dgm:t>
    </dgm:pt>
    <dgm:pt modelId="{44AEE8A3-8A22-4712-B55F-037F200161EC}" type="pres">
      <dgm:prSet presAssocID="{13798C49-127A-4048-A952-EDCBC8C7F486}" presName="Accent1" presStyleCnt="0"/>
      <dgm:spPr/>
    </dgm:pt>
    <dgm:pt modelId="{1D9A60FE-509C-4D4B-A965-D4C3AC2040B9}" type="pres">
      <dgm:prSet presAssocID="{13798C49-127A-4048-A952-EDCBC8C7F486}" presName="Accent" presStyleLbl="node1" presStyleIdx="3" presStyleCnt="4"/>
      <dgm:spPr/>
    </dgm:pt>
    <dgm:pt modelId="{237ABBE5-607D-4ED1-B1F0-92F45E356C57}" type="pres">
      <dgm:prSet presAssocID="{13798C49-127A-4048-A952-EDCBC8C7F486}" presName="ParentBackground1" presStyleCnt="0"/>
      <dgm:spPr/>
    </dgm:pt>
    <dgm:pt modelId="{CA730C2D-C2F9-47C1-A5DD-E85D3BB26CCA}" type="pres">
      <dgm:prSet presAssocID="{13798C49-127A-4048-A952-EDCBC8C7F486}" presName="ParentBackground" presStyleLbl="fgAcc1" presStyleIdx="3" presStyleCnt="4"/>
      <dgm:spPr/>
      <dgm:t>
        <a:bodyPr/>
        <a:lstStyle/>
        <a:p>
          <a:endParaRPr lang="en-US"/>
        </a:p>
      </dgm:t>
    </dgm:pt>
    <dgm:pt modelId="{7733C2B0-A544-4D81-85DF-C13BC1411BF0}" type="pres">
      <dgm:prSet presAssocID="{13798C49-127A-4048-A952-EDCBC8C7F486}" presName="Parent1" presStyleLbl="revTx" presStyleIdx="0" presStyleCnt="0">
        <dgm:presLayoutVars>
          <dgm:chMax val="1"/>
          <dgm:chPref val="1"/>
          <dgm:bulletEnabled val="1"/>
        </dgm:presLayoutVars>
      </dgm:prSet>
      <dgm:spPr/>
      <dgm:t>
        <a:bodyPr/>
        <a:lstStyle/>
        <a:p>
          <a:endParaRPr lang="en-US"/>
        </a:p>
      </dgm:t>
    </dgm:pt>
  </dgm:ptLst>
  <dgm:cxnLst>
    <dgm:cxn modelId="{4697A347-66A5-4122-B19F-FC5CAC779E21}" type="presOf" srcId="{13798C49-127A-4048-A952-EDCBC8C7F486}" destId="{CA730C2D-C2F9-47C1-A5DD-E85D3BB26CCA}" srcOrd="0" destOrd="0" presId="urn:microsoft.com/office/officeart/2011/layout/CircleProcess"/>
    <dgm:cxn modelId="{AEF040DE-8D53-4300-A447-8DF28F19D9BD}" type="presOf" srcId="{2B4B7F2A-F68E-40FF-B6CA-853193B77E80}" destId="{CEC544B6-E0F2-432A-835F-8D6433EE9FB5}" srcOrd="0" destOrd="0" presId="urn:microsoft.com/office/officeart/2011/layout/CircleProcess"/>
    <dgm:cxn modelId="{8D0DF9A2-5D62-4625-952F-F2626ADDB254}" srcId="{B4D5FE46-8BFB-409A-AE2B-B8118F675C77}" destId="{23F9169A-E883-4984-A0D5-5643743599D6}" srcOrd="3" destOrd="0" parTransId="{29913B76-DA3D-41CA-81D1-556A8C6ABADA}" sibTransId="{A7D8F46A-CF0A-47EA-825F-10298C0E8F66}"/>
    <dgm:cxn modelId="{45B6F0B8-D693-411E-A83C-A3C90CFE857B}" type="presOf" srcId="{B96ED354-6D88-400C-AF5B-A59C2C5C9222}" destId="{CD48BF11-FDFA-4DDE-AB3E-132FBCDE63F5}" srcOrd="1" destOrd="0" presId="urn:microsoft.com/office/officeart/2011/layout/CircleProcess"/>
    <dgm:cxn modelId="{91F38F8E-B8EF-4836-9B63-9CD0C3AD4186}" type="presOf" srcId="{23F9169A-E883-4984-A0D5-5643743599D6}" destId="{B5F820A6-5FFE-405E-BC86-127744B8AA3D}" srcOrd="1" destOrd="0" presId="urn:microsoft.com/office/officeart/2011/layout/CircleProcess"/>
    <dgm:cxn modelId="{6298EB0E-8320-4959-8791-7909DC3C8B48}" srcId="{B4D5FE46-8BFB-409A-AE2B-B8118F675C77}" destId="{13798C49-127A-4048-A952-EDCBC8C7F486}" srcOrd="0" destOrd="0" parTransId="{E525215A-3FD0-4926-ACB3-3D69C9DAEE5F}" sibTransId="{6925FA72-21AB-4AE5-9FF3-7B54778D0564}"/>
    <dgm:cxn modelId="{248CC939-9890-4E94-9D53-F0E74EBE3297}" type="presOf" srcId="{2B4B7F2A-F68E-40FF-B6CA-853193B77E80}" destId="{8A619C95-AD13-435F-BF61-DBC1D94B037C}" srcOrd="1" destOrd="0" presId="urn:microsoft.com/office/officeart/2011/layout/CircleProcess"/>
    <dgm:cxn modelId="{F34074DA-176F-42C3-8647-E4F7E8D9141C}" type="presOf" srcId="{13798C49-127A-4048-A952-EDCBC8C7F486}" destId="{7733C2B0-A544-4D81-85DF-C13BC1411BF0}" srcOrd="1" destOrd="0" presId="urn:microsoft.com/office/officeart/2011/layout/CircleProcess"/>
    <dgm:cxn modelId="{64C59171-F04D-4BCE-80E6-A76EF2C12BAD}" type="presOf" srcId="{B4D5FE46-8BFB-409A-AE2B-B8118F675C77}" destId="{CFB367FB-F10C-40F9-8E68-1DEFB6E731A4}" srcOrd="0" destOrd="0" presId="urn:microsoft.com/office/officeart/2011/layout/CircleProcess"/>
    <dgm:cxn modelId="{19677CEF-4FB4-459A-8ECB-AF483787F5B9}" srcId="{B4D5FE46-8BFB-409A-AE2B-B8118F675C77}" destId="{B96ED354-6D88-400C-AF5B-A59C2C5C9222}" srcOrd="2" destOrd="0" parTransId="{28DF79C2-1590-4FAF-B156-53EA84F58AB7}" sibTransId="{7762C927-57A5-4803-9BF7-8FF849E60F6C}"/>
    <dgm:cxn modelId="{98E2068D-A3A2-4190-A3F2-BD5518A1EA33}" type="presOf" srcId="{B96ED354-6D88-400C-AF5B-A59C2C5C9222}" destId="{D53FA286-761B-4790-9259-0118376B2196}" srcOrd="0" destOrd="0" presId="urn:microsoft.com/office/officeart/2011/layout/CircleProcess"/>
    <dgm:cxn modelId="{53A95798-9730-4511-AC53-4D5DB9F930AA}" srcId="{B4D5FE46-8BFB-409A-AE2B-B8118F675C77}" destId="{2B4B7F2A-F68E-40FF-B6CA-853193B77E80}" srcOrd="1" destOrd="0" parTransId="{8A9ED09A-BA06-4925-976C-38AEB02A2C91}" sibTransId="{527BB26A-9700-4DBD-95E1-7A656A95E9EC}"/>
    <dgm:cxn modelId="{408E3705-4504-4F6D-9029-0F22571277AB}" type="presOf" srcId="{23F9169A-E883-4984-A0D5-5643743599D6}" destId="{0346BD69-917F-42AF-8FD7-850FB642BB56}" srcOrd="0" destOrd="0" presId="urn:microsoft.com/office/officeart/2011/layout/CircleProcess"/>
    <dgm:cxn modelId="{9FEB0A3A-E07E-4BD9-AF97-04EFAEB71914}" type="presParOf" srcId="{CFB367FB-F10C-40F9-8E68-1DEFB6E731A4}" destId="{C79CA7CB-CF08-41C7-BAC2-D88B78D1FAE4}" srcOrd="0" destOrd="0" presId="urn:microsoft.com/office/officeart/2011/layout/CircleProcess"/>
    <dgm:cxn modelId="{22F33101-5260-4221-AE7E-32200DF432AE}" type="presParOf" srcId="{C79CA7CB-CF08-41C7-BAC2-D88B78D1FAE4}" destId="{4DAF6FEC-3383-4624-B776-012FA636F36F}" srcOrd="0" destOrd="0" presId="urn:microsoft.com/office/officeart/2011/layout/CircleProcess"/>
    <dgm:cxn modelId="{CA913337-FAAF-4BCE-B31B-547C944B8036}" type="presParOf" srcId="{CFB367FB-F10C-40F9-8E68-1DEFB6E731A4}" destId="{7176051D-4FE5-47EB-ACA5-98DE3A900D51}" srcOrd="1" destOrd="0" presId="urn:microsoft.com/office/officeart/2011/layout/CircleProcess"/>
    <dgm:cxn modelId="{31E919E1-245C-44C2-9755-7AF15E931604}" type="presParOf" srcId="{7176051D-4FE5-47EB-ACA5-98DE3A900D51}" destId="{0346BD69-917F-42AF-8FD7-850FB642BB56}" srcOrd="0" destOrd="0" presId="urn:microsoft.com/office/officeart/2011/layout/CircleProcess"/>
    <dgm:cxn modelId="{29A209DC-FC42-4097-9136-4323D884D6CA}" type="presParOf" srcId="{CFB367FB-F10C-40F9-8E68-1DEFB6E731A4}" destId="{B5F820A6-5FFE-405E-BC86-127744B8AA3D}" srcOrd="2" destOrd="0" presId="urn:microsoft.com/office/officeart/2011/layout/CircleProcess"/>
    <dgm:cxn modelId="{67CDAF6C-CA2F-4D91-8CD3-58459FAA98DD}" type="presParOf" srcId="{CFB367FB-F10C-40F9-8E68-1DEFB6E731A4}" destId="{CA96C715-AD98-4D80-B995-0FA354B8D553}" srcOrd="3" destOrd="0" presId="urn:microsoft.com/office/officeart/2011/layout/CircleProcess"/>
    <dgm:cxn modelId="{F02C1B1E-7E8F-4778-90A4-968ED8F057CF}" type="presParOf" srcId="{CA96C715-AD98-4D80-B995-0FA354B8D553}" destId="{1F39470E-DF1D-4B4F-B53C-84341EE7B8FE}" srcOrd="0" destOrd="0" presId="urn:microsoft.com/office/officeart/2011/layout/CircleProcess"/>
    <dgm:cxn modelId="{6DD60DC8-910C-42AB-8F33-FC86138283E4}" type="presParOf" srcId="{CFB367FB-F10C-40F9-8E68-1DEFB6E731A4}" destId="{B8D3F114-7411-47C4-BCFD-E844AAA30CFE}" srcOrd="4" destOrd="0" presId="urn:microsoft.com/office/officeart/2011/layout/CircleProcess"/>
    <dgm:cxn modelId="{4A044080-938B-4EF9-B1FD-95A814B78691}" type="presParOf" srcId="{B8D3F114-7411-47C4-BCFD-E844AAA30CFE}" destId="{D53FA286-761B-4790-9259-0118376B2196}" srcOrd="0" destOrd="0" presId="urn:microsoft.com/office/officeart/2011/layout/CircleProcess"/>
    <dgm:cxn modelId="{421CC129-1ECC-42BE-B79F-A2EC17BB22F2}" type="presParOf" srcId="{CFB367FB-F10C-40F9-8E68-1DEFB6E731A4}" destId="{CD48BF11-FDFA-4DDE-AB3E-132FBCDE63F5}" srcOrd="5" destOrd="0" presId="urn:microsoft.com/office/officeart/2011/layout/CircleProcess"/>
    <dgm:cxn modelId="{8B4B2785-E82D-47F0-92AA-22A63B85C6BA}" type="presParOf" srcId="{CFB367FB-F10C-40F9-8E68-1DEFB6E731A4}" destId="{40FCA29E-26EE-4717-B7B8-8B843602AB8E}" srcOrd="6" destOrd="0" presId="urn:microsoft.com/office/officeart/2011/layout/CircleProcess"/>
    <dgm:cxn modelId="{180675D6-D72A-477B-8312-EB3AEAED734A}" type="presParOf" srcId="{40FCA29E-26EE-4717-B7B8-8B843602AB8E}" destId="{4E2D14F1-C16C-485B-93BC-D702A0951E6D}" srcOrd="0" destOrd="0" presId="urn:microsoft.com/office/officeart/2011/layout/CircleProcess"/>
    <dgm:cxn modelId="{9B6E0551-6EAD-48AC-90F2-940EB73D987B}" type="presParOf" srcId="{CFB367FB-F10C-40F9-8E68-1DEFB6E731A4}" destId="{07833AB1-ABC5-499B-B1AE-FE12395D5D42}" srcOrd="7" destOrd="0" presId="urn:microsoft.com/office/officeart/2011/layout/CircleProcess"/>
    <dgm:cxn modelId="{073EDA5C-4AEA-4518-A8D6-BF2875EF79AB}" type="presParOf" srcId="{07833AB1-ABC5-499B-B1AE-FE12395D5D42}" destId="{CEC544B6-E0F2-432A-835F-8D6433EE9FB5}" srcOrd="0" destOrd="0" presId="urn:microsoft.com/office/officeart/2011/layout/CircleProcess"/>
    <dgm:cxn modelId="{DF366759-B63B-4C7C-8A02-4D47035DE8F7}" type="presParOf" srcId="{CFB367FB-F10C-40F9-8E68-1DEFB6E731A4}" destId="{8A619C95-AD13-435F-BF61-DBC1D94B037C}" srcOrd="8" destOrd="0" presId="urn:microsoft.com/office/officeart/2011/layout/CircleProcess"/>
    <dgm:cxn modelId="{C40EDB15-7ED7-4149-BD6E-94CCE34DEADC}" type="presParOf" srcId="{CFB367FB-F10C-40F9-8E68-1DEFB6E731A4}" destId="{44AEE8A3-8A22-4712-B55F-037F200161EC}" srcOrd="9" destOrd="0" presId="urn:microsoft.com/office/officeart/2011/layout/CircleProcess"/>
    <dgm:cxn modelId="{CB8896A4-EA4C-4B3E-A545-FABCD55343D7}" type="presParOf" srcId="{44AEE8A3-8A22-4712-B55F-037F200161EC}" destId="{1D9A60FE-509C-4D4B-A965-D4C3AC2040B9}" srcOrd="0" destOrd="0" presId="urn:microsoft.com/office/officeart/2011/layout/CircleProcess"/>
    <dgm:cxn modelId="{36526B2D-88C8-4042-B1E9-CAA4F0E3CCF5}" type="presParOf" srcId="{CFB367FB-F10C-40F9-8E68-1DEFB6E731A4}" destId="{237ABBE5-607D-4ED1-B1F0-92F45E356C57}" srcOrd="10" destOrd="0" presId="urn:microsoft.com/office/officeart/2011/layout/CircleProcess"/>
    <dgm:cxn modelId="{1210B97E-6164-4BEB-B28E-851257257B5F}" type="presParOf" srcId="{237ABBE5-607D-4ED1-B1F0-92F45E356C57}" destId="{CA730C2D-C2F9-47C1-A5DD-E85D3BB26CCA}" srcOrd="0" destOrd="0" presId="urn:microsoft.com/office/officeart/2011/layout/CircleProcess"/>
    <dgm:cxn modelId="{34BCE9E6-E1AB-4E84-BB6B-B2E0F8040004}" type="presParOf" srcId="{CFB367FB-F10C-40F9-8E68-1DEFB6E731A4}" destId="{7733C2B0-A544-4D81-85DF-C13BC1411BF0}"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86EF1C-5BA3-4568-B301-E567668EE4F2}" type="doc">
      <dgm:prSet loTypeId="urn:microsoft.com/office/officeart/2005/8/layout/architecture" loCatId="relationship" qsTypeId="urn:microsoft.com/office/officeart/2005/8/quickstyle/simple2" qsCatId="simple" csTypeId="urn:microsoft.com/office/officeart/2005/8/colors/accent0_1" csCatId="mainScheme" phldr="1"/>
      <dgm:spPr/>
      <dgm:t>
        <a:bodyPr/>
        <a:lstStyle/>
        <a:p>
          <a:endParaRPr lang="en-US"/>
        </a:p>
      </dgm:t>
    </dgm:pt>
    <dgm:pt modelId="{879416CA-A1ED-4099-B7C7-6A263E38DC2E}">
      <dgm:prSet custT="1"/>
      <dgm:spPr/>
      <dgm:t>
        <a:bodyPr/>
        <a:lstStyle/>
        <a:p>
          <a:r>
            <a:rPr lang="en-US" sz="1800" dirty="0" smtClean="0">
              <a:solidFill>
                <a:srgbClr val="002060"/>
              </a:solidFill>
              <a:latin typeface="+mj-lt"/>
            </a:rPr>
            <a:t>Recovery of Funds</a:t>
          </a:r>
          <a:endParaRPr lang="en-US" sz="1800" dirty="0">
            <a:solidFill>
              <a:srgbClr val="002060"/>
            </a:solidFill>
            <a:latin typeface="+mj-lt"/>
          </a:endParaRPr>
        </a:p>
      </dgm:t>
    </dgm:pt>
    <dgm:pt modelId="{03FDE1D4-E980-41A7-891E-2A2C72D9E46F}" type="parTrans" cxnId="{65288173-B46E-470D-817F-E0A88219F8E8}">
      <dgm:prSet/>
      <dgm:spPr/>
      <dgm:t>
        <a:bodyPr/>
        <a:lstStyle/>
        <a:p>
          <a:endParaRPr lang="en-US" sz="1800"/>
        </a:p>
      </dgm:t>
    </dgm:pt>
    <dgm:pt modelId="{A3CB25BD-A989-4068-800E-4DA1D5E55781}" type="sibTrans" cxnId="{65288173-B46E-470D-817F-E0A88219F8E8}">
      <dgm:prSet/>
      <dgm:spPr/>
      <dgm:t>
        <a:bodyPr/>
        <a:lstStyle/>
        <a:p>
          <a:endParaRPr lang="en-US" sz="1800"/>
        </a:p>
      </dgm:t>
    </dgm:pt>
    <dgm:pt modelId="{295389DD-4185-4BE4-8DDE-906CF5872CB5}">
      <dgm:prSet custT="1"/>
      <dgm:spPr/>
      <dgm:t>
        <a:bodyPr/>
        <a:lstStyle/>
        <a:p>
          <a:r>
            <a:rPr lang="en-US" sz="2000" dirty="0" smtClean="0">
              <a:solidFill>
                <a:srgbClr val="002060"/>
              </a:solidFill>
              <a:latin typeface="+mj-lt"/>
            </a:rPr>
            <a:t>Name published in Federal Register and on website</a:t>
          </a:r>
          <a:endParaRPr lang="en-US" sz="2000" dirty="0">
            <a:solidFill>
              <a:srgbClr val="002060"/>
            </a:solidFill>
            <a:latin typeface="+mj-lt"/>
          </a:endParaRPr>
        </a:p>
      </dgm:t>
    </dgm:pt>
    <dgm:pt modelId="{26CD5BC8-63B3-4178-AC3B-88E81BB81AF2}" type="parTrans" cxnId="{FFB8D0B0-546A-4F31-BD98-7C8E6F70156B}">
      <dgm:prSet/>
      <dgm:spPr/>
      <dgm:t>
        <a:bodyPr/>
        <a:lstStyle/>
        <a:p>
          <a:endParaRPr lang="en-US" sz="1800"/>
        </a:p>
      </dgm:t>
    </dgm:pt>
    <dgm:pt modelId="{9497AFC0-5069-4EAD-BE91-3D36493BC570}" type="sibTrans" cxnId="{FFB8D0B0-546A-4F31-BD98-7C8E6F70156B}">
      <dgm:prSet/>
      <dgm:spPr/>
      <dgm:t>
        <a:bodyPr/>
        <a:lstStyle/>
        <a:p>
          <a:endParaRPr lang="en-US" sz="1800"/>
        </a:p>
      </dgm:t>
    </dgm:pt>
    <dgm:pt modelId="{F2CFBA80-B81D-4ED4-BD87-6643745900EE}">
      <dgm:prSet custT="1"/>
      <dgm:spPr/>
      <dgm:t>
        <a:bodyPr/>
        <a:lstStyle/>
        <a:p>
          <a:r>
            <a:rPr lang="en-US" sz="1600" dirty="0" smtClean="0">
              <a:solidFill>
                <a:srgbClr val="002060"/>
              </a:solidFill>
              <a:latin typeface="+mj-lt"/>
            </a:rPr>
            <a:t>Suspension or debarment</a:t>
          </a:r>
          <a:endParaRPr lang="en-US" sz="1600" dirty="0">
            <a:solidFill>
              <a:srgbClr val="002060"/>
            </a:solidFill>
            <a:latin typeface="+mj-lt"/>
          </a:endParaRPr>
        </a:p>
      </dgm:t>
    </dgm:pt>
    <dgm:pt modelId="{500653A7-30F5-41B4-904B-0E28D335FEFD}" type="parTrans" cxnId="{17883D27-FF1D-4C5B-B779-0D3B104211D0}">
      <dgm:prSet/>
      <dgm:spPr/>
      <dgm:t>
        <a:bodyPr/>
        <a:lstStyle/>
        <a:p>
          <a:endParaRPr lang="en-US" sz="1800"/>
        </a:p>
      </dgm:t>
    </dgm:pt>
    <dgm:pt modelId="{D9C8F3CF-0D8D-45A5-AB38-1A5420E4FA89}" type="sibTrans" cxnId="{17883D27-FF1D-4C5B-B779-0D3B104211D0}">
      <dgm:prSet/>
      <dgm:spPr/>
      <dgm:t>
        <a:bodyPr/>
        <a:lstStyle/>
        <a:p>
          <a:endParaRPr lang="en-US" sz="1800"/>
        </a:p>
      </dgm:t>
    </dgm:pt>
    <dgm:pt modelId="{5AEE8E57-FB8B-4F65-8F58-92A4C9D01BF4}">
      <dgm:prSet custT="1"/>
      <dgm:spPr/>
      <dgm:t>
        <a:bodyPr/>
        <a:lstStyle/>
        <a:p>
          <a:r>
            <a:rPr lang="en-US" sz="1600" dirty="0" smtClean="0">
              <a:solidFill>
                <a:srgbClr val="002060"/>
              </a:solidFill>
              <a:latin typeface="+mj-lt"/>
            </a:rPr>
            <a:t>Restricted from serving on federal committees, boards, etc.</a:t>
          </a:r>
          <a:endParaRPr lang="en-US" sz="1600" dirty="0">
            <a:solidFill>
              <a:srgbClr val="002060"/>
            </a:solidFill>
            <a:latin typeface="+mj-lt"/>
          </a:endParaRPr>
        </a:p>
      </dgm:t>
    </dgm:pt>
    <dgm:pt modelId="{F03CBB37-CDC1-4B0C-AACE-73C884FCE561}" type="parTrans" cxnId="{4E0E8FB1-A43F-47F1-9B76-5FE386D46811}">
      <dgm:prSet/>
      <dgm:spPr/>
      <dgm:t>
        <a:bodyPr/>
        <a:lstStyle/>
        <a:p>
          <a:endParaRPr lang="en-US" sz="1800"/>
        </a:p>
      </dgm:t>
    </dgm:pt>
    <dgm:pt modelId="{AB01A78E-F97B-41EB-86DF-FF88C5C3F3F7}" type="sibTrans" cxnId="{4E0E8FB1-A43F-47F1-9B76-5FE386D46811}">
      <dgm:prSet/>
      <dgm:spPr/>
      <dgm:t>
        <a:bodyPr/>
        <a:lstStyle/>
        <a:p>
          <a:endParaRPr lang="en-US" sz="1800"/>
        </a:p>
      </dgm:t>
    </dgm:pt>
    <dgm:pt modelId="{2B5C7F4F-757A-42E0-B990-8B9C7926D2B1}">
      <dgm:prSet custT="1"/>
      <dgm:spPr/>
      <dgm:t>
        <a:bodyPr/>
        <a:lstStyle/>
        <a:p>
          <a:r>
            <a:rPr lang="en-US" sz="1600" dirty="0" smtClean="0">
              <a:solidFill>
                <a:srgbClr val="002060"/>
              </a:solidFill>
              <a:latin typeface="+mj-lt"/>
            </a:rPr>
            <a:t>Fines and jail time</a:t>
          </a:r>
          <a:endParaRPr lang="en-US" sz="1600" dirty="0">
            <a:solidFill>
              <a:srgbClr val="002060"/>
            </a:solidFill>
            <a:latin typeface="+mj-lt"/>
          </a:endParaRPr>
        </a:p>
      </dgm:t>
    </dgm:pt>
    <dgm:pt modelId="{01567992-1D2B-4286-A503-BE2BB98A3884}" type="parTrans" cxnId="{1FC3E29A-3317-403C-A0DA-73B2077CF214}">
      <dgm:prSet/>
      <dgm:spPr/>
      <dgm:t>
        <a:bodyPr/>
        <a:lstStyle/>
        <a:p>
          <a:endParaRPr lang="en-US" sz="1800"/>
        </a:p>
      </dgm:t>
    </dgm:pt>
    <dgm:pt modelId="{F8A60C60-EF12-4F9D-8D3B-E8C48DA96E47}" type="sibTrans" cxnId="{1FC3E29A-3317-403C-A0DA-73B2077CF214}">
      <dgm:prSet/>
      <dgm:spPr/>
      <dgm:t>
        <a:bodyPr/>
        <a:lstStyle/>
        <a:p>
          <a:endParaRPr lang="en-US" sz="1800"/>
        </a:p>
      </dgm:t>
    </dgm:pt>
    <dgm:pt modelId="{F8274FEA-3848-4A65-A974-449C61F1D6EB}">
      <dgm:prSet custT="1"/>
      <dgm:spPr/>
      <dgm:t>
        <a:bodyPr/>
        <a:lstStyle/>
        <a:p>
          <a:r>
            <a:rPr lang="en-US" sz="4800" dirty="0" smtClean="0">
              <a:solidFill>
                <a:srgbClr val="F37021"/>
              </a:solidFill>
              <a:latin typeface="+mj-lt"/>
            </a:rPr>
            <a:t>UF Actions</a:t>
          </a:r>
          <a:endParaRPr lang="en-US" sz="4800" dirty="0">
            <a:solidFill>
              <a:srgbClr val="F37021"/>
            </a:solidFill>
            <a:latin typeface="+mj-lt"/>
          </a:endParaRPr>
        </a:p>
      </dgm:t>
    </dgm:pt>
    <dgm:pt modelId="{CDF629BA-E2AB-4212-BE5C-5FCB1C73A6B0}" type="parTrans" cxnId="{471A83F2-7F45-4BA9-9551-79255AC28F03}">
      <dgm:prSet/>
      <dgm:spPr/>
      <dgm:t>
        <a:bodyPr/>
        <a:lstStyle/>
        <a:p>
          <a:endParaRPr lang="en-US" sz="1800"/>
        </a:p>
      </dgm:t>
    </dgm:pt>
    <dgm:pt modelId="{3BD81A86-4616-4825-89F9-04392B277B70}" type="sibTrans" cxnId="{471A83F2-7F45-4BA9-9551-79255AC28F03}">
      <dgm:prSet/>
      <dgm:spPr/>
      <dgm:t>
        <a:bodyPr/>
        <a:lstStyle/>
        <a:p>
          <a:endParaRPr lang="en-US" sz="1800"/>
        </a:p>
      </dgm:t>
    </dgm:pt>
    <dgm:pt modelId="{854A967E-0E2C-4D26-88C1-6F92396EA4A8}">
      <dgm:prSet custT="1"/>
      <dgm:spPr/>
      <dgm:t>
        <a:bodyPr/>
        <a:lstStyle/>
        <a:p>
          <a:r>
            <a:rPr lang="en-US" sz="2000" dirty="0" smtClean="0">
              <a:solidFill>
                <a:srgbClr val="F37021"/>
              </a:solidFill>
              <a:latin typeface="+mj-lt"/>
            </a:rPr>
            <a:t>Retraining</a:t>
          </a:r>
          <a:endParaRPr lang="en-US" sz="2000" dirty="0">
            <a:solidFill>
              <a:srgbClr val="F37021"/>
            </a:solidFill>
            <a:latin typeface="+mj-lt"/>
          </a:endParaRPr>
        </a:p>
      </dgm:t>
    </dgm:pt>
    <dgm:pt modelId="{E3D3C412-6C67-43D0-A7D9-05F0D19C73D1}" type="parTrans" cxnId="{9008E73C-0FFD-4F03-A3CA-EAA11738A184}">
      <dgm:prSet/>
      <dgm:spPr/>
      <dgm:t>
        <a:bodyPr/>
        <a:lstStyle/>
        <a:p>
          <a:endParaRPr lang="en-US" sz="1800"/>
        </a:p>
      </dgm:t>
    </dgm:pt>
    <dgm:pt modelId="{68CD9E2F-AFAC-46ED-A959-44FA513E9D6B}" type="sibTrans" cxnId="{9008E73C-0FFD-4F03-A3CA-EAA11738A184}">
      <dgm:prSet/>
      <dgm:spPr/>
      <dgm:t>
        <a:bodyPr/>
        <a:lstStyle/>
        <a:p>
          <a:endParaRPr lang="en-US" sz="1800"/>
        </a:p>
      </dgm:t>
    </dgm:pt>
    <dgm:pt modelId="{3E2ED9FC-655A-4F39-BF72-19326E2C3A97}">
      <dgm:prSet custT="1"/>
      <dgm:spPr/>
      <dgm:t>
        <a:bodyPr/>
        <a:lstStyle/>
        <a:p>
          <a:r>
            <a:rPr lang="en-US" sz="2000" dirty="0" smtClean="0">
              <a:solidFill>
                <a:srgbClr val="F37021"/>
              </a:solidFill>
              <a:latin typeface="+mj-lt"/>
            </a:rPr>
            <a:t>Article Retraction</a:t>
          </a:r>
          <a:endParaRPr lang="en-US" sz="2000" dirty="0">
            <a:solidFill>
              <a:srgbClr val="F37021"/>
            </a:solidFill>
            <a:latin typeface="+mj-lt"/>
          </a:endParaRPr>
        </a:p>
      </dgm:t>
    </dgm:pt>
    <dgm:pt modelId="{A13A300C-0E15-40D9-8ACA-C59BD8AF27EB}" type="parTrans" cxnId="{6321CEF6-5E32-43F8-9802-B974C0865903}">
      <dgm:prSet/>
      <dgm:spPr/>
      <dgm:t>
        <a:bodyPr/>
        <a:lstStyle/>
        <a:p>
          <a:endParaRPr lang="en-US" sz="1800"/>
        </a:p>
      </dgm:t>
    </dgm:pt>
    <dgm:pt modelId="{488E762F-A23C-4EC8-B45A-37D9CFE856D6}" type="sibTrans" cxnId="{6321CEF6-5E32-43F8-9802-B974C0865903}">
      <dgm:prSet/>
      <dgm:spPr/>
      <dgm:t>
        <a:bodyPr/>
        <a:lstStyle/>
        <a:p>
          <a:endParaRPr lang="en-US" sz="1800"/>
        </a:p>
      </dgm:t>
    </dgm:pt>
    <dgm:pt modelId="{60164899-3CBF-4C79-A23D-70A9BDC12F9B}">
      <dgm:prSet custT="1"/>
      <dgm:spPr/>
      <dgm:t>
        <a:bodyPr/>
        <a:lstStyle/>
        <a:p>
          <a:r>
            <a:rPr lang="en-US" sz="2400" dirty="0" smtClean="0">
              <a:solidFill>
                <a:srgbClr val="F37021"/>
              </a:solidFill>
              <a:latin typeface="+mj-lt"/>
            </a:rPr>
            <a:t>Degree withdrawal</a:t>
          </a:r>
          <a:endParaRPr lang="en-US" sz="2400" dirty="0">
            <a:solidFill>
              <a:srgbClr val="F37021"/>
            </a:solidFill>
            <a:latin typeface="+mj-lt"/>
          </a:endParaRPr>
        </a:p>
      </dgm:t>
    </dgm:pt>
    <dgm:pt modelId="{FCC81304-8295-4812-B54F-98853C6000C9}" type="parTrans" cxnId="{D8DD91F2-2056-4496-ACB6-A9B3A40AC2B8}">
      <dgm:prSet/>
      <dgm:spPr/>
      <dgm:t>
        <a:bodyPr/>
        <a:lstStyle/>
        <a:p>
          <a:endParaRPr lang="en-US" sz="1800"/>
        </a:p>
      </dgm:t>
    </dgm:pt>
    <dgm:pt modelId="{BFE5DE90-CB7B-4DAA-B959-F13CAE34FF80}" type="sibTrans" cxnId="{D8DD91F2-2056-4496-ACB6-A9B3A40AC2B8}">
      <dgm:prSet/>
      <dgm:spPr/>
      <dgm:t>
        <a:bodyPr/>
        <a:lstStyle/>
        <a:p>
          <a:endParaRPr lang="en-US" sz="1800"/>
        </a:p>
      </dgm:t>
    </dgm:pt>
    <dgm:pt modelId="{B9CC3BA7-D7A4-44F2-8544-A1D75AADC907}">
      <dgm:prSet custT="1"/>
      <dgm:spPr/>
      <dgm:t>
        <a:bodyPr/>
        <a:lstStyle/>
        <a:p>
          <a:r>
            <a:rPr lang="en-US" sz="1800" dirty="0" smtClean="0">
              <a:solidFill>
                <a:srgbClr val="F37021"/>
              </a:solidFill>
              <a:latin typeface="+mj-lt"/>
            </a:rPr>
            <a:t>Supervision</a:t>
          </a:r>
          <a:endParaRPr lang="en-US" sz="1800" dirty="0">
            <a:solidFill>
              <a:srgbClr val="F37021"/>
            </a:solidFill>
            <a:latin typeface="+mj-lt"/>
          </a:endParaRPr>
        </a:p>
      </dgm:t>
    </dgm:pt>
    <dgm:pt modelId="{D9239A19-6AA8-47B2-9A03-FE8D252154FE}" type="parTrans" cxnId="{F4DF627A-7B14-41AE-8B10-A615A9296DDF}">
      <dgm:prSet/>
      <dgm:spPr/>
      <dgm:t>
        <a:bodyPr/>
        <a:lstStyle/>
        <a:p>
          <a:endParaRPr lang="en-US" sz="1800"/>
        </a:p>
      </dgm:t>
    </dgm:pt>
    <dgm:pt modelId="{1D2A98F0-979D-4F48-898C-984E3309FD9E}" type="sibTrans" cxnId="{F4DF627A-7B14-41AE-8B10-A615A9296DDF}">
      <dgm:prSet/>
      <dgm:spPr/>
      <dgm:t>
        <a:bodyPr/>
        <a:lstStyle/>
        <a:p>
          <a:endParaRPr lang="en-US" sz="1800"/>
        </a:p>
      </dgm:t>
    </dgm:pt>
    <dgm:pt modelId="{8D7A586C-B779-47AC-A1DE-776578C75711}">
      <dgm:prSet custT="1"/>
      <dgm:spPr/>
      <dgm:t>
        <a:bodyPr/>
        <a:lstStyle/>
        <a:p>
          <a:r>
            <a:rPr lang="en-US" sz="4800" dirty="0" smtClean="0">
              <a:solidFill>
                <a:srgbClr val="002060"/>
              </a:solidFill>
              <a:latin typeface="+mj-lt"/>
            </a:rPr>
            <a:t>Federal Actions</a:t>
          </a:r>
          <a:endParaRPr lang="en-US" sz="4800" dirty="0">
            <a:solidFill>
              <a:srgbClr val="002060"/>
            </a:solidFill>
            <a:latin typeface="+mj-lt"/>
          </a:endParaRPr>
        </a:p>
      </dgm:t>
    </dgm:pt>
    <dgm:pt modelId="{B1871617-B395-4D8C-BFC1-7F36A848040C}" type="parTrans" cxnId="{4CBC8584-8582-4E70-BAF5-04B5B9BF252B}">
      <dgm:prSet/>
      <dgm:spPr/>
      <dgm:t>
        <a:bodyPr/>
        <a:lstStyle/>
        <a:p>
          <a:endParaRPr lang="en-US" sz="1800"/>
        </a:p>
      </dgm:t>
    </dgm:pt>
    <dgm:pt modelId="{15FFC882-DDAB-4282-BE00-F26E3C82274D}" type="sibTrans" cxnId="{4CBC8584-8582-4E70-BAF5-04B5B9BF252B}">
      <dgm:prSet/>
      <dgm:spPr/>
      <dgm:t>
        <a:bodyPr/>
        <a:lstStyle/>
        <a:p>
          <a:endParaRPr lang="en-US" sz="1800"/>
        </a:p>
      </dgm:t>
    </dgm:pt>
    <dgm:pt modelId="{5C761C5C-45BF-4017-81A7-156560CDC304}">
      <dgm:prSet custT="1"/>
      <dgm:spPr/>
      <dgm:t>
        <a:bodyPr/>
        <a:lstStyle/>
        <a:p>
          <a:r>
            <a:rPr lang="en-US" sz="1800" dirty="0" smtClean="0">
              <a:solidFill>
                <a:srgbClr val="F37021"/>
              </a:solidFill>
              <a:latin typeface="+mj-lt"/>
            </a:rPr>
            <a:t>Termination</a:t>
          </a:r>
          <a:endParaRPr lang="en-US" sz="1800" dirty="0">
            <a:solidFill>
              <a:srgbClr val="F37021"/>
            </a:solidFill>
            <a:latin typeface="+mj-lt"/>
          </a:endParaRPr>
        </a:p>
      </dgm:t>
    </dgm:pt>
    <dgm:pt modelId="{2A975D63-39D2-45CE-84D8-D9A0EB21D005}" type="parTrans" cxnId="{F22A4DA3-20C5-4A93-99BF-89E02875F580}">
      <dgm:prSet/>
      <dgm:spPr/>
      <dgm:t>
        <a:bodyPr/>
        <a:lstStyle/>
        <a:p>
          <a:endParaRPr lang="en-US" sz="1800"/>
        </a:p>
      </dgm:t>
    </dgm:pt>
    <dgm:pt modelId="{A6FC710A-91C9-43F5-8466-8CA230CD6861}" type="sibTrans" cxnId="{F22A4DA3-20C5-4A93-99BF-89E02875F580}">
      <dgm:prSet/>
      <dgm:spPr/>
      <dgm:t>
        <a:bodyPr/>
        <a:lstStyle/>
        <a:p>
          <a:endParaRPr lang="en-US" sz="1800"/>
        </a:p>
      </dgm:t>
    </dgm:pt>
    <dgm:pt modelId="{CB372926-D840-402E-8E32-BA362920F461}">
      <dgm:prSet custT="1"/>
      <dgm:spPr/>
      <dgm:t>
        <a:bodyPr/>
        <a:lstStyle/>
        <a:p>
          <a:r>
            <a:rPr lang="en-US" sz="1800" dirty="0" smtClean="0">
              <a:solidFill>
                <a:srgbClr val="F37021"/>
              </a:solidFill>
              <a:latin typeface="+mj-lt"/>
            </a:rPr>
            <a:t>Reprimand</a:t>
          </a:r>
          <a:endParaRPr lang="en-US" sz="1800" dirty="0">
            <a:solidFill>
              <a:srgbClr val="F37021"/>
            </a:solidFill>
            <a:latin typeface="+mj-lt"/>
          </a:endParaRPr>
        </a:p>
      </dgm:t>
    </dgm:pt>
    <dgm:pt modelId="{30A5E10B-BFE1-4EDB-BF73-7A16C829C5F8}" type="parTrans" cxnId="{B7441E98-F821-45E6-96A8-9BA73B40473D}">
      <dgm:prSet/>
      <dgm:spPr/>
      <dgm:t>
        <a:bodyPr/>
        <a:lstStyle/>
        <a:p>
          <a:endParaRPr lang="en-US" sz="1800"/>
        </a:p>
      </dgm:t>
    </dgm:pt>
    <dgm:pt modelId="{5E1B671A-074F-43A2-9F34-7B4C6EB17FE0}" type="sibTrans" cxnId="{B7441E98-F821-45E6-96A8-9BA73B40473D}">
      <dgm:prSet/>
      <dgm:spPr/>
      <dgm:t>
        <a:bodyPr/>
        <a:lstStyle/>
        <a:p>
          <a:endParaRPr lang="en-US" sz="1800"/>
        </a:p>
      </dgm:t>
    </dgm:pt>
    <dgm:pt modelId="{E375DE7D-1E05-4AC7-A3BD-9AD992A2ACFE}" type="pres">
      <dgm:prSet presAssocID="{7E86EF1C-5BA3-4568-B301-E567668EE4F2}" presName="Name0" presStyleCnt="0">
        <dgm:presLayoutVars>
          <dgm:chPref val="1"/>
          <dgm:dir/>
          <dgm:animOne val="branch"/>
          <dgm:animLvl val="lvl"/>
          <dgm:resizeHandles/>
        </dgm:presLayoutVars>
      </dgm:prSet>
      <dgm:spPr/>
      <dgm:t>
        <a:bodyPr/>
        <a:lstStyle/>
        <a:p>
          <a:endParaRPr lang="en-US"/>
        </a:p>
      </dgm:t>
    </dgm:pt>
    <dgm:pt modelId="{B74CD803-9C6C-4C90-948F-0AB269F9C9BB}" type="pres">
      <dgm:prSet presAssocID="{F8274FEA-3848-4A65-A974-449C61F1D6EB}" presName="vertOne" presStyleCnt="0"/>
      <dgm:spPr/>
      <dgm:t>
        <a:bodyPr/>
        <a:lstStyle/>
        <a:p>
          <a:endParaRPr lang="en-US"/>
        </a:p>
      </dgm:t>
    </dgm:pt>
    <dgm:pt modelId="{5F8D33E6-2E2E-42C8-9AB9-35C1BDF2C605}" type="pres">
      <dgm:prSet presAssocID="{F8274FEA-3848-4A65-A974-449C61F1D6EB}" presName="txOne" presStyleLbl="node0" presStyleIdx="0" presStyleCnt="2">
        <dgm:presLayoutVars>
          <dgm:chPref val="3"/>
        </dgm:presLayoutVars>
      </dgm:prSet>
      <dgm:spPr/>
      <dgm:t>
        <a:bodyPr/>
        <a:lstStyle/>
        <a:p>
          <a:endParaRPr lang="en-US"/>
        </a:p>
      </dgm:t>
    </dgm:pt>
    <dgm:pt modelId="{68268FA1-D9A0-4B0B-B1BD-7C275998FA77}" type="pres">
      <dgm:prSet presAssocID="{F8274FEA-3848-4A65-A974-449C61F1D6EB}" presName="parTransOne" presStyleCnt="0"/>
      <dgm:spPr/>
      <dgm:t>
        <a:bodyPr/>
        <a:lstStyle/>
        <a:p>
          <a:endParaRPr lang="en-US"/>
        </a:p>
      </dgm:t>
    </dgm:pt>
    <dgm:pt modelId="{F83A82F0-A468-45B4-9E51-AE6AFF98F203}" type="pres">
      <dgm:prSet presAssocID="{F8274FEA-3848-4A65-A974-449C61F1D6EB}" presName="horzOne" presStyleCnt="0"/>
      <dgm:spPr/>
      <dgm:t>
        <a:bodyPr/>
        <a:lstStyle/>
        <a:p>
          <a:endParaRPr lang="en-US"/>
        </a:p>
      </dgm:t>
    </dgm:pt>
    <dgm:pt modelId="{D73E4760-71F5-4EC5-8E00-583C23C414E1}" type="pres">
      <dgm:prSet presAssocID="{854A967E-0E2C-4D26-88C1-6F92396EA4A8}" presName="vertTwo" presStyleCnt="0"/>
      <dgm:spPr/>
      <dgm:t>
        <a:bodyPr/>
        <a:lstStyle/>
        <a:p>
          <a:endParaRPr lang="en-US"/>
        </a:p>
      </dgm:t>
    </dgm:pt>
    <dgm:pt modelId="{E44387F7-6DB0-4E81-8702-4EE5B8AEB3A8}" type="pres">
      <dgm:prSet presAssocID="{854A967E-0E2C-4D26-88C1-6F92396EA4A8}" presName="txTwo" presStyleLbl="node2" presStyleIdx="0" presStyleCnt="4">
        <dgm:presLayoutVars>
          <dgm:chPref val="3"/>
        </dgm:presLayoutVars>
      </dgm:prSet>
      <dgm:spPr/>
      <dgm:t>
        <a:bodyPr/>
        <a:lstStyle/>
        <a:p>
          <a:endParaRPr lang="en-US"/>
        </a:p>
      </dgm:t>
    </dgm:pt>
    <dgm:pt modelId="{220D6D3C-E679-4DF4-B748-80D247CC4439}" type="pres">
      <dgm:prSet presAssocID="{854A967E-0E2C-4D26-88C1-6F92396EA4A8}" presName="parTransTwo" presStyleCnt="0"/>
      <dgm:spPr/>
      <dgm:t>
        <a:bodyPr/>
        <a:lstStyle/>
        <a:p>
          <a:endParaRPr lang="en-US"/>
        </a:p>
      </dgm:t>
    </dgm:pt>
    <dgm:pt modelId="{F5BF6541-E24C-42C0-BF48-02BEA6AC6B24}" type="pres">
      <dgm:prSet presAssocID="{854A967E-0E2C-4D26-88C1-6F92396EA4A8}" presName="horzTwo" presStyleCnt="0"/>
      <dgm:spPr/>
      <dgm:t>
        <a:bodyPr/>
        <a:lstStyle/>
        <a:p>
          <a:endParaRPr lang="en-US"/>
        </a:p>
      </dgm:t>
    </dgm:pt>
    <dgm:pt modelId="{71A0074D-25E8-453E-BA78-01D4513E3393}" type="pres">
      <dgm:prSet presAssocID="{3E2ED9FC-655A-4F39-BF72-19326E2C3A97}" presName="vertThree" presStyleCnt="0"/>
      <dgm:spPr/>
      <dgm:t>
        <a:bodyPr/>
        <a:lstStyle/>
        <a:p>
          <a:endParaRPr lang="en-US"/>
        </a:p>
      </dgm:t>
    </dgm:pt>
    <dgm:pt modelId="{22F2135F-8ECF-4BC8-9889-739AE3F9F985}" type="pres">
      <dgm:prSet presAssocID="{3E2ED9FC-655A-4F39-BF72-19326E2C3A97}" presName="txThree" presStyleLbl="node3" presStyleIdx="0" presStyleCnt="7">
        <dgm:presLayoutVars>
          <dgm:chPref val="3"/>
        </dgm:presLayoutVars>
      </dgm:prSet>
      <dgm:spPr/>
      <dgm:t>
        <a:bodyPr/>
        <a:lstStyle/>
        <a:p>
          <a:endParaRPr lang="en-US"/>
        </a:p>
      </dgm:t>
    </dgm:pt>
    <dgm:pt modelId="{A97CD74B-6D92-47A5-8751-07C37BA029C5}" type="pres">
      <dgm:prSet presAssocID="{3E2ED9FC-655A-4F39-BF72-19326E2C3A97}" presName="horzThree" presStyleCnt="0"/>
      <dgm:spPr/>
      <dgm:t>
        <a:bodyPr/>
        <a:lstStyle/>
        <a:p>
          <a:endParaRPr lang="en-US"/>
        </a:p>
      </dgm:t>
    </dgm:pt>
    <dgm:pt modelId="{1FF73A12-BF7B-4EA5-95CE-7DEF5CEF2FDA}" type="pres">
      <dgm:prSet presAssocID="{68CD9E2F-AFAC-46ED-A959-44FA513E9D6B}" presName="sibSpaceTwo" presStyleCnt="0"/>
      <dgm:spPr/>
      <dgm:t>
        <a:bodyPr/>
        <a:lstStyle/>
        <a:p>
          <a:endParaRPr lang="en-US"/>
        </a:p>
      </dgm:t>
    </dgm:pt>
    <dgm:pt modelId="{00614B37-9798-4120-812D-9355F197F0D8}" type="pres">
      <dgm:prSet presAssocID="{60164899-3CBF-4C79-A23D-70A9BDC12F9B}" presName="vertTwo" presStyleCnt="0"/>
      <dgm:spPr/>
      <dgm:t>
        <a:bodyPr/>
        <a:lstStyle/>
        <a:p>
          <a:endParaRPr lang="en-US"/>
        </a:p>
      </dgm:t>
    </dgm:pt>
    <dgm:pt modelId="{2104A391-F09F-4B08-8E29-6F63625C3B1A}" type="pres">
      <dgm:prSet presAssocID="{60164899-3CBF-4C79-A23D-70A9BDC12F9B}" presName="txTwo" presStyleLbl="node2" presStyleIdx="1" presStyleCnt="4">
        <dgm:presLayoutVars>
          <dgm:chPref val="3"/>
        </dgm:presLayoutVars>
      </dgm:prSet>
      <dgm:spPr/>
      <dgm:t>
        <a:bodyPr/>
        <a:lstStyle/>
        <a:p>
          <a:endParaRPr lang="en-US"/>
        </a:p>
      </dgm:t>
    </dgm:pt>
    <dgm:pt modelId="{80E76BE2-6584-4E80-82F4-E310E986D322}" type="pres">
      <dgm:prSet presAssocID="{60164899-3CBF-4C79-A23D-70A9BDC12F9B}" presName="parTransTwo" presStyleCnt="0"/>
      <dgm:spPr/>
      <dgm:t>
        <a:bodyPr/>
        <a:lstStyle/>
        <a:p>
          <a:endParaRPr lang="en-US"/>
        </a:p>
      </dgm:t>
    </dgm:pt>
    <dgm:pt modelId="{F38C09F1-4CAB-4687-8E41-32CB37879E5A}" type="pres">
      <dgm:prSet presAssocID="{60164899-3CBF-4C79-A23D-70A9BDC12F9B}" presName="horzTwo" presStyleCnt="0"/>
      <dgm:spPr/>
      <dgm:t>
        <a:bodyPr/>
        <a:lstStyle/>
        <a:p>
          <a:endParaRPr lang="en-US"/>
        </a:p>
      </dgm:t>
    </dgm:pt>
    <dgm:pt modelId="{FF4C4840-36F4-4B69-8004-FBC1776EE053}" type="pres">
      <dgm:prSet presAssocID="{B9CC3BA7-D7A4-44F2-8544-A1D75AADC907}" presName="vertThree" presStyleCnt="0"/>
      <dgm:spPr/>
      <dgm:t>
        <a:bodyPr/>
        <a:lstStyle/>
        <a:p>
          <a:endParaRPr lang="en-US"/>
        </a:p>
      </dgm:t>
    </dgm:pt>
    <dgm:pt modelId="{8D18D557-905E-4FB7-A1CB-CD6D99D7334F}" type="pres">
      <dgm:prSet presAssocID="{B9CC3BA7-D7A4-44F2-8544-A1D75AADC907}" presName="txThree" presStyleLbl="node3" presStyleIdx="1" presStyleCnt="7">
        <dgm:presLayoutVars>
          <dgm:chPref val="3"/>
        </dgm:presLayoutVars>
      </dgm:prSet>
      <dgm:spPr/>
      <dgm:t>
        <a:bodyPr/>
        <a:lstStyle/>
        <a:p>
          <a:endParaRPr lang="en-US"/>
        </a:p>
      </dgm:t>
    </dgm:pt>
    <dgm:pt modelId="{BB9FBF49-6B48-4F6C-B9F3-E9014D16C6D5}" type="pres">
      <dgm:prSet presAssocID="{B9CC3BA7-D7A4-44F2-8544-A1D75AADC907}" presName="horzThree" presStyleCnt="0"/>
      <dgm:spPr/>
      <dgm:t>
        <a:bodyPr/>
        <a:lstStyle/>
        <a:p>
          <a:endParaRPr lang="en-US"/>
        </a:p>
      </dgm:t>
    </dgm:pt>
    <dgm:pt modelId="{38C7C1ED-8CA7-460A-B06F-7FD9FE7C7FB5}" type="pres">
      <dgm:prSet presAssocID="{1D2A98F0-979D-4F48-898C-984E3309FD9E}" presName="sibSpaceThree" presStyleCnt="0"/>
      <dgm:spPr/>
      <dgm:t>
        <a:bodyPr/>
        <a:lstStyle/>
        <a:p>
          <a:endParaRPr lang="en-US"/>
        </a:p>
      </dgm:t>
    </dgm:pt>
    <dgm:pt modelId="{FFC8A9CF-99A8-400B-8CDB-793B497101F5}" type="pres">
      <dgm:prSet presAssocID="{5C761C5C-45BF-4017-81A7-156560CDC304}" presName="vertThree" presStyleCnt="0"/>
      <dgm:spPr/>
      <dgm:t>
        <a:bodyPr/>
        <a:lstStyle/>
        <a:p>
          <a:endParaRPr lang="en-US"/>
        </a:p>
      </dgm:t>
    </dgm:pt>
    <dgm:pt modelId="{85FD5881-CC73-4D11-AAAE-C662D598D560}" type="pres">
      <dgm:prSet presAssocID="{5C761C5C-45BF-4017-81A7-156560CDC304}" presName="txThree" presStyleLbl="node3" presStyleIdx="2" presStyleCnt="7">
        <dgm:presLayoutVars>
          <dgm:chPref val="3"/>
        </dgm:presLayoutVars>
      </dgm:prSet>
      <dgm:spPr/>
      <dgm:t>
        <a:bodyPr/>
        <a:lstStyle/>
        <a:p>
          <a:endParaRPr lang="en-US"/>
        </a:p>
      </dgm:t>
    </dgm:pt>
    <dgm:pt modelId="{92E09629-164B-47C5-8C81-6AACF9718E53}" type="pres">
      <dgm:prSet presAssocID="{5C761C5C-45BF-4017-81A7-156560CDC304}" presName="horzThree" presStyleCnt="0"/>
      <dgm:spPr/>
      <dgm:t>
        <a:bodyPr/>
        <a:lstStyle/>
        <a:p>
          <a:endParaRPr lang="en-US"/>
        </a:p>
      </dgm:t>
    </dgm:pt>
    <dgm:pt modelId="{E8624AE1-EE61-4C6E-A44A-76716A1A8368}" type="pres">
      <dgm:prSet presAssocID="{A6FC710A-91C9-43F5-8466-8CA230CD6861}" presName="sibSpaceThree" presStyleCnt="0"/>
      <dgm:spPr/>
      <dgm:t>
        <a:bodyPr/>
        <a:lstStyle/>
        <a:p>
          <a:endParaRPr lang="en-US"/>
        </a:p>
      </dgm:t>
    </dgm:pt>
    <dgm:pt modelId="{341339BF-E362-4A9A-B2C3-A630C56932F8}" type="pres">
      <dgm:prSet presAssocID="{CB372926-D840-402E-8E32-BA362920F461}" presName="vertThree" presStyleCnt="0"/>
      <dgm:spPr/>
      <dgm:t>
        <a:bodyPr/>
        <a:lstStyle/>
        <a:p>
          <a:endParaRPr lang="en-US"/>
        </a:p>
      </dgm:t>
    </dgm:pt>
    <dgm:pt modelId="{D9B36521-45B2-4463-919F-016307B7BE3D}" type="pres">
      <dgm:prSet presAssocID="{CB372926-D840-402E-8E32-BA362920F461}" presName="txThree" presStyleLbl="node3" presStyleIdx="3" presStyleCnt="7">
        <dgm:presLayoutVars>
          <dgm:chPref val="3"/>
        </dgm:presLayoutVars>
      </dgm:prSet>
      <dgm:spPr/>
      <dgm:t>
        <a:bodyPr/>
        <a:lstStyle/>
        <a:p>
          <a:endParaRPr lang="en-US"/>
        </a:p>
      </dgm:t>
    </dgm:pt>
    <dgm:pt modelId="{5A337E4B-4F7B-46F7-B7A2-1918076DCFD6}" type="pres">
      <dgm:prSet presAssocID="{CB372926-D840-402E-8E32-BA362920F461}" presName="horzThree" presStyleCnt="0"/>
      <dgm:spPr/>
      <dgm:t>
        <a:bodyPr/>
        <a:lstStyle/>
        <a:p>
          <a:endParaRPr lang="en-US"/>
        </a:p>
      </dgm:t>
    </dgm:pt>
    <dgm:pt modelId="{1454FA20-33A0-4402-B385-17DB089FFB27}" type="pres">
      <dgm:prSet presAssocID="{3BD81A86-4616-4825-89F9-04392B277B70}" presName="sibSpaceOne" presStyleCnt="0"/>
      <dgm:spPr/>
      <dgm:t>
        <a:bodyPr/>
        <a:lstStyle/>
        <a:p>
          <a:endParaRPr lang="en-US"/>
        </a:p>
      </dgm:t>
    </dgm:pt>
    <dgm:pt modelId="{71263E45-3F4A-4319-AC50-7F6C7D09B50C}" type="pres">
      <dgm:prSet presAssocID="{8D7A586C-B779-47AC-A1DE-776578C75711}" presName="vertOne" presStyleCnt="0"/>
      <dgm:spPr/>
      <dgm:t>
        <a:bodyPr/>
        <a:lstStyle/>
        <a:p>
          <a:endParaRPr lang="en-US"/>
        </a:p>
      </dgm:t>
    </dgm:pt>
    <dgm:pt modelId="{8065EB61-32A1-4CC2-8D41-19EF685AFDEC}" type="pres">
      <dgm:prSet presAssocID="{8D7A586C-B779-47AC-A1DE-776578C75711}" presName="txOne" presStyleLbl="node0" presStyleIdx="1" presStyleCnt="2">
        <dgm:presLayoutVars>
          <dgm:chPref val="3"/>
        </dgm:presLayoutVars>
      </dgm:prSet>
      <dgm:spPr/>
      <dgm:t>
        <a:bodyPr/>
        <a:lstStyle/>
        <a:p>
          <a:endParaRPr lang="en-US"/>
        </a:p>
      </dgm:t>
    </dgm:pt>
    <dgm:pt modelId="{BB5DF044-52EC-45DF-A4CC-E2C944FBB0C4}" type="pres">
      <dgm:prSet presAssocID="{8D7A586C-B779-47AC-A1DE-776578C75711}" presName="parTransOne" presStyleCnt="0"/>
      <dgm:spPr/>
      <dgm:t>
        <a:bodyPr/>
        <a:lstStyle/>
        <a:p>
          <a:endParaRPr lang="en-US"/>
        </a:p>
      </dgm:t>
    </dgm:pt>
    <dgm:pt modelId="{D3D29140-66D9-4C2B-881F-D70C305B31F8}" type="pres">
      <dgm:prSet presAssocID="{8D7A586C-B779-47AC-A1DE-776578C75711}" presName="horzOne" presStyleCnt="0"/>
      <dgm:spPr/>
      <dgm:t>
        <a:bodyPr/>
        <a:lstStyle/>
        <a:p>
          <a:endParaRPr lang="en-US"/>
        </a:p>
      </dgm:t>
    </dgm:pt>
    <dgm:pt modelId="{30C5E294-26AC-44D4-A5EC-C85ECAB1C015}" type="pres">
      <dgm:prSet presAssocID="{879416CA-A1ED-4099-B7C7-6A263E38DC2E}" presName="vertTwo" presStyleCnt="0"/>
      <dgm:spPr/>
      <dgm:t>
        <a:bodyPr/>
        <a:lstStyle/>
        <a:p>
          <a:endParaRPr lang="en-US"/>
        </a:p>
      </dgm:t>
    </dgm:pt>
    <dgm:pt modelId="{B955EC85-1634-4C07-881E-52F3A7CF29B2}" type="pres">
      <dgm:prSet presAssocID="{879416CA-A1ED-4099-B7C7-6A263E38DC2E}" presName="txTwo" presStyleLbl="node2" presStyleIdx="2" presStyleCnt="4">
        <dgm:presLayoutVars>
          <dgm:chPref val="3"/>
        </dgm:presLayoutVars>
      </dgm:prSet>
      <dgm:spPr/>
      <dgm:t>
        <a:bodyPr/>
        <a:lstStyle/>
        <a:p>
          <a:endParaRPr lang="en-US"/>
        </a:p>
      </dgm:t>
    </dgm:pt>
    <dgm:pt modelId="{0C48EE21-2CFC-406F-BD18-A52B752A76F9}" type="pres">
      <dgm:prSet presAssocID="{879416CA-A1ED-4099-B7C7-6A263E38DC2E}" presName="parTransTwo" presStyleCnt="0"/>
      <dgm:spPr/>
      <dgm:t>
        <a:bodyPr/>
        <a:lstStyle/>
        <a:p>
          <a:endParaRPr lang="en-US"/>
        </a:p>
      </dgm:t>
    </dgm:pt>
    <dgm:pt modelId="{4893070D-D523-47DA-9DF2-1359A993DB72}" type="pres">
      <dgm:prSet presAssocID="{879416CA-A1ED-4099-B7C7-6A263E38DC2E}" presName="horzTwo" presStyleCnt="0"/>
      <dgm:spPr/>
      <dgm:t>
        <a:bodyPr/>
        <a:lstStyle/>
        <a:p>
          <a:endParaRPr lang="en-US"/>
        </a:p>
      </dgm:t>
    </dgm:pt>
    <dgm:pt modelId="{E5958D3C-DE1C-4C91-BADA-0F4777BDBB2B}" type="pres">
      <dgm:prSet presAssocID="{2B5C7F4F-757A-42E0-B990-8B9C7926D2B1}" presName="vertThree" presStyleCnt="0"/>
      <dgm:spPr/>
      <dgm:t>
        <a:bodyPr/>
        <a:lstStyle/>
        <a:p>
          <a:endParaRPr lang="en-US"/>
        </a:p>
      </dgm:t>
    </dgm:pt>
    <dgm:pt modelId="{57E80975-1401-4A15-84A7-C7F4A6947DF4}" type="pres">
      <dgm:prSet presAssocID="{2B5C7F4F-757A-42E0-B990-8B9C7926D2B1}" presName="txThree" presStyleLbl="node3" presStyleIdx="4" presStyleCnt="7">
        <dgm:presLayoutVars>
          <dgm:chPref val="3"/>
        </dgm:presLayoutVars>
      </dgm:prSet>
      <dgm:spPr/>
      <dgm:t>
        <a:bodyPr/>
        <a:lstStyle/>
        <a:p>
          <a:endParaRPr lang="en-US"/>
        </a:p>
      </dgm:t>
    </dgm:pt>
    <dgm:pt modelId="{8DA67268-B28D-4937-AC99-A77B2B7981E9}" type="pres">
      <dgm:prSet presAssocID="{2B5C7F4F-757A-42E0-B990-8B9C7926D2B1}" presName="horzThree" presStyleCnt="0"/>
      <dgm:spPr/>
      <dgm:t>
        <a:bodyPr/>
        <a:lstStyle/>
        <a:p>
          <a:endParaRPr lang="en-US"/>
        </a:p>
      </dgm:t>
    </dgm:pt>
    <dgm:pt modelId="{2B7527A6-B6D5-4B32-875E-6B32D6DDFC96}" type="pres">
      <dgm:prSet presAssocID="{A3CB25BD-A989-4068-800E-4DA1D5E55781}" presName="sibSpaceTwo" presStyleCnt="0"/>
      <dgm:spPr/>
      <dgm:t>
        <a:bodyPr/>
        <a:lstStyle/>
        <a:p>
          <a:endParaRPr lang="en-US"/>
        </a:p>
      </dgm:t>
    </dgm:pt>
    <dgm:pt modelId="{8302E8C2-B3F6-4EAD-BC24-E72649341507}" type="pres">
      <dgm:prSet presAssocID="{295389DD-4185-4BE4-8DDE-906CF5872CB5}" presName="vertTwo" presStyleCnt="0"/>
      <dgm:spPr/>
      <dgm:t>
        <a:bodyPr/>
        <a:lstStyle/>
        <a:p>
          <a:endParaRPr lang="en-US"/>
        </a:p>
      </dgm:t>
    </dgm:pt>
    <dgm:pt modelId="{ED0166F6-11E2-4788-977C-1B562B47D8DA}" type="pres">
      <dgm:prSet presAssocID="{295389DD-4185-4BE4-8DDE-906CF5872CB5}" presName="txTwo" presStyleLbl="node2" presStyleIdx="3" presStyleCnt="4">
        <dgm:presLayoutVars>
          <dgm:chPref val="3"/>
        </dgm:presLayoutVars>
      </dgm:prSet>
      <dgm:spPr/>
      <dgm:t>
        <a:bodyPr/>
        <a:lstStyle/>
        <a:p>
          <a:endParaRPr lang="en-US"/>
        </a:p>
      </dgm:t>
    </dgm:pt>
    <dgm:pt modelId="{13AED64D-D14B-4B2A-BAAE-0515A3472630}" type="pres">
      <dgm:prSet presAssocID="{295389DD-4185-4BE4-8DDE-906CF5872CB5}" presName="parTransTwo" presStyleCnt="0"/>
      <dgm:spPr/>
      <dgm:t>
        <a:bodyPr/>
        <a:lstStyle/>
        <a:p>
          <a:endParaRPr lang="en-US"/>
        </a:p>
      </dgm:t>
    </dgm:pt>
    <dgm:pt modelId="{9B1D783C-9F95-449A-BAE7-7DB167AC71BF}" type="pres">
      <dgm:prSet presAssocID="{295389DD-4185-4BE4-8DDE-906CF5872CB5}" presName="horzTwo" presStyleCnt="0"/>
      <dgm:spPr/>
      <dgm:t>
        <a:bodyPr/>
        <a:lstStyle/>
        <a:p>
          <a:endParaRPr lang="en-US"/>
        </a:p>
      </dgm:t>
    </dgm:pt>
    <dgm:pt modelId="{32FA482E-B61E-4482-B27E-4EBCBB4DC24C}" type="pres">
      <dgm:prSet presAssocID="{F2CFBA80-B81D-4ED4-BD87-6643745900EE}" presName="vertThree" presStyleCnt="0"/>
      <dgm:spPr/>
      <dgm:t>
        <a:bodyPr/>
        <a:lstStyle/>
        <a:p>
          <a:endParaRPr lang="en-US"/>
        </a:p>
      </dgm:t>
    </dgm:pt>
    <dgm:pt modelId="{21011027-A8F5-4772-8929-FEB2A3B7AF0D}" type="pres">
      <dgm:prSet presAssocID="{F2CFBA80-B81D-4ED4-BD87-6643745900EE}" presName="txThree" presStyleLbl="node3" presStyleIdx="5" presStyleCnt="7">
        <dgm:presLayoutVars>
          <dgm:chPref val="3"/>
        </dgm:presLayoutVars>
      </dgm:prSet>
      <dgm:spPr/>
      <dgm:t>
        <a:bodyPr/>
        <a:lstStyle/>
        <a:p>
          <a:endParaRPr lang="en-US"/>
        </a:p>
      </dgm:t>
    </dgm:pt>
    <dgm:pt modelId="{7EC66143-7B96-4D99-B675-5754D8B7ED74}" type="pres">
      <dgm:prSet presAssocID="{F2CFBA80-B81D-4ED4-BD87-6643745900EE}" presName="horzThree" presStyleCnt="0"/>
      <dgm:spPr/>
      <dgm:t>
        <a:bodyPr/>
        <a:lstStyle/>
        <a:p>
          <a:endParaRPr lang="en-US"/>
        </a:p>
      </dgm:t>
    </dgm:pt>
    <dgm:pt modelId="{B273162F-FEFE-4AB7-9FBB-4D01D054ADED}" type="pres">
      <dgm:prSet presAssocID="{D9C8F3CF-0D8D-45A5-AB38-1A5420E4FA89}" presName="sibSpaceThree" presStyleCnt="0"/>
      <dgm:spPr/>
      <dgm:t>
        <a:bodyPr/>
        <a:lstStyle/>
        <a:p>
          <a:endParaRPr lang="en-US"/>
        </a:p>
      </dgm:t>
    </dgm:pt>
    <dgm:pt modelId="{449A8992-7A7B-4CA8-9AC9-67A697DE3B65}" type="pres">
      <dgm:prSet presAssocID="{5AEE8E57-FB8B-4F65-8F58-92A4C9D01BF4}" presName="vertThree" presStyleCnt="0"/>
      <dgm:spPr/>
      <dgm:t>
        <a:bodyPr/>
        <a:lstStyle/>
        <a:p>
          <a:endParaRPr lang="en-US"/>
        </a:p>
      </dgm:t>
    </dgm:pt>
    <dgm:pt modelId="{73238394-927F-49E2-ADD4-60BD3F2743DD}" type="pres">
      <dgm:prSet presAssocID="{5AEE8E57-FB8B-4F65-8F58-92A4C9D01BF4}" presName="txThree" presStyleLbl="node3" presStyleIdx="6" presStyleCnt="7">
        <dgm:presLayoutVars>
          <dgm:chPref val="3"/>
        </dgm:presLayoutVars>
      </dgm:prSet>
      <dgm:spPr/>
      <dgm:t>
        <a:bodyPr/>
        <a:lstStyle/>
        <a:p>
          <a:endParaRPr lang="en-US"/>
        </a:p>
      </dgm:t>
    </dgm:pt>
    <dgm:pt modelId="{209E327E-2D66-4BC5-A931-C2589A3FD794}" type="pres">
      <dgm:prSet presAssocID="{5AEE8E57-FB8B-4F65-8F58-92A4C9D01BF4}" presName="horzThree" presStyleCnt="0"/>
      <dgm:spPr/>
      <dgm:t>
        <a:bodyPr/>
        <a:lstStyle/>
        <a:p>
          <a:endParaRPr lang="en-US"/>
        </a:p>
      </dgm:t>
    </dgm:pt>
  </dgm:ptLst>
  <dgm:cxnLst>
    <dgm:cxn modelId="{F4DF627A-7B14-41AE-8B10-A615A9296DDF}" srcId="{60164899-3CBF-4C79-A23D-70A9BDC12F9B}" destId="{B9CC3BA7-D7A4-44F2-8544-A1D75AADC907}" srcOrd="0" destOrd="0" parTransId="{D9239A19-6AA8-47B2-9A03-FE8D252154FE}" sibTransId="{1D2A98F0-979D-4F48-898C-984E3309FD9E}"/>
    <dgm:cxn modelId="{4CBC8584-8582-4E70-BAF5-04B5B9BF252B}" srcId="{7E86EF1C-5BA3-4568-B301-E567668EE4F2}" destId="{8D7A586C-B779-47AC-A1DE-776578C75711}" srcOrd="1" destOrd="0" parTransId="{B1871617-B395-4D8C-BFC1-7F36A848040C}" sibTransId="{15FFC882-DDAB-4282-BE00-F26E3C82274D}"/>
    <dgm:cxn modelId="{1EADE360-F401-4B0A-BEB4-F59FA71DFB27}" type="presOf" srcId="{8D7A586C-B779-47AC-A1DE-776578C75711}" destId="{8065EB61-32A1-4CC2-8D41-19EF685AFDEC}" srcOrd="0" destOrd="0" presId="urn:microsoft.com/office/officeart/2005/8/layout/architecture"/>
    <dgm:cxn modelId="{6A3E3BFE-96EC-4C31-9278-AC351E727923}" type="presOf" srcId="{3E2ED9FC-655A-4F39-BF72-19326E2C3A97}" destId="{22F2135F-8ECF-4BC8-9889-739AE3F9F985}" srcOrd="0" destOrd="0" presId="urn:microsoft.com/office/officeart/2005/8/layout/architecture"/>
    <dgm:cxn modelId="{4E0E8FB1-A43F-47F1-9B76-5FE386D46811}" srcId="{295389DD-4185-4BE4-8DDE-906CF5872CB5}" destId="{5AEE8E57-FB8B-4F65-8F58-92A4C9D01BF4}" srcOrd="1" destOrd="0" parTransId="{F03CBB37-CDC1-4B0C-AACE-73C884FCE561}" sibTransId="{AB01A78E-F97B-41EB-86DF-FF88C5C3F3F7}"/>
    <dgm:cxn modelId="{17883D27-FF1D-4C5B-B779-0D3B104211D0}" srcId="{295389DD-4185-4BE4-8DDE-906CF5872CB5}" destId="{F2CFBA80-B81D-4ED4-BD87-6643745900EE}" srcOrd="0" destOrd="0" parTransId="{500653A7-30F5-41B4-904B-0E28D335FEFD}" sibTransId="{D9C8F3CF-0D8D-45A5-AB38-1A5420E4FA89}"/>
    <dgm:cxn modelId="{137453B6-094E-4159-A131-795AB41D385D}" type="presOf" srcId="{60164899-3CBF-4C79-A23D-70A9BDC12F9B}" destId="{2104A391-F09F-4B08-8E29-6F63625C3B1A}" srcOrd="0" destOrd="0" presId="urn:microsoft.com/office/officeart/2005/8/layout/architecture"/>
    <dgm:cxn modelId="{F22A4DA3-20C5-4A93-99BF-89E02875F580}" srcId="{60164899-3CBF-4C79-A23D-70A9BDC12F9B}" destId="{5C761C5C-45BF-4017-81A7-156560CDC304}" srcOrd="1" destOrd="0" parTransId="{2A975D63-39D2-45CE-84D8-D9A0EB21D005}" sibTransId="{A6FC710A-91C9-43F5-8466-8CA230CD6861}"/>
    <dgm:cxn modelId="{D8DD91F2-2056-4496-ACB6-A9B3A40AC2B8}" srcId="{F8274FEA-3848-4A65-A974-449C61F1D6EB}" destId="{60164899-3CBF-4C79-A23D-70A9BDC12F9B}" srcOrd="1" destOrd="0" parTransId="{FCC81304-8295-4812-B54F-98853C6000C9}" sibTransId="{BFE5DE90-CB7B-4DAA-B959-F13CAE34FF80}"/>
    <dgm:cxn modelId="{8B1D5376-E0F9-4195-B6C3-4F35CBB43B52}" type="presOf" srcId="{7E86EF1C-5BA3-4568-B301-E567668EE4F2}" destId="{E375DE7D-1E05-4AC7-A3BD-9AD992A2ACFE}" srcOrd="0" destOrd="0" presId="urn:microsoft.com/office/officeart/2005/8/layout/architecture"/>
    <dgm:cxn modelId="{FFB8D0B0-546A-4F31-BD98-7C8E6F70156B}" srcId="{8D7A586C-B779-47AC-A1DE-776578C75711}" destId="{295389DD-4185-4BE4-8DDE-906CF5872CB5}" srcOrd="1" destOrd="0" parTransId="{26CD5BC8-63B3-4178-AC3B-88E81BB81AF2}" sibTransId="{9497AFC0-5069-4EAD-BE91-3D36493BC570}"/>
    <dgm:cxn modelId="{6730E161-BD92-481E-9881-E7FAA59D3D24}" type="presOf" srcId="{879416CA-A1ED-4099-B7C7-6A263E38DC2E}" destId="{B955EC85-1634-4C07-881E-52F3A7CF29B2}" srcOrd="0" destOrd="0" presId="urn:microsoft.com/office/officeart/2005/8/layout/architecture"/>
    <dgm:cxn modelId="{1FC3E29A-3317-403C-A0DA-73B2077CF214}" srcId="{879416CA-A1ED-4099-B7C7-6A263E38DC2E}" destId="{2B5C7F4F-757A-42E0-B990-8B9C7926D2B1}" srcOrd="0" destOrd="0" parTransId="{01567992-1D2B-4286-A503-BE2BB98A3884}" sibTransId="{F8A60C60-EF12-4F9D-8D3B-E8C48DA96E47}"/>
    <dgm:cxn modelId="{B7441E98-F821-45E6-96A8-9BA73B40473D}" srcId="{60164899-3CBF-4C79-A23D-70A9BDC12F9B}" destId="{CB372926-D840-402E-8E32-BA362920F461}" srcOrd="2" destOrd="0" parTransId="{30A5E10B-BFE1-4EDB-BF73-7A16C829C5F8}" sibTransId="{5E1B671A-074F-43A2-9F34-7B4C6EB17FE0}"/>
    <dgm:cxn modelId="{6321CEF6-5E32-43F8-9802-B974C0865903}" srcId="{854A967E-0E2C-4D26-88C1-6F92396EA4A8}" destId="{3E2ED9FC-655A-4F39-BF72-19326E2C3A97}" srcOrd="0" destOrd="0" parTransId="{A13A300C-0E15-40D9-8ACA-C59BD8AF27EB}" sibTransId="{488E762F-A23C-4EC8-B45A-37D9CFE856D6}"/>
    <dgm:cxn modelId="{65288173-B46E-470D-817F-E0A88219F8E8}" srcId="{8D7A586C-B779-47AC-A1DE-776578C75711}" destId="{879416CA-A1ED-4099-B7C7-6A263E38DC2E}" srcOrd="0" destOrd="0" parTransId="{03FDE1D4-E980-41A7-891E-2A2C72D9E46F}" sibTransId="{A3CB25BD-A989-4068-800E-4DA1D5E55781}"/>
    <dgm:cxn modelId="{471A83F2-7F45-4BA9-9551-79255AC28F03}" srcId="{7E86EF1C-5BA3-4568-B301-E567668EE4F2}" destId="{F8274FEA-3848-4A65-A974-449C61F1D6EB}" srcOrd="0" destOrd="0" parTransId="{CDF629BA-E2AB-4212-BE5C-5FCB1C73A6B0}" sibTransId="{3BD81A86-4616-4825-89F9-04392B277B70}"/>
    <dgm:cxn modelId="{24A9B558-8FB9-49A7-A1CF-596300D8D76E}" type="presOf" srcId="{B9CC3BA7-D7A4-44F2-8544-A1D75AADC907}" destId="{8D18D557-905E-4FB7-A1CB-CD6D99D7334F}" srcOrd="0" destOrd="0" presId="urn:microsoft.com/office/officeart/2005/8/layout/architecture"/>
    <dgm:cxn modelId="{9008E73C-0FFD-4F03-A3CA-EAA11738A184}" srcId="{F8274FEA-3848-4A65-A974-449C61F1D6EB}" destId="{854A967E-0E2C-4D26-88C1-6F92396EA4A8}" srcOrd="0" destOrd="0" parTransId="{E3D3C412-6C67-43D0-A7D9-05F0D19C73D1}" sibTransId="{68CD9E2F-AFAC-46ED-A959-44FA513E9D6B}"/>
    <dgm:cxn modelId="{F430B451-9BF4-465B-BB9E-6571D4A4D1A7}" type="presOf" srcId="{CB372926-D840-402E-8E32-BA362920F461}" destId="{D9B36521-45B2-4463-919F-016307B7BE3D}" srcOrd="0" destOrd="0" presId="urn:microsoft.com/office/officeart/2005/8/layout/architecture"/>
    <dgm:cxn modelId="{BD292AC3-E4DF-4159-96F9-F4884B34471F}" type="presOf" srcId="{F2CFBA80-B81D-4ED4-BD87-6643745900EE}" destId="{21011027-A8F5-4772-8929-FEB2A3B7AF0D}" srcOrd="0" destOrd="0" presId="urn:microsoft.com/office/officeart/2005/8/layout/architecture"/>
    <dgm:cxn modelId="{EC702EEF-874C-47C9-89FE-F917CE293EB9}" type="presOf" srcId="{295389DD-4185-4BE4-8DDE-906CF5872CB5}" destId="{ED0166F6-11E2-4788-977C-1B562B47D8DA}" srcOrd="0" destOrd="0" presId="urn:microsoft.com/office/officeart/2005/8/layout/architecture"/>
    <dgm:cxn modelId="{F73C3038-BE00-43B9-8394-33C65F323E79}" type="presOf" srcId="{5AEE8E57-FB8B-4F65-8F58-92A4C9D01BF4}" destId="{73238394-927F-49E2-ADD4-60BD3F2743DD}" srcOrd="0" destOrd="0" presId="urn:microsoft.com/office/officeart/2005/8/layout/architecture"/>
    <dgm:cxn modelId="{7F6A94FA-A6C4-46C3-9D2C-2471A7F62625}" type="presOf" srcId="{2B5C7F4F-757A-42E0-B990-8B9C7926D2B1}" destId="{57E80975-1401-4A15-84A7-C7F4A6947DF4}" srcOrd="0" destOrd="0" presId="urn:microsoft.com/office/officeart/2005/8/layout/architecture"/>
    <dgm:cxn modelId="{D0C23BE5-A453-4177-9079-7F52A578A6C7}" type="presOf" srcId="{854A967E-0E2C-4D26-88C1-6F92396EA4A8}" destId="{E44387F7-6DB0-4E81-8702-4EE5B8AEB3A8}" srcOrd="0" destOrd="0" presId="urn:microsoft.com/office/officeart/2005/8/layout/architecture"/>
    <dgm:cxn modelId="{980CA097-2E45-403F-9CDF-40BEBEB23EDA}" type="presOf" srcId="{F8274FEA-3848-4A65-A974-449C61F1D6EB}" destId="{5F8D33E6-2E2E-42C8-9AB9-35C1BDF2C605}" srcOrd="0" destOrd="0" presId="urn:microsoft.com/office/officeart/2005/8/layout/architecture"/>
    <dgm:cxn modelId="{F36D35CE-D6A2-47A0-B113-1472883E7ADF}" type="presOf" srcId="{5C761C5C-45BF-4017-81A7-156560CDC304}" destId="{85FD5881-CC73-4D11-AAAE-C662D598D560}" srcOrd="0" destOrd="0" presId="urn:microsoft.com/office/officeart/2005/8/layout/architecture"/>
    <dgm:cxn modelId="{DDFCA4C1-25FD-47C1-9268-61527B0E5618}" type="presParOf" srcId="{E375DE7D-1E05-4AC7-A3BD-9AD992A2ACFE}" destId="{B74CD803-9C6C-4C90-948F-0AB269F9C9BB}" srcOrd="0" destOrd="0" presId="urn:microsoft.com/office/officeart/2005/8/layout/architecture"/>
    <dgm:cxn modelId="{E95D3117-027C-49F7-879B-043FDFB34247}" type="presParOf" srcId="{B74CD803-9C6C-4C90-948F-0AB269F9C9BB}" destId="{5F8D33E6-2E2E-42C8-9AB9-35C1BDF2C605}" srcOrd="0" destOrd="0" presId="urn:microsoft.com/office/officeart/2005/8/layout/architecture"/>
    <dgm:cxn modelId="{108664E0-541A-4BB8-A6B7-BD8FF25E85BC}" type="presParOf" srcId="{B74CD803-9C6C-4C90-948F-0AB269F9C9BB}" destId="{68268FA1-D9A0-4B0B-B1BD-7C275998FA77}" srcOrd="1" destOrd="0" presId="urn:microsoft.com/office/officeart/2005/8/layout/architecture"/>
    <dgm:cxn modelId="{4082F2EC-02FF-4D6B-841E-39312F3D884C}" type="presParOf" srcId="{B74CD803-9C6C-4C90-948F-0AB269F9C9BB}" destId="{F83A82F0-A468-45B4-9E51-AE6AFF98F203}" srcOrd="2" destOrd="0" presId="urn:microsoft.com/office/officeart/2005/8/layout/architecture"/>
    <dgm:cxn modelId="{8BEE5AF5-3153-4CDE-933A-898E63945AA4}" type="presParOf" srcId="{F83A82F0-A468-45B4-9E51-AE6AFF98F203}" destId="{D73E4760-71F5-4EC5-8E00-583C23C414E1}" srcOrd="0" destOrd="0" presId="urn:microsoft.com/office/officeart/2005/8/layout/architecture"/>
    <dgm:cxn modelId="{74106639-91CE-4416-BDBE-56E20612DF14}" type="presParOf" srcId="{D73E4760-71F5-4EC5-8E00-583C23C414E1}" destId="{E44387F7-6DB0-4E81-8702-4EE5B8AEB3A8}" srcOrd="0" destOrd="0" presId="urn:microsoft.com/office/officeart/2005/8/layout/architecture"/>
    <dgm:cxn modelId="{2B1C840C-BD77-4F2E-8E15-1633C1B976C5}" type="presParOf" srcId="{D73E4760-71F5-4EC5-8E00-583C23C414E1}" destId="{220D6D3C-E679-4DF4-B748-80D247CC4439}" srcOrd="1" destOrd="0" presId="urn:microsoft.com/office/officeart/2005/8/layout/architecture"/>
    <dgm:cxn modelId="{9B61096F-B8E1-4665-9514-5567155E7FD6}" type="presParOf" srcId="{D73E4760-71F5-4EC5-8E00-583C23C414E1}" destId="{F5BF6541-E24C-42C0-BF48-02BEA6AC6B24}" srcOrd="2" destOrd="0" presId="urn:microsoft.com/office/officeart/2005/8/layout/architecture"/>
    <dgm:cxn modelId="{CF4E9780-622C-4237-A71E-0659E8A68B1B}" type="presParOf" srcId="{F5BF6541-E24C-42C0-BF48-02BEA6AC6B24}" destId="{71A0074D-25E8-453E-BA78-01D4513E3393}" srcOrd="0" destOrd="0" presId="urn:microsoft.com/office/officeart/2005/8/layout/architecture"/>
    <dgm:cxn modelId="{63912BA4-17C7-42A3-8BC3-565F8621D7D5}" type="presParOf" srcId="{71A0074D-25E8-453E-BA78-01D4513E3393}" destId="{22F2135F-8ECF-4BC8-9889-739AE3F9F985}" srcOrd="0" destOrd="0" presId="urn:microsoft.com/office/officeart/2005/8/layout/architecture"/>
    <dgm:cxn modelId="{B14A7D97-150A-4585-8E51-BAF638251E9B}" type="presParOf" srcId="{71A0074D-25E8-453E-BA78-01D4513E3393}" destId="{A97CD74B-6D92-47A5-8751-07C37BA029C5}" srcOrd="1" destOrd="0" presId="urn:microsoft.com/office/officeart/2005/8/layout/architecture"/>
    <dgm:cxn modelId="{35DBEDFC-BDBF-458B-AE4E-B319FD8970D3}" type="presParOf" srcId="{F83A82F0-A468-45B4-9E51-AE6AFF98F203}" destId="{1FF73A12-BF7B-4EA5-95CE-7DEF5CEF2FDA}" srcOrd="1" destOrd="0" presId="urn:microsoft.com/office/officeart/2005/8/layout/architecture"/>
    <dgm:cxn modelId="{1BB92B9B-CD9B-414D-ACAD-7B822380E76B}" type="presParOf" srcId="{F83A82F0-A468-45B4-9E51-AE6AFF98F203}" destId="{00614B37-9798-4120-812D-9355F197F0D8}" srcOrd="2" destOrd="0" presId="urn:microsoft.com/office/officeart/2005/8/layout/architecture"/>
    <dgm:cxn modelId="{2D2B5E5C-B081-46A1-973A-0E391B397B2C}" type="presParOf" srcId="{00614B37-9798-4120-812D-9355F197F0D8}" destId="{2104A391-F09F-4B08-8E29-6F63625C3B1A}" srcOrd="0" destOrd="0" presId="urn:microsoft.com/office/officeart/2005/8/layout/architecture"/>
    <dgm:cxn modelId="{0D888086-FE33-44C6-A0EA-96BAD107F1FC}" type="presParOf" srcId="{00614B37-9798-4120-812D-9355F197F0D8}" destId="{80E76BE2-6584-4E80-82F4-E310E986D322}" srcOrd="1" destOrd="0" presId="urn:microsoft.com/office/officeart/2005/8/layout/architecture"/>
    <dgm:cxn modelId="{C7377778-DC20-4E4E-B537-725095B05643}" type="presParOf" srcId="{00614B37-9798-4120-812D-9355F197F0D8}" destId="{F38C09F1-4CAB-4687-8E41-32CB37879E5A}" srcOrd="2" destOrd="0" presId="urn:microsoft.com/office/officeart/2005/8/layout/architecture"/>
    <dgm:cxn modelId="{94A83F8D-0303-4ABC-B8A7-72DDEAD93D2C}" type="presParOf" srcId="{F38C09F1-4CAB-4687-8E41-32CB37879E5A}" destId="{FF4C4840-36F4-4B69-8004-FBC1776EE053}" srcOrd="0" destOrd="0" presId="urn:microsoft.com/office/officeart/2005/8/layout/architecture"/>
    <dgm:cxn modelId="{C95F3C1B-A947-4202-A3AF-153321D3B143}" type="presParOf" srcId="{FF4C4840-36F4-4B69-8004-FBC1776EE053}" destId="{8D18D557-905E-4FB7-A1CB-CD6D99D7334F}" srcOrd="0" destOrd="0" presId="urn:microsoft.com/office/officeart/2005/8/layout/architecture"/>
    <dgm:cxn modelId="{351EA61E-FF43-4B75-B937-AF9812E01FD0}" type="presParOf" srcId="{FF4C4840-36F4-4B69-8004-FBC1776EE053}" destId="{BB9FBF49-6B48-4F6C-B9F3-E9014D16C6D5}" srcOrd="1" destOrd="0" presId="urn:microsoft.com/office/officeart/2005/8/layout/architecture"/>
    <dgm:cxn modelId="{958971D9-D738-4D9B-86A6-1BC2D8A92725}" type="presParOf" srcId="{F38C09F1-4CAB-4687-8E41-32CB37879E5A}" destId="{38C7C1ED-8CA7-460A-B06F-7FD9FE7C7FB5}" srcOrd="1" destOrd="0" presId="urn:microsoft.com/office/officeart/2005/8/layout/architecture"/>
    <dgm:cxn modelId="{5C437A96-20AE-4B18-BAA4-6DEF05DE0E80}" type="presParOf" srcId="{F38C09F1-4CAB-4687-8E41-32CB37879E5A}" destId="{FFC8A9CF-99A8-400B-8CDB-793B497101F5}" srcOrd="2" destOrd="0" presId="urn:microsoft.com/office/officeart/2005/8/layout/architecture"/>
    <dgm:cxn modelId="{FA5EA1C8-DF71-453B-ABDF-BEFF33456CBB}" type="presParOf" srcId="{FFC8A9CF-99A8-400B-8CDB-793B497101F5}" destId="{85FD5881-CC73-4D11-AAAE-C662D598D560}" srcOrd="0" destOrd="0" presId="urn:microsoft.com/office/officeart/2005/8/layout/architecture"/>
    <dgm:cxn modelId="{0AE9C06B-049A-4FD8-B988-39015504B947}" type="presParOf" srcId="{FFC8A9CF-99A8-400B-8CDB-793B497101F5}" destId="{92E09629-164B-47C5-8C81-6AACF9718E53}" srcOrd="1" destOrd="0" presId="urn:microsoft.com/office/officeart/2005/8/layout/architecture"/>
    <dgm:cxn modelId="{1E6C95C5-7277-416D-B440-655E66B99E64}" type="presParOf" srcId="{F38C09F1-4CAB-4687-8E41-32CB37879E5A}" destId="{E8624AE1-EE61-4C6E-A44A-76716A1A8368}" srcOrd="3" destOrd="0" presId="urn:microsoft.com/office/officeart/2005/8/layout/architecture"/>
    <dgm:cxn modelId="{7E15EA46-3F8A-41B1-A42C-7EE3ABA2BEEF}" type="presParOf" srcId="{F38C09F1-4CAB-4687-8E41-32CB37879E5A}" destId="{341339BF-E362-4A9A-B2C3-A630C56932F8}" srcOrd="4" destOrd="0" presId="urn:microsoft.com/office/officeart/2005/8/layout/architecture"/>
    <dgm:cxn modelId="{DCBCD214-3BC3-4ABF-B803-6F23942553E6}" type="presParOf" srcId="{341339BF-E362-4A9A-B2C3-A630C56932F8}" destId="{D9B36521-45B2-4463-919F-016307B7BE3D}" srcOrd="0" destOrd="0" presId="urn:microsoft.com/office/officeart/2005/8/layout/architecture"/>
    <dgm:cxn modelId="{EE992DCA-06A3-4231-A55D-1A9C7DD40740}" type="presParOf" srcId="{341339BF-E362-4A9A-B2C3-A630C56932F8}" destId="{5A337E4B-4F7B-46F7-B7A2-1918076DCFD6}" srcOrd="1" destOrd="0" presId="urn:microsoft.com/office/officeart/2005/8/layout/architecture"/>
    <dgm:cxn modelId="{FAE02B86-DCCB-437C-A121-DADC7CEAB7EA}" type="presParOf" srcId="{E375DE7D-1E05-4AC7-A3BD-9AD992A2ACFE}" destId="{1454FA20-33A0-4402-B385-17DB089FFB27}" srcOrd="1" destOrd="0" presId="urn:microsoft.com/office/officeart/2005/8/layout/architecture"/>
    <dgm:cxn modelId="{F3AA04E6-32D9-4609-95C9-4CFA824C9302}" type="presParOf" srcId="{E375DE7D-1E05-4AC7-A3BD-9AD992A2ACFE}" destId="{71263E45-3F4A-4319-AC50-7F6C7D09B50C}" srcOrd="2" destOrd="0" presId="urn:microsoft.com/office/officeart/2005/8/layout/architecture"/>
    <dgm:cxn modelId="{32106872-7B79-44C4-AEF8-D963DE8217CD}" type="presParOf" srcId="{71263E45-3F4A-4319-AC50-7F6C7D09B50C}" destId="{8065EB61-32A1-4CC2-8D41-19EF685AFDEC}" srcOrd="0" destOrd="0" presId="urn:microsoft.com/office/officeart/2005/8/layout/architecture"/>
    <dgm:cxn modelId="{791A928C-1816-4051-B85E-C2F537D690B0}" type="presParOf" srcId="{71263E45-3F4A-4319-AC50-7F6C7D09B50C}" destId="{BB5DF044-52EC-45DF-A4CC-E2C944FBB0C4}" srcOrd="1" destOrd="0" presId="urn:microsoft.com/office/officeart/2005/8/layout/architecture"/>
    <dgm:cxn modelId="{3FBF359A-74D1-4F21-A029-5961543B1562}" type="presParOf" srcId="{71263E45-3F4A-4319-AC50-7F6C7D09B50C}" destId="{D3D29140-66D9-4C2B-881F-D70C305B31F8}" srcOrd="2" destOrd="0" presId="urn:microsoft.com/office/officeart/2005/8/layout/architecture"/>
    <dgm:cxn modelId="{9C7A0AFE-779F-4B27-9306-8CE916E490DC}" type="presParOf" srcId="{D3D29140-66D9-4C2B-881F-D70C305B31F8}" destId="{30C5E294-26AC-44D4-A5EC-C85ECAB1C015}" srcOrd="0" destOrd="0" presId="urn:microsoft.com/office/officeart/2005/8/layout/architecture"/>
    <dgm:cxn modelId="{B492244C-78F1-4379-9922-656E034DDD71}" type="presParOf" srcId="{30C5E294-26AC-44D4-A5EC-C85ECAB1C015}" destId="{B955EC85-1634-4C07-881E-52F3A7CF29B2}" srcOrd="0" destOrd="0" presId="urn:microsoft.com/office/officeart/2005/8/layout/architecture"/>
    <dgm:cxn modelId="{B4201D28-1C7A-4BE9-A64E-B100E0EFC692}" type="presParOf" srcId="{30C5E294-26AC-44D4-A5EC-C85ECAB1C015}" destId="{0C48EE21-2CFC-406F-BD18-A52B752A76F9}" srcOrd="1" destOrd="0" presId="urn:microsoft.com/office/officeart/2005/8/layout/architecture"/>
    <dgm:cxn modelId="{49CF1DB2-7C66-4BCD-A0CE-D85CD3A920EA}" type="presParOf" srcId="{30C5E294-26AC-44D4-A5EC-C85ECAB1C015}" destId="{4893070D-D523-47DA-9DF2-1359A993DB72}" srcOrd="2" destOrd="0" presId="urn:microsoft.com/office/officeart/2005/8/layout/architecture"/>
    <dgm:cxn modelId="{EB42E70A-6C71-4457-BCA7-17C41E796BFE}" type="presParOf" srcId="{4893070D-D523-47DA-9DF2-1359A993DB72}" destId="{E5958D3C-DE1C-4C91-BADA-0F4777BDBB2B}" srcOrd="0" destOrd="0" presId="urn:microsoft.com/office/officeart/2005/8/layout/architecture"/>
    <dgm:cxn modelId="{060FAA7A-1D51-4E52-8CF6-96A4E90888C7}" type="presParOf" srcId="{E5958D3C-DE1C-4C91-BADA-0F4777BDBB2B}" destId="{57E80975-1401-4A15-84A7-C7F4A6947DF4}" srcOrd="0" destOrd="0" presId="urn:microsoft.com/office/officeart/2005/8/layout/architecture"/>
    <dgm:cxn modelId="{BC0D0E1B-4DC1-4F44-8250-B970EC3420C8}" type="presParOf" srcId="{E5958D3C-DE1C-4C91-BADA-0F4777BDBB2B}" destId="{8DA67268-B28D-4937-AC99-A77B2B7981E9}" srcOrd="1" destOrd="0" presId="urn:microsoft.com/office/officeart/2005/8/layout/architecture"/>
    <dgm:cxn modelId="{5C70F051-E4FE-43DA-9C1E-D339FD304115}" type="presParOf" srcId="{D3D29140-66D9-4C2B-881F-D70C305B31F8}" destId="{2B7527A6-B6D5-4B32-875E-6B32D6DDFC96}" srcOrd="1" destOrd="0" presId="urn:microsoft.com/office/officeart/2005/8/layout/architecture"/>
    <dgm:cxn modelId="{29BE0F41-EF7D-4ACA-9CED-A9207CAD3348}" type="presParOf" srcId="{D3D29140-66D9-4C2B-881F-D70C305B31F8}" destId="{8302E8C2-B3F6-4EAD-BC24-E72649341507}" srcOrd="2" destOrd="0" presId="urn:microsoft.com/office/officeart/2005/8/layout/architecture"/>
    <dgm:cxn modelId="{2C0F2025-A8D6-4064-9BFA-D323F4867E83}" type="presParOf" srcId="{8302E8C2-B3F6-4EAD-BC24-E72649341507}" destId="{ED0166F6-11E2-4788-977C-1B562B47D8DA}" srcOrd="0" destOrd="0" presId="urn:microsoft.com/office/officeart/2005/8/layout/architecture"/>
    <dgm:cxn modelId="{6944A864-0934-4AC8-8E95-B6CD25C32922}" type="presParOf" srcId="{8302E8C2-B3F6-4EAD-BC24-E72649341507}" destId="{13AED64D-D14B-4B2A-BAAE-0515A3472630}" srcOrd="1" destOrd="0" presId="urn:microsoft.com/office/officeart/2005/8/layout/architecture"/>
    <dgm:cxn modelId="{F6591605-C9F6-486A-8A68-5A16992D92C4}" type="presParOf" srcId="{8302E8C2-B3F6-4EAD-BC24-E72649341507}" destId="{9B1D783C-9F95-449A-BAE7-7DB167AC71BF}" srcOrd="2" destOrd="0" presId="urn:microsoft.com/office/officeart/2005/8/layout/architecture"/>
    <dgm:cxn modelId="{E5700100-02BA-46E4-A2B2-0047B44EC46B}" type="presParOf" srcId="{9B1D783C-9F95-449A-BAE7-7DB167AC71BF}" destId="{32FA482E-B61E-4482-B27E-4EBCBB4DC24C}" srcOrd="0" destOrd="0" presId="urn:microsoft.com/office/officeart/2005/8/layout/architecture"/>
    <dgm:cxn modelId="{8C96F9C9-BA75-4FF1-830C-BE5D590F671F}" type="presParOf" srcId="{32FA482E-B61E-4482-B27E-4EBCBB4DC24C}" destId="{21011027-A8F5-4772-8929-FEB2A3B7AF0D}" srcOrd="0" destOrd="0" presId="urn:microsoft.com/office/officeart/2005/8/layout/architecture"/>
    <dgm:cxn modelId="{45DE2B12-DEE5-48D6-9F6F-52157F4F3FC2}" type="presParOf" srcId="{32FA482E-B61E-4482-B27E-4EBCBB4DC24C}" destId="{7EC66143-7B96-4D99-B675-5754D8B7ED74}" srcOrd="1" destOrd="0" presId="urn:microsoft.com/office/officeart/2005/8/layout/architecture"/>
    <dgm:cxn modelId="{903D7B90-45E4-48CE-A146-B92A759EFC2C}" type="presParOf" srcId="{9B1D783C-9F95-449A-BAE7-7DB167AC71BF}" destId="{B273162F-FEFE-4AB7-9FBB-4D01D054ADED}" srcOrd="1" destOrd="0" presId="urn:microsoft.com/office/officeart/2005/8/layout/architecture"/>
    <dgm:cxn modelId="{8C9D28E8-7328-41BE-886F-6C6626E34C1A}" type="presParOf" srcId="{9B1D783C-9F95-449A-BAE7-7DB167AC71BF}" destId="{449A8992-7A7B-4CA8-9AC9-67A697DE3B65}" srcOrd="2" destOrd="0" presId="urn:microsoft.com/office/officeart/2005/8/layout/architecture"/>
    <dgm:cxn modelId="{DE561F89-20EA-494D-821B-682511312F61}" type="presParOf" srcId="{449A8992-7A7B-4CA8-9AC9-67A697DE3B65}" destId="{73238394-927F-49E2-ADD4-60BD3F2743DD}" srcOrd="0" destOrd="0" presId="urn:microsoft.com/office/officeart/2005/8/layout/architecture"/>
    <dgm:cxn modelId="{EDDE1BB6-6322-4511-89B2-106C69B1A8B4}" type="presParOf" srcId="{449A8992-7A7B-4CA8-9AC9-67A697DE3B65}" destId="{209E327E-2D66-4BC5-A931-C2589A3FD794}"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33020-421D-4F01-ABB4-E5599D339F38}">
      <dsp:nvSpPr>
        <dsp:cNvPr id="0" name=""/>
        <dsp:cNvSpPr/>
      </dsp:nvSpPr>
      <dsp:spPr>
        <a:xfrm>
          <a:off x="0" y="479048"/>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Research Integrity</a:t>
          </a:r>
        </a:p>
        <a:p>
          <a:pPr lvl="0" algn="ctr" defTabSz="1289050">
            <a:lnSpc>
              <a:spcPct val="90000"/>
            </a:lnSpc>
            <a:spcBef>
              <a:spcPct val="0"/>
            </a:spcBef>
            <a:spcAft>
              <a:spcPct val="35000"/>
            </a:spcAft>
          </a:pPr>
          <a:r>
            <a:rPr lang="en-US" sz="2400" kern="1200" dirty="0" smtClean="0"/>
            <a:t>(Includes RM and QRP)</a:t>
          </a:r>
          <a:endParaRPr lang="en-US" sz="2400" kern="1200" dirty="0"/>
        </a:p>
      </dsp:txBody>
      <dsp:txXfrm>
        <a:off x="0" y="479048"/>
        <a:ext cx="3142800" cy="1885680"/>
      </dsp:txXfrm>
    </dsp:sp>
    <dsp:sp modelId="{7CEA6D7D-D914-4228-8A70-1B482EA2B6FF}">
      <dsp:nvSpPr>
        <dsp:cNvPr id="0" name=""/>
        <dsp:cNvSpPr/>
      </dsp:nvSpPr>
      <dsp:spPr>
        <a:xfrm>
          <a:off x="3457080" y="479048"/>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International Engagements and Collaboration</a:t>
          </a:r>
          <a:endParaRPr lang="en-US" sz="2900" kern="1200" dirty="0"/>
        </a:p>
      </dsp:txBody>
      <dsp:txXfrm>
        <a:off x="3457080" y="479048"/>
        <a:ext cx="3142800" cy="1885680"/>
      </dsp:txXfrm>
    </dsp:sp>
    <dsp:sp modelId="{8041019E-5058-4402-9E4F-216ED4401002}">
      <dsp:nvSpPr>
        <dsp:cNvPr id="0" name=""/>
        <dsp:cNvSpPr/>
      </dsp:nvSpPr>
      <dsp:spPr>
        <a:xfrm>
          <a:off x="6914161" y="479048"/>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Research Conflict of Interest</a:t>
          </a:r>
          <a:endParaRPr lang="en-US" sz="2900" kern="1200" dirty="0"/>
        </a:p>
      </dsp:txBody>
      <dsp:txXfrm>
        <a:off x="6914161" y="479048"/>
        <a:ext cx="3142800" cy="1885680"/>
      </dsp:txXfrm>
    </dsp:sp>
    <dsp:sp modelId="{4B801740-02C0-47BD-BD53-5E30244F6E5B}">
      <dsp:nvSpPr>
        <dsp:cNvPr id="0" name=""/>
        <dsp:cNvSpPr/>
      </dsp:nvSpPr>
      <dsp:spPr>
        <a:xfrm>
          <a:off x="0" y="2679009"/>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Export Control</a:t>
          </a:r>
          <a:endParaRPr lang="en-US" sz="2900" kern="1200" dirty="0"/>
        </a:p>
      </dsp:txBody>
      <dsp:txXfrm>
        <a:off x="0" y="2679009"/>
        <a:ext cx="3142800" cy="1885680"/>
      </dsp:txXfrm>
    </dsp:sp>
    <dsp:sp modelId="{1B562846-4BE8-4713-8307-EBFB2008BCDA}">
      <dsp:nvSpPr>
        <dsp:cNvPr id="0" name=""/>
        <dsp:cNvSpPr/>
      </dsp:nvSpPr>
      <dsp:spPr>
        <a:xfrm>
          <a:off x="3457080" y="2679009"/>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Facility Security</a:t>
          </a:r>
          <a:endParaRPr lang="en-US" sz="2900" kern="1200" dirty="0"/>
        </a:p>
      </dsp:txBody>
      <dsp:txXfrm>
        <a:off x="3457080" y="2679009"/>
        <a:ext cx="3142800" cy="1885680"/>
      </dsp:txXfrm>
    </dsp:sp>
    <dsp:sp modelId="{4844615E-3A32-46CD-BBD9-57C655BFC7B0}">
      <dsp:nvSpPr>
        <dsp:cNvPr id="0" name=""/>
        <dsp:cNvSpPr/>
      </dsp:nvSpPr>
      <dsp:spPr>
        <a:xfrm>
          <a:off x="6914161" y="2679009"/>
          <a:ext cx="3142800" cy="188568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smtClean="0"/>
            <a:t>Other UF Research Services: IRB, IACUC, Animal Care</a:t>
          </a:r>
          <a:endParaRPr lang="en-US" sz="2900" kern="1200" dirty="0"/>
        </a:p>
      </dsp:txBody>
      <dsp:txXfrm>
        <a:off x="6914161" y="2679009"/>
        <a:ext cx="3142800" cy="1885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6F1CA-1E75-4162-98BF-F7976C06CF4D}">
      <dsp:nvSpPr>
        <dsp:cNvPr id="0" name=""/>
        <dsp:cNvSpPr/>
      </dsp:nvSpPr>
      <dsp:spPr>
        <a:xfrm>
          <a:off x="0" y="340160"/>
          <a:ext cx="11257006" cy="10489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669" tIns="374904" rIns="87366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Intake of allegation and initial review</a:t>
          </a:r>
          <a:endParaRPr lang="en-US" sz="1800" kern="1200" dirty="0"/>
        </a:p>
        <a:p>
          <a:pPr marL="171450" lvl="1" indent="-171450" algn="l" defTabSz="800100">
            <a:lnSpc>
              <a:spcPct val="90000"/>
            </a:lnSpc>
            <a:spcBef>
              <a:spcPct val="0"/>
            </a:spcBef>
            <a:spcAft>
              <a:spcPct val="15000"/>
            </a:spcAft>
            <a:buChar char="••"/>
          </a:pPr>
          <a:r>
            <a:rPr lang="en-US" sz="1800" kern="1200" dirty="0" smtClean="0">
              <a:latin typeface="+mj-lt"/>
            </a:rPr>
            <a:t>Who did what, where, when, how?</a:t>
          </a:r>
          <a:endParaRPr lang="en-US" sz="1800" kern="1200" dirty="0"/>
        </a:p>
      </dsp:txBody>
      <dsp:txXfrm>
        <a:off x="0" y="340160"/>
        <a:ext cx="11257006" cy="1048950"/>
      </dsp:txXfrm>
    </dsp:sp>
    <dsp:sp modelId="{B3D63B36-0D93-4F98-9CD8-33299625F5DB}">
      <dsp:nvSpPr>
        <dsp:cNvPr id="0" name=""/>
        <dsp:cNvSpPr/>
      </dsp:nvSpPr>
      <dsp:spPr>
        <a:xfrm>
          <a:off x="562850" y="74480"/>
          <a:ext cx="7879904"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42" tIns="0" rIns="297842" bIns="0" numCol="1" spcCol="1270" anchor="ctr" anchorCtr="0">
          <a:noAutofit/>
        </a:bodyPr>
        <a:lstStyle/>
        <a:p>
          <a:pPr lvl="0" algn="l" defTabSz="889000">
            <a:lnSpc>
              <a:spcPct val="90000"/>
            </a:lnSpc>
            <a:spcBef>
              <a:spcPct val="0"/>
            </a:spcBef>
            <a:spcAft>
              <a:spcPct val="35000"/>
            </a:spcAft>
          </a:pPr>
          <a:r>
            <a:rPr lang="en-US" sz="2000" kern="1200" dirty="0" smtClean="0"/>
            <a:t>Allegation Assessment</a:t>
          </a:r>
          <a:endParaRPr lang="en-US" sz="2000" kern="1200" dirty="0"/>
        </a:p>
      </dsp:txBody>
      <dsp:txXfrm>
        <a:off x="588789" y="100419"/>
        <a:ext cx="7828026" cy="479482"/>
      </dsp:txXfrm>
    </dsp:sp>
    <dsp:sp modelId="{7E90C1BC-8B58-4D5D-A0F2-D1F7263C27FC}">
      <dsp:nvSpPr>
        <dsp:cNvPr id="0" name=""/>
        <dsp:cNvSpPr/>
      </dsp:nvSpPr>
      <dsp:spPr>
        <a:xfrm>
          <a:off x="0" y="1751990"/>
          <a:ext cx="11257006" cy="13041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669" tIns="374904" rIns="87366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the allegation falls within the definition of Research Misconduct, </a:t>
          </a:r>
          <a:r>
            <a:rPr lang="en-US" sz="1800" u="sng" kern="1200" dirty="0" smtClean="0">
              <a:latin typeface="+mj-lt"/>
            </a:rPr>
            <a:t>and</a:t>
          </a:r>
          <a:r>
            <a:rPr lang="en-US" sz="1800" kern="1200" dirty="0" smtClean="0">
              <a:latin typeface="+mj-lt"/>
            </a:rPr>
            <a:t> </a:t>
          </a:r>
          <a:endParaRPr lang="en-US"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is sufficiently credible and specific so that potential evidence of Research Misconduct may be identified. </a:t>
          </a:r>
          <a:endParaRPr lang="en-US" sz="1800" kern="1200" dirty="0">
            <a:latin typeface="+mj-lt"/>
          </a:endParaRPr>
        </a:p>
      </dsp:txBody>
      <dsp:txXfrm>
        <a:off x="0" y="1751990"/>
        <a:ext cx="11257006" cy="1304100"/>
      </dsp:txXfrm>
    </dsp:sp>
    <dsp:sp modelId="{68687131-6F71-4B0B-AF65-40C9DABC1AB1}">
      <dsp:nvSpPr>
        <dsp:cNvPr id="0" name=""/>
        <dsp:cNvSpPr/>
      </dsp:nvSpPr>
      <dsp:spPr>
        <a:xfrm>
          <a:off x="562850" y="1486310"/>
          <a:ext cx="7879904"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42" tIns="0" rIns="297842" bIns="0" numCol="1" spcCol="1270" anchor="ctr" anchorCtr="0">
          <a:noAutofit/>
        </a:bodyPr>
        <a:lstStyle/>
        <a:p>
          <a:pPr lvl="0" algn="l" defTabSz="889000">
            <a:lnSpc>
              <a:spcPct val="90000"/>
            </a:lnSpc>
            <a:spcBef>
              <a:spcPct val="0"/>
            </a:spcBef>
            <a:spcAft>
              <a:spcPct val="35000"/>
            </a:spcAft>
          </a:pPr>
          <a:r>
            <a:rPr lang="en-US" sz="2000" kern="1200" dirty="0" smtClean="0">
              <a:latin typeface="+mj-lt"/>
            </a:rPr>
            <a:t>An inquiry (60 days) is warranted </a:t>
          </a:r>
          <a:r>
            <a:rPr lang="en-US" sz="2000" i="1" kern="1200" dirty="0" smtClean="0">
              <a:latin typeface="+mj-lt"/>
            </a:rPr>
            <a:t>if</a:t>
          </a:r>
          <a:r>
            <a:rPr lang="en-US" sz="2000" kern="1200" dirty="0" smtClean="0">
              <a:latin typeface="+mj-lt"/>
            </a:rPr>
            <a:t>:</a:t>
          </a:r>
          <a:endParaRPr lang="en-US" sz="2000" kern="1200" dirty="0"/>
        </a:p>
      </dsp:txBody>
      <dsp:txXfrm>
        <a:off x="588789" y="1512249"/>
        <a:ext cx="7828026" cy="479482"/>
      </dsp:txXfrm>
    </dsp:sp>
    <dsp:sp modelId="{C84A0815-789C-4698-9923-FC1792F4757F}">
      <dsp:nvSpPr>
        <dsp:cNvPr id="0" name=""/>
        <dsp:cNvSpPr/>
      </dsp:nvSpPr>
      <dsp:spPr>
        <a:xfrm>
          <a:off x="0" y="3418970"/>
          <a:ext cx="11257006" cy="13041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3669" tIns="374904" rIns="87366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there is a reasonable basis for concluding that the allegation falls within the definition of Research Misconduct, </a:t>
          </a:r>
          <a:r>
            <a:rPr lang="en-US" sz="1800" u="sng" kern="1200" dirty="0" smtClean="0">
              <a:latin typeface="+mj-lt"/>
            </a:rPr>
            <a:t>and</a:t>
          </a:r>
          <a:r>
            <a:rPr lang="en-US" sz="1800" kern="1200" dirty="0" smtClean="0">
              <a:latin typeface="+mj-lt"/>
            </a:rPr>
            <a:t> </a:t>
          </a:r>
          <a:endParaRPr lang="en-US"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preliminary fact finding from the inquiry indicates the allegation may have substance. </a:t>
          </a:r>
          <a:endParaRPr lang="en-US" sz="1800" kern="1200" dirty="0">
            <a:latin typeface="+mj-lt"/>
          </a:endParaRPr>
        </a:p>
      </dsp:txBody>
      <dsp:txXfrm>
        <a:off x="0" y="3418970"/>
        <a:ext cx="11257006" cy="1304100"/>
      </dsp:txXfrm>
    </dsp:sp>
    <dsp:sp modelId="{00B4E782-0D91-4349-A14C-508344829B1C}">
      <dsp:nvSpPr>
        <dsp:cNvPr id="0" name=""/>
        <dsp:cNvSpPr/>
      </dsp:nvSpPr>
      <dsp:spPr>
        <a:xfrm>
          <a:off x="562850" y="3153290"/>
          <a:ext cx="7879904"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842" tIns="0" rIns="297842" bIns="0" numCol="1" spcCol="1270" anchor="ctr" anchorCtr="0">
          <a:noAutofit/>
        </a:bodyPr>
        <a:lstStyle/>
        <a:p>
          <a:pPr lvl="0" algn="l" defTabSz="889000">
            <a:lnSpc>
              <a:spcPct val="90000"/>
            </a:lnSpc>
            <a:spcBef>
              <a:spcPct val="0"/>
            </a:spcBef>
            <a:spcAft>
              <a:spcPct val="35000"/>
            </a:spcAft>
          </a:pPr>
          <a:r>
            <a:rPr lang="en-US" sz="2000" kern="1200" dirty="0" smtClean="0">
              <a:latin typeface="+mj-lt"/>
            </a:rPr>
            <a:t>An investigation (120 days) is warranted </a:t>
          </a:r>
          <a:r>
            <a:rPr lang="en-US" sz="2000" i="1" kern="1200" dirty="0" smtClean="0">
              <a:latin typeface="+mj-lt"/>
            </a:rPr>
            <a:t>if</a:t>
          </a:r>
          <a:r>
            <a:rPr lang="en-US" sz="2000" kern="1200" dirty="0" smtClean="0">
              <a:latin typeface="+mj-lt"/>
            </a:rPr>
            <a:t>: </a:t>
          </a:r>
          <a:endParaRPr lang="en-US" sz="2000" kern="1200" dirty="0">
            <a:latin typeface="+mj-lt"/>
          </a:endParaRPr>
        </a:p>
      </dsp:txBody>
      <dsp:txXfrm>
        <a:off x="588789" y="3179229"/>
        <a:ext cx="7828026"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F6FEC-3383-4624-B776-012FA636F36F}">
      <dsp:nvSpPr>
        <dsp:cNvPr id="0" name=""/>
        <dsp:cNvSpPr/>
      </dsp:nvSpPr>
      <dsp:spPr>
        <a:xfrm>
          <a:off x="9797318" y="1085895"/>
          <a:ext cx="2847113" cy="2847259"/>
        </a:xfrm>
        <a:prstGeom prst="ellips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46BD69-917F-42AF-8FD7-850FB642BB56}">
      <dsp:nvSpPr>
        <dsp:cNvPr id="0" name=""/>
        <dsp:cNvSpPr/>
      </dsp:nvSpPr>
      <dsp:spPr>
        <a:xfrm>
          <a:off x="9892547" y="1180820"/>
          <a:ext cx="2657876" cy="2657408"/>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The allegation is proven by a preponderance of the evidence</a:t>
          </a:r>
          <a:r>
            <a:rPr lang="en-US" sz="2000" kern="1200" dirty="0" smtClean="0">
              <a:latin typeface="Palatino Linotype" panose="02040502050505030304" pitchFamily="18" charset="0"/>
            </a:rPr>
            <a:t>.</a:t>
          </a:r>
          <a:endParaRPr lang="en-US" sz="2000" kern="1200" dirty="0">
            <a:latin typeface="Palatino Linotype" panose="02040502050505030304" pitchFamily="18" charset="0"/>
          </a:endParaRPr>
        </a:p>
      </dsp:txBody>
      <dsp:txXfrm>
        <a:off x="10272244" y="1560522"/>
        <a:ext cx="1898482" cy="1898006"/>
      </dsp:txXfrm>
    </dsp:sp>
    <dsp:sp modelId="{1F39470E-DF1D-4B4F-B53C-84341EE7B8FE}">
      <dsp:nvSpPr>
        <dsp:cNvPr id="0" name=""/>
        <dsp:cNvSpPr/>
      </dsp:nvSpPr>
      <dsp:spPr>
        <a:xfrm rot="2700000">
          <a:off x="6842742" y="1085695"/>
          <a:ext cx="2847160" cy="2847160"/>
        </a:xfrm>
        <a:prstGeom prst="teardrop">
          <a:avLst>
            <a:gd name="adj" fmla="val 10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53FA286-761B-4790-9259-0118376B2196}">
      <dsp:nvSpPr>
        <dsp:cNvPr id="0" name=""/>
        <dsp:cNvSpPr/>
      </dsp:nvSpPr>
      <dsp:spPr>
        <a:xfrm>
          <a:off x="6950204" y="1180820"/>
          <a:ext cx="2657876" cy="2657408"/>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The misconduct is committed intentionally, knowingly, or recklessly; </a:t>
          </a:r>
          <a:r>
            <a:rPr lang="en-US" sz="2000" b="1" u="sng" kern="1200" dirty="0" smtClean="0">
              <a:solidFill>
                <a:srgbClr val="F37021"/>
              </a:solidFill>
              <a:latin typeface="+mn-lt"/>
            </a:rPr>
            <a:t>and</a:t>
          </a:r>
          <a:endParaRPr lang="en-US" sz="2000" b="1" u="sng" kern="1200" dirty="0">
            <a:solidFill>
              <a:srgbClr val="F37021"/>
            </a:solidFill>
            <a:latin typeface="+mn-lt"/>
          </a:endParaRPr>
        </a:p>
      </dsp:txBody>
      <dsp:txXfrm>
        <a:off x="7329900" y="1560522"/>
        <a:ext cx="1898482" cy="1898006"/>
      </dsp:txXfrm>
    </dsp:sp>
    <dsp:sp modelId="{4E2D14F1-C16C-485B-93BC-D702A0951E6D}">
      <dsp:nvSpPr>
        <dsp:cNvPr id="0" name=""/>
        <dsp:cNvSpPr/>
      </dsp:nvSpPr>
      <dsp:spPr>
        <a:xfrm rot="2700000">
          <a:off x="3912608" y="1085695"/>
          <a:ext cx="2847160" cy="2847160"/>
        </a:xfrm>
        <a:prstGeom prst="teardrop">
          <a:avLst>
            <a:gd name="adj" fmla="val 10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EC544B6-E0F2-432A-835F-8D6433EE9FB5}">
      <dsp:nvSpPr>
        <dsp:cNvPr id="0" name=""/>
        <dsp:cNvSpPr/>
      </dsp:nvSpPr>
      <dsp:spPr>
        <a:xfrm>
          <a:off x="4007861" y="1180820"/>
          <a:ext cx="2657876" cy="2657408"/>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mn-lt"/>
            </a:rPr>
            <a:t>There is a significant departure from accepted practices of the relevant research community; </a:t>
          </a:r>
          <a:r>
            <a:rPr lang="en-US" sz="2000" b="1" u="sng" kern="1200" dirty="0" smtClean="0">
              <a:solidFill>
                <a:srgbClr val="F37021"/>
              </a:solidFill>
              <a:latin typeface="+mn-lt"/>
            </a:rPr>
            <a:t>and</a:t>
          </a:r>
          <a:endParaRPr lang="en-US" sz="2000" b="1" u="sng" kern="1200" dirty="0">
            <a:solidFill>
              <a:srgbClr val="F37021"/>
            </a:solidFill>
            <a:latin typeface="+mn-lt"/>
          </a:endParaRPr>
        </a:p>
      </dsp:txBody>
      <dsp:txXfrm>
        <a:off x="4387557" y="1560522"/>
        <a:ext cx="1898482" cy="1898006"/>
      </dsp:txXfrm>
    </dsp:sp>
    <dsp:sp modelId="{1D9A60FE-509C-4D4B-A965-D4C3AC2040B9}">
      <dsp:nvSpPr>
        <dsp:cNvPr id="0" name=""/>
        <dsp:cNvSpPr/>
      </dsp:nvSpPr>
      <dsp:spPr>
        <a:xfrm rot="2700000">
          <a:off x="970265" y="1085695"/>
          <a:ext cx="2847160" cy="2847160"/>
        </a:xfrm>
        <a:prstGeom prst="teardrop">
          <a:avLst>
            <a:gd name="adj" fmla="val 10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A730C2D-C2F9-47C1-A5DD-E85D3BB26CCA}">
      <dsp:nvSpPr>
        <dsp:cNvPr id="0" name=""/>
        <dsp:cNvSpPr/>
      </dsp:nvSpPr>
      <dsp:spPr>
        <a:xfrm>
          <a:off x="1065517" y="1180820"/>
          <a:ext cx="2657876" cy="2657408"/>
        </a:xfrm>
        <a:prstGeom prst="ellipse">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u="none" kern="1200" dirty="0" smtClean="0">
              <a:solidFill>
                <a:schemeClr val="tx1"/>
              </a:solidFill>
              <a:latin typeface="+mn-lt"/>
            </a:rPr>
            <a:t>Fabrication, falsification or plagiarism occurred; </a:t>
          </a:r>
          <a:r>
            <a:rPr lang="en-US" sz="2000" b="1" u="sng" kern="1200" dirty="0" smtClean="0">
              <a:solidFill>
                <a:srgbClr val="F37021"/>
              </a:solidFill>
              <a:latin typeface="+mn-lt"/>
            </a:rPr>
            <a:t>and</a:t>
          </a:r>
          <a:endParaRPr lang="en-US" sz="2000" b="1" u="sng" kern="1200" dirty="0">
            <a:solidFill>
              <a:srgbClr val="F37021"/>
            </a:solidFill>
            <a:latin typeface="+mn-lt"/>
          </a:endParaRPr>
        </a:p>
      </dsp:txBody>
      <dsp:txXfrm>
        <a:off x="1445214" y="1560522"/>
        <a:ext cx="1898482" cy="1898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D33E6-2E2E-42C8-9AB9-35C1BDF2C605}">
      <dsp:nvSpPr>
        <dsp:cNvPr id="0" name=""/>
        <dsp:cNvSpPr/>
      </dsp:nvSpPr>
      <dsp:spPr>
        <a:xfrm>
          <a:off x="9429" y="3229964"/>
          <a:ext cx="6312426"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rgbClr val="F37021"/>
              </a:solidFill>
              <a:latin typeface="+mj-lt"/>
            </a:rPr>
            <a:t>UF Actions</a:t>
          </a:r>
          <a:endParaRPr lang="en-US" sz="4800" kern="1200" dirty="0">
            <a:solidFill>
              <a:srgbClr val="F37021"/>
            </a:solidFill>
            <a:latin typeface="+mj-lt"/>
          </a:endParaRPr>
        </a:p>
      </dsp:txBody>
      <dsp:txXfrm>
        <a:off x="51019" y="3271554"/>
        <a:ext cx="6229246" cy="1336809"/>
      </dsp:txXfrm>
    </dsp:sp>
    <dsp:sp modelId="{E44387F7-6DB0-4E81-8702-4EE5B8AEB3A8}">
      <dsp:nvSpPr>
        <dsp:cNvPr id="0" name=""/>
        <dsp:cNvSpPr/>
      </dsp:nvSpPr>
      <dsp:spPr>
        <a:xfrm>
          <a:off x="9429" y="1616516"/>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37021"/>
              </a:solidFill>
              <a:latin typeface="+mj-lt"/>
            </a:rPr>
            <a:t>Retraining</a:t>
          </a:r>
          <a:endParaRPr lang="en-US" sz="2000" kern="1200" dirty="0">
            <a:solidFill>
              <a:srgbClr val="F37021"/>
            </a:solidFill>
            <a:latin typeface="+mj-lt"/>
          </a:endParaRPr>
        </a:p>
      </dsp:txBody>
      <dsp:txXfrm>
        <a:off x="51019" y="1658106"/>
        <a:ext cx="1431317" cy="1336809"/>
      </dsp:txXfrm>
    </dsp:sp>
    <dsp:sp modelId="{22F2135F-8ECF-4BC8-9889-739AE3F9F985}">
      <dsp:nvSpPr>
        <dsp:cNvPr id="0" name=""/>
        <dsp:cNvSpPr/>
      </dsp:nvSpPr>
      <dsp:spPr>
        <a:xfrm>
          <a:off x="9429"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37021"/>
              </a:solidFill>
              <a:latin typeface="+mj-lt"/>
            </a:rPr>
            <a:t>Article Retraction</a:t>
          </a:r>
          <a:endParaRPr lang="en-US" sz="2000" kern="1200" dirty="0">
            <a:solidFill>
              <a:srgbClr val="F37021"/>
            </a:solidFill>
            <a:latin typeface="+mj-lt"/>
          </a:endParaRPr>
        </a:p>
      </dsp:txBody>
      <dsp:txXfrm>
        <a:off x="51019" y="44658"/>
        <a:ext cx="1431317" cy="1336809"/>
      </dsp:txXfrm>
    </dsp:sp>
    <dsp:sp modelId="{2104A391-F09F-4B08-8E29-6F63625C3B1A}">
      <dsp:nvSpPr>
        <dsp:cNvPr id="0" name=""/>
        <dsp:cNvSpPr/>
      </dsp:nvSpPr>
      <dsp:spPr>
        <a:xfrm>
          <a:off x="1651145" y="1616516"/>
          <a:ext cx="4670710"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37021"/>
              </a:solidFill>
              <a:latin typeface="+mj-lt"/>
            </a:rPr>
            <a:t>Degree withdrawal</a:t>
          </a:r>
          <a:endParaRPr lang="en-US" sz="2400" kern="1200" dirty="0">
            <a:solidFill>
              <a:srgbClr val="F37021"/>
            </a:solidFill>
            <a:latin typeface="+mj-lt"/>
          </a:endParaRPr>
        </a:p>
      </dsp:txBody>
      <dsp:txXfrm>
        <a:off x="1692735" y="1658106"/>
        <a:ext cx="4587530" cy="1336809"/>
      </dsp:txXfrm>
    </dsp:sp>
    <dsp:sp modelId="{8D18D557-905E-4FB7-A1CB-CD6D99D7334F}">
      <dsp:nvSpPr>
        <dsp:cNvPr id="0" name=""/>
        <dsp:cNvSpPr/>
      </dsp:nvSpPr>
      <dsp:spPr>
        <a:xfrm>
          <a:off x="1651145"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37021"/>
              </a:solidFill>
              <a:latin typeface="+mj-lt"/>
            </a:rPr>
            <a:t>Supervision</a:t>
          </a:r>
          <a:endParaRPr lang="en-US" sz="1800" kern="1200" dirty="0">
            <a:solidFill>
              <a:srgbClr val="F37021"/>
            </a:solidFill>
            <a:latin typeface="+mj-lt"/>
          </a:endParaRPr>
        </a:p>
      </dsp:txBody>
      <dsp:txXfrm>
        <a:off x="1692735" y="44658"/>
        <a:ext cx="1431317" cy="1336809"/>
      </dsp:txXfrm>
    </dsp:sp>
    <dsp:sp modelId="{85FD5881-CC73-4D11-AAAE-C662D598D560}">
      <dsp:nvSpPr>
        <dsp:cNvPr id="0" name=""/>
        <dsp:cNvSpPr/>
      </dsp:nvSpPr>
      <dsp:spPr>
        <a:xfrm>
          <a:off x="3229251"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37021"/>
              </a:solidFill>
              <a:latin typeface="+mj-lt"/>
            </a:rPr>
            <a:t>Termination</a:t>
          </a:r>
          <a:endParaRPr lang="en-US" sz="1800" kern="1200" dirty="0">
            <a:solidFill>
              <a:srgbClr val="F37021"/>
            </a:solidFill>
            <a:latin typeface="+mj-lt"/>
          </a:endParaRPr>
        </a:p>
      </dsp:txBody>
      <dsp:txXfrm>
        <a:off x="3270841" y="44658"/>
        <a:ext cx="1431317" cy="1336809"/>
      </dsp:txXfrm>
    </dsp:sp>
    <dsp:sp modelId="{D9B36521-45B2-4463-919F-016307B7BE3D}">
      <dsp:nvSpPr>
        <dsp:cNvPr id="0" name=""/>
        <dsp:cNvSpPr/>
      </dsp:nvSpPr>
      <dsp:spPr>
        <a:xfrm>
          <a:off x="4807358"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37021"/>
              </a:solidFill>
              <a:latin typeface="+mj-lt"/>
            </a:rPr>
            <a:t>Reprimand</a:t>
          </a:r>
          <a:endParaRPr lang="en-US" sz="1800" kern="1200" dirty="0">
            <a:solidFill>
              <a:srgbClr val="F37021"/>
            </a:solidFill>
            <a:latin typeface="+mj-lt"/>
          </a:endParaRPr>
        </a:p>
      </dsp:txBody>
      <dsp:txXfrm>
        <a:off x="4848948" y="44658"/>
        <a:ext cx="1431317" cy="1336809"/>
      </dsp:txXfrm>
    </dsp:sp>
    <dsp:sp modelId="{8065EB61-32A1-4CC2-8D41-19EF685AFDEC}">
      <dsp:nvSpPr>
        <dsp:cNvPr id="0" name=""/>
        <dsp:cNvSpPr/>
      </dsp:nvSpPr>
      <dsp:spPr>
        <a:xfrm>
          <a:off x="6576291" y="3229964"/>
          <a:ext cx="4734319"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rgbClr val="002060"/>
              </a:solidFill>
              <a:latin typeface="+mj-lt"/>
            </a:rPr>
            <a:t>Federal Actions</a:t>
          </a:r>
          <a:endParaRPr lang="en-US" sz="4800" kern="1200" dirty="0">
            <a:solidFill>
              <a:srgbClr val="002060"/>
            </a:solidFill>
            <a:latin typeface="+mj-lt"/>
          </a:endParaRPr>
        </a:p>
      </dsp:txBody>
      <dsp:txXfrm>
        <a:off x="6617881" y="3271554"/>
        <a:ext cx="4651139" cy="1336809"/>
      </dsp:txXfrm>
    </dsp:sp>
    <dsp:sp modelId="{B955EC85-1634-4C07-881E-52F3A7CF29B2}">
      <dsp:nvSpPr>
        <dsp:cNvPr id="0" name=""/>
        <dsp:cNvSpPr/>
      </dsp:nvSpPr>
      <dsp:spPr>
        <a:xfrm>
          <a:off x="6576291" y="1616516"/>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2060"/>
              </a:solidFill>
              <a:latin typeface="+mj-lt"/>
            </a:rPr>
            <a:t>Recovery of Funds</a:t>
          </a:r>
          <a:endParaRPr lang="en-US" sz="1800" kern="1200" dirty="0">
            <a:solidFill>
              <a:srgbClr val="002060"/>
            </a:solidFill>
            <a:latin typeface="+mj-lt"/>
          </a:endParaRPr>
        </a:p>
      </dsp:txBody>
      <dsp:txXfrm>
        <a:off x="6617881" y="1658106"/>
        <a:ext cx="1431317" cy="1336809"/>
      </dsp:txXfrm>
    </dsp:sp>
    <dsp:sp modelId="{57E80975-1401-4A15-84A7-C7F4A6947DF4}">
      <dsp:nvSpPr>
        <dsp:cNvPr id="0" name=""/>
        <dsp:cNvSpPr/>
      </dsp:nvSpPr>
      <dsp:spPr>
        <a:xfrm>
          <a:off x="6576291"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2060"/>
              </a:solidFill>
              <a:latin typeface="+mj-lt"/>
            </a:rPr>
            <a:t>Fines and jail time</a:t>
          </a:r>
          <a:endParaRPr lang="en-US" sz="1600" kern="1200" dirty="0">
            <a:solidFill>
              <a:srgbClr val="002060"/>
            </a:solidFill>
            <a:latin typeface="+mj-lt"/>
          </a:endParaRPr>
        </a:p>
      </dsp:txBody>
      <dsp:txXfrm>
        <a:off x="6617881" y="44658"/>
        <a:ext cx="1431317" cy="1336809"/>
      </dsp:txXfrm>
    </dsp:sp>
    <dsp:sp modelId="{ED0166F6-11E2-4788-977C-1B562B47D8DA}">
      <dsp:nvSpPr>
        <dsp:cNvPr id="0" name=""/>
        <dsp:cNvSpPr/>
      </dsp:nvSpPr>
      <dsp:spPr>
        <a:xfrm>
          <a:off x="8218007" y="1616516"/>
          <a:ext cx="3092604"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2060"/>
              </a:solidFill>
              <a:latin typeface="+mj-lt"/>
            </a:rPr>
            <a:t>Name published in Federal Register and on website</a:t>
          </a:r>
          <a:endParaRPr lang="en-US" sz="2000" kern="1200" dirty="0">
            <a:solidFill>
              <a:srgbClr val="002060"/>
            </a:solidFill>
            <a:latin typeface="+mj-lt"/>
          </a:endParaRPr>
        </a:p>
      </dsp:txBody>
      <dsp:txXfrm>
        <a:off x="8259597" y="1658106"/>
        <a:ext cx="3009424" cy="1336809"/>
      </dsp:txXfrm>
    </dsp:sp>
    <dsp:sp modelId="{21011027-A8F5-4772-8929-FEB2A3B7AF0D}">
      <dsp:nvSpPr>
        <dsp:cNvPr id="0" name=""/>
        <dsp:cNvSpPr/>
      </dsp:nvSpPr>
      <dsp:spPr>
        <a:xfrm>
          <a:off x="8218007"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2060"/>
              </a:solidFill>
              <a:latin typeface="+mj-lt"/>
            </a:rPr>
            <a:t>Suspension or debarment</a:t>
          </a:r>
          <a:endParaRPr lang="en-US" sz="1600" kern="1200" dirty="0">
            <a:solidFill>
              <a:srgbClr val="002060"/>
            </a:solidFill>
            <a:latin typeface="+mj-lt"/>
          </a:endParaRPr>
        </a:p>
      </dsp:txBody>
      <dsp:txXfrm>
        <a:off x="8259597" y="44658"/>
        <a:ext cx="1431317" cy="1336809"/>
      </dsp:txXfrm>
    </dsp:sp>
    <dsp:sp modelId="{73238394-927F-49E2-ADD4-60BD3F2743DD}">
      <dsp:nvSpPr>
        <dsp:cNvPr id="0" name=""/>
        <dsp:cNvSpPr/>
      </dsp:nvSpPr>
      <dsp:spPr>
        <a:xfrm>
          <a:off x="9796113" y="3068"/>
          <a:ext cx="1514497" cy="141998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2060"/>
              </a:solidFill>
              <a:latin typeface="+mj-lt"/>
            </a:rPr>
            <a:t>Restricted from serving on federal committees, boards, etc.</a:t>
          </a:r>
          <a:endParaRPr lang="en-US" sz="1600" kern="1200" dirty="0">
            <a:solidFill>
              <a:srgbClr val="002060"/>
            </a:solidFill>
            <a:latin typeface="+mj-lt"/>
          </a:endParaRPr>
        </a:p>
      </dsp:txBody>
      <dsp:txXfrm>
        <a:off x="9837703" y="44658"/>
        <a:ext cx="1431317" cy="13368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DF87D-78D0-F54B-BF98-8C6445761970}" type="datetimeFigureOut">
              <a:rPr lang="en-US" smtClean="0"/>
              <a:t>5/24/2022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E0E29-74B4-2D4E-A2E4-2D2CCD76D823}" type="slidenum">
              <a:rPr lang="en-US" smtClean="0"/>
              <a:t>‹#›</a:t>
            </a:fld>
            <a:endParaRPr lang="en-US" dirty="0"/>
          </a:p>
        </p:txBody>
      </p:sp>
    </p:spTree>
    <p:extLst>
      <p:ext uri="{BB962C8B-B14F-4D97-AF65-F5344CB8AC3E}">
        <p14:creationId xmlns:p14="http://schemas.microsoft.com/office/powerpoint/2010/main" val="83839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slide by Michelle. Welcome to the Responsible Conduct</a:t>
            </a:r>
            <a:r>
              <a:rPr lang="en-US" baseline="0" dirty="0"/>
              <a:t> of Research Summer Seminar Series, whether you registered for just a few seminars or are enrolled in the RCR Certificate of Completion program, we are glad to have you participate! </a:t>
            </a:r>
            <a:r>
              <a:rPr kumimoji="0" lang="en-US" sz="1200" b="0" i="0" u="none" strike="noStrike" kern="1200" cap="none" spc="0" normalizeH="0" baseline="0" noProof="0" dirty="0">
                <a:ln>
                  <a:noFill/>
                </a:ln>
                <a:solidFill>
                  <a:prstClr val="black"/>
                </a:solidFill>
                <a:effectLst/>
                <a:uLnTx/>
                <a:uFillTx/>
                <a:latin typeface="+mn-lt"/>
                <a:ea typeface="+mn-ea"/>
                <a:cs typeface="+mn-cs"/>
              </a:rPr>
              <a:t>We have almost xx people in attendance, all with different levels of experience, knowledge and skills. These seminars are developed for the beginner but hopefully those of you with more experience will also find some take-aways, especially as we move to break out rooms to do the exercises, please keep that in mind as you begin your discussions. The goal for this seminar series is to promote a culture of research integrity on campus. To do this, we will learn from others, and have an open dialogue about research using active learning techniques, such as polls, breakout rooms, case studies, and discussions. The sessions will not be recorded so that we may discuss openly and freely. You will receive a copy of the presentation after the session 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Michelle will introduce the moderator.</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a:t>
            </a:fld>
            <a:endParaRPr lang="en-US" dirty="0"/>
          </a:p>
        </p:txBody>
      </p:sp>
    </p:spTree>
    <p:extLst>
      <p:ext uri="{BB962C8B-B14F-4D97-AF65-F5344CB8AC3E}">
        <p14:creationId xmlns:p14="http://schemas.microsoft.com/office/powerpoint/2010/main" val="9410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23</a:t>
            </a:fld>
            <a:endParaRPr lang="en-US" dirty="0"/>
          </a:p>
        </p:txBody>
      </p:sp>
    </p:spTree>
    <p:extLst>
      <p:ext uri="{BB962C8B-B14F-4D97-AF65-F5344CB8AC3E}">
        <p14:creationId xmlns:p14="http://schemas.microsoft.com/office/powerpoint/2010/main" val="363426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 survey</a:t>
            </a:r>
          </a:p>
          <a:p>
            <a:endParaRPr lang="en-US" dirty="0"/>
          </a:p>
          <a:p>
            <a:r>
              <a:rPr lang="en-US" dirty="0"/>
              <a:t>30 day post interview announcement</a:t>
            </a:r>
          </a:p>
        </p:txBody>
      </p:sp>
    </p:spTree>
    <p:extLst>
      <p:ext uri="{BB962C8B-B14F-4D97-AF65-F5344CB8AC3E}">
        <p14:creationId xmlns:p14="http://schemas.microsoft.com/office/powerpoint/2010/main" val="80309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a:t>
            </a:r>
          </a:p>
        </p:txBody>
      </p:sp>
    </p:spTree>
    <p:extLst>
      <p:ext uri="{BB962C8B-B14F-4D97-AF65-F5344CB8AC3E}">
        <p14:creationId xmlns:p14="http://schemas.microsoft.com/office/powerpoint/2010/main" val="127862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 Resources</a:t>
            </a:r>
          </a:p>
        </p:txBody>
      </p:sp>
    </p:spTree>
    <p:extLst>
      <p:ext uri="{BB962C8B-B14F-4D97-AF65-F5344CB8AC3E}">
        <p14:creationId xmlns:p14="http://schemas.microsoft.com/office/powerpoint/2010/main" val="3082896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 check us out! Submit ideas!!!</a:t>
            </a:r>
          </a:p>
        </p:txBody>
      </p:sp>
      <p:sp>
        <p:nvSpPr>
          <p:cNvPr id="4" name="Slide Number Placeholder 3"/>
          <p:cNvSpPr>
            <a:spLocks noGrp="1"/>
          </p:cNvSpPr>
          <p:nvPr>
            <p:ph type="sldNum" sz="quarter" idx="5"/>
          </p:nvPr>
        </p:nvSpPr>
        <p:spPr/>
        <p:txBody>
          <a:bodyPr/>
          <a:lstStyle/>
          <a:p>
            <a:fld id="{833E0E29-74B4-2D4E-A2E4-2D2CCD76D823}" type="slidenum">
              <a:rPr lang="en-US" smtClean="0"/>
              <a:t>28</a:t>
            </a:fld>
            <a:endParaRPr lang="en-US" dirty="0"/>
          </a:p>
        </p:txBody>
      </p:sp>
    </p:spTree>
    <p:extLst>
      <p:ext uri="{BB962C8B-B14F-4D97-AF65-F5344CB8AC3E}">
        <p14:creationId xmlns:p14="http://schemas.microsoft.com/office/powerpoint/2010/main" val="31057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It’s not too late to enroll in other sessions. If you want to earn a RCR Certificate that meets NIH, NSF, and USDA RCR requirements, you will need to enroll in all of these sessions. By earning a certificate, this will replace the CITI online, asynchronous training. And of course, you may choose to attend any or all of the sessions. Add link to enroll in the chat: https://research.ufl.edu/rcr/2022-summer-seminar-series-registration/</a:t>
            </a:r>
          </a:p>
          <a:p>
            <a:endParaRPr lang="en-US" dirty="0"/>
          </a:p>
          <a:p>
            <a:endParaRPr lang="en-US" dirty="0"/>
          </a:p>
        </p:txBody>
      </p:sp>
    </p:spTree>
    <p:extLst>
      <p:ext uri="{BB962C8B-B14F-4D97-AF65-F5344CB8AC3E}">
        <p14:creationId xmlns:p14="http://schemas.microsoft.com/office/powerpoint/2010/main" val="97368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will introduce the speaker(s). If the speaker prefers, they can send a brief bio in advance to the moderator, OR, the speaker can do a brief greeting and introduce the topic.</a:t>
            </a:r>
          </a:p>
        </p:txBody>
      </p:sp>
      <p:sp>
        <p:nvSpPr>
          <p:cNvPr id="4" name="Slide Number Placeholder 3"/>
          <p:cNvSpPr>
            <a:spLocks noGrp="1"/>
          </p:cNvSpPr>
          <p:nvPr>
            <p:ph type="sldNum" sz="quarter" idx="5"/>
          </p:nvPr>
        </p:nvSpPr>
        <p:spPr/>
        <p:txBody>
          <a:bodyPr/>
          <a:lstStyle/>
          <a:p>
            <a:fld id="{833E0E29-74B4-2D4E-A2E4-2D2CCD76D823}" type="slidenum">
              <a:rPr lang="en-US" smtClean="0"/>
              <a:t>3</a:t>
            </a:fld>
            <a:endParaRPr lang="en-US" dirty="0"/>
          </a:p>
        </p:txBody>
      </p:sp>
    </p:spTree>
    <p:extLst>
      <p:ext uri="{BB962C8B-B14F-4D97-AF65-F5344CB8AC3E}">
        <p14:creationId xmlns:p14="http://schemas.microsoft.com/office/powerpoint/2010/main" val="124519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4</a:t>
            </a:fld>
            <a:endParaRPr lang="en-US" dirty="0"/>
          </a:p>
        </p:txBody>
      </p:sp>
    </p:spTree>
    <p:extLst>
      <p:ext uri="{BB962C8B-B14F-4D97-AF65-F5344CB8AC3E}">
        <p14:creationId xmlns:p14="http://schemas.microsoft.com/office/powerpoint/2010/main" val="283710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U.S. Department of Health and Human Services (HHS), 42 C.F.R. parts 50 and 93; Public Health Service Policies on Research Misconduct</a:t>
            </a:r>
          </a:p>
          <a:p>
            <a:r>
              <a:rPr lang="en-US" dirty="0" smtClean="0"/>
              <a:t>“Institutions and institutional members have an affirmative duty to protect PHS funds from misuse by ensuring the integrity of all PHS supported work, and primary responsibility for responding to and reporting allegations of research misconduct” </a:t>
            </a:r>
          </a:p>
          <a:p>
            <a:pPr marL="0" indent="0">
              <a:buNone/>
            </a:pPr>
            <a:r>
              <a:rPr lang="en-US" dirty="0" smtClean="0"/>
              <a:t>NSF Research Misconduct regulation, 49 C.F.R. § 689</a:t>
            </a:r>
          </a:p>
          <a:p>
            <a:r>
              <a:rPr lang="en-US" dirty="0" smtClean="0"/>
              <a:t>“Awardee institutions bear primary responsibility for prevention and detection of research misconduct and for the inquiry, investigation, and adjudication of alleged research misconduct.”</a:t>
            </a:r>
          </a:p>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12</a:t>
            </a:fld>
            <a:endParaRPr lang="en-US" dirty="0"/>
          </a:p>
        </p:txBody>
      </p:sp>
    </p:spTree>
    <p:extLst>
      <p:ext uri="{BB962C8B-B14F-4D97-AF65-F5344CB8AC3E}">
        <p14:creationId xmlns:p14="http://schemas.microsoft.com/office/powerpoint/2010/main" val="383827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faith, specific, understanding what it means to make an allegation</a:t>
            </a:r>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15</a:t>
            </a:fld>
            <a:endParaRPr lang="en-US" dirty="0"/>
          </a:p>
        </p:txBody>
      </p:sp>
    </p:spTree>
    <p:extLst>
      <p:ext uri="{BB962C8B-B14F-4D97-AF65-F5344CB8AC3E}">
        <p14:creationId xmlns:p14="http://schemas.microsoft.com/office/powerpoint/2010/main" val="1870329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16</a:t>
            </a:fld>
            <a:endParaRPr lang="en-US" dirty="0"/>
          </a:p>
        </p:txBody>
      </p:sp>
    </p:spTree>
    <p:extLst>
      <p:ext uri="{BB962C8B-B14F-4D97-AF65-F5344CB8AC3E}">
        <p14:creationId xmlns:p14="http://schemas.microsoft.com/office/powerpoint/2010/main" val="2368714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mn-lt"/>
                <a:ea typeface="+mn-ea"/>
                <a:cs typeface="+mn-cs"/>
              </a:rPr>
              <a:t>Careless, irregular, or contentious research practices. May not meet the standard for research misconduct, but may be a research integrity violation.</a:t>
            </a:r>
          </a:p>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21</a:t>
            </a:fld>
            <a:endParaRPr lang="en-US" dirty="0"/>
          </a:p>
        </p:txBody>
      </p:sp>
    </p:spTree>
    <p:extLst>
      <p:ext uri="{BB962C8B-B14F-4D97-AF65-F5344CB8AC3E}">
        <p14:creationId xmlns:p14="http://schemas.microsoft.com/office/powerpoint/2010/main" val="322896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DRPs are this widespread, what does this mean for science?</a:t>
            </a:r>
          </a:p>
          <a:p>
            <a:r>
              <a:rPr lang="en-US" dirty="0" smtClean="0"/>
              <a:t>Does knowing this change the way you view scientific publications?</a:t>
            </a:r>
          </a:p>
          <a:p>
            <a:r>
              <a:rPr lang="en-US" dirty="0" smtClean="0"/>
              <a:t>What does it mean to you? </a:t>
            </a:r>
          </a:p>
          <a:p>
            <a:pPr lvl="1"/>
            <a:r>
              <a:rPr lang="en-US" dirty="0" smtClean="0"/>
              <a:t>As a researcher? </a:t>
            </a:r>
          </a:p>
          <a:p>
            <a:pPr lvl="1"/>
            <a:r>
              <a:rPr lang="en-US" dirty="0" smtClean="0"/>
              <a:t>As a taxpayer? </a:t>
            </a:r>
          </a:p>
          <a:p>
            <a:pPr lvl="1"/>
            <a:r>
              <a:rPr lang="en-US" dirty="0" smtClean="0"/>
              <a:t>As a patient? Voter? Student? Consumer?</a:t>
            </a:r>
          </a:p>
          <a:p>
            <a:endParaRPr lang="en-US" dirty="0"/>
          </a:p>
        </p:txBody>
      </p:sp>
      <p:sp>
        <p:nvSpPr>
          <p:cNvPr id="4" name="Slide Number Placeholder 3"/>
          <p:cNvSpPr>
            <a:spLocks noGrp="1"/>
          </p:cNvSpPr>
          <p:nvPr>
            <p:ph type="sldNum" sz="quarter" idx="10"/>
          </p:nvPr>
        </p:nvSpPr>
        <p:spPr/>
        <p:txBody>
          <a:bodyPr/>
          <a:lstStyle/>
          <a:p>
            <a:fld id="{833E0E29-74B4-2D4E-A2E4-2D2CCD76D823}" type="slidenum">
              <a:rPr lang="en-US" smtClean="0"/>
              <a:t>22</a:t>
            </a:fld>
            <a:endParaRPr lang="en-US" dirty="0"/>
          </a:p>
        </p:txBody>
      </p:sp>
    </p:spTree>
    <p:extLst>
      <p:ext uri="{BB962C8B-B14F-4D97-AF65-F5344CB8AC3E}">
        <p14:creationId xmlns:p14="http://schemas.microsoft.com/office/powerpoint/2010/main" val="4134667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184899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12360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77216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55080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dirty="0"/>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07632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dirty="0"/>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857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940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1565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dirty="0"/>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4761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8996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dirty="0"/>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dirty="0"/>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3887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202535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00436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88995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dirty="0"/>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dirty="0"/>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dirty="0"/>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dirty="0"/>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dirty="0"/>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46846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dirty="0"/>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37714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dirty="0"/>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629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4" name="Title 1"/>
          <p:cNvSpPr>
            <a:spLocks noGrp="1"/>
          </p:cNvSpPr>
          <p:nvPr>
            <p:ph type="title" hasCustomPrompt="1"/>
          </p:nvPr>
        </p:nvSpPr>
        <p:spPr>
          <a:xfrm>
            <a:off x="610195" y="-629101"/>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483747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
            <a:ext cx="12192000" cy="4440287"/>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39240" y="4422583"/>
            <a:ext cx="10971609" cy="1143000"/>
          </a:xfrm>
          <a:prstGeom prst="rect">
            <a:avLst/>
          </a:prstGeom>
        </p:spPr>
        <p:txBody>
          <a:bodyPr vert="horz" lIns="36576" tIns="36576" rIns="36576" bIns="36576" rtlCol="0" anchor="ctr" anchorCtr="0">
            <a:noAutofit/>
          </a:bodyPr>
          <a:lstStyle>
            <a:lvl1pPr algn="ct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0089330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24558"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9370132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18860" y="-9525"/>
            <a:ext cx="6096000" cy="6867144"/>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8256"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419646410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3491"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8448" y="502266"/>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5854428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296111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35574" y="2218927"/>
            <a:ext cx="3520852" cy="3723941"/>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
        <p:nvSpPr>
          <p:cNvPr id="2" name="Title 1"/>
          <p:cNvSpPr>
            <a:spLocks noGrp="1"/>
          </p:cNvSpPr>
          <p:nvPr>
            <p:ph type="title" hasCustomPrompt="1"/>
          </p:nvPr>
        </p:nvSpPr>
        <p:spPr>
          <a:xfrm>
            <a:off x="647008" y="505483"/>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679336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4" name="Picture 3"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6156" y="766108"/>
            <a:ext cx="2699689" cy="5618912"/>
          </a:xfrm>
          <a:prstGeom prst="rect">
            <a:avLst/>
          </a:prstGeom>
        </p:spPr>
      </p:pic>
      <p:sp>
        <p:nvSpPr>
          <p:cNvPr id="2" name="Title 1"/>
          <p:cNvSpPr>
            <a:spLocks noGrp="1"/>
          </p:cNvSpPr>
          <p:nvPr>
            <p:ph type="title" hasCustomPrompt="1"/>
          </p:nvPr>
        </p:nvSpPr>
        <p:spPr>
          <a:xfrm>
            <a:off x="649377"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937760" y="1539241"/>
            <a:ext cx="2286000" cy="3959700"/>
          </a:xfrm>
          <a:prstGeom prst="rect">
            <a:avLst/>
          </a:prstGeom>
        </p:spPr>
        <p:txBody>
          <a:bodyPr vert="horz" lIns="64291" tIns="32146" rIns="64291" bIns="32146"/>
          <a:lstStyle>
            <a:lvl1pPr>
              <a:defRPr>
                <a:latin typeface="Lato Regular"/>
                <a:ea typeface="Lato Regular"/>
                <a:cs typeface="Lato Regular"/>
              </a:defRPr>
            </a:lvl1pPr>
          </a:lstStyle>
          <a:p>
            <a:r>
              <a:rPr lang="en-US" dirty="0"/>
              <a:t>Click icon to add picture</a:t>
            </a:r>
          </a:p>
        </p:txBody>
      </p:sp>
    </p:spTree>
    <p:custDataLst>
      <p:tags r:id="rId1"/>
    </p:custDataLst>
    <p:extLst>
      <p:ext uri="{BB962C8B-B14F-4D97-AF65-F5344CB8AC3E}">
        <p14:creationId xmlns:p14="http://schemas.microsoft.com/office/powerpoint/2010/main" val="42826121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8" y="50133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688684374"/>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Banner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1710"/>
            <a:ext cx="12191999" cy="2869803"/>
          </a:xfrm>
          <a:prstGeom prst="rect">
            <a:avLst/>
          </a:prstGeom>
        </p:spPr>
        <p:txBody>
          <a:bodyPr vert="horz" lIns="64291" tIns="32146" rIns="64291" bIns="32146"/>
          <a:lstStyle>
            <a:lvl1pPr>
              <a:defRPr sz="1600">
                <a:latin typeface="Lato Regular"/>
                <a:ea typeface="Lato Regular"/>
                <a:cs typeface="Lato Regular"/>
              </a:defRPr>
            </a:lvl1pPr>
          </a:lstStyle>
          <a:p>
            <a:r>
              <a:rPr lang="en-US" dirty="0"/>
              <a:t>Click icon to add picture</a:t>
            </a:r>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814539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Banner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19678"/>
            <a:ext cx="12191999" cy="3401568"/>
          </a:xfrm>
          <a:prstGeom prst="rect">
            <a:avLst/>
          </a:prstGeom>
        </p:spPr>
        <p:txBody>
          <a:bodyPr vert="horz" lIns="64291" tIns="32146" rIns="64291" bIns="32146"/>
          <a:lstStyle>
            <a:lvl1pPr>
              <a:defRPr sz="1600">
                <a:latin typeface="Lato Regular"/>
                <a:ea typeface="Lato Regular"/>
                <a:cs typeface="Lato Regular"/>
              </a:defRPr>
            </a:lvl1pPr>
          </a:lstStyle>
          <a:p>
            <a:r>
              <a:rPr lang="en-US" dirty="0"/>
              <a:t>Click icon to add picture</a:t>
            </a:r>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78095203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589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0" name="Picture Placeholder 7"/>
          <p:cNvSpPr>
            <a:spLocks noGrp="1"/>
          </p:cNvSpPr>
          <p:nvPr>
            <p:ph type="pic" sz="quarter" idx="11"/>
          </p:nvPr>
        </p:nvSpPr>
        <p:spPr>
          <a:xfrm>
            <a:off x="3575870"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1" name="Picture Placeholder 7"/>
          <p:cNvSpPr>
            <a:spLocks noGrp="1"/>
          </p:cNvSpPr>
          <p:nvPr>
            <p:ph type="pic" sz="quarter" idx="12"/>
          </p:nvPr>
        </p:nvSpPr>
        <p:spPr>
          <a:xfrm>
            <a:off x="6492767"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13" name="Picture Placeholder 7"/>
          <p:cNvSpPr>
            <a:spLocks noGrp="1"/>
          </p:cNvSpPr>
          <p:nvPr>
            <p:ph type="pic" sz="quarter" idx="13"/>
          </p:nvPr>
        </p:nvSpPr>
        <p:spPr>
          <a:xfrm>
            <a:off x="9409665"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dirty="0"/>
              <a:t>Click icon to add picture</a:t>
            </a:r>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917553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08">
          <p15:clr>
            <a:srgbClr val="FBAE40"/>
          </p15:clr>
        </p15:guide>
        <p15:guide id="3" pos="72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8" y="1885759"/>
            <a:ext cx="2130213" cy="1708727"/>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9" name="Picture Placeholder 7"/>
          <p:cNvSpPr>
            <a:spLocks noGrp="1"/>
          </p:cNvSpPr>
          <p:nvPr>
            <p:ph type="pic" sz="quarter" idx="10"/>
          </p:nvPr>
        </p:nvSpPr>
        <p:spPr>
          <a:xfrm>
            <a:off x="773692"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10" name="Picture Placeholder 7"/>
          <p:cNvSpPr>
            <a:spLocks noGrp="1"/>
          </p:cNvSpPr>
          <p:nvPr>
            <p:ph type="pic" sz="quarter" idx="11"/>
          </p:nvPr>
        </p:nvSpPr>
        <p:spPr>
          <a:xfrm>
            <a:off x="773692" y="3877498"/>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13" name="Picture Placeholder 7"/>
          <p:cNvSpPr>
            <a:spLocks noGrp="1"/>
          </p:cNvSpPr>
          <p:nvPr>
            <p:ph type="pic" sz="quarter" idx="13"/>
          </p:nvPr>
        </p:nvSpPr>
        <p:spPr>
          <a:xfrm>
            <a:off x="6384568" y="3877498"/>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dirty="0"/>
              <a:t>Click icon to add picture</a:t>
            </a:r>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94401050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3" name="Content Placeholder 2"/>
          <p:cNvSpPr>
            <a:spLocks noGrp="1"/>
          </p:cNvSpPr>
          <p:nvPr>
            <p:ph sz="quarter" idx="13"/>
          </p:nvPr>
        </p:nvSpPr>
        <p:spPr>
          <a:xfrm>
            <a:off x="3559175" y="2276475"/>
            <a:ext cx="5073650" cy="311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956387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81179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22237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1018219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dirty="0"/>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dirty="0"/>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dirty="0"/>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dirty="0"/>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dirty="0"/>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89731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dirty="0"/>
              <a:t>Click icon to add picture</a:t>
            </a:r>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17806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dirty="0"/>
              <a:t>Click icon to add picture</a:t>
            </a:r>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18348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059603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92706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dirty="0"/>
              <a:t>Click icon to add picture</a:t>
            </a:r>
          </a:p>
        </p:txBody>
      </p:sp>
      <p:sp>
        <p:nvSpPr>
          <p:cNvPr id="9" name="Picture Placeholder 7"/>
          <p:cNvSpPr>
            <a:spLocks noGrp="1"/>
          </p:cNvSpPr>
          <p:nvPr>
            <p:ph type="pic" sz="quarter" idx="12"/>
          </p:nvPr>
        </p:nvSpPr>
        <p:spPr>
          <a:xfrm>
            <a:off x="4370832" y="2084832"/>
            <a:ext cx="3562350" cy="2103437"/>
          </a:xfrm>
        </p:spPr>
        <p:txBody>
          <a:bodyPr/>
          <a:lstStyle/>
          <a:p>
            <a:r>
              <a:rPr lang="en-US" dirty="0"/>
              <a:t>Click icon to add picture</a:t>
            </a:r>
          </a:p>
        </p:txBody>
      </p:sp>
      <p:sp>
        <p:nvSpPr>
          <p:cNvPr id="10" name="Picture Placeholder 7"/>
          <p:cNvSpPr>
            <a:spLocks noGrp="1"/>
          </p:cNvSpPr>
          <p:nvPr>
            <p:ph type="pic" sz="quarter" idx="13"/>
          </p:nvPr>
        </p:nvSpPr>
        <p:spPr>
          <a:xfrm>
            <a:off x="7909560" y="2084831"/>
            <a:ext cx="3520440" cy="2112264"/>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961887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014426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dirty="0"/>
              <a:t>Click icon to add picture</a:t>
            </a:r>
          </a:p>
        </p:txBody>
      </p:sp>
      <p:sp>
        <p:nvSpPr>
          <p:cNvPr id="10" name="Picture Placeholder 9"/>
          <p:cNvSpPr>
            <a:spLocks noGrp="1"/>
          </p:cNvSpPr>
          <p:nvPr>
            <p:ph type="pic" sz="quarter" idx="12"/>
          </p:nvPr>
        </p:nvSpPr>
        <p:spPr>
          <a:xfrm>
            <a:off x="4495623" y="3843339"/>
            <a:ext cx="3268133" cy="2157412"/>
          </a:xfrm>
        </p:spPr>
        <p:txBody>
          <a:bodyPr/>
          <a:lstStyle/>
          <a:p>
            <a:r>
              <a:rPr lang="en-US" dirty="0"/>
              <a:t>Click icon to add picture</a:t>
            </a:r>
          </a:p>
        </p:txBody>
      </p:sp>
      <p:sp>
        <p:nvSpPr>
          <p:cNvPr id="12" name="Picture Placeholder 11"/>
          <p:cNvSpPr>
            <a:spLocks noGrp="1"/>
          </p:cNvSpPr>
          <p:nvPr>
            <p:ph type="pic" sz="quarter" idx="13"/>
          </p:nvPr>
        </p:nvSpPr>
        <p:spPr>
          <a:xfrm>
            <a:off x="8110891" y="3843339"/>
            <a:ext cx="3268866" cy="2156776"/>
          </a:xfrm>
        </p:spPr>
        <p:txBody>
          <a:bodyPr/>
          <a:lstStyle/>
          <a:p>
            <a:r>
              <a:rPr lang="en-US" dirty="0"/>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39520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dirty="0"/>
              <a:t>Click icon to add picture</a:t>
            </a:r>
          </a:p>
        </p:txBody>
      </p:sp>
      <p:sp>
        <p:nvSpPr>
          <p:cNvPr id="26" name="Picture Placeholder 25"/>
          <p:cNvSpPr>
            <a:spLocks noGrp="1"/>
          </p:cNvSpPr>
          <p:nvPr>
            <p:ph type="pic" sz="quarter" idx="16"/>
          </p:nvPr>
        </p:nvSpPr>
        <p:spPr>
          <a:xfrm>
            <a:off x="2180171" y="4859339"/>
            <a:ext cx="3839633" cy="2009776"/>
          </a:xfrm>
        </p:spPr>
        <p:txBody>
          <a:bodyPr/>
          <a:lstStyle/>
          <a:p>
            <a:r>
              <a:rPr lang="en-US" dirty="0"/>
              <a:t>Click icon to add picture</a:t>
            </a:r>
          </a:p>
        </p:txBody>
      </p:sp>
      <p:sp>
        <p:nvSpPr>
          <p:cNvPr id="24" name="Picture Placeholder 23"/>
          <p:cNvSpPr>
            <a:spLocks noGrp="1"/>
          </p:cNvSpPr>
          <p:nvPr>
            <p:ph type="pic" sz="quarter" idx="15"/>
          </p:nvPr>
        </p:nvSpPr>
        <p:spPr>
          <a:xfrm>
            <a:off x="2179493" y="2432050"/>
            <a:ext cx="5999310" cy="2392363"/>
          </a:xfrm>
        </p:spPr>
        <p:txBody>
          <a:bodyPr/>
          <a:lstStyle/>
          <a:p>
            <a:r>
              <a:rPr lang="en-US" dirty="0"/>
              <a:t>Click icon to add picture</a:t>
            </a:r>
          </a:p>
        </p:txBody>
      </p:sp>
      <p:sp>
        <p:nvSpPr>
          <p:cNvPr id="22" name="Picture Placeholder 21"/>
          <p:cNvSpPr>
            <a:spLocks noGrp="1"/>
          </p:cNvSpPr>
          <p:nvPr>
            <p:ph type="pic" sz="quarter" idx="14"/>
          </p:nvPr>
        </p:nvSpPr>
        <p:spPr>
          <a:xfrm>
            <a:off x="4474636" y="1165227"/>
            <a:ext cx="3704167" cy="1228725"/>
          </a:xfrm>
        </p:spPr>
        <p:txBody>
          <a:bodyPr/>
          <a:lstStyle/>
          <a:p>
            <a:r>
              <a:rPr lang="en-US" dirty="0"/>
              <a:t>Click icon to add picture</a:t>
            </a:r>
          </a:p>
        </p:txBody>
      </p:sp>
      <p:sp>
        <p:nvSpPr>
          <p:cNvPr id="20" name="Picture Placeholder 19"/>
          <p:cNvSpPr>
            <a:spLocks noGrp="1"/>
          </p:cNvSpPr>
          <p:nvPr>
            <p:ph type="pic" sz="quarter" idx="13"/>
          </p:nvPr>
        </p:nvSpPr>
        <p:spPr>
          <a:xfrm>
            <a:off x="4474636" y="1"/>
            <a:ext cx="3704167" cy="1116013"/>
          </a:xfrm>
        </p:spPr>
        <p:txBody>
          <a:bodyPr/>
          <a:lstStyle/>
          <a:p>
            <a:r>
              <a:rPr lang="en-US" dirty="0"/>
              <a:t>Click icon to add picture</a:t>
            </a:r>
          </a:p>
        </p:txBody>
      </p:sp>
      <p:sp>
        <p:nvSpPr>
          <p:cNvPr id="16" name="Picture Placeholder 15"/>
          <p:cNvSpPr>
            <a:spLocks noGrp="1"/>
          </p:cNvSpPr>
          <p:nvPr>
            <p:ph type="pic" sz="quarter" idx="12"/>
          </p:nvPr>
        </p:nvSpPr>
        <p:spPr>
          <a:xfrm>
            <a:off x="4" y="2432051"/>
            <a:ext cx="2120900" cy="4437064"/>
          </a:xfrm>
        </p:spPr>
        <p:txBody>
          <a:bodyPr/>
          <a:lstStyle/>
          <a:p>
            <a:r>
              <a:rPr lang="en-US" dirty="0"/>
              <a:t>Click icon to add picture</a:t>
            </a:r>
          </a:p>
        </p:txBody>
      </p:sp>
      <p:sp>
        <p:nvSpPr>
          <p:cNvPr id="14" name="Picture Placeholder 13"/>
          <p:cNvSpPr>
            <a:spLocks noGrp="1"/>
          </p:cNvSpPr>
          <p:nvPr>
            <p:ph type="pic" sz="quarter" idx="11"/>
          </p:nvPr>
        </p:nvSpPr>
        <p:spPr>
          <a:xfrm>
            <a:off x="4" y="0"/>
            <a:ext cx="4423833" cy="2393950"/>
          </a:xfrm>
        </p:spPr>
        <p:txBody>
          <a:bodyPr/>
          <a:lstStyle/>
          <a:p>
            <a:r>
              <a:rPr lang="en-US" dirty="0"/>
              <a:t>Click icon to add picture</a:t>
            </a:r>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8730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dirty="0"/>
              <a:t>Click icon to add picture</a:t>
            </a:r>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85583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205713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dirty="0"/>
              <a:t>Click icon to add picture</a:t>
            </a:r>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22997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36382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19210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92097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5/24/2022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dirty="0"/>
          </a:p>
        </p:txBody>
      </p:sp>
    </p:spTree>
    <p:extLst>
      <p:ext uri="{BB962C8B-B14F-4D97-AF65-F5344CB8AC3E}">
        <p14:creationId xmlns:p14="http://schemas.microsoft.com/office/powerpoint/2010/main" val="19481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1.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16.xml"/><Relationship Id="rId2" Type="http://schemas.openxmlformats.org/officeDocument/2006/relationships/slideLayout" Target="../slideLayouts/slideLayout26.xml"/><Relationship Id="rId16" Type="http://schemas.openxmlformats.org/officeDocument/2006/relationships/customXml" Target="../../customXml/item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ags" Target="../tags/tag31.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customXml" Target="../../customXml/item2.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C51BDD-DC0A-0142-904B-B5B6A16038B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07702" y="6282434"/>
            <a:ext cx="3352747" cy="470094"/>
          </a:xfrm>
          <a:prstGeom prst="rect">
            <a:avLst/>
          </a:prstGeom>
        </p:spPr>
      </p:pic>
    </p:spTree>
    <p:extLst>
      <p:ext uri="{BB962C8B-B14F-4D97-AF65-F5344CB8AC3E}">
        <p14:creationId xmlns:p14="http://schemas.microsoft.com/office/powerpoint/2010/main" val="59106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3536327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8"/>
            <a:ext cx="10972800" cy="625003"/>
          </a:xfrm>
          <a:prstGeom prst="rect">
            <a:avLst/>
          </a:prstGeom>
        </p:spPr>
        <p:txBody>
          <a:bodyPr vert="horz" lIns="36576" tIns="36576" rIns="36576" bIns="36576" rtlCol="0" anchor="t" anchorCtr="0">
            <a:no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5/24/2022</a:t>
            </a:fld>
            <a:endParaRPr lang="en-US" dirty="0"/>
          </a:p>
        </p:txBody>
      </p:sp>
      <p:sp>
        <p:nvSpPr>
          <p:cNvPr id="6" name="Text Placeholder 5"/>
          <p:cNvSpPr>
            <a:spLocks noGrp="1"/>
          </p:cNvSpPr>
          <p:nvPr>
            <p:ph type="body" idx="1"/>
          </p:nvPr>
        </p:nvSpPr>
        <p:spPr>
          <a:xfrm>
            <a:off x="647653"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6"/>
      <p:tags r:id="rId17"/>
    </p:custDataLst>
    <p:extLst>
      <p:ext uri="{BB962C8B-B14F-4D97-AF65-F5344CB8AC3E}">
        <p14:creationId xmlns:p14="http://schemas.microsoft.com/office/powerpoint/2010/main" val="42482806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989063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ori.hhs.gov/sites/default/files/2020-05/11.%20Can%20you%20Spot%20Scalabl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2.xml"/><Relationship Id="rId1" Type="http://schemas.openxmlformats.org/officeDocument/2006/relationships/tags" Target="../tags/tag4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orbes.com/sites/jonathanwai/2021/05/10/how-improving-research-practices-can-enhance-education-research-and-policy/?sh=b4f4cde56c3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journals.sagepub.com/doi/full/10.3102/0013189X1454551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48.xml"/><Relationship Id="rId5" Type="http://schemas.openxmlformats.org/officeDocument/2006/relationships/image" Target="../media/image17.png"/><Relationship Id="rId4" Type="http://schemas.openxmlformats.org/officeDocument/2006/relationships/hyperlink" Target="bit.ly/rcr2022"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49.xml"/><Relationship Id="rId5" Type="http://schemas.openxmlformats.org/officeDocument/2006/relationships/image" Target="../media/image18.png"/><Relationship Id="rId4" Type="http://schemas.openxmlformats.org/officeDocument/2006/relationships/hyperlink" Target="mailto:rio@research.ufl.edu"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7.xml"/><Relationship Id="rId1" Type="http://schemas.openxmlformats.org/officeDocument/2006/relationships/tags" Target="../tags/tag5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9.png"/><Relationship Id="rId4" Type="http://schemas.openxmlformats.org/officeDocument/2006/relationships/hyperlink" Target="https://research.ufl.edu/research-roundtable-podcast.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7.xml"/><Relationship Id="rId4" Type="http://schemas.openxmlformats.org/officeDocument/2006/relationships/hyperlink" Target="mailto:rio@research.ufl.edu"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374" y="1533655"/>
            <a:ext cx="7867911" cy="300082"/>
          </a:xfrm>
          <a:prstGeom prst="rect">
            <a:avLst/>
          </a:prstGeom>
          <a:noFill/>
        </p:spPr>
        <p:txBody>
          <a:bodyPr wrap="square" rtlCol="0">
            <a:spAutoFit/>
          </a:bodyPr>
          <a:lstStyle/>
          <a:p>
            <a:endParaRPr lang="en-US" sz="1350" dirty="0"/>
          </a:p>
        </p:txBody>
      </p:sp>
      <p:sp>
        <p:nvSpPr>
          <p:cNvPr id="10" name="TextBox 9"/>
          <p:cNvSpPr txBox="1"/>
          <p:nvPr/>
        </p:nvSpPr>
        <p:spPr>
          <a:xfrm>
            <a:off x="37717" y="2517571"/>
            <a:ext cx="12154283" cy="586443"/>
          </a:xfrm>
          <a:prstGeom prst="rect">
            <a:avLst/>
          </a:prstGeom>
          <a:noFill/>
        </p:spPr>
        <p:txBody>
          <a:bodyPr wrap="square" rtlCol="0">
            <a:spAutoFit/>
          </a:bodyPr>
          <a:lstStyle/>
          <a:p>
            <a:pPr algn="ctr">
              <a:lnSpc>
                <a:spcPts val="3750"/>
              </a:lnSpc>
            </a:pPr>
            <a:r>
              <a:rPr lang="en-US" sz="3800" b="1" dirty="0">
                <a:latin typeface="Gentona SemiBold" charset="0"/>
                <a:ea typeface="Gentona SemiBold" charset="0"/>
                <a:cs typeface="Gentona SemiBold" charset="0"/>
              </a:rPr>
              <a:t>RCR Summer Seminar Series 2022</a:t>
            </a:r>
          </a:p>
        </p:txBody>
      </p:sp>
      <p:sp>
        <p:nvSpPr>
          <p:cNvPr id="9" name="Rectangle 8"/>
          <p:cNvSpPr/>
          <p:nvPr/>
        </p:nvSpPr>
        <p:spPr>
          <a:xfrm>
            <a:off x="1659706" y="3490506"/>
            <a:ext cx="9741358" cy="1200329"/>
          </a:xfrm>
          <a:prstGeom prst="rect">
            <a:avLst/>
          </a:prstGeom>
        </p:spPr>
        <p:txBody>
          <a:bodyPr wrap="square">
            <a:spAutoFit/>
          </a:bodyPr>
          <a:lstStyle/>
          <a:p>
            <a:pPr defTabSz="685800"/>
            <a:r>
              <a:rPr lang="en-US" b="1" dirty="0" smtClean="0">
                <a:latin typeface="Gentona SemiBold" charset="0"/>
                <a:ea typeface="Gentona SemiBold" charset="0"/>
                <a:cs typeface="Gentona SemiBold" charset="0"/>
              </a:rPr>
              <a:t>Michelle Leonard </a:t>
            </a:r>
            <a:r>
              <a:rPr lang="en-US" dirty="0" smtClean="0">
                <a:latin typeface="Gentona SemiBold" charset="0"/>
                <a:ea typeface="Gentona SemiBold" charset="0"/>
                <a:cs typeface="Gentona SemiBold" charset="0"/>
              </a:rPr>
              <a:t>| Assistant </a:t>
            </a:r>
            <a:r>
              <a:rPr lang="en-US" dirty="0">
                <a:latin typeface="Gentona SemiBold" charset="0"/>
                <a:ea typeface="Gentona SemiBold" charset="0"/>
                <a:cs typeface="Gentona SemiBold" charset="0"/>
              </a:rPr>
              <a:t>Director, Education &amp; Training Programs | UF Research</a:t>
            </a:r>
          </a:p>
          <a:p>
            <a:pPr defTabSz="685800"/>
            <a:r>
              <a:rPr lang="en-US" b="1" dirty="0">
                <a:latin typeface="Gentona SemiBold" charset="0"/>
                <a:ea typeface="Gentona SemiBold" charset="0"/>
                <a:cs typeface="Gentona SemiBold" charset="0"/>
              </a:rPr>
              <a:t>Bob Kolb </a:t>
            </a:r>
            <a:r>
              <a:rPr lang="en-US" dirty="0">
                <a:latin typeface="Gentona SemiBold" charset="0"/>
                <a:ea typeface="Gentona SemiBold" charset="0"/>
                <a:cs typeface="Gentona SemiBold" charset="0"/>
              </a:rPr>
              <a:t>| Assistant Director, Clinical Research | UF CTSI</a:t>
            </a:r>
          </a:p>
          <a:p>
            <a:pPr defTabSz="685800"/>
            <a:r>
              <a:rPr lang="en-US" b="1" dirty="0">
                <a:latin typeface="Gentona SemiBold" charset="0"/>
                <a:ea typeface="Gentona SemiBold" charset="0"/>
                <a:cs typeface="Gentona SemiBold" charset="0"/>
              </a:rPr>
              <a:t>Cassandra Farley </a:t>
            </a:r>
            <a:r>
              <a:rPr lang="en-US" dirty="0">
                <a:latin typeface="Gentona SemiBold" charset="0"/>
                <a:ea typeface="Gentona SemiBold" charset="0"/>
                <a:cs typeface="Gentona SemiBold" charset="0"/>
              </a:rPr>
              <a:t>| Research Integrity Officer | UF </a:t>
            </a:r>
            <a:r>
              <a:rPr lang="en-US" dirty="0" smtClean="0">
                <a:latin typeface="Gentona SemiBold" charset="0"/>
                <a:ea typeface="Gentona SemiBold" charset="0"/>
                <a:cs typeface="Gentona SemiBold" charset="0"/>
              </a:rPr>
              <a:t>Research</a:t>
            </a:r>
          </a:p>
          <a:p>
            <a:pPr defTabSz="685800"/>
            <a:r>
              <a:rPr lang="en-US" b="1" dirty="0" smtClean="0">
                <a:latin typeface="Gentona SemiBold" charset="0"/>
                <a:ea typeface="Gentona SemiBold" charset="0"/>
                <a:cs typeface="Gentona SemiBold" charset="0"/>
              </a:rPr>
              <a:t>Terry </a:t>
            </a:r>
            <a:r>
              <a:rPr lang="en-US" b="1" dirty="0">
                <a:latin typeface="Gentona SemiBold" charset="0"/>
                <a:ea typeface="Gentona SemiBold" charset="0"/>
                <a:cs typeface="Gentona SemiBold" charset="0"/>
              </a:rPr>
              <a:t>Selfe </a:t>
            </a:r>
            <a:r>
              <a:rPr lang="en-US" dirty="0">
                <a:latin typeface="Gentona SemiBold" charset="0"/>
                <a:ea typeface="Gentona SemiBold" charset="0"/>
                <a:cs typeface="Gentona SemiBold" charset="0"/>
              </a:rPr>
              <a:t>| Translational Research &amp; Impact Librarian | UF Health Science Center </a:t>
            </a:r>
            <a:r>
              <a:rPr lang="en-US" dirty="0" smtClean="0">
                <a:latin typeface="Gentona SemiBold" charset="0"/>
                <a:ea typeface="Gentona SemiBold" charset="0"/>
                <a:cs typeface="Gentona SemiBold" charset="0"/>
              </a:rPr>
              <a:t>Libraries</a:t>
            </a:r>
            <a:endParaRPr lang="en-US" dirty="0">
              <a:latin typeface="Gentona SemiBold" charset="0"/>
              <a:ea typeface="Gentona SemiBold" charset="0"/>
              <a:cs typeface="Gentona SemiBold" charset="0"/>
            </a:endParaRPr>
          </a:p>
        </p:txBody>
      </p:sp>
      <p:sp>
        <p:nvSpPr>
          <p:cNvPr id="2" name="TextBox 1">
            <a:extLst>
              <a:ext uri="{FF2B5EF4-FFF2-40B4-BE49-F238E27FC236}">
                <a16:creationId xmlns:a16="http://schemas.microsoft.com/office/drawing/2014/main" id="{4538FC0E-5136-4932-9706-C125D1DC7C53}"/>
              </a:ext>
            </a:extLst>
          </p:cNvPr>
          <p:cNvSpPr txBox="1"/>
          <p:nvPr/>
        </p:nvSpPr>
        <p:spPr>
          <a:xfrm>
            <a:off x="303194" y="6050262"/>
            <a:ext cx="5106511" cy="809132"/>
          </a:xfrm>
          <a:prstGeom prst="rect">
            <a:avLst/>
          </a:prstGeom>
          <a:noFill/>
        </p:spPr>
        <p:txBody>
          <a:bodyPr wrap="square" rtlCol="0">
            <a:spAutoFit/>
          </a:bodyPr>
          <a:lstStyle/>
          <a:p>
            <a:pPr marL="0" marR="0">
              <a:lnSpc>
                <a:spcPct val="107000"/>
              </a:lnSpc>
              <a:spcBef>
                <a:spcPts val="0"/>
              </a:spcBef>
              <a:spcAft>
                <a:spcPts val="800"/>
              </a:spcAft>
            </a:pPr>
            <a:r>
              <a:rPr lang="en-US" sz="1100" dirty="0">
                <a:effectLst/>
                <a:latin typeface="Palatino Linotype" panose="02040502050505030304" pitchFamily="18"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100" i="1" dirty="0">
                <a:effectLst/>
                <a:latin typeface="Palatino Linotype" panose="02040502050505030304" pitchFamily="18"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Dept. of Health and Human Services.</a:t>
            </a:r>
            <a:endParaRPr lang="en-US" sz="1100" dirty="0">
              <a:effectLst/>
              <a:latin typeface="Palatino Linotype" panose="0204050205050503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401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6284" y="336560"/>
            <a:ext cx="3581939" cy="5578103"/>
          </a:xfrm>
        </p:spPr>
        <p:txBody>
          <a:bodyPr/>
          <a:lstStyle/>
          <a:p>
            <a:r>
              <a:rPr lang="en-US" sz="4000" dirty="0" smtClean="0"/>
              <a:t>Can </a:t>
            </a:r>
            <a:r>
              <a:rPr lang="en-US" sz="4000" dirty="0" smtClean="0"/>
              <a:t>you spot the research misconduct?</a:t>
            </a:r>
            <a:endParaRPr lang="en-US" dirty="0"/>
          </a:p>
        </p:txBody>
      </p:sp>
      <p:pic>
        <p:nvPicPr>
          <p:cNvPr id="4" name="Picture 3"/>
          <p:cNvPicPr>
            <a:picLocks noChangeAspect="1"/>
          </p:cNvPicPr>
          <p:nvPr/>
        </p:nvPicPr>
        <p:blipFill>
          <a:blip r:embed="rId2"/>
          <a:stretch>
            <a:fillRect/>
          </a:stretch>
        </p:blipFill>
        <p:spPr>
          <a:xfrm>
            <a:off x="0" y="252268"/>
            <a:ext cx="8291332" cy="6605732"/>
          </a:xfrm>
          <a:prstGeom prst="rect">
            <a:avLst/>
          </a:prstGeom>
        </p:spPr>
      </p:pic>
    </p:spTree>
    <p:extLst>
      <p:ext uri="{BB962C8B-B14F-4D97-AF65-F5344CB8AC3E}">
        <p14:creationId xmlns:p14="http://schemas.microsoft.com/office/powerpoint/2010/main" val="69379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53802" y="4909536"/>
            <a:ext cx="8696325" cy="1866900"/>
          </a:xfrm>
          <a:prstGeom prst="rect">
            <a:avLst/>
          </a:prstGeom>
        </p:spPr>
      </p:pic>
      <p:pic>
        <p:nvPicPr>
          <p:cNvPr id="4" name="Picture 3"/>
          <p:cNvPicPr>
            <a:picLocks noChangeAspect="1"/>
          </p:cNvPicPr>
          <p:nvPr/>
        </p:nvPicPr>
        <p:blipFill>
          <a:blip r:embed="rId3"/>
          <a:stretch>
            <a:fillRect/>
          </a:stretch>
        </p:blipFill>
        <p:spPr>
          <a:xfrm>
            <a:off x="253802" y="328011"/>
            <a:ext cx="11753850" cy="4581525"/>
          </a:xfrm>
          <a:prstGeom prst="rect">
            <a:avLst/>
          </a:prstGeom>
        </p:spPr>
      </p:pic>
      <p:sp>
        <p:nvSpPr>
          <p:cNvPr id="6" name="Rectangle 5"/>
          <p:cNvSpPr/>
          <p:nvPr/>
        </p:nvSpPr>
        <p:spPr>
          <a:xfrm>
            <a:off x="8950127" y="4909536"/>
            <a:ext cx="3057525" cy="186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Source</a:t>
            </a:r>
            <a:r>
              <a:rPr lang="en-US" sz="1200" dirty="0" smtClean="0">
                <a:solidFill>
                  <a:schemeClr val="tx1"/>
                </a:solidFill>
              </a:rPr>
              <a:t>: </a:t>
            </a:r>
            <a:r>
              <a:rPr lang="en-US" sz="1100" dirty="0" smtClean="0">
                <a:solidFill>
                  <a:schemeClr val="tx1"/>
                </a:solidFill>
                <a:hlinkClick r:id="rId4"/>
              </a:rPr>
              <a:t>https</a:t>
            </a:r>
            <a:r>
              <a:rPr lang="en-US" sz="1100" dirty="0">
                <a:solidFill>
                  <a:schemeClr val="tx1"/>
                </a:solidFill>
                <a:hlinkClick r:id="rId4"/>
              </a:rPr>
              <a:t>://ori.hhs.gov/sites/default/files/2020-05/11.%</a:t>
            </a:r>
            <a:r>
              <a:rPr lang="en-US" sz="1100" dirty="0" smtClean="0">
                <a:solidFill>
                  <a:schemeClr val="tx1"/>
                </a:solidFill>
                <a:hlinkClick r:id="rId4"/>
              </a:rPr>
              <a:t>20Can%20you%20Spot%20Scalable.pdf</a:t>
            </a:r>
            <a:r>
              <a:rPr lang="en-US" sz="1100" dirty="0" smtClean="0">
                <a:solidFill>
                  <a:schemeClr val="tx1"/>
                </a:solidFill>
              </a:rPr>
              <a:t> </a:t>
            </a:r>
            <a:endParaRPr lang="en-US" sz="1100" dirty="0">
              <a:solidFill>
                <a:schemeClr val="tx1"/>
              </a:solidFill>
            </a:endParaRPr>
          </a:p>
        </p:txBody>
      </p:sp>
    </p:spTree>
    <p:extLst>
      <p:ext uri="{BB962C8B-B14F-4D97-AF65-F5344CB8AC3E}">
        <p14:creationId xmlns:p14="http://schemas.microsoft.com/office/powerpoint/2010/main" val="2204636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304" y="383009"/>
            <a:ext cx="10515600" cy="1325563"/>
          </a:xfrm>
        </p:spPr>
        <p:txBody>
          <a:bodyPr>
            <a:normAutofit/>
          </a:bodyPr>
          <a:lstStyle/>
          <a:p>
            <a:r>
              <a:rPr lang="en-US" dirty="0" smtClean="0"/>
              <a:t>Research Misconduct at a Glance</a:t>
            </a:r>
            <a:endParaRPr lang="en-US" dirty="0"/>
          </a:p>
        </p:txBody>
      </p:sp>
      <p:sp>
        <p:nvSpPr>
          <p:cNvPr id="2" name="Content Placeholder 1"/>
          <p:cNvSpPr>
            <a:spLocks noGrp="1"/>
          </p:cNvSpPr>
          <p:nvPr>
            <p:ph idx="1"/>
          </p:nvPr>
        </p:nvSpPr>
        <p:spPr>
          <a:xfrm>
            <a:off x="699304" y="1610284"/>
            <a:ext cx="6164484" cy="4181636"/>
          </a:xfrm>
        </p:spPr>
        <p:txBody>
          <a:bodyPr>
            <a:noAutofit/>
          </a:bodyPr>
          <a:lstStyle/>
          <a:p>
            <a:r>
              <a:rPr lang="en-US" dirty="0"/>
              <a:t>UF Regulation 1.0101 – </a:t>
            </a:r>
            <a:r>
              <a:rPr lang="en-US" dirty="0" smtClean="0"/>
              <a:t>Research Integrity</a:t>
            </a:r>
            <a:endParaRPr lang="en-US" dirty="0"/>
          </a:p>
          <a:p>
            <a:pPr lvl="1"/>
            <a:r>
              <a:rPr lang="en-US" dirty="0" smtClean="0"/>
              <a:t>Regulation and associated policy closely follow </a:t>
            </a:r>
            <a:r>
              <a:rPr lang="en-US" dirty="0"/>
              <a:t>PHS policy</a:t>
            </a:r>
          </a:p>
          <a:p>
            <a:r>
              <a:rPr lang="en-US" dirty="0" smtClean="0"/>
              <a:t>The RM process is highly regulated</a:t>
            </a:r>
          </a:p>
          <a:p>
            <a:pPr lvl="1"/>
            <a:r>
              <a:rPr lang="en-US" dirty="0" smtClean="0"/>
              <a:t>Proceedings confidential</a:t>
            </a:r>
          </a:p>
          <a:p>
            <a:pPr lvl="1"/>
            <a:r>
              <a:rPr lang="en-US" dirty="0" smtClean="0"/>
              <a:t>Consequences are severe</a:t>
            </a:r>
          </a:p>
          <a:p>
            <a:pPr lvl="1"/>
            <a:r>
              <a:rPr lang="en-US" dirty="0" smtClean="0"/>
              <a:t>Process designed to ensure due process</a:t>
            </a:r>
          </a:p>
          <a:p>
            <a:r>
              <a:rPr lang="en-US" dirty="0" smtClean="0"/>
              <a:t>UF employees and students have an obligation to report and an obligation to participate in RM proceedings</a:t>
            </a: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873"/>
          <a:stretch/>
        </p:blipFill>
        <p:spPr>
          <a:xfrm>
            <a:off x="7315200" y="1690688"/>
            <a:ext cx="4350634" cy="4020828"/>
          </a:xfrm>
          <a:prstGeom prst="rect">
            <a:avLst/>
          </a:prstGeom>
        </p:spPr>
      </p:pic>
    </p:spTree>
    <p:extLst>
      <p:ext uri="{BB962C8B-B14F-4D97-AF65-F5344CB8AC3E}">
        <p14:creationId xmlns:p14="http://schemas.microsoft.com/office/powerpoint/2010/main" val="830053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22408"/>
            <a:ext cx="10515600" cy="1325563"/>
          </a:xfrm>
        </p:spPr>
        <p:txBody>
          <a:bodyPr>
            <a:normAutofit/>
          </a:bodyPr>
          <a:lstStyle/>
          <a:p>
            <a:r>
              <a:rPr lang="en-US" dirty="0" smtClean="0"/>
              <a:t>Research Misconduct</a:t>
            </a:r>
            <a:endParaRPr lang="en-US" dirty="0"/>
          </a:p>
        </p:txBody>
      </p:sp>
      <p:sp>
        <p:nvSpPr>
          <p:cNvPr id="2" name="Content Placeholder 1"/>
          <p:cNvSpPr>
            <a:spLocks noGrp="1"/>
          </p:cNvSpPr>
          <p:nvPr>
            <p:ph idx="1"/>
          </p:nvPr>
        </p:nvSpPr>
        <p:spPr>
          <a:xfrm>
            <a:off x="805285" y="1258466"/>
            <a:ext cx="10515600" cy="4351338"/>
          </a:xfrm>
        </p:spPr>
        <p:txBody>
          <a:bodyPr/>
          <a:lstStyle/>
          <a:p>
            <a:pPr marL="0" indent="0">
              <a:buNone/>
            </a:pPr>
            <a:r>
              <a:rPr lang="en-US" b="0" dirty="0">
                <a:latin typeface="+mj-lt"/>
              </a:rPr>
              <a:t>Research misconduct means </a:t>
            </a:r>
            <a:r>
              <a:rPr lang="en-US" dirty="0">
                <a:solidFill>
                  <a:srgbClr val="00B050"/>
                </a:solidFill>
                <a:latin typeface="+mj-lt"/>
              </a:rPr>
              <a:t>fabrication</a:t>
            </a:r>
            <a:r>
              <a:rPr lang="en-US" b="0" dirty="0">
                <a:latin typeface="+mj-lt"/>
              </a:rPr>
              <a:t>, </a:t>
            </a:r>
            <a:r>
              <a:rPr lang="en-US" dirty="0">
                <a:solidFill>
                  <a:srgbClr val="0070C0"/>
                </a:solidFill>
                <a:latin typeface="+mj-lt"/>
              </a:rPr>
              <a:t>falsification</a:t>
            </a:r>
            <a:r>
              <a:rPr lang="en-US" b="0" dirty="0">
                <a:latin typeface="+mj-lt"/>
              </a:rPr>
              <a:t>, or </a:t>
            </a:r>
            <a:r>
              <a:rPr lang="en-US" dirty="0">
                <a:solidFill>
                  <a:schemeClr val="accent2">
                    <a:lumMod val="75000"/>
                  </a:schemeClr>
                </a:solidFill>
                <a:latin typeface="+mj-lt"/>
              </a:rPr>
              <a:t>plagiarism</a:t>
            </a:r>
            <a:r>
              <a:rPr lang="en-US" b="0" dirty="0">
                <a:solidFill>
                  <a:schemeClr val="accent6">
                    <a:lumMod val="75000"/>
                  </a:schemeClr>
                </a:solidFill>
                <a:latin typeface="+mj-lt"/>
              </a:rPr>
              <a:t> </a:t>
            </a:r>
            <a:r>
              <a:rPr lang="en-US" b="0" dirty="0">
                <a:latin typeface="+mj-lt"/>
              </a:rPr>
              <a:t>in proposing, performing, or reviewing research, or in reporting research results.</a:t>
            </a:r>
          </a:p>
          <a:p>
            <a:pPr algn="ctr">
              <a:spcBef>
                <a:spcPts val="0"/>
              </a:spcBef>
            </a:pPr>
            <a:endParaRPr lang="en-US" sz="1000" b="0" dirty="0">
              <a:latin typeface="+mj-lt"/>
            </a:endParaRPr>
          </a:p>
          <a:p>
            <a:pPr marL="0" indent="0" algn="ctr">
              <a:spcBef>
                <a:spcPts val="0"/>
              </a:spcBef>
              <a:buNone/>
            </a:pPr>
            <a:r>
              <a:rPr lang="en-US" sz="2600" b="0" i="1" dirty="0">
                <a:latin typeface="+mj-lt"/>
              </a:rPr>
              <a:t>Does not include honest error, differences of opinion, or authorship disputes</a:t>
            </a:r>
            <a:r>
              <a:rPr lang="en-US" sz="2600" b="0" i="1" dirty="0" smtClean="0">
                <a:latin typeface="+mj-lt"/>
              </a:rPr>
              <a:t>.</a:t>
            </a:r>
            <a:endParaRPr lang="en-US" sz="2600" b="0" i="1"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2103732855"/>
              </p:ext>
            </p:extLst>
          </p:nvPr>
        </p:nvGraphicFramePr>
        <p:xfrm>
          <a:off x="1" y="3140951"/>
          <a:ext cx="12192000" cy="368443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773030738"/>
                    </a:ext>
                  </a:extLst>
                </a:gridCol>
                <a:gridCol w="4064000">
                  <a:extLst>
                    <a:ext uri="{9D8B030D-6E8A-4147-A177-3AD203B41FA5}">
                      <a16:colId xmlns:a16="http://schemas.microsoft.com/office/drawing/2014/main" val="1656905340"/>
                    </a:ext>
                  </a:extLst>
                </a:gridCol>
                <a:gridCol w="4064000">
                  <a:extLst>
                    <a:ext uri="{9D8B030D-6E8A-4147-A177-3AD203B41FA5}">
                      <a16:colId xmlns:a16="http://schemas.microsoft.com/office/drawing/2014/main" val="3385468172"/>
                    </a:ext>
                  </a:extLst>
                </a:gridCol>
              </a:tblGrid>
              <a:tr h="602264">
                <a:tc>
                  <a:txBody>
                    <a:bodyPr/>
                    <a:lstStyle/>
                    <a:p>
                      <a:pPr algn="ctr"/>
                      <a:r>
                        <a:rPr lang="en-US" sz="2800" dirty="0" smtClean="0">
                          <a:solidFill>
                            <a:schemeClr val="bg1"/>
                          </a:solidFill>
                        </a:rPr>
                        <a:t>Fabrication</a:t>
                      </a:r>
                      <a:endParaRPr lang="en-US" sz="2800" dirty="0">
                        <a:solidFill>
                          <a:schemeClr val="bg1"/>
                        </a:solidFill>
                      </a:endParaRPr>
                    </a:p>
                  </a:txBody>
                  <a:tcPr>
                    <a:solidFill>
                      <a:schemeClr val="accent6"/>
                    </a:solidFill>
                  </a:tcPr>
                </a:tc>
                <a:tc>
                  <a:txBody>
                    <a:bodyPr/>
                    <a:lstStyle/>
                    <a:p>
                      <a:pPr algn="ctr"/>
                      <a:r>
                        <a:rPr lang="en-US" sz="2800" dirty="0" smtClean="0">
                          <a:solidFill>
                            <a:schemeClr val="bg1"/>
                          </a:solidFill>
                        </a:rPr>
                        <a:t>Falsification</a:t>
                      </a:r>
                      <a:endParaRPr lang="en-US" sz="2800" dirty="0">
                        <a:solidFill>
                          <a:schemeClr val="bg1"/>
                        </a:solidFill>
                      </a:endParaRPr>
                    </a:p>
                  </a:txBody>
                  <a:tcPr/>
                </a:tc>
                <a:tc>
                  <a:txBody>
                    <a:bodyPr/>
                    <a:lstStyle/>
                    <a:p>
                      <a:pPr algn="ctr"/>
                      <a:r>
                        <a:rPr lang="en-US" sz="2800" b="1" kern="1200" dirty="0" smtClean="0">
                          <a:solidFill>
                            <a:schemeClr val="bg1"/>
                          </a:solidFill>
                          <a:latin typeface="+mn-lt"/>
                          <a:ea typeface="+mn-ea"/>
                          <a:cs typeface="+mn-cs"/>
                        </a:rPr>
                        <a:t>Plagiarism</a:t>
                      </a:r>
                      <a:endParaRPr lang="en-US" sz="2800" dirty="0">
                        <a:solidFill>
                          <a:schemeClr val="bg1"/>
                        </a:solidFill>
                      </a:endParaRPr>
                    </a:p>
                  </a:txBody>
                  <a:tcPr>
                    <a:solidFill>
                      <a:schemeClr val="accent2"/>
                    </a:solidFill>
                  </a:tcPr>
                </a:tc>
                <a:extLst>
                  <a:ext uri="{0D108BD9-81ED-4DB2-BD59-A6C34878D82A}">
                    <a16:rowId xmlns:a16="http://schemas.microsoft.com/office/drawing/2014/main" val="3217426634"/>
                  </a:ext>
                </a:extLst>
              </a:tr>
              <a:tr h="3082167">
                <a:tc>
                  <a:txBody>
                    <a:bodyPr/>
                    <a:lstStyle/>
                    <a:p>
                      <a:pPr marL="0" indent="0">
                        <a:buNone/>
                      </a:pPr>
                      <a:r>
                        <a:rPr lang="en-US" sz="2400" b="0" u="sng" kern="1200" dirty="0" smtClean="0">
                          <a:solidFill>
                            <a:schemeClr val="dk1"/>
                          </a:solidFill>
                          <a:latin typeface="+mn-lt"/>
                          <a:ea typeface="+mn-ea"/>
                          <a:cs typeface="+mn-cs"/>
                        </a:rPr>
                        <a:t>Making up </a:t>
                      </a:r>
                      <a:r>
                        <a:rPr lang="en-US" sz="2400" b="0" kern="1200" dirty="0" smtClean="0">
                          <a:solidFill>
                            <a:schemeClr val="dk1"/>
                          </a:solidFill>
                          <a:latin typeface="+mn-lt"/>
                          <a:ea typeface="+mn-ea"/>
                          <a:cs typeface="+mn-cs"/>
                        </a:rPr>
                        <a:t>data or results and recording or reporting them</a:t>
                      </a:r>
                      <a:endParaRPr lang="en-US" sz="2400" b="0" kern="1200" dirty="0">
                        <a:solidFill>
                          <a:schemeClr val="dk1"/>
                        </a:solidFill>
                        <a:latin typeface="+mn-lt"/>
                        <a:ea typeface="+mn-ea"/>
                        <a:cs typeface="+mn-cs"/>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u="sng" kern="1200" dirty="0" smtClean="0">
                          <a:solidFill>
                            <a:schemeClr val="dk1"/>
                          </a:solidFill>
                          <a:latin typeface="+mn-lt"/>
                          <a:ea typeface="+mn-ea"/>
                          <a:cs typeface="+mn-cs"/>
                        </a:rPr>
                        <a:t>Manipulating</a:t>
                      </a:r>
                      <a:r>
                        <a:rPr lang="en-US" sz="2400" b="0" kern="1200" dirty="0" smtClean="0">
                          <a:solidFill>
                            <a:schemeClr val="dk1"/>
                          </a:solidFill>
                          <a:latin typeface="+mn-lt"/>
                          <a:ea typeface="+mn-ea"/>
                          <a:cs typeface="+mn-cs"/>
                        </a:rPr>
                        <a:t> research materials, equipment, or processes, or</a:t>
                      </a:r>
                      <a:r>
                        <a:rPr lang="en-US" sz="2400" b="0" kern="1200" baseline="0" dirty="0" smtClean="0">
                          <a:solidFill>
                            <a:schemeClr val="dk1"/>
                          </a:solidFill>
                          <a:latin typeface="+mn-lt"/>
                          <a:ea typeface="+mn-ea"/>
                          <a:cs typeface="+mn-cs"/>
                        </a:rPr>
                        <a:t> </a:t>
                      </a:r>
                      <a:r>
                        <a:rPr lang="en-US" sz="2400" b="0" kern="1200" dirty="0" smtClean="0">
                          <a:solidFill>
                            <a:schemeClr val="dk1"/>
                          </a:solidFill>
                          <a:latin typeface="+mn-lt"/>
                          <a:ea typeface="+mn-ea"/>
                          <a:cs typeface="+mn-cs"/>
                        </a:rPr>
                        <a:t>changing or omitting data or results such that the research is not accurately represented in the research record</a:t>
                      </a:r>
                      <a:endParaRPr lang="en-US" sz="3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latin typeface="+mn-lt"/>
                          <a:ea typeface="+mn-ea"/>
                          <a:cs typeface="+mn-cs"/>
                        </a:rPr>
                        <a:t>The </a:t>
                      </a:r>
                      <a:r>
                        <a:rPr lang="en-US" sz="2400" b="0" u="sng" kern="1200" dirty="0" smtClean="0">
                          <a:solidFill>
                            <a:schemeClr val="dk1"/>
                          </a:solidFill>
                          <a:latin typeface="+mn-lt"/>
                          <a:ea typeface="+mn-ea"/>
                          <a:cs typeface="+mn-cs"/>
                        </a:rPr>
                        <a:t>appropriation</a:t>
                      </a:r>
                      <a:r>
                        <a:rPr lang="en-US" sz="2400" b="0" kern="1200" dirty="0" smtClean="0">
                          <a:solidFill>
                            <a:schemeClr val="dk1"/>
                          </a:solidFill>
                          <a:latin typeface="+mn-lt"/>
                          <a:ea typeface="+mn-ea"/>
                          <a:cs typeface="+mn-cs"/>
                        </a:rPr>
                        <a:t> of another person’s ideas, processes, results, or works </a:t>
                      </a:r>
                      <a:r>
                        <a:rPr lang="en-US" sz="2400" b="0" u="sng" kern="1200" dirty="0" smtClean="0">
                          <a:solidFill>
                            <a:schemeClr val="dk1"/>
                          </a:solidFill>
                          <a:latin typeface="+mn-lt"/>
                          <a:ea typeface="+mn-ea"/>
                          <a:cs typeface="+mn-cs"/>
                        </a:rPr>
                        <a:t>without giving appropriate credit</a:t>
                      </a:r>
                    </a:p>
                  </a:txBody>
                  <a:tcPr>
                    <a:solidFill>
                      <a:schemeClr val="accent2">
                        <a:lumMod val="20000"/>
                        <a:lumOff val="80000"/>
                      </a:schemeClr>
                    </a:solidFill>
                  </a:tcPr>
                </a:tc>
                <a:extLst>
                  <a:ext uri="{0D108BD9-81ED-4DB2-BD59-A6C34878D82A}">
                    <a16:rowId xmlns:a16="http://schemas.microsoft.com/office/drawing/2014/main" val="3128839985"/>
                  </a:ext>
                </a:extLst>
              </a:tr>
            </a:tbl>
          </a:graphicData>
        </a:graphic>
      </p:graphicFrame>
    </p:spTree>
    <p:extLst>
      <p:ext uri="{BB962C8B-B14F-4D97-AF65-F5344CB8AC3E}">
        <p14:creationId xmlns:p14="http://schemas.microsoft.com/office/powerpoint/2010/main" val="166646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952"/>
            <a:ext cx="11014276" cy="1325563"/>
          </a:xfrm>
        </p:spPr>
        <p:txBody>
          <a:bodyPr/>
          <a:lstStyle/>
          <a:p>
            <a:r>
              <a:rPr lang="en-US" dirty="0" smtClean="0"/>
              <a:t>Quick Detour: Students and RM</a:t>
            </a:r>
            <a:endParaRPr lang="en-US" dirty="0"/>
          </a:p>
        </p:txBody>
      </p:sp>
      <p:sp>
        <p:nvSpPr>
          <p:cNvPr id="3" name="Content Placeholder 2"/>
          <p:cNvSpPr>
            <a:spLocks noGrp="1"/>
          </p:cNvSpPr>
          <p:nvPr>
            <p:ph idx="1"/>
          </p:nvPr>
        </p:nvSpPr>
        <p:spPr>
          <a:xfrm>
            <a:off x="838200" y="1397360"/>
            <a:ext cx="10515600" cy="4876117"/>
          </a:xfrm>
        </p:spPr>
        <p:txBody>
          <a:bodyPr>
            <a:normAutofit fontScale="55000" lnSpcReduction="20000"/>
          </a:bodyPr>
          <a:lstStyle/>
          <a:p>
            <a:pPr marL="0" indent="0">
              <a:lnSpc>
                <a:spcPct val="120000"/>
              </a:lnSpc>
              <a:spcBef>
                <a:spcPts val="0"/>
              </a:spcBef>
              <a:buNone/>
            </a:pPr>
            <a:r>
              <a:rPr lang="en-US" sz="3800" dirty="0" smtClean="0"/>
              <a:t>UF Student </a:t>
            </a:r>
            <a:r>
              <a:rPr lang="en-US" sz="3800" dirty="0"/>
              <a:t>Honor </a:t>
            </a:r>
            <a:r>
              <a:rPr lang="en-US" sz="3800" dirty="0" smtClean="0"/>
              <a:t>Code</a:t>
            </a:r>
          </a:p>
          <a:p>
            <a:pPr marL="0" indent="0">
              <a:lnSpc>
                <a:spcPct val="120000"/>
              </a:lnSpc>
              <a:spcBef>
                <a:spcPts val="0"/>
              </a:spcBef>
              <a:buNone/>
            </a:pPr>
            <a:endParaRPr lang="en-US" dirty="0"/>
          </a:p>
          <a:p>
            <a:pPr marL="0" indent="0">
              <a:lnSpc>
                <a:spcPct val="120000"/>
              </a:lnSpc>
              <a:spcBef>
                <a:spcPts val="0"/>
              </a:spcBef>
              <a:buNone/>
            </a:pPr>
            <a:r>
              <a:rPr lang="en-US" sz="3300" dirty="0" smtClean="0"/>
              <a:t>(3) </a:t>
            </a:r>
            <a:r>
              <a:rPr lang="en-US" sz="3200" b="1" dirty="0" smtClean="0"/>
              <a:t>Violations </a:t>
            </a:r>
            <a:r>
              <a:rPr lang="en-US" sz="3200" b="1" dirty="0"/>
              <a:t>of the Student Honor Code. </a:t>
            </a:r>
            <a:r>
              <a:rPr lang="en-US" sz="3200" dirty="0"/>
              <a:t>Every University Student is subject to the following Honor Pledge:</a:t>
            </a:r>
          </a:p>
          <a:p>
            <a:pPr marL="0" indent="0">
              <a:lnSpc>
                <a:spcPct val="120000"/>
              </a:lnSpc>
              <a:spcBef>
                <a:spcPts val="0"/>
              </a:spcBef>
              <a:buNone/>
            </a:pPr>
            <a:endParaRPr lang="en-US" sz="3200" dirty="0"/>
          </a:p>
          <a:p>
            <a:pPr marL="625475" indent="0">
              <a:lnSpc>
                <a:spcPct val="120000"/>
              </a:lnSpc>
              <a:spcBef>
                <a:spcPts val="0"/>
              </a:spcBef>
              <a:buNone/>
            </a:pPr>
            <a:r>
              <a:rPr lang="en-US" sz="3200" i="1" dirty="0"/>
              <a:t>We, the members of the University of Florida community, pledge to hold ourselves and our peers to the highest standards of honesty and integrity by abiding by the Student Honor Code. On all work submitted for credit by Students at the University of Florida, the following pledge is either required or implied: “On my honor, I have neither given nor received unauthorized aid in doing this assignment</a:t>
            </a:r>
            <a:r>
              <a:rPr lang="en-US" sz="3200" i="1" dirty="0" smtClean="0"/>
              <a:t>.”</a:t>
            </a:r>
            <a:endParaRPr lang="en-US" sz="3200" dirty="0"/>
          </a:p>
          <a:p>
            <a:pPr marL="0" indent="0">
              <a:lnSpc>
                <a:spcPct val="120000"/>
              </a:lnSpc>
              <a:spcBef>
                <a:spcPts val="0"/>
              </a:spcBef>
              <a:buNone/>
            </a:pPr>
            <a:r>
              <a:rPr lang="en-US" sz="3200" i="1" dirty="0" smtClean="0"/>
              <a:t>	…</a:t>
            </a:r>
            <a:endParaRPr lang="en-US" sz="3200" dirty="0"/>
          </a:p>
          <a:p>
            <a:pPr marL="0" indent="0">
              <a:lnSpc>
                <a:spcPct val="120000"/>
              </a:lnSpc>
              <a:spcBef>
                <a:spcPts val="0"/>
              </a:spcBef>
              <a:buNone/>
            </a:pPr>
            <a:r>
              <a:rPr lang="en-US" sz="3200" dirty="0" smtClean="0"/>
              <a:t>	(</a:t>
            </a:r>
            <a:r>
              <a:rPr lang="en-US" sz="3200" dirty="0"/>
              <a:t>c) </a:t>
            </a:r>
            <a:r>
              <a:rPr lang="en-US" sz="3200" b="1" dirty="0"/>
              <a:t>False or Misleading Information.  </a:t>
            </a:r>
          </a:p>
          <a:p>
            <a:pPr marL="0" indent="0">
              <a:lnSpc>
                <a:spcPct val="120000"/>
              </a:lnSpc>
              <a:spcBef>
                <a:spcPts val="0"/>
              </a:spcBef>
              <a:buNone/>
            </a:pPr>
            <a:r>
              <a:rPr lang="en-US" sz="3200" dirty="0" smtClean="0"/>
              <a:t>		…</a:t>
            </a:r>
            <a:endParaRPr lang="en-US" sz="3200" dirty="0"/>
          </a:p>
          <a:p>
            <a:pPr marL="0" indent="0">
              <a:lnSpc>
                <a:spcPct val="120000"/>
              </a:lnSpc>
              <a:spcBef>
                <a:spcPts val="0"/>
              </a:spcBef>
              <a:buNone/>
            </a:pPr>
            <a:r>
              <a:rPr lang="en-US" sz="3200" dirty="0" smtClean="0"/>
              <a:t>		3</a:t>
            </a:r>
            <a:r>
              <a:rPr lang="en-US" sz="3200" dirty="0"/>
              <a:t>. A Student must not use or present </a:t>
            </a:r>
            <a:r>
              <a:rPr lang="en-US" sz="3200" b="1" dirty="0">
                <a:solidFill>
                  <a:schemeClr val="accent6"/>
                </a:solidFill>
              </a:rPr>
              <a:t>fabricated</a:t>
            </a:r>
            <a:r>
              <a:rPr lang="en-US" sz="3200" dirty="0"/>
              <a:t> information, </a:t>
            </a:r>
            <a:r>
              <a:rPr lang="en-US" sz="3200" b="1" dirty="0">
                <a:solidFill>
                  <a:schemeClr val="accent5"/>
                </a:solidFill>
              </a:rPr>
              <a:t>falsified</a:t>
            </a:r>
            <a:r>
              <a:rPr lang="en-US" sz="3200" dirty="0"/>
              <a:t> research, or other </a:t>
            </a:r>
            <a:r>
              <a:rPr lang="en-US" sz="3200" dirty="0" smtClean="0"/>
              <a:t>			findings </a:t>
            </a:r>
            <a:r>
              <a:rPr lang="en-US" sz="3200" dirty="0"/>
              <a:t>if the Student knows or reasonably should be aware that the information, </a:t>
            </a:r>
            <a:r>
              <a:rPr lang="en-US" sz="3200" dirty="0" smtClean="0"/>
              <a:t>			research</a:t>
            </a:r>
            <a:r>
              <a:rPr lang="en-US" sz="3200" dirty="0"/>
              <a:t>, or other finding is fabricated </a:t>
            </a:r>
            <a:r>
              <a:rPr lang="en-US" sz="3200" dirty="0" smtClean="0"/>
              <a:t>	or </a:t>
            </a:r>
            <a:r>
              <a:rPr lang="en-US" sz="3200" dirty="0"/>
              <a:t>falsified</a:t>
            </a:r>
            <a:r>
              <a:rPr lang="en-US" sz="3200" dirty="0" smtClean="0"/>
              <a:t>.</a:t>
            </a:r>
          </a:p>
          <a:p>
            <a:pPr marL="0" indent="0">
              <a:lnSpc>
                <a:spcPct val="120000"/>
              </a:lnSpc>
              <a:spcBef>
                <a:spcPts val="0"/>
              </a:spcBef>
              <a:buNone/>
            </a:pPr>
            <a:r>
              <a:rPr lang="en-US" sz="3200" dirty="0" smtClean="0"/>
              <a:t>		…</a:t>
            </a:r>
          </a:p>
          <a:p>
            <a:pPr marL="0" indent="0">
              <a:lnSpc>
                <a:spcPct val="120000"/>
              </a:lnSpc>
              <a:spcBef>
                <a:spcPts val="0"/>
              </a:spcBef>
              <a:buNone/>
            </a:pPr>
            <a:r>
              <a:rPr lang="en-US" sz="3200" dirty="0" smtClean="0"/>
              <a:t>	(e</a:t>
            </a:r>
            <a:r>
              <a:rPr lang="en-US" sz="3200" dirty="0"/>
              <a:t>) </a:t>
            </a:r>
            <a:r>
              <a:rPr lang="en-US" sz="3200" b="1" dirty="0">
                <a:solidFill>
                  <a:schemeClr val="accent2"/>
                </a:solidFill>
              </a:rPr>
              <a:t>Plagiarism</a:t>
            </a:r>
            <a:r>
              <a:rPr lang="en-US" sz="3200" dirty="0"/>
              <a:t>. A Student must not represent as the Student’s own work all or </a:t>
            </a:r>
            <a:r>
              <a:rPr lang="en-US" sz="3200" dirty="0" smtClean="0"/>
              <a:t>any portion </a:t>
            </a:r>
            <a:r>
              <a:rPr lang="en-US" sz="3200" dirty="0"/>
              <a:t>of the </a:t>
            </a:r>
            <a:r>
              <a:rPr lang="en-US" sz="3200" dirty="0" smtClean="0"/>
              <a:t>			work of another.</a:t>
            </a:r>
            <a:endParaRPr lang="en-US" sz="3200" dirty="0"/>
          </a:p>
          <a:p>
            <a:pPr>
              <a:lnSpc>
                <a:spcPct val="120000"/>
              </a:lnSpc>
              <a:spcBef>
                <a:spcPts val="0"/>
              </a:spcBef>
            </a:pPr>
            <a:endParaRPr lang="en-US" dirty="0"/>
          </a:p>
        </p:txBody>
      </p:sp>
    </p:spTree>
    <p:extLst>
      <p:ext uri="{BB962C8B-B14F-4D97-AF65-F5344CB8AC3E}">
        <p14:creationId xmlns:p14="http://schemas.microsoft.com/office/powerpoint/2010/main" val="2529582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270" y="284102"/>
            <a:ext cx="10515600" cy="1325563"/>
          </a:xfrm>
        </p:spPr>
        <p:txBody>
          <a:bodyPr>
            <a:normAutofit/>
          </a:bodyPr>
          <a:lstStyle/>
          <a:p>
            <a:r>
              <a:rPr lang="en-US" dirty="0" smtClean="0"/>
              <a:t>Allegation Review Process</a:t>
            </a:r>
            <a:endParaRPr lang="en-US" dirty="0"/>
          </a:p>
        </p:txBody>
      </p:sp>
      <p:graphicFrame>
        <p:nvGraphicFramePr>
          <p:cNvPr id="4" name="Diagram 3"/>
          <p:cNvGraphicFramePr/>
          <p:nvPr>
            <p:extLst>
              <p:ext uri="{D42A27DB-BD31-4B8C-83A1-F6EECF244321}">
                <p14:modId xmlns:p14="http://schemas.microsoft.com/office/powerpoint/2010/main" val="1957139672"/>
              </p:ext>
            </p:extLst>
          </p:nvPr>
        </p:nvGraphicFramePr>
        <p:xfrm>
          <a:off x="494270" y="1317700"/>
          <a:ext cx="11257006" cy="4797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088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946" y="383009"/>
            <a:ext cx="10515600" cy="1325563"/>
          </a:xfrm>
        </p:spPr>
        <p:txBody>
          <a:bodyPr>
            <a:normAutofit/>
          </a:bodyPr>
          <a:lstStyle/>
          <a:p>
            <a:r>
              <a:rPr lang="en-US" dirty="0" smtClean="0"/>
              <a:t>Finding of Research Misconduct</a:t>
            </a:r>
            <a:endParaRPr lang="en-US" dirty="0"/>
          </a:p>
        </p:txBody>
      </p:sp>
      <p:graphicFrame>
        <p:nvGraphicFramePr>
          <p:cNvPr id="4" name="Diagram 3"/>
          <p:cNvGraphicFramePr/>
          <p:nvPr>
            <p:extLst/>
          </p:nvPr>
        </p:nvGraphicFramePr>
        <p:xfrm>
          <a:off x="-685769" y="935699"/>
          <a:ext cx="13025031" cy="5018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210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195" y="139158"/>
            <a:ext cx="10515600" cy="1325563"/>
          </a:xfrm>
        </p:spPr>
        <p:txBody>
          <a:bodyPr/>
          <a:lstStyle/>
          <a:p>
            <a:r>
              <a:rPr lang="en-US" dirty="0" smtClean="0"/>
              <a:t>Consequences of Research Misconduct</a:t>
            </a:r>
            <a:endParaRPr lang="en-US" dirty="0"/>
          </a:p>
        </p:txBody>
      </p:sp>
      <p:graphicFrame>
        <p:nvGraphicFramePr>
          <p:cNvPr id="4" name="Diagram 3"/>
          <p:cNvGraphicFramePr/>
          <p:nvPr>
            <p:extLst>
              <p:ext uri="{D42A27DB-BD31-4B8C-83A1-F6EECF244321}">
                <p14:modId xmlns:p14="http://schemas.microsoft.com/office/powerpoint/2010/main" val="466759695"/>
              </p:ext>
            </p:extLst>
          </p:nvPr>
        </p:nvGraphicFramePr>
        <p:xfrm>
          <a:off x="544010" y="1464721"/>
          <a:ext cx="11320041" cy="4653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54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Duke University</a:t>
            </a:r>
            <a:endParaRPr lang="en-US" dirty="0"/>
          </a:p>
        </p:txBody>
      </p:sp>
      <p:sp>
        <p:nvSpPr>
          <p:cNvPr id="3" name="Content Placeholder 2"/>
          <p:cNvSpPr>
            <a:spLocks noGrp="1"/>
          </p:cNvSpPr>
          <p:nvPr>
            <p:ph idx="1"/>
          </p:nvPr>
        </p:nvSpPr>
        <p:spPr>
          <a:xfrm>
            <a:off x="838200" y="1690688"/>
            <a:ext cx="10515600" cy="4351338"/>
          </a:xfrm>
        </p:spPr>
        <p:txBody>
          <a:bodyPr>
            <a:normAutofit fontScale="92500" lnSpcReduction="20000"/>
          </a:bodyPr>
          <a:lstStyle/>
          <a:p>
            <a:pPr marL="0" indent="0" algn="just">
              <a:buNone/>
            </a:pPr>
            <a:r>
              <a:rPr lang="en-US" dirty="0" smtClean="0"/>
              <a:t>Lab technician Erin Pott-Kant had a knack for getting good results sought by researchers. When new tech Thomas joined the lab and performed similar tasks, he became suspicious of her work because the error rates were too low and he was unable to replicate her results. “Erin always got these experiments to work!” the supervising scientist once yelled. Thomas raised his concerns, but nothing changed. </a:t>
            </a:r>
            <a:r>
              <a:rPr lang="en-US" dirty="0"/>
              <a:t> </a:t>
            </a:r>
            <a:r>
              <a:rPr lang="en-US" dirty="0" smtClean="0"/>
              <a:t>At this time, Duke </a:t>
            </a:r>
            <a:r>
              <a:rPr lang="en-US" dirty="0"/>
              <a:t>was the nation’s eighth-largest NIH recipient, with more than 800 grants </a:t>
            </a:r>
            <a:r>
              <a:rPr lang="en-US" dirty="0" smtClean="0"/>
              <a:t>totaling $</a:t>
            </a:r>
            <a:r>
              <a:rPr lang="en-US" dirty="0"/>
              <a:t>475 million</a:t>
            </a:r>
            <a:r>
              <a:rPr lang="en-US" dirty="0" smtClean="0"/>
              <a:t>. </a:t>
            </a:r>
          </a:p>
          <a:p>
            <a:pPr marL="0" indent="0" algn="just">
              <a:buNone/>
            </a:pPr>
            <a:endParaRPr lang="en-US" sz="1300" dirty="0" smtClean="0"/>
          </a:p>
          <a:p>
            <a:pPr marL="0" indent="0" algn="just">
              <a:buNone/>
            </a:pPr>
            <a:r>
              <a:rPr lang="en-US" dirty="0" smtClean="0"/>
              <a:t>Thomas filed a whistleblower lawsuit alleging fabrication of data, and ORI agreed, determining that Pott-Kant had engaged </a:t>
            </a:r>
            <a:r>
              <a:rPr lang="en-US" dirty="0"/>
              <a:t>in research </a:t>
            </a:r>
            <a:r>
              <a:rPr lang="en-US" dirty="0" smtClean="0"/>
              <a:t>misconduct </a:t>
            </a:r>
            <a:r>
              <a:rPr lang="en-US" dirty="0"/>
              <a:t>by knowingly and </a:t>
            </a:r>
            <a:r>
              <a:rPr lang="en-US" dirty="0" smtClean="0"/>
              <a:t>intentionally </a:t>
            </a:r>
            <a:r>
              <a:rPr lang="en-US" dirty="0"/>
              <a:t>fabricating research data </a:t>
            </a:r>
            <a:r>
              <a:rPr lang="en-US" dirty="0" smtClean="0"/>
              <a:t>in 117 </a:t>
            </a:r>
            <a:r>
              <a:rPr lang="en-US" dirty="0"/>
              <a:t>figures and </a:t>
            </a:r>
            <a:r>
              <a:rPr lang="en-US" dirty="0" smtClean="0"/>
              <a:t>2 </a:t>
            </a:r>
            <a:r>
              <a:rPr lang="en-US" dirty="0"/>
              <a:t>tables in </a:t>
            </a:r>
            <a:r>
              <a:rPr lang="en-US" dirty="0" smtClean="0"/>
              <a:t>39 </a:t>
            </a:r>
            <a:r>
              <a:rPr lang="en-US" dirty="0"/>
              <a:t>published papers, </a:t>
            </a:r>
            <a:r>
              <a:rPr lang="en-US" dirty="0" smtClean="0"/>
              <a:t>3 </a:t>
            </a:r>
            <a:r>
              <a:rPr lang="en-US" dirty="0"/>
              <a:t>manuscripts, and </a:t>
            </a:r>
            <a:r>
              <a:rPr lang="en-US" dirty="0" smtClean="0"/>
              <a:t>2 </a:t>
            </a:r>
            <a:r>
              <a:rPr lang="en-US" dirty="0"/>
              <a:t>research </a:t>
            </a:r>
            <a:r>
              <a:rPr lang="en-US" dirty="0" smtClean="0"/>
              <a:t>records, while supported by NIH funds. As a result, Pott-Kant is permanently excluded from working with any U.S. agency. Duke agreed to pay a $112.5 million fine. </a:t>
            </a:r>
          </a:p>
          <a:p>
            <a:endParaRPr lang="en-US" dirty="0"/>
          </a:p>
        </p:txBody>
      </p:sp>
    </p:spTree>
    <p:extLst>
      <p:ext uri="{BB962C8B-B14F-4D97-AF65-F5344CB8AC3E}">
        <p14:creationId xmlns:p14="http://schemas.microsoft.com/office/powerpoint/2010/main" val="3905153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Room: Duke Case</a:t>
            </a:r>
            <a:endParaRPr lang="en-US" dirty="0"/>
          </a:p>
        </p:txBody>
      </p:sp>
      <p:sp>
        <p:nvSpPr>
          <p:cNvPr id="3" name="Content Placeholder 2"/>
          <p:cNvSpPr>
            <a:spLocks noGrp="1"/>
          </p:cNvSpPr>
          <p:nvPr>
            <p:ph idx="1"/>
          </p:nvPr>
        </p:nvSpPr>
        <p:spPr>
          <a:xfrm>
            <a:off x="838200" y="1586516"/>
            <a:ext cx="10515600" cy="4351338"/>
          </a:xfrm>
        </p:spPr>
        <p:txBody>
          <a:bodyPr>
            <a:normAutofit fontScale="92500" lnSpcReduction="10000"/>
          </a:bodyPr>
          <a:lstStyle/>
          <a:p>
            <a:pPr marL="404813" indent="-404813">
              <a:buNone/>
            </a:pPr>
            <a:r>
              <a:rPr lang="en-US" dirty="0" smtClean="0"/>
              <a:t>1.) </a:t>
            </a:r>
            <a:r>
              <a:rPr lang="en-US" dirty="0"/>
              <a:t>Do you think a case like this (scale, funding, etc.) is </a:t>
            </a:r>
            <a:r>
              <a:rPr lang="en-US" dirty="0" smtClean="0"/>
              <a:t>common? Uncommon</a:t>
            </a:r>
            <a:r>
              <a:rPr lang="en-US" dirty="0"/>
              <a:t>? Why</a:t>
            </a:r>
            <a:r>
              <a:rPr lang="en-US" dirty="0" smtClean="0"/>
              <a:t>?</a:t>
            </a:r>
          </a:p>
          <a:p>
            <a:pPr marL="404813" indent="-404813">
              <a:buNone/>
            </a:pPr>
            <a:endParaRPr lang="en-US" dirty="0"/>
          </a:p>
          <a:p>
            <a:pPr marL="404813" indent="-404813">
              <a:buNone/>
            </a:pPr>
            <a:r>
              <a:rPr lang="en-US" dirty="0" smtClean="0"/>
              <a:t>2.) What principles do you think motivated Pott-Kant to falsify </a:t>
            </a:r>
            <a:r>
              <a:rPr lang="en-US" dirty="0" smtClean="0"/>
              <a:t>results? What </a:t>
            </a:r>
            <a:r>
              <a:rPr lang="en-US" dirty="0" smtClean="0"/>
              <a:t>principles motivated the whistleblower?</a:t>
            </a:r>
          </a:p>
          <a:p>
            <a:pPr marL="404813" indent="-404813">
              <a:buNone/>
            </a:pPr>
            <a:endParaRPr lang="en-US" dirty="0" smtClean="0"/>
          </a:p>
          <a:p>
            <a:pPr marL="404813" indent="-404813">
              <a:buNone/>
            </a:pPr>
            <a:r>
              <a:rPr lang="en-US" dirty="0" smtClean="0"/>
              <a:t>3.) </a:t>
            </a:r>
            <a:r>
              <a:rPr lang="en-US" dirty="0"/>
              <a:t>What role, if any, do you think the faculty lab leader played? Do you think the faculty </a:t>
            </a:r>
            <a:r>
              <a:rPr lang="en-US" dirty="0" smtClean="0"/>
              <a:t>member </a:t>
            </a:r>
            <a:r>
              <a:rPr lang="en-US" dirty="0"/>
              <a:t>bears any responsibility</a:t>
            </a:r>
            <a:r>
              <a:rPr lang="en-US" dirty="0" smtClean="0"/>
              <a:t>? </a:t>
            </a:r>
          </a:p>
          <a:p>
            <a:pPr marL="404813" indent="-404813">
              <a:buNone/>
            </a:pPr>
            <a:endParaRPr lang="en-US" dirty="0"/>
          </a:p>
          <a:p>
            <a:pPr marL="404813" indent="-404813">
              <a:buNone/>
            </a:pPr>
            <a:r>
              <a:rPr lang="en-US" dirty="0" smtClean="0"/>
              <a:t>4.)What principles guided this Duke lab? What principles </a:t>
            </a:r>
            <a:r>
              <a:rPr lang="en-US" i="1" dirty="0" smtClean="0"/>
              <a:t>should</a:t>
            </a:r>
            <a:r>
              <a:rPr lang="en-US" dirty="0" smtClean="0"/>
              <a:t> guide a lab? Is there overlap?</a:t>
            </a: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1486235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130306"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4" name="Rounded Rectangle 33"/>
          <p:cNvSpPr/>
          <p:nvPr/>
        </p:nvSpPr>
        <p:spPr>
          <a:xfrm>
            <a:off x="613977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0" name="Rounded Rectangle 49"/>
          <p:cNvSpPr/>
          <p:nvPr/>
        </p:nvSpPr>
        <p:spPr>
          <a:xfrm>
            <a:off x="6130306" y="431959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2" name="Rounded Rectangle 51"/>
          <p:cNvSpPr/>
          <p:nvPr/>
        </p:nvSpPr>
        <p:spPr>
          <a:xfrm>
            <a:off x="6130306" y="350456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1" name="Rounded Rectangle 30"/>
          <p:cNvSpPr/>
          <p:nvPr/>
        </p:nvSpPr>
        <p:spPr>
          <a:xfrm>
            <a:off x="699935"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2" name="Rounded Rectangle 31"/>
          <p:cNvSpPr/>
          <p:nvPr/>
        </p:nvSpPr>
        <p:spPr>
          <a:xfrm>
            <a:off x="72038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0" name="Rounded Rectangle 29"/>
          <p:cNvSpPr/>
          <p:nvPr/>
        </p:nvSpPr>
        <p:spPr>
          <a:xfrm>
            <a:off x="707193" y="432859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2" name="Rounded Rectangle 1"/>
          <p:cNvSpPr/>
          <p:nvPr/>
        </p:nvSpPr>
        <p:spPr>
          <a:xfrm>
            <a:off x="710770" y="350653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7" name="Rounded Rectangle 36"/>
          <p:cNvSpPr/>
          <p:nvPr/>
        </p:nvSpPr>
        <p:spPr>
          <a:xfrm>
            <a:off x="6123662" y="2689240"/>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1" name="Rounded Rectangle 40"/>
          <p:cNvSpPr/>
          <p:nvPr/>
        </p:nvSpPr>
        <p:spPr>
          <a:xfrm>
            <a:off x="710770" y="271241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 name="TextBox 2"/>
          <p:cNvSpPr txBox="1"/>
          <p:nvPr/>
        </p:nvSpPr>
        <p:spPr>
          <a:xfrm>
            <a:off x="1705869" y="286690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Misconduct</a:t>
            </a:r>
          </a:p>
        </p:txBody>
      </p:sp>
      <p:sp>
        <p:nvSpPr>
          <p:cNvPr id="27" name="TextBox 26"/>
          <p:cNvSpPr txBox="1"/>
          <p:nvPr/>
        </p:nvSpPr>
        <p:spPr>
          <a:xfrm>
            <a:off x="1705869" y="3634011"/>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Avoiding Plagiarism</a:t>
            </a:r>
          </a:p>
        </p:txBody>
      </p:sp>
      <p:sp>
        <p:nvSpPr>
          <p:cNvPr id="28" name="TextBox 27"/>
          <p:cNvSpPr txBox="1"/>
          <p:nvPr/>
        </p:nvSpPr>
        <p:spPr>
          <a:xfrm>
            <a:off x="1705869" y="4487307"/>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Ethics of Authorship</a:t>
            </a:r>
          </a:p>
        </p:txBody>
      </p:sp>
      <p:sp>
        <p:nvSpPr>
          <p:cNvPr id="29" name="TextBox 28"/>
          <p:cNvSpPr txBox="1"/>
          <p:nvPr/>
        </p:nvSpPr>
        <p:spPr>
          <a:xfrm>
            <a:off x="1705869" y="527823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The Lab</a:t>
            </a:r>
          </a:p>
        </p:txBody>
      </p:sp>
      <p:sp>
        <p:nvSpPr>
          <p:cNvPr id="39" name="TextBox 38"/>
          <p:cNvSpPr txBox="1"/>
          <p:nvPr/>
        </p:nvSpPr>
        <p:spPr>
          <a:xfrm>
            <a:off x="1705869" y="5998447"/>
            <a:ext cx="371125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Conflicts of Interest</a:t>
            </a:r>
          </a:p>
        </p:txBody>
      </p:sp>
      <p:sp>
        <p:nvSpPr>
          <p:cNvPr id="40" name="TextBox 39"/>
          <p:cNvSpPr txBox="1"/>
          <p:nvPr/>
        </p:nvSpPr>
        <p:spPr>
          <a:xfrm>
            <a:off x="7490268" y="283662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Export Control</a:t>
            </a:r>
          </a:p>
        </p:txBody>
      </p:sp>
      <p:sp>
        <p:nvSpPr>
          <p:cNvPr id="42" name="TextBox 41"/>
          <p:cNvSpPr txBox="1"/>
          <p:nvPr/>
        </p:nvSpPr>
        <p:spPr>
          <a:xfrm>
            <a:off x="7490268" y="3659148"/>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Safe Research Environments</a:t>
            </a:r>
          </a:p>
        </p:txBody>
      </p:sp>
      <p:sp>
        <p:nvSpPr>
          <p:cNvPr id="43" name="TextBox 42"/>
          <p:cNvSpPr txBox="1"/>
          <p:nvPr/>
        </p:nvSpPr>
        <p:spPr>
          <a:xfrm>
            <a:off x="7490268" y="4470881"/>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RCR Action Plan</a:t>
            </a:r>
          </a:p>
        </p:txBody>
      </p:sp>
      <p:sp>
        <p:nvSpPr>
          <p:cNvPr id="44" name="TextBox 43"/>
          <p:cNvSpPr txBox="1"/>
          <p:nvPr/>
        </p:nvSpPr>
        <p:spPr>
          <a:xfrm>
            <a:off x="7490268" y="5247949"/>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NIH Data Management Policy</a:t>
            </a:r>
          </a:p>
        </p:txBody>
      </p:sp>
      <p:sp>
        <p:nvSpPr>
          <p:cNvPr id="48" name="TextBox 47"/>
          <p:cNvSpPr txBox="1"/>
          <p:nvPr/>
        </p:nvSpPr>
        <p:spPr>
          <a:xfrm>
            <a:off x="7490268" y="5983842"/>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The Research Clinic</a:t>
            </a:r>
          </a:p>
        </p:txBody>
      </p:sp>
      <p:sp>
        <p:nvSpPr>
          <p:cNvPr id="35" name="TextBox 34"/>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p>
        </p:txBody>
      </p:sp>
      <p:sp>
        <p:nvSpPr>
          <p:cNvPr id="26" name="Rounded Rectangle 40">
            <a:extLst>
              <a:ext uri="{FF2B5EF4-FFF2-40B4-BE49-F238E27FC236}">
                <a16:creationId xmlns:a16="http://schemas.microsoft.com/office/drawing/2014/main" id="{7A73CF45-3674-4E31-8CE4-F8CD8CF0D47A}"/>
              </a:ext>
            </a:extLst>
          </p:cNvPr>
          <p:cNvSpPr/>
          <p:nvPr/>
        </p:nvSpPr>
        <p:spPr>
          <a:xfrm>
            <a:off x="710770" y="191891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6" name="Rounded Rectangle 36">
            <a:extLst>
              <a:ext uri="{FF2B5EF4-FFF2-40B4-BE49-F238E27FC236}">
                <a16:creationId xmlns:a16="http://schemas.microsoft.com/office/drawing/2014/main" id="{0EBFAB8D-8321-49F6-B95A-B6FDCA828C7C}"/>
              </a:ext>
            </a:extLst>
          </p:cNvPr>
          <p:cNvSpPr/>
          <p:nvPr/>
        </p:nvSpPr>
        <p:spPr>
          <a:xfrm>
            <a:off x="6166831" y="323132"/>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8" name="Rounded Rectangle 40">
            <a:extLst>
              <a:ext uri="{FF2B5EF4-FFF2-40B4-BE49-F238E27FC236}">
                <a16:creationId xmlns:a16="http://schemas.microsoft.com/office/drawing/2014/main" id="{69BC54E0-B81D-4423-9804-73BE69B61F0B}"/>
              </a:ext>
            </a:extLst>
          </p:cNvPr>
          <p:cNvSpPr/>
          <p:nvPr/>
        </p:nvSpPr>
        <p:spPr>
          <a:xfrm>
            <a:off x="699935" y="115491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5" name="Rounded Rectangle 36">
            <a:extLst>
              <a:ext uri="{FF2B5EF4-FFF2-40B4-BE49-F238E27FC236}">
                <a16:creationId xmlns:a16="http://schemas.microsoft.com/office/drawing/2014/main" id="{7FB5FDE8-BE33-4CD6-B567-57F3950813C3}"/>
              </a:ext>
            </a:extLst>
          </p:cNvPr>
          <p:cNvSpPr/>
          <p:nvPr/>
        </p:nvSpPr>
        <p:spPr>
          <a:xfrm>
            <a:off x="6123662" y="111430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6" name="Rounded Rectangle 40">
            <a:extLst>
              <a:ext uri="{FF2B5EF4-FFF2-40B4-BE49-F238E27FC236}">
                <a16:creationId xmlns:a16="http://schemas.microsoft.com/office/drawing/2014/main" id="{801134BE-E518-4E90-83C1-3F1623D0F45B}"/>
              </a:ext>
            </a:extLst>
          </p:cNvPr>
          <p:cNvSpPr/>
          <p:nvPr/>
        </p:nvSpPr>
        <p:spPr>
          <a:xfrm>
            <a:off x="670667" y="317524"/>
            <a:ext cx="5354502" cy="731520"/>
          </a:xfrm>
          <a:prstGeom prst="roundRect">
            <a:avLst>
              <a:gd name="adj" fmla="val 10966"/>
            </a:avLst>
          </a:prstGeom>
          <a:solidFill>
            <a:srgbClr val="BC58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7" name="Rounded Rectangle 36">
            <a:extLst>
              <a:ext uri="{FF2B5EF4-FFF2-40B4-BE49-F238E27FC236}">
                <a16:creationId xmlns:a16="http://schemas.microsoft.com/office/drawing/2014/main" id="{CEF6FE77-F28A-4EFA-ABBC-9508659C09FB}"/>
              </a:ext>
            </a:extLst>
          </p:cNvPr>
          <p:cNvSpPr/>
          <p:nvPr/>
        </p:nvSpPr>
        <p:spPr>
          <a:xfrm>
            <a:off x="6131635" y="1898068"/>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9" name="TextBox 48">
            <a:extLst>
              <a:ext uri="{FF2B5EF4-FFF2-40B4-BE49-F238E27FC236}">
                <a16:creationId xmlns:a16="http://schemas.microsoft.com/office/drawing/2014/main" id="{49FC7FE5-103F-46FA-9BDC-E158BCF783D2}"/>
              </a:ext>
            </a:extLst>
          </p:cNvPr>
          <p:cNvSpPr txBox="1"/>
          <p:nvPr/>
        </p:nvSpPr>
        <p:spPr>
          <a:xfrm>
            <a:off x="1705866" y="2049479"/>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Collaborative Research</a:t>
            </a:r>
          </a:p>
        </p:txBody>
      </p:sp>
      <p:sp>
        <p:nvSpPr>
          <p:cNvPr id="51" name="TextBox 50">
            <a:extLst>
              <a:ext uri="{FF2B5EF4-FFF2-40B4-BE49-F238E27FC236}">
                <a16:creationId xmlns:a16="http://schemas.microsoft.com/office/drawing/2014/main" id="{E2EEB6E7-D65E-4576-929C-7F84BD1A1EEB}"/>
              </a:ext>
            </a:extLst>
          </p:cNvPr>
          <p:cNvSpPr txBox="1"/>
          <p:nvPr/>
        </p:nvSpPr>
        <p:spPr>
          <a:xfrm>
            <a:off x="1705866" y="1315188"/>
            <a:ext cx="3891370"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Mentor/Mentee Relationships</a:t>
            </a:r>
          </a:p>
        </p:txBody>
      </p:sp>
      <p:sp>
        <p:nvSpPr>
          <p:cNvPr id="53" name="TextBox 52">
            <a:extLst>
              <a:ext uri="{FF2B5EF4-FFF2-40B4-BE49-F238E27FC236}">
                <a16:creationId xmlns:a16="http://schemas.microsoft.com/office/drawing/2014/main" id="{6A86C3B3-6027-4534-B9D6-52E7A20F5337}"/>
              </a:ext>
            </a:extLst>
          </p:cNvPr>
          <p:cNvSpPr txBox="1"/>
          <p:nvPr/>
        </p:nvSpPr>
        <p:spPr>
          <a:xfrm>
            <a:off x="7504117" y="2019199"/>
            <a:ext cx="363493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Reproducibility &amp; Replicability</a:t>
            </a:r>
          </a:p>
        </p:txBody>
      </p:sp>
      <p:sp>
        <p:nvSpPr>
          <p:cNvPr id="54" name="TextBox 53">
            <a:extLst>
              <a:ext uri="{FF2B5EF4-FFF2-40B4-BE49-F238E27FC236}">
                <a16:creationId xmlns:a16="http://schemas.microsoft.com/office/drawing/2014/main" id="{EED442DF-192E-4BD9-9B49-B5D58C57FD40}"/>
              </a:ext>
            </a:extLst>
          </p:cNvPr>
          <p:cNvSpPr txBox="1"/>
          <p:nvPr/>
        </p:nvSpPr>
        <p:spPr>
          <a:xfrm>
            <a:off x="7490263" y="124334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Data Ethics</a:t>
            </a:r>
          </a:p>
        </p:txBody>
      </p:sp>
      <p:sp>
        <p:nvSpPr>
          <p:cNvPr id="55" name="TextBox 54">
            <a:extLst>
              <a:ext uri="{FF2B5EF4-FFF2-40B4-BE49-F238E27FC236}">
                <a16:creationId xmlns:a16="http://schemas.microsoft.com/office/drawing/2014/main" id="{D63090B4-66F1-4573-B058-A9FD5FF17197}"/>
              </a:ext>
            </a:extLst>
          </p:cNvPr>
          <p:cNvSpPr txBox="1"/>
          <p:nvPr/>
        </p:nvSpPr>
        <p:spPr>
          <a:xfrm>
            <a:off x="7504117" y="517870"/>
            <a:ext cx="328576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Rigors of Peer Review</a:t>
            </a:r>
          </a:p>
        </p:txBody>
      </p:sp>
      <p:sp>
        <p:nvSpPr>
          <p:cNvPr id="56" name="TextBox 55">
            <a:extLst>
              <a:ext uri="{FF2B5EF4-FFF2-40B4-BE49-F238E27FC236}">
                <a16:creationId xmlns:a16="http://schemas.microsoft.com/office/drawing/2014/main" id="{6B4A0D63-17DC-469D-8C92-E8AD21C45786}"/>
              </a:ext>
            </a:extLst>
          </p:cNvPr>
          <p:cNvSpPr txBox="1"/>
          <p:nvPr/>
        </p:nvSpPr>
        <p:spPr>
          <a:xfrm>
            <a:off x="1041722" y="470057"/>
            <a:ext cx="4983447"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b="1" dirty="0"/>
              <a:t>2022 RCR Summer Seminar Series</a:t>
            </a:r>
          </a:p>
        </p:txBody>
      </p:sp>
    </p:spTree>
    <p:custDataLst>
      <p:tags r:id="rId1"/>
    </p:custDataLst>
    <p:extLst>
      <p:ext uri="{BB962C8B-B14F-4D97-AF65-F5344CB8AC3E}">
        <p14:creationId xmlns:p14="http://schemas.microsoft.com/office/powerpoint/2010/main" val="19320791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9165"/>
            <a:ext cx="6199208" cy="4482578"/>
          </a:xfrm>
        </p:spPr>
        <p:txBody>
          <a:bodyPr>
            <a:noAutofit/>
          </a:bodyPr>
          <a:lstStyle/>
          <a:p>
            <a:pPr marL="0" indent="0">
              <a:buNone/>
            </a:pPr>
            <a:r>
              <a:rPr lang="en-US" sz="3200" dirty="0"/>
              <a:t>Careless, irregular, or contentious research </a:t>
            </a:r>
            <a:r>
              <a:rPr lang="en-US" sz="3200" dirty="0" smtClean="0"/>
              <a:t>practices may </a:t>
            </a:r>
            <a:r>
              <a:rPr lang="en-US" sz="3200" dirty="0"/>
              <a:t>not meet the standard for research misconduct, but may be a research integrity violation.</a:t>
            </a:r>
          </a:p>
          <a:p>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2" name="Title 1"/>
          <p:cNvSpPr>
            <a:spLocks noGrp="1"/>
          </p:cNvSpPr>
          <p:nvPr>
            <p:ph type="title"/>
          </p:nvPr>
        </p:nvSpPr>
        <p:spPr>
          <a:xfrm>
            <a:off x="838200" y="365125"/>
            <a:ext cx="7634468" cy="1325563"/>
          </a:xfrm>
        </p:spPr>
        <p:txBody>
          <a:bodyPr/>
          <a:lstStyle/>
          <a:p>
            <a:r>
              <a:rPr lang="en-US" dirty="0" smtClean="0"/>
              <a:t>What if it isn’t Research Misconduct?</a:t>
            </a:r>
            <a:endParaRPr lang="en-US" dirty="0"/>
          </a:p>
        </p:txBody>
      </p:sp>
    </p:spTree>
    <p:extLst>
      <p:ext uri="{BB962C8B-B14F-4D97-AF65-F5344CB8AC3E}">
        <p14:creationId xmlns:p14="http://schemas.microsoft.com/office/powerpoint/2010/main" val="1618493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Research Integrity Deviations</a:t>
            </a:r>
            <a:endParaRPr lang="en-US" dirty="0"/>
          </a:p>
        </p:txBody>
      </p:sp>
      <p:sp>
        <p:nvSpPr>
          <p:cNvPr id="2" name="Content Placeholder 1"/>
          <p:cNvSpPr>
            <a:spLocks noGrp="1"/>
          </p:cNvSpPr>
          <p:nvPr>
            <p:ph idx="1"/>
          </p:nvPr>
        </p:nvSpPr>
        <p:spPr>
          <a:xfrm>
            <a:off x="838200" y="1459855"/>
            <a:ext cx="5041739" cy="4351338"/>
          </a:xfrm>
        </p:spPr>
        <p:txBody>
          <a:bodyPr>
            <a:normAutofit/>
          </a:bodyPr>
          <a:lstStyle/>
          <a:p>
            <a:pPr marL="0" indent="0">
              <a:buNone/>
            </a:pPr>
            <a:r>
              <a:rPr lang="en-US" sz="2400" b="1" dirty="0" smtClean="0"/>
              <a:t>Failure </a:t>
            </a:r>
            <a:r>
              <a:rPr lang="en-US" sz="2400" b="1" dirty="0"/>
              <a:t>to disclose</a:t>
            </a:r>
            <a:r>
              <a:rPr lang="en-US" sz="2400" dirty="0"/>
              <a:t>:  failing to disclose outside activities or financial </a:t>
            </a:r>
            <a:r>
              <a:rPr lang="en-US" sz="2400" dirty="0" smtClean="0"/>
              <a:t>interests </a:t>
            </a:r>
          </a:p>
          <a:p>
            <a:pPr marL="0" indent="0">
              <a:buNone/>
            </a:pPr>
            <a:r>
              <a:rPr lang="en-US" sz="2400" b="1" dirty="0" smtClean="0"/>
              <a:t>Breach </a:t>
            </a:r>
            <a:r>
              <a:rPr lang="en-US" sz="2400" b="1" dirty="0"/>
              <a:t>of confidentiality</a:t>
            </a:r>
            <a:r>
              <a:rPr lang="en-US" sz="2400" dirty="0"/>
              <a:t>: taking or releasing the ideas or data of </a:t>
            </a:r>
            <a:r>
              <a:rPr lang="en-US" sz="2400" dirty="0" smtClean="0"/>
              <a:t>others when there was </a:t>
            </a:r>
            <a:r>
              <a:rPr lang="en-US" sz="2400" dirty="0"/>
              <a:t>an understanding or expectation of confidentiality </a:t>
            </a:r>
          </a:p>
          <a:p>
            <a:pPr marL="0" indent="0">
              <a:buNone/>
            </a:pPr>
            <a:r>
              <a:rPr lang="en-US" sz="2400" b="1" dirty="0" smtClean="0"/>
              <a:t>Dishonesty </a:t>
            </a:r>
            <a:r>
              <a:rPr lang="en-US" sz="2400" b="1" dirty="0"/>
              <a:t>in publication</a:t>
            </a:r>
            <a:r>
              <a:rPr lang="en-US" sz="2400" dirty="0"/>
              <a:t>: knowingly publishing material that will mislead readers (e.g., misrepresenting </a:t>
            </a:r>
            <a:r>
              <a:rPr lang="en-US" sz="2400" dirty="0" smtClean="0"/>
              <a:t>data or research </a:t>
            </a:r>
            <a:r>
              <a:rPr lang="en-US" sz="2400" dirty="0"/>
              <a:t>progress; omitting </a:t>
            </a:r>
            <a:r>
              <a:rPr lang="en-US" sz="2400" dirty="0" smtClean="0"/>
              <a:t>contributors)</a:t>
            </a:r>
            <a:endParaRPr lang="en-US" sz="2400" dirty="0"/>
          </a:p>
        </p:txBody>
      </p:sp>
      <p:sp>
        <p:nvSpPr>
          <p:cNvPr id="4" name="Content Placeholder 1"/>
          <p:cNvSpPr txBox="1">
            <a:spLocks/>
          </p:cNvSpPr>
          <p:nvPr/>
        </p:nvSpPr>
        <p:spPr>
          <a:xfrm>
            <a:off x="6251922" y="1459855"/>
            <a:ext cx="5940078" cy="5481072"/>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smtClean="0"/>
              <a:t>Failure to report observed research misconduct</a:t>
            </a:r>
            <a:r>
              <a:rPr lang="en-US" sz="2400" dirty="0" smtClean="0"/>
              <a:t>: failing to report observed, suspected, or apparent research misconduct by others</a:t>
            </a:r>
          </a:p>
          <a:p>
            <a:pPr marL="0" indent="0">
              <a:buFont typeface="Arial"/>
              <a:buNone/>
            </a:pPr>
            <a:r>
              <a:rPr lang="en-US" sz="2400" b="1" dirty="0" smtClean="0"/>
              <a:t>Retaliation</a:t>
            </a:r>
            <a:r>
              <a:rPr lang="en-US" sz="2400" dirty="0" smtClean="0"/>
              <a:t>: taking adverse action against an individual for having reported allegations</a:t>
            </a:r>
          </a:p>
          <a:p>
            <a:pPr marL="0" indent="0">
              <a:buFont typeface="Arial"/>
              <a:buNone/>
            </a:pPr>
            <a:r>
              <a:rPr lang="en-US" sz="2400" b="1" dirty="0" smtClean="0"/>
              <a:t>Directing or encouraging others to engage</a:t>
            </a:r>
            <a:r>
              <a:rPr lang="en-US" sz="2400" dirty="0" smtClean="0"/>
              <a:t> in any of the above listed offenses</a:t>
            </a:r>
          </a:p>
          <a:p>
            <a:pPr marL="0" indent="0">
              <a:buNone/>
            </a:pPr>
            <a:r>
              <a:rPr lang="en-US" sz="2400" b="1" dirty="0"/>
              <a:t>Property violations</a:t>
            </a:r>
            <a:r>
              <a:rPr lang="en-US" sz="2400" dirty="0"/>
              <a:t>: stealing, tampering with, or destroying research property of others</a:t>
            </a:r>
          </a:p>
          <a:p>
            <a:pPr marL="0" indent="0">
              <a:buFont typeface="Arial"/>
              <a:buNone/>
            </a:pPr>
            <a:endParaRPr lang="en-US" sz="2400" dirty="0" smtClean="0">
              <a:latin typeface="+mj-lt"/>
            </a:endParaRPr>
          </a:p>
        </p:txBody>
      </p:sp>
      <p:sp>
        <p:nvSpPr>
          <p:cNvPr id="5" name="Content Placeholder 1"/>
          <p:cNvSpPr txBox="1">
            <a:spLocks/>
          </p:cNvSpPr>
          <p:nvPr/>
        </p:nvSpPr>
        <p:spPr>
          <a:xfrm>
            <a:off x="2864546" y="0"/>
            <a:ext cx="6804129" cy="492101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dirty="0" smtClean="0">
              <a:latin typeface="+mj-lt"/>
            </a:endParaRPr>
          </a:p>
        </p:txBody>
      </p:sp>
    </p:spTree>
    <p:extLst>
      <p:ext uri="{BB962C8B-B14F-4D97-AF65-F5344CB8AC3E}">
        <p14:creationId xmlns:p14="http://schemas.microsoft.com/office/powerpoint/2010/main" val="4163720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Integrity Deviations in Practice</a:t>
            </a:r>
            <a:endParaRPr lang="en-US" dirty="0"/>
          </a:p>
        </p:txBody>
      </p:sp>
      <p:sp>
        <p:nvSpPr>
          <p:cNvPr id="3" name="Content Placeholder 2"/>
          <p:cNvSpPr>
            <a:spLocks noGrp="1"/>
          </p:cNvSpPr>
          <p:nvPr>
            <p:ph idx="1"/>
          </p:nvPr>
        </p:nvSpPr>
        <p:spPr>
          <a:xfrm>
            <a:off x="838200" y="1524683"/>
            <a:ext cx="10515600" cy="4351338"/>
          </a:xfrm>
        </p:spPr>
        <p:txBody>
          <a:bodyPr>
            <a:normAutofit lnSpcReduction="10000"/>
          </a:bodyPr>
          <a:lstStyle/>
          <a:p>
            <a:r>
              <a:rPr lang="en-US" dirty="0"/>
              <a:t>Using confidential NIH proposals to “train” graduate students and postdocs how to perform reviews</a:t>
            </a:r>
          </a:p>
          <a:p>
            <a:pPr lvl="1"/>
            <a:r>
              <a:rPr lang="en-US" dirty="0"/>
              <a:t>Violation of confidentiality agreement reviewer </a:t>
            </a:r>
            <a:r>
              <a:rPr lang="en-US" dirty="0" smtClean="0"/>
              <a:t>sign</a:t>
            </a:r>
          </a:p>
          <a:p>
            <a:r>
              <a:rPr lang="en-US" dirty="0" smtClean="0"/>
              <a:t>Not disclosing receiving funding from an international granting agency on current and pending documents</a:t>
            </a:r>
          </a:p>
          <a:p>
            <a:r>
              <a:rPr lang="en-US" dirty="0" smtClean="0"/>
              <a:t>A </a:t>
            </a:r>
            <a:r>
              <a:rPr lang="en-US" dirty="0"/>
              <a:t>recent study</a:t>
            </a:r>
            <a:r>
              <a:rPr lang="en-US" sz="2000" baseline="30000" dirty="0"/>
              <a:t>1</a:t>
            </a:r>
            <a:r>
              <a:rPr lang="en-US" dirty="0"/>
              <a:t> published in Educational Researcher found that</a:t>
            </a:r>
            <a:r>
              <a:rPr lang="en-US" dirty="0" smtClean="0"/>
              <a:t>:</a:t>
            </a:r>
          </a:p>
          <a:p>
            <a:pPr marL="682625" lvl="1" indent="0">
              <a:buNone/>
            </a:pPr>
            <a:r>
              <a:rPr lang="en-US" sz="2000" dirty="0" smtClean="0"/>
              <a:t>Use </a:t>
            </a:r>
            <a:r>
              <a:rPr lang="en-US" sz="2000" dirty="0"/>
              <a:t>of QRPs was prevalent in education research. For example, [the authors] found that nearly 46% reported an exploratory finding as having been predicted, 67% reported having omitted some analyses from published studies. If researchers only report a portion of the analyses they run, readers do not get the full story.</a:t>
            </a:r>
            <a:r>
              <a:rPr lang="en-US" sz="2000" baseline="30000" dirty="0"/>
              <a:t>2</a:t>
            </a:r>
          </a:p>
          <a:p>
            <a:pPr lvl="1"/>
            <a:r>
              <a:rPr lang="en-US" dirty="0" smtClean="0"/>
              <a:t>Studies </a:t>
            </a:r>
            <a:r>
              <a:rPr lang="en-US" dirty="0"/>
              <a:t>in other fields show similar </a:t>
            </a:r>
            <a:r>
              <a:rPr lang="en-US" dirty="0" smtClean="0"/>
              <a:t>findings</a:t>
            </a:r>
          </a:p>
          <a:p>
            <a:pPr lvl="1"/>
            <a:r>
              <a:rPr lang="en-US" dirty="0" smtClean="0"/>
              <a:t>Often called questionable or detrimental research practices</a:t>
            </a:r>
          </a:p>
          <a:p>
            <a:endParaRPr lang="en-US" dirty="0"/>
          </a:p>
        </p:txBody>
      </p:sp>
      <p:sp>
        <p:nvSpPr>
          <p:cNvPr id="5" name="TextBox 4"/>
          <p:cNvSpPr txBox="1"/>
          <p:nvPr/>
        </p:nvSpPr>
        <p:spPr>
          <a:xfrm>
            <a:off x="335666" y="6027817"/>
            <a:ext cx="9894855" cy="400110"/>
          </a:xfrm>
          <a:prstGeom prst="rect">
            <a:avLst/>
          </a:prstGeom>
          <a:noFill/>
        </p:spPr>
        <p:txBody>
          <a:bodyPr wrap="square" rtlCol="0">
            <a:spAutoFit/>
          </a:bodyPr>
          <a:lstStyle/>
          <a:p>
            <a:pPr marL="342900" indent="-342900">
              <a:buAutoNum type="arabicPeriod"/>
            </a:pPr>
            <a:r>
              <a:rPr lang="en-US" sz="1000" dirty="0" smtClean="0">
                <a:hlinkClick r:id="rId3"/>
              </a:rPr>
              <a:t>https</a:t>
            </a:r>
            <a:r>
              <a:rPr lang="en-US" sz="1000" dirty="0">
                <a:hlinkClick r:id="rId3"/>
              </a:rPr>
              <a:t>://www.forbes.com/sites/jonathanwai/2021/05/10/how-improving-research-practices-can-enhance-education-research-and-policy/?</a:t>
            </a:r>
            <a:r>
              <a:rPr lang="en-US" sz="1000" dirty="0" smtClean="0">
                <a:hlinkClick r:id="rId3"/>
              </a:rPr>
              <a:t>sh=b4f4cde56c38</a:t>
            </a:r>
            <a:endParaRPr lang="en-US" sz="1000" dirty="0" smtClean="0"/>
          </a:p>
          <a:p>
            <a:pPr marL="342900" indent="-342900">
              <a:buAutoNum type="arabicPeriod"/>
            </a:pPr>
            <a:r>
              <a:rPr lang="en-US" sz="1000" dirty="0">
                <a:hlinkClick r:id="rId4"/>
              </a:rPr>
              <a:t>https://</a:t>
            </a:r>
            <a:r>
              <a:rPr lang="en-US" sz="1000" dirty="0" smtClean="0">
                <a:hlinkClick r:id="rId4"/>
              </a:rPr>
              <a:t>journals.sagepub.com/doi/full/10.3102/0013189X14545513</a:t>
            </a:r>
            <a:r>
              <a:rPr lang="en-US" sz="1000" dirty="0" smtClean="0"/>
              <a:t> </a:t>
            </a:r>
            <a:endParaRPr lang="en-US" sz="1000" dirty="0"/>
          </a:p>
        </p:txBody>
      </p:sp>
    </p:spTree>
    <p:extLst>
      <p:ext uri="{BB962C8B-B14F-4D97-AF65-F5344CB8AC3E}">
        <p14:creationId xmlns:p14="http://schemas.microsoft.com/office/powerpoint/2010/main" val="4016005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512" y="124214"/>
            <a:ext cx="10515600" cy="1325563"/>
          </a:xfrm>
        </p:spPr>
        <p:txBody>
          <a:bodyPr/>
          <a:lstStyle/>
          <a:p>
            <a:r>
              <a:rPr lang="en-US" dirty="0" smtClean="0"/>
              <a:t>Why this Matters: The RM Slippery Slope…</a:t>
            </a:r>
            <a:endParaRPr lang="en-US" dirty="0"/>
          </a:p>
        </p:txBody>
      </p:sp>
      <p:sp>
        <p:nvSpPr>
          <p:cNvPr id="4" name="TextBox 3"/>
          <p:cNvSpPr txBox="1"/>
          <p:nvPr/>
        </p:nvSpPr>
        <p:spPr>
          <a:xfrm>
            <a:off x="0" y="6656068"/>
            <a:ext cx="5405120" cy="276999"/>
          </a:xfrm>
          <a:prstGeom prst="rect">
            <a:avLst/>
          </a:prstGeom>
          <a:noFill/>
        </p:spPr>
        <p:txBody>
          <a:bodyPr wrap="square" rtlCol="0">
            <a:spAutoFit/>
          </a:bodyPr>
          <a:lstStyle/>
          <a:p>
            <a:r>
              <a:rPr lang="en-US" sz="1200" dirty="0" smtClean="0"/>
              <a:t>Source: Office of </a:t>
            </a:r>
            <a:r>
              <a:rPr lang="en-US" sz="1200" dirty="0"/>
              <a:t>Research Integrity https://ori.hhs.gov/infographics</a:t>
            </a:r>
          </a:p>
        </p:txBody>
      </p:sp>
      <p:grpSp>
        <p:nvGrpSpPr>
          <p:cNvPr id="6" name="Group 5"/>
          <p:cNvGrpSpPr/>
          <p:nvPr/>
        </p:nvGrpSpPr>
        <p:grpSpPr>
          <a:xfrm>
            <a:off x="7662440" y="0"/>
            <a:ext cx="4528865" cy="6929120"/>
            <a:chOff x="7937816" y="-46037"/>
            <a:chExt cx="4254183" cy="6858000"/>
          </a:xfrm>
        </p:grpSpPr>
        <p:pic>
          <p:nvPicPr>
            <p:cNvPr id="7" name="Picture 6"/>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8060" l="2586" r="97989">
                          <a14:foregroundMark x1="30460" y1="87478" x2="30460" y2="87478"/>
                          <a14:foregroundMark x1="32471" y1="86067" x2="32471" y2="86067"/>
                          <a14:foregroundMark x1="33908" y1="83422" x2="33908" y2="83422"/>
                          <a14:foregroundMark x1="50575" y1="78660" x2="50575" y2="78660"/>
                          <a14:foregroundMark x1="51437" y1="78660" x2="97414" y2="48501"/>
                          <a14:foregroundMark x1="50575" y1="87654" x2="97701" y2="87478"/>
                        </a14:backgroundRemoval>
                      </a14:imgEffect>
                    </a14:imgLayer>
                  </a14:imgProps>
                </a:ext>
                <a:ext uri="{28A0092B-C50C-407E-A947-70E740481C1C}">
                  <a14:useLocalDpi xmlns:a14="http://schemas.microsoft.com/office/drawing/2010/main" val="0"/>
                </a:ext>
              </a:extLst>
            </a:blip>
            <a:stretch>
              <a:fillRect/>
            </a:stretch>
          </p:blipFill>
          <p:spPr>
            <a:xfrm>
              <a:off x="7937816" y="-46037"/>
              <a:ext cx="4254183" cy="6858000"/>
            </a:xfrm>
            <a:prstGeom prst="rect">
              <a:avLst/>
            </a:prstGeom>
          </p:spPr>
        </p:pic>
        <p:sp>
          <p:nvSpPr>
            <p:cNvPr id="8" name="Isosceles Triangle 7"/>
            <p:cNvSpPr/>
            <p:nvPr/>
          </p:nvSpPr>
          <p:spPr>
            <a:xfrm>
              <a:off x="9288381" y="5775158"/>
              <a:ext cx="679803" cy="5454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
              </a:r>
            </a:p>
            <a:p>
              <a:pPr algn="ctr"/>
              <a:endParaRPr lang="en-US" sz="1050" b="1" dirty="0"/>
            </a:p>
          </p:txBody>
        </p:sp>
      </p:grpSp>
      <p:sp>
        <p:nvSpPr>
          <p:cNvPr id="2" name="Content Placeholder 1"/>
          <p:cNvSpPr>
            <a:spLocks noGrp="1"/>
          </p:cNvSpPr>
          <p:nvPr>
            <p:ph idx="1"/>
          </p:nvPr>
        </p:nvSpPr>
        <p:spPr>
          <a:xfrm>
            <a:off x="560744" y="1278943"/>
            <a:ext cx="7645708" cy="4916300"/>
          </a:xfrm>
        </p:spPr>
        <p:txBody>
          <a:bodyPr>
            <a:noAutofit/>
          </a:bodyPr>
          <a:lstStyle/>
          <a:p>
            <a:pPr marL="342900" indent="-342900">
              <a:buFont typeface="+mj-lt"/>
              <a:buAutoNum type="arabicPeriod"/>
            </a:pPr>
            <a:r>
              <a:rPr lang="en-US" sz="2000" b="1" dirty="0" smtClean="0"/>
              <a:t>TAKING SHORTCUTS </a:t>
            </a:r>
            <a:r>
              <a:rPr lang="en-US" sz="2000" dirty="0" smtClean="0"/>
              <a:t>Lack </a:t>
            </a:r>
            <a:r>
              <a:rPr lang="en-US" sz="2000" dirty="0"/>
              <a:t>of care in experimentation that might impact </a:t>
            </a:r>
            <a:r>
              <a:rPr lang="en-US" sz="2000" dirty="0" smtClean="0"/>
              <a:t>reproducibility</a:t>
            </a:r>
          </a:p>
          <a:p>
            <a:pPr marL="342900" indent="-342900">
              <a:buFont typeface="+mj-lt"/>
              <a:buAutoNum type="arabicPeriod"/>
            </a:pPr>
            <a:r>
              <a:rPr lang="en-US" sz="2000" b="1" dirty="0" smtClean="0"/>
              <a:t>CHEATING </a:t>
            </a:r>
            <a:r>
              <a:rPr lang="en-US" sz="2000" dirty="0" smtClean="0"/>
              <a:t> Such </a:t>
            </a:r>
            <a:r>
              <a:rPr lang="en-US" sz="2000" dirty="0"/>
              <a:t>as puffery, which is inflating your resume, can establish dangerous behavior patterns </a:t>
            </a:r>
          </a:p>
          <a:p>
            <a:pPr marL="342900" indent="-342900">
              <a:buFont typeface="+mj-lt"/>
              <a:buAutoNum type="arabicPeriod"/>
            </a:pPr>
            <a:r>
              <a:rPr lang="en-US" sz="2000" b="1" dirty="0" smtClean="0"/>
              <a:t>“BEAUTIFICATION</a:t>
            </a:r>
            <a:r>
              <a:rPr lang="en-US" sz="2000" b="1" dirty="0"/>
              <a:t>” OF IMAGES </a:t>
            </a:r>
            <a:r>
              <a:rPr lang="en-US" sz="2000" dirty="0"/>
              <a:t> </a:t>
            </a:r>
            <a:r>
              <a:rPr lang="en-US" sz="2000" dirty="0" smtClean="0"/>
              <a:t>Removing </a:t>
            </a:r>
            <a:r>
              <a:rPr lang="en-US" sz="2000" dirty="0"/>
              <a:t>an unwanted feature, even if unrelated to the result, could be scientifically significant </a:t>
            </a:r>
          </a:p>
          <a:p>
            <a:pPr marL="342900" indent="-342900">
              <a:buFont typeface="+mj-lt"/>
              <a:buAutoNum type="arabicPeriod"/>
            </a:pPr>
            <a:r>
              <a:rPr lang="en-US" sz="2000" b="1" dirty="0" smtClean="0"/>
              <a:t>LACK </a:t>
            </a:r>
            <a:r>
              <a:rPr lang="en-US" sz="2000" b="1" dirty="0"/>
              <a:t>OF APPROPRIATE CONTROLS </a:t>
            </a:r>
            <a:r>
              <a:rPr lang="en-US" sz="2000" dirty="0"/>
              <a:t> </a:t>
            </a:r>
            <a:r>
              <a:rPr lang="en-US" sz="2000" dirty="0" smtClean="0"/>
              <a:t>Failure </a:t>
            </a:r>
            <a:r>
              <a:rPr lang="en-US" sz="2000" dirty="0"/>
              <a:t>to perform a control with the experimental sample could affect result interpretation </a:t>
            </a:r>
          </a:p>
          <a:p>
            <a:pPr marL="342900" indent="-342900">
              <a:buFont typeface="+mj-lt"/>
              <a:buAutoNum type="arabicPeriod"/>
            </a:pPr>
            <a:r>
              <a:rPr lang="en-US" sz="2000" b="1" dirty="0" smtClean="0"/>
              <a:t>COMPOSITE </a:t>
            </a:r>
            <a:r>
              <a:rPr lang="en-US" sz="2000" b="1" dirty="0"/>
              <a:t>IMAGES </a:t>
            </a:r>
            <a:r>
              <a:rPr lang="en-US" sz="2000" dirty="0"/>
              <a:t> </a:t>
            </a:r>
            <a:r>
              <a:rPr lang="en-US" sz="2000" dirty="0" smtClean="0"/>
              <a:t>Assemblies </a:t>
            </a:r>
            <a:r>
              <a:rPr lang="en-US" sz="2000" dirty="0"/>
              <a:t>of images that are not clearly labeled, such as a montage of cell images from the same experiment but not labeled as such. </a:t>
            </a:r>
            <a:endParaRPr lang="en-US" sz="2000" dirty="0" smtClean="0"/>
          </a:p>
          <a:p>
            <a:pPr marL="342900" indent="-342900">
              <a:buFont typeface="+mj-lt"/>
              <a:buAutoNum type="arabicPeriod"/>
            </a:pPr>
            <a:r>
              <a:rPr lang="en-US" sz="2000" b="1" dirty="0" smtClean="0"/>
              <a:t>OUTLIERS </a:t>
            </a:r>
            <a:r>
              <a:rPr lang="en-US" sz="2000" dirty="0"/>
              <a:t> </a:t>
            </a:r>
            <a:r>
              <a:rPr lang="en-US" sz="2000" dirty="0" smtClean="0"/>
              <a:t>Omitting </a:t>
            </a:r>
            <a:r>
              <a:rPr lang="en-US" sz="2000" dirty="0"/>
              <a:t>outlier data without appropriate pre-experiment justification which alters the overall conclusion of the analysis </a:t>
            </a:r>
          </a:p>
          <a:p>
            <a:pPr marL="342900" indent="-342900">
              <a:buFont typeface="+mj-lt"/>
              <a:buAutoNum type="arabicPeriod"/>
            </a:pPr>
            <a:r>
              <a:rPr lang="en-US" sz="2000" b="1" dirty="0" smtClean="0"/>
              <a:t>IMAGE </a:t>
            </a:r>
            <a:r>
              <a:rPr lang="en-US" sz="2000" b="1" dirty="0"/>
              <a:t>MANIPULATION </a:t>
            </a:r>
            <a:r>
              <a:rPr lang="en-US" sz="2000" dirty="0"/>
              <a:t> </a:t>
            </a:r>
            <a:r>
              <a:rPr lang="en-US" sz="2000" dirty="0" smtClean="0"/>
              <a:t>Splicing</a:t>
            </a:r>
            <a:r>
              <a:rPr lang="en-US" sz="2000" dirty="0"/>
              <a:t>, cutting, or cropping images; without properly documenting changes, that alters the results or falsely claims a result which </a:t>
            </a:r>
            <a:r>
              <a:rPr lang="en-US" sz="2000" dirty="0" smtClean="0"/>
              <a:t>was </a:t>
            </a:r>
            <a:r>
              <a:rPr lang="en-US" sz="2000" dirty="0"/>
              <a:t>not obtained. </a:t>
            </a:r>
          </a:p>
        </p:txBody>
      </p:sp>
    </p:spTree>
    <p:extLst>
      <p:ext uri="{BB962C8B-B14F-4D97-AF65-F5344CB8AC3E}">
        <p14:creationId xmlns:p14="http://schemas.microsoft.com/office/powerpoint/2010/main" val="4004442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Closing Thoughts</a:t>
            </a:r>
            <a:endParaRPr lang="en-US" dirty="0"/>
          </a:p>
        </p:txBody>
      </p:sp>
      <p:sp>
        <p:nvSpPr>
          <p:cNvPr id="2" name="Content Placeholder 1"/>
          <p:cNvSpPr>
            <a:spLocks noGrp="1"/>
          </p:cNvSpPr>
          <p:nvPr>
            <p:ph idx="1"/>
          </p:nvPr>
        </p:nvSpPr>
        <p:spPr>
          <a:xfrm>
            <a:off x="838200" y="1527858"/>
            <a:ext cx="10515600" cy="4649105"/>
          </a:xfrm>
        </p:spPr>
        <p:txBody>
          <a:bodyPr/>
          <a:lstStyle/>
          <a:p>
            <a:r>
              <a:rPr lang="en-US" b="0" dirty="0" smtClean="0"/>
              <a:t>Educate </a:t>
            </a:r>
            <a:r>
              <a:rPr lang="en-US" b="0" dirty="0"/>
              <a:t>yourself, know what the right thing is, and do </a:t>
            </a:r>
            <a:r>
              <a:rPr lang="en-US" b="0" dirty="0" smtClean="0"/>
              <a:t>it</a:t>
            </a:r>
          </a:p>
          <a:p>
            <a:r>
              <a:rPr lang="en-US" b="0" dirty="0" smtClean="0"/>
              <a:t>Incorporate </a:t>
            </a:r>
            <a:r>
              <a:rPr lang="en-US" b="0" dirty="0"/>
              <a:t>ethical behaviors, professionalism, and accountability into your work everyday</a:t>
            </a:r>
          </a:p>
          <a:p>
            <a:r>
              <a:rPr lang="en-US" dirty="0" smtClean="0"/>
              <a:t>Always practice the responsible conduct of research—if you don’t know, ask!</a:t>
            </a:r>
          </a:p>
          <a:p>
            <a:r>
              <a:rPr lang="en-US" dirty="0" smtClean="0"/>
              <a:t>If you see something suspicious, ask questions, say something</a:t>
            </a:r>
          </a:p>
          <a:p>
            <a:r>
              <a:rPr lang="en-US" dirty="0"/>
              <a:t>Remember, acts of research misconduct destroy your reputation, the public’s confidence in science, and the scientific record</a:t>
            </a:r>
          </a:p>
          <a:p>
            <a:r>
              <a:rPr lang="en-US" dirty="0"/>
              <a:t>Make ethical decisions—find a framework that works for you</a:t>
            </a:r>
          </a:p>
          <a:p>
            <a:endParaRPr lang="en-US" dirty="0"/>
          </a:p>
        </p:txBody>
      </p:sp>
    </p:spTree>
    <p:extLst>
      <p:ext uri="{BB962C8B-B14F-4D97-AF65-F5344CB8AC3E}">
        <p14:creationId xmlns:p14="http://schemas.microsoft.com/office/powerpoint/2010/main" val="827026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40" y="5004478"/>
            <a:ext cx="10971609" cy="1257781"/>
          </a:xfrm>
        </p:spPr>
        <p:txBody>
          <a:bodyPr/>
          <a:lstStyle/>
          <a:p>
            <a:pPr lvl="0" algn="l"/>
            <a:r>
              <a:rPr lang="en-US" dirty="0">
                <a:solidFill>
                  <a:srgbClr val="002060"/>
                </a:solidFill>
              </a:rPr>
              <a:t>Survey:										|		30-day post seminar series </a:t>
            </a:r>
            <a:br>
              <a:rPr lang="en-US" dirty="0">
                <a:solidFill>
                  <a:srgbClr val="002060"/>
                </a:solidFill>
              </a:rPr>
            </a:br>
            <a:r>
              <a:rPr lang="en-US" dirty="0">
                <a:solidFill>
                  <a:srgbClr val="002060"/>
                </a:solidFill>
                <a:hlinkClick r:id="rId4" action="ppaction://hlinkfile">
                  <a:extLst>
                    <a:ext uri="{A12FA001-AC4F-418D-AE19-62706E023703}">
                      <ahyp:hlinkClr xmlns="" xmlns:ahyp="http://schemas.microsoft.com/office/drawing/2018/hyperlinkcolor" val="tx"/>
                    </a:ext>
                  </a:extLst>
                </a:hlinkClick>
              </a:rPr>
              <a:t>bit.ly/rcr2022</a:t>
            </a:r>
            <a:r>
              <a:rPr lang="en-US" dirty="0">
                <a:solidFill>
                  <a:srgbClr val="002060"/>
                </a:solidFill>
              </a:rPr>
              <a:t>							|		interviews</a:t>
            </a:r>
          </a:p>
        </p:txBody>
      </p:sp>
      <p:pic>
        <p:nvPicPr>
          <p:cNvPr id="15" name="Picture Placeholder 14" descr="Graphical user interface&#10;&#10;Description automatically generated">
            <a:extLst>
              <a:ext uri="{FF2B5EF4-FFF2-40B4-BE49-F238E27FC236}">
                <a16:creationId xmlns:a16="http://schemas.microsoft.com/office/drawing/2014/main" id="{717061F3-5D35-49EE-9A0E-0323AE770E0A}"/>
              </a:ext>
            </a:extLst>
          </p:cNvPr>
          <p:cNvPicPr>
            <a:picLocks noGrp="1" noChangeAspect="1"/>
          </p:cNvPicPr>
          <p:nvPr>
            <p:ph type="pic" sz="quarter" idx="10"/>
          </p:nvPr>
        </p:nvPicPr>
        <p:blipFill>
          <a:blip r:embed="rId5"/>
          <a:srcRect t="16633" b="16633"/>
          <a:stretch>
            <a:fillRect/>
          </a:stretch>
        </p:blipFill>
        <p:spPr/>
      </p:pic>
      <p:sp>
        <p:nvSpPr>
          <p:cNvPr id="16" name="TextBox 15">
            <a:extLst>
              <a:ext uri="{FF2B5EF4-FFF2-40B4-BE49-F238E27FC236}">
                <a16:creationId xmlns:a16="http://schemas.microsoft.com/office/drawing/2014/main" id="{FB243AF3-5309-4781-9B7D-5DCB2DEE564E}"/>
              </a:ext>
            </a:extLst>
          </p:cNvPr>
          <p:cNvSpPr txBox="1"/>
          <p:nvPr/>
        </p:nvSpPr>
        <p:spPr>
          <a:xfrm>
            <a:off x="3077463" y="1228289"/>
            <a:ext cx="5541818"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We value your input! Your feedback helps us improve the RCR Series!</a:t>
            </a:r>
          </a:p>
        </p:txBody>
      </p:sp>
    </p:spTree>
    <p:custDataLst>
      <p:tags r:id="rId1"/>
    </p:custDataLst>
    <p:extLst>
      <p:ext uri="{BB962C8B-B14F-4D97-AF65-F5344CB8AC3E}">
        <p14:creationId xmlns:p14="http://schemas.microsoft.com/office/powerpoint/2010/main" val="30904159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0" dirty="0" smtClean="0">
                <a:latin typeface="+mn-lt"/>
              </a:rPr>
              <a:t>If  You  Suspect  Research  Misconduct…</a:t>
            </a:r>
            <a:endParaRPr lang="en-US" b="0" dirty="0"/>
          </a:p>
        </p:txBody>
      </p:sp>
      <p:sp>
        <p:nvSpPr>
          <p:cNvPr id="15" name="Text Placeholder 5"/>
          <p:cNvSpPr txBox="1">
            <a:spLocks/>
          </p:cNvSpPr>
          <p:nvPr/>
        </p:nvSpPr>
        <p:spPr>
          <a:xfrm>
            <a:off x="651166" y="2570017"/>
            <a:ext cx="5444834" cy="3200400"/>
          </a:xfrm>
          <a:prstGeom prst="rect">
            <a:avLst/>
          </a:prstGeom>
          <a:ln>
            <a:solidFill>
              <a:srgbClr val="BC581A"/>
            </a:solidFill>
          </a:ln>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Research Misconduct </a:t>
            </a:r>
            <a:r>
              <a:rPr lang="en-US" sz="2000" dirty="0">
                <a:solidFill>
                  <a:srgbClr val="002060"/>
                </a:solidFill>
                <a:latin typeface="Lato" panose="020F0502020204030203" pitchFamily="34" charset="0"/>
                <a:ea typeface="ＭＳ Ｐゴシック" charset="0"/>
              </a:rPr>
              <a:t>means </a:t>
            </a:r>
            <a:r>
              <a:rPr lang="en-US" sz="2000" b="1" dirty="0">
                <a:solidFill>
                  <a:srgbClr val="002060"/>
                </a:solidFill>
                <a:latin typeface="Lato" panose="020F0502020204030203" pitchFamily="34" charset="0"/>
                <a:ea typeface="ＭＳ Ｐゴシック" charset="0"/>
              </a:rPr>
              <a:t>fabrication</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falsification</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plagiarism</a:t>
            </a:r>
            <a:r>
              <a:rPr lang="en-US" sz="2000" dirty="0">
                <a:solidFill>
                  <a:srgbClr val="002060"/>
                </a:solidFill>
                <a:latin typeface="Lato" panose="020F0502020204030203" pitchFamily="34" charset="0"/>
                <a:ea typeface="ＭＳ Ｐゴシック" charset="0"/>
              </a:rPr>
              <a:t> in proposing, performing, or reviewing research, or in reporting research results. </a:t>
            </a:r>
          </a:p>
          <a:p>
            <a:pPr marL="0" lvl="0" indent="0" defTabSz="1219170" fontAlgn="base">
              <a:lnSpc>
                <a:spcPct val="100000"/>
              </a:lnSpc>
              <a:spcBef>
                <a:spcPct val="0"/>
              </a:spcBef>
              <a:spcAft>
                <a:spcPct val="0"/>
              </a:spcAft>
              <a:buNone/>
              <a:defRPr/>
            </a:pPr>
            <a:endParaRPr lang="en-US" sz="2000" i="1" dirty="0">
              <a:solidFill>
                <a:srgbClr val="002060"/>
              </a:solidFill>
              <a:latin typeface="Lato" panose="020F0502020204030203" pitchFamily="34" charset="0"/>
              <a:ea typeface="ＭＳ Ｐゴシック" charset="0"/>
            </a:endParaRPr>
          </a:p>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Questionable Research Practices </a:t>
            </a:r>
            <a:r>
              <a:rPr lang="en-US" sz="2000" dirty="0">
                <a:solidFill>
                  <a:srgbClr val="002060"/>
                </a:solidFill>
                <a:latin typeface="Lato" panose="020F0502020204030203" pitchFamily="34" charset="0"/>
                <a:ea typeface="ＭＳ Ｐゴシック" charset="0"/>
              </a:rPr>
              <a:t>are reports of </a:t>
            </a:r>
            <a:r>
              <a:rPr lang="en-US" sz="2000" b="1" dirty="0">
                <a:solidFill>
                  <a:srgbClr val="002060"/>
                </a:solidFill>
                <a:latin typeface="Lato" panose="020F0502020204030203" pitchFamily="34" charset="0"/>
                <a:ea typeface="ＭＳ Ｐゴシック" charset="0"/>
              </a:rPr>
              <a:t>careless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irregular</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contentious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research practices</a:t>
            </a:r>
            <a:r>
              <a:rPr lang="en-US" sz="2000" dirty="0">
                <a:solidFill>
                  <a:srgbClr val="002060"/>
                </a:solidFill>
                <a:latin typeface="Lato" panose="020F0502020204030203" pitchFamily="34" charset="0"/>
                <a:ea typeface="ＭＳ Ｐゴシック" charset="0"/>
              </a:rPr>
              <a:t>, as well as authorship disputes,  may not meet the standard for research misconduct but may be a research integrity violation.</a:t>
            </a:r>
          </a:p>
          <a:p>
            <a:pPr lvl="0">
              <a:spcBef>
                <a:spcPts val="0"/>
              </a:spcBef>
              <a:defRPr/>
            </a:pPr>
            <a:endParaRPr lang="en-US" sz="2100" dirty="0">
              <a:ea typeface="Lato" charset="0"/>
              <a:cs typeface="Lato" charset="0"/>
            </a:endParaRPr>
          </a:p>
        </p:txBody>
      </p:sp>
      <p:sp>
        <p:nvSpPr>
          <p:cNvPr id="11" name="TextBox 10"/>
          <p:cNvSpPr txBox="1"/>
          <p:nvPr/>
        </p:nvSpPr>
        <p:spPr>
          <a:xfrm>
            <a:off x="670667" y="1030955"/>
            <a:ext cx="1094780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solidFill>
                <a:srgbClr val="002060"/>
              </a:solidFill>
            </a:endParaRPr>
          </a:p>
          <a:p>
            <a:r>
              <a:rPr lang="en-US" dirty="0">
                <a:solidFill>
                  <a:srgbClr val="002060"/>
                </a:solidFill>
              </a:rPr>
              <a:t>Contact the UF Research Integrity Officer (RIO): </a:t>
            </a:r>
          </a:p>
          <a:p>
            <a:r>
              <a:rPr lang="en-US" dirty="0">
                <a:solidFill>
                  <a:srgbClr val="002060"/>
                </a:solidFill>
              </a:rPr>
              <a:t>Cassandra Farley | </a:t>
            </a:r>
            <a:r>
              <a:rPr lang="en-US" dirty="0">
                <a:solidFill>
                  <a:srgbClr val="002060"/>
                </a:solidFill>
                <a:hlinkClick r:id="rId4">
                  <a:extLst>
                    <a:ext uri="{A12FA001-AC4F-418D-AE19-62706E023703}">
                      <ahyp:hlinkClr xmlns="" xmlns:ahyp="http://schemas.microsoft.com/office/drawing/2018/hyperlinkcolor" val="tx"/>
                    </a:ext>
                  </a:extLst>
                </a:hlinkClick>
              </a:rPr>
              <a:t>rio@research.ufl.edu</a:t>
            </a:r>
            <a:r>
              <a:rPr lang="en-US" dirty="0">
                <a:solidFill>
                  <a:srgbClr val="002060"/>
                </a:solidFill>
              </a:rPr>
              <a:t> | 352-273-3052</a:t>
            </a:r>
          </a:p>
        </p:txBody>
      </p:sp>
      <p:pic>
        <p:nvPicPr>
          <p:cNvPr id="5" name="s7925c59e1ef49a585378ab7e7840975">
            <a:extLst>
              <a:ext uri="{FF2B5EF4-FFF2-40B4-BE49-F238E27FC236}">
                <a16:creationId xmlns:a16="http://schemas.microsoft.com/office/drawing/2014/main" id="{E106AAC4-1EAF-490D-B47C-6920F45438A1}"/>
              </a:ext>
            </a:extLst>
          </p:cNvPr>
          <p:cNvPicPr>
            <a:picLocks noChangeAspect="1"/>
          </p:cNvPicPr>
          <p:nvPr/>
        </p:nvPicPr>
        <p:blipFill>
          <a:blip r:embed="rId5"/>
          <a:stretch>
            <a:fillRect/>
          </a:stretch>
        </p:blipFill>
        <p:spPr>
          <a:xfrm>
            <a:off x="8320933" y="228600"/>
            <a:ext cx="3200400" cy="3200400"/>
          </a:xfrm>
          <a:prstGeom prst="rect">
            <a:avLst/>
          </a:prstGeom>
        </p:spPr>
      </p:pic>
      <p:sp>
        <p:nvSpPr>
          <p:cNvPr id="6" name="TextBox 5">
            <a:extLst>
              <a:ext uri="{FF2B5EF4-FFF2-40B4-BE49-F238E27FC236}">
                <a16:creationId xmlns:a16="http://schemas.microsoft.com/office/drawing/2014/main" id="{AC1E44DC-F03B-4504-A3C7-C3560E3B9B66}"/>
              </a:ext>
            </a:extLst>
          </p:cNvPr>
          <p:cNvSpPr txBox="1"/>
          <p:nvPr/>
        </p:nvSpPr>
        <p:spPr>
          <a:xfrm>
            <a:off x="7024255" y="3957050"/>
            <a:ext cx="4594212" cy="1795363"/>
          </a:xfrm>
          <a:prstGeom prst="rect">
            <a:avLst/>
          </a:prstGeom>
          <a:noFill/>
          <a:ln w="12700" cap="flat">
            <a:solidFill>
              <a:srgbClr val="BC581A"/>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2700" marR="46990">
              <a:lnSpc>
                <a:spcPts val="2880"/>
              </a:lnSpc>
              <a:spcBef>
                <a:spcPts val="795"/>
              </a:spcBef>
            </a:pPr>
            <a:r>
              <a:rPr lang="en-US" sz="2000" spc="-25" dirty="0">
                <a:solidFill>
                  <a:srgbClr val="002060"/>
                </a:solidFill>
                <a:latin typeface="Lato" panose="020F0502020204030203" pitchFamily="34" charset="0"/>
                <a:cs typeface="Calibri"/>
              </a:rPr>
              <a:t>Make </a:t>
            </a:r>
            <a:r>
              <a:rPr lang="en-US" sz="2000" dirty="0">
                <a:solidFill>
                  <a:srgbClr val="002060"/>
                </a:solidFill>
                <a:latin typeface="Lato" panose="020F0502020204030203" pitchFamily="34" charset="0"/>
                <a:cs typeface="Calibri"/>
              </a:rPr>
              <a:t>a </a:t>
            </a:r>
            <a:r>
              <a:rPr lang="en-US" sz="2000" b="1" spc="-10" dirty="0">
                <a:solidFill>
                  <a:srgbClr val="002060"/>
                </a:solidFill>
                <a:latin typeface="Lato" panose="020F0502020204030203" pitchFamily="34" charset="0"/>
                <a:cs typeface="Calibri"/>
              </a:rPr>
              <a:t>confidential report </a:t>
            </a:r>
            <a:r>
              <a:rPr lang="en-US" sz="2000" spc="-15" dirty="0">
                <a:solidFill>
                  <a:srgbClr val="002060"/>
                </a:solidFill>
                <a:latin typeface="Lato" panose="020F0502020204030203" pitchFamily="34" charset="0"/>
                <a:cs typeface="Calibri"/>
              </a:rPr>
              <a:t>to </a:t>
            </a:r>
            <a:r>
              <a:rPr lang="en-US" sz="2000" spc="-5" dirty="0">
                <a:solidFill>
                  <a:srgbClr val="002060"/>
                </a:solidFill>
                <a:latin typeface="Lato" panose="020F0502020204030203" pitchFamily="34" charset="0"/>
                <a:cs typeface="Calibri"/>
              </a:rPr>
              <a:t>the </a:t>
            </a:r>
            <a:r>
              <a:rPr lang="en-US" sz="2000" spc="-665"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 </a:t>
            </a:r>
            <a:r>
              <a:rPr lang="en-US" sz="2000" spc="-15" dirty="0">
                <a:solidFill>
                  <a:srgbClr val="002060"/>
                </a:solidFill>
                <a:latin typeface="Lato" panose="020F0502020204030203" pitchFamily="34" charset="0"/>
                <a:cs typeface="Calibri"/>
              </a:rPr>
              <a:t>Research </a:t>
            </a:r>
            <a:r>
              <a:rPr lang="en-US" sz="2000" spc="-10" dirty="0">
                <a:solidFill>
                  <a:srgbClr val="002060"/>
                </a:solidFill>
                <a:latin typeface="Lato" panose="020F0502020204030203" pitchFamily="34" charset="0"/>
                <a:cs typeface="Calibri"/>
              </a:rPr>
              <a:t>Integrity Officer </a:t>
            </a:r>
            <a:r>
              <a:rPr lang="en-US" sz="2000" spc="-5"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(RIO).</a:t>
            </a:r>
          </a:p>
          <a:p>
            <a:pPr marL="12700" marR="46990">
              <a:lnSpc>
                <a:spcPts val="2880"/>
              </a:lnSpc>
              <a:spcBef>
                <a:spcPts val="795"/>
              </a:spcBef>
            </a:pPr>
            <a:r>
              <a:rPr lang="en-US" sz="2000" spc="-65" dirty="0">
                <a:solidFill>
                  <a:srgbClr val="002060"/>
                </a:solidFill>
                <a:latin typeface="Lato" panose="020F0502020204030203" pitchFamily="34" charset="0"/>
                <a:cs typeface="Calibri"/>
              </a:rPr>
              <a:t>You</a:t>
            </a:r>
            <a:r>
              <a:rPr lang="en-US" sz="2000" spc="-25" dirty="0">
                <a:solidFill>
                  <a:srgbClr val="002060"/>
                </a:solidFill>
                <a:latin typeface="Lato" panose="020F0502020204030203" pitchFamily="34" charset="0"/>
                <a:cs typeface="Calibri"/>
              </a:rPr>
              <a:t> </a:t>
            </a:r>
            <a:r>
              <a:rPr lang="en-US" sz="2000" spc="-20" dirty="0">
                <a:solidFill>
                  <a:srgbClr val="002060"/>
                </a:solidFill>
                <a:latin typeface="Lato" panose="020F0502020204030203" pitchFamily="34" charset="0"/>
                <a:cs typeface="Calibri"/>
              </a:rPr>
              <a:t>may</a:t>
            </a:r>
            <a:r>
              <a:rPr lang="en-US" sz="2000" spc="-10"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also</a:t>
            </a:r>
            <a:r>
              <a:rPr lang="en-US" sz="2000" spc="-20" dirty="0">
                <a:solidFill>
                  <a:srgbClr val="002060"/>
                </a:solidFill>
                <a:latin typeface="Lato" panose="020F0502020204030203" pitchFamily="34" charset="0"/>
                <a:cs typeface="Calibri"/>
              </a:rPr>
              <a:t> </a:t>
            </a:r>
            <a:r>
              <a:rPr lang="en-US" sz="2000" spc="-10" dirty="0">
                <a:solidFill>
                  <a:srgbClr val="002060"/>
                </a:solidFill>
                <a:latin typeface="Lato" panose="020F0502020204030203" pitchFamily="34" charset="0"/>
                <a:cs typeface="Calibri"/>
              </a:rPr>
              <a:t>report</a:t>
            </a:r>
            <a:r>
              <a:rPr lang="en-US" sz="2000" spc="-5" dirty="0">
                <a:solidFill>
                  <a:srgbClr val="002060"/>
                </a:solidFill>
                <a:latin typeface="Lato" panose="020F0502020204030203" pitchFamily="34" charset="0"/>
                <a:cs typeface="Calibri"/>
              </a:rPr>
              <a:t> anonymously </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Compliance</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Hotline:</a:t>
            </a:r>
            <a:r>
              <a:rPr lang="en-US" sz="2000" spc="1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877-556-5356</a:t>
            </a:r>
            <a:endParaRPr lang="en-US" sz="2000" dirty="0">
              <a:solidFill>
                <a:srgbClr val="002060"/>
              </a:solidFill>
              <a:latin typeface="Lato" panose="020F0502020204030203" pitchFamily="34" charset="0"/>
              <a:cs typeface="Calibri"/>
            </a:endParaRPr>
          </a:p>
        </p:txBody>
      </p:sp>
    </p:spTree>
    <p:custDataLst>
      <p:tags r:id="rId1"/>
    </p:custDataLst>
    <p:extLst>
      <p:ext uri="{BB962C8B-B14F-4D97-AF65-F5344CB8AC3E}">
        <p14:creationId xmlns:p14="http://schemas.microsoft.com/office/powerpoint/2010/main" val="30995949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79608" y="2027374"/>
            <a:ext cx="5632784" cy="4534067"/>
            <a:chOff x="6024563" y="2762940"/>
            <a:chExt cx="6616700" cy="5326063"/>
          </a:xfrm>
        </p:grpSpPr>
        <p:sp>
          <p:nvSpPr>
            <p:cNvPr id="11" name="Oval 12"/>
            <p:cNvSpPr>
              <a:spLocks/>
            </p:cNvSpPr>
            <p:nvPr/>
          </p:nvSpPr>
          <p:spPr bwMode="auto">
            <a:xfrm>
              <a:off x="6024563" y="7814365"/>
              <a:ext cx="6616700" cy="274638"/>
            </a:xfrm>
            <a:prstGeom prst="ellipse">
              <a:avLst/>
            </a:prstGeom>
            <a:gradFill rotWithShape="0">
              <a:gsLst>
                <a:gs pos="0">
                  <a:srgbClr val="000000">
                    <a:alpha val="12999"/>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nvGrpSpPr>
            <p:cNvPr id="12" name="Group 16"/>
            <p:cNvGrpSpPr>
              <a:grpSpLocks/>
            </p:cNvGrpSpPr>
            <p:nvPr/>
          </p:nvGrpSpPr>
          <p:grpSpPr bwMode="auto">
            <a:xfrm>
              <a:off x="8302626" y="7184128"/>
              <a:ext cx="2066925" cy="760412"/>
              <a:chOff x="0" y="0"/>
              <a:chExt cx="1302" cy="479"/>
            </a:xfrm>
          </p:grpSpPr>
          <p:sp>
            <p:nvSpPr>
              <p:cNvPr id="13" name="Freeform 13"/>
              <p:cNvSpPr>
                <a:spLocks/>
              </p:cNvSpPr>
              <p:nvPr/>
            </p:nvSpPr>
            <p:spPr bwMode="auto">
              <a:xfrm>
                <a:off x="0" y="0"/>
                <a:ext cx="1302" cy="479"/>
              </a:xfrm>
              <a:custGeom>
                <a:avLst/>
                <a:gdLst>
                  <a:gd name="T0" fmla="*/ 213 w 21381"/>
                  <a:gd name="T1" fmla="*/ 0 h 21600"/>
                  <a:gd name="T2" fmla="*/ 184 w 21381"/>
                  <a:gd name="T3" fmla="*/ 259 h 21600"/>
                  <a:gd name="T4" fmla="*/ 135 w 21381"/>
                  <a:gd name="T5" fmla="*/ 331 h 21600"/>
                  <a:gd name="T6" fmla="*/ 0 w 21381"/>
                  <a:gd name="T7" fmla="*/ 446 h 21600"/>
                  <a:gd name="T8" fmla="*/ 89 w 21381"/>
                  <a:gd name="T9" fmla="*/ 479 h 21600"/>
                  <a:gd name="T10" fmla="*/ 1205 w 21381"/>
                  <a:gd name="T11" fmla="*/ 476 h 21600"/>
                  <a:gd name="T12" fmla="*/ 1300 w 21381"/>
                  <a:gd name="T13" fmla="*/ 436 h 21600"/>
                  <a:gd name="T14" fmla="*/ 1169 w 21381"/>
                  <a:gd name="T15" fmla="*/ 328 h 21600"/>
                  <a:gd name="T16" fmla="*/ 1113 w 21381"/>
                  <a:gd name="T17" fmla="*/ 243 h 21600"/>
                  <a:gd name="T18" fmla="*/ 1077 w 21381"/>
                  <a:gd name="T19" fmla="*/ 0 h 21600"/>
                  <a:gd name="T20" fmla="*/ 213 w 21381"/>
                  <a:gd name="T21" fmla="*/ 0 h 21600"/>
                  <a:gd name="T22" fmla="*/ 213 w 21381"/>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81" h="2160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moveTo>
                      <a:pt x="3506" y="0"/>
                    </a:moveTo>
                  </a:path>
                </a:pathLst>
              </a:custGeom>
              <a:gradFill rotWithShape="0">
                <a:gsLst>
                  <a:gs pos="0">
                    <a:srgbClr val="4C4C4C"/>
                  </a:gs>
                  <a:gs pos="36270">
                    <a:srgbClr val="FFFFFF"/>
                  </a:gs>
                  <a:gs pos="59068">
                    <a:srgbClr val="666666"/>
                  </a:gs>
                  <a:gs pos="75648">
                    <a:srgbClr val="FFFFFF"/>
                  </a:gs>
                  <a:gs pos="91193">
                    <a:srgbClr val="CCCCCC"/>
                  </a:gs>
                  <a:gs pos="100000">
                    <a:srgbClr val="191919"/>
                  </a:gs>
                </a:gsLst>
                <a:lin ang="5400000" scaled="1"/>
              </a:gradFill>
              <a:ln>
                <a:noFill/>
              </a:ln>
              <a:extLst>
                <a:ext uri="{91240B29-F687-4f45-9708-019B960494DF}">
                  <a14:hiddenLine xmlns:a14="http://schemas.microsoft.com/office/drawing/2010/main" xmlns="" w="381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6" name="Freeform 14"/>
              <p:cNvSpPr>
                <a:spLocks/>
              </p:cNvSpPr>
              <p:nvPr/>
            </p:nvSpPr>
            <p:spPr bwMode="auto">
              <a:xfrm>
                <a:off x="185" y="279"/>
                <a:ext cx="936" cy="197"/>
              </a:xfrm>
              <a:custGeom>
                <a:avLst/>
                <a:gdLst>
                  <a:gd name="T0" fmla="*/ 0 w 21600"/>
                  <a:gd name="T1" fmla="*/ 0 h 21600"/>
                  <a:gd name="T2" fmla="*/ 936 w 21600"/>
                  <a:gd name="T3" fmla="*/ 0 h 21600"/>
                  <a:gd name="T4" fmla="*/ 788 w 21600"/>
                  <a:gd name="T5" fmla="*/ 197 h 21600"/>
                  <a:gd name="T6" fmla="*/ 148 w 21600"/>
                  <a:gd name="T7" fmla="*/ 197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18189" y="21600"/>
                    </a:lnTo>
                    <a:lnTo>
                      <a:pt x="3411" y="21600"/>
                    </a:lnTo>
                    <a:lnTo>
                      <a:pt x="0" y="0"/>
                    </a:lnTo>
                    <a:close/>
                    <a:moveTo>
                      <a:pt x="0" y="0"/>
                    </a:moveTo>
                  </a:path>
                </a:pathLst>
              </a:custGeom>
              <a:solidFill>
                <a:srgbClr val="000000">
                  <a:alpha val="5098"/>
                </a:srgbClr>
              </a:solidFill>
              <a:ln>
                <a:noFill/>
              </a:ln>
              <a:extLst>
                <a:ext uri="{91240B29-F687-4f45-9708-019B960494DF}">
                  <a14:hiddenLine xmlns:a14="http://schemas.microsoft.com/office/drawing/2010/main" xmlns="" w="25400" cap="flat">
                    <a:solidFill>
                      <a:schemeClr val="tx1">
                        <a:alpha val="5098"/>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19" name="Freeform 15"/>
              <p:cNvSpPr>
                <a:spLocks/>
              </p:cNvSpPr>
              <p:nvPr/>
            </p:nvSpPr>
            <p:spPr bwMode="auto">
              <a:xfrm>
                <a:off x="16" y="426"/>
                <a:ext cx="1261" cy="31"/>
              </a:xfrm>
              <a:custGeom>
                <a:avLst/>
                <a:gdLst>
                  <a:gd name="T0" fmla="*/ 0 w 21600"/>
                  <a:gd name="T1" fmla="*/ 7 h 21600"/>
                  <a:gd name="T2" fmla="*/ 631 w 21600"/>
                  <a:gd name="T3" fmla="*/ 11 h 21600"/>
                  <a:gd name="T4" fmla="*/ 1261 w 21600"/>
                  <a:gd name="T5" fmla="*/ 0 h 21600"/>
                  <a:gd name="T6" fmla="*/ 1087 w 21600"/>
                  <a:gd name="T7" fmla="*/ 26 h 21600"/>
                  <a:gd name="T8" fmla="*/ 631 w 21600"/>
                  <a:gd name="T9" fmla="*/ 31 h 21600"/>
                  <a:gd name="T10" fmla="*/ 167 w 21600"/>
                  <a:gd name="T11" fmla="*/ 31 h 21600"/>
                  <a:gd name="T12" fmla="*/ 0 w 21600"/>
                  <a:gd name="T13" fmla="*/ 7 h 21600"/>
                  <a:gd name="T14" fmla="*/ 0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moveTo>
                      <a:pt x="0" y="4547"/>
                    </a:moveTo>
                  </a:path>
                </a:pathLst>
              </a:custGeom>
              <a:solidFill>
                <a:srgbClr val="FFFFFF">
                  <a:alpha val="70195"/>
                </a:srgbClr>
              </a:solidFill>
              <a:ln>
                <a:noFill/>
              </a:ln>
              <a:extLst>
                <a:ext uri="{91240B29-F687-4f45-9708-019B960494DF}">
                  <a14:hiddenLine xmlns:a14="http://schemas.microsoft.com/office/drawing/2010/main" xmlns="" w="38100" cap="flat">
                    <a:solidFill>
                      <a:schemeClr val="tx1">
                        <a:alpha val="70195"/>
                      </a:schemeClr>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grpSp>
        <p:sp>
          <p:nvSpPr>
            <p:cNvPr id="21" name="Freeform 17"/>
            <p:cNvSpPr>
              <a:spLocks/>
            </p:cNvSpPr>
            <p:nvPr/>
          </p:nvSpPr>
          <p:spPr bwMode="auto">
            <a:xfrm>
              <a:off x="6110288" y="2762940"/>
              <a:ext cx="6432550" cy="4429125"/>
            </a:xfrm>
            <a:custGeom>
              <a:avLst/>
              <a:gdLst>
                <a:gd name="T0" fmla="*/ 0 w 21600"/>
                <a:gd name="T1" fmla="*/ 4224278 h 21600"/>
                <a:gd name="T2" fmla="*/ 0 w 21600"/>
                <a:gd name="T3" fmla="*/ 204847 h 21600"/>
                <a:gd name="T4" fmla="*/ 204591 w 21600"/>
                <a:gd name="T5" fmla="*/ 0 h 21600"/>
                <a:gd name="T6" fmla="*/ 6227959 w 21600"/>
                <a:gd name="T7" fmla="*/ 0 h 21600"/>
                <a:gd name="T8" fmla="*/ 6432550 w 21600"/>
                <a:gd name="T9" fmla="*/ 204847 h 21600"/>
                <a:gd name="T10" fmla="*/ 6432550 w 21600"/>
                <a:gd name="T11" fmla="*/ 4224278 h 21600"/>
                <a:gd name="T12" fmla="*/ 6227959 w 21600"/>
                <a:gd name="T13" fmla="*/ 4429125 h 21600"/>
                <a:gd name="T14" fmla="*/ 204591 w 21600"/>
                <a:gd name="T15" fmla="*/ 4429125 h 21600"/>
                <a:gd name="T16" fmla="*/ 0 w 21600"/>
                <a:gd name="T17" fmla="*/ 4224278 h 21600"/>
                <a:gd name="T18" fmla="*/ 0 w 21600"/>
                <a:gd name="T19" fmla="*/ 4224278 h 21600"/>
                <a:gd name="T20" fmla="*/ 0 w 21600"/>
                <a:gd name="T21" fmla="*/ 4224278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close/>
                  <a:moveTo>
                    <a:pt x="0" y="20601"/>
                  </a:moveTo>
                </a:path>
              </a:pathLst>
            </a:custGeom>
            <a:solidFill>
              <a:schemeClr val="tx1"/>
            </a:solidFill>
            <a:ln w="25400" cap="flat">
              <a:solidFill>
                <a:srgbClr val="FFFFFF">
                  <a:alpha val="41176"/>
                </a:srgbClr>
              </a:solidFill>
              <a:prstDash val="solid"/>
              <a:miter lim="800000"/>
              <a:headEnd type="none" w="med" len="med"/>
              <a:tailEnd type="none" w="med" len="med"/>
            </a:ln>
          </p:spPr>
          <p:txBody>
            <a:bodyPr lIns="0" tIns="0" rIns="0" bIns="0" anchor="t" anchorCtr="0">
              <a:noAutofit/>
            </a:bodyPr>
            <a:lstStyle/>
            <a:p>
              <a:endParaRPr lang="en-US" dirty="0">
                <a:latin typeface="Lato Regular"/>
                <a:ea typeface="Lato Regular"/>
                <a:cs typeface="Lato Regular"/>
              </a:endParaRPr>
            </a:p>
          </p:txBody>
        </p:sp>
        <p:sp>
          <p:nvSpPr>
            <p:cNvPr id="22" name="Freeform 18"/>
            <p:cNvSpPr>
              <a:spLocks/>
            </p:cNvSpPr>
            <p:nvPr/>
          </p:nvSpPr>
          <p:spPr bwMode="auto">
            <a:xfrm>
              <a:off x="6110288" y="2772465"/>
              <a:ext cx="6435725" cy="3806825"/>
            </a:xfrm>
            <a:custGeom>
              <a:avLst/>
              <a:gdLst>
                <a:gd name="T0" fmla="*/ 0 w 21600"/>
                <a:gd name="T1" fmla="*/ 3806825 h 21600"/>
                <a:gd name="T2" fmla="*/ 7747 w 21600"/>
                <a:gd name="T3" fmla="*/ 148572 h 21600"/>
                <a:gd name="T4" fmla="*/ 156424 w 21600"/>
                <a:gd name="T5" fmla="*/ 0 h 21600"/>
                <a:gd name="T6" fmla="*/ 6287048 w 21600"/>
                <a:gd name="T7" fmla="*/ 0 h 21600"/>
                <a:gd name="T8" fmla="*/ 6435725 w 21600"/>
                <a:gd name="T9" fmla="*/ 148572 h 21600"/>
                <a:gd name="T10" fmla="*/ 6435725 w 21600"/>
                <a:gd name="T11" fmla="*/ 3806825 h 21600"/>
                <a:gd name="T12" fmla="*/ 0 w 21600"/>
                <a:gd name="T13" fmla="*/ 3806825 h 21600"/>
                <a:gd name="T14" fmla="*/ 0 w 21600"/>
                <a:gd name="T15" fmla="*/ 3806825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26" y="843"/>
                  </a:lnTo>
                  <a:cubicBezTo>
                    <a:pt x="26" y="377"/>
                    <a:pt x="250" y="0"/>
                    <a:pt x="525" y="0"/>
                  </a:cubicBezTo>
                  <a:lnTo>
                    <a:pt x="21101" y="0"/>
                  </a:lnTo>
                  <a:cubicBezTo>
                    <a:pt x="21377" y="0"/>
                    <a:pt x="21600" y="377"/>
                    <a:pt x="21600" y="843"/>
                  </a:cubicBezTo>
                  <a:lnTo>
                    <a:pt x="21600" y="21600"/>
                  </a:lnTo>
                  <a:cubicBezTo>
                    <a:pt x="21600" y="21556"/>
                    <a:pt x="0" y="21600"/>
                    <a:pt x="0" y="21600"/>
                  </a:cubicBezTo>
                  <a:close/>
                  <a:moveTo>
                    <a:pt x="0" y="21600"/>
                  </a:moveTo>
                </a:path>
              </a:pathLst>
            </a:custGeom>
            <a:solidFill>
              <a:srgbClr val="16181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23" name="Oval 19"/>
            <p:cNvSpPr>
              <a:spLocks/>
            </p:cNvSpPr>
            <p:nvPr/>
          </p:nvSpPr>
          <p:spPr bwMode="auto">
            <a:xfrm>
              <a:off x="8034338" y="7814365"/>
              <a:ext cx="2595563" cy="274638"/>
            </a:xfrm>
            <a:prstGeom prst="ellipse">
              <a:avLst/>
            </a:prstGeom>
            <a:gradFill rotWithShape="0">
              <a:gsLst>
                <a:gs pos="0">
                  <a:srgbClr val="000000">
                    <a:alpha val="35999"/>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sp>
          <p:nvSpPr>
            <p:cNvPr id="25" name="Rectangle 21"/>
            <p:cNvSpPr>
              <a:spLocks/>
            </p:cNvSpPr>
            <p:nvPr/>
          </p:nvSpPr>
          <p:spPr bwMode="auto">
            <a:xfrm>
              <a:off x="6359526" y="2975665"/>
              <a:ext cx="5961062" cy="55563"/>
            </a:xfrm>
            <a:prstGeom prst="rect">
              <a:avLst/>
            </a:prstGeom>
            <a:solidFill>
              <a:srgbClr val="000000">
                <a:alpha val="16862"/>
              </a:srgbClr>
            </a:solidFill>
            <a:ln>
              <a:noFill/>
            </a:ln>
            <a:extLst>
              <a:ext uri="{91240B29-F687-4f45-9708-019B960494DF}">
                <a14:hiddenLine xmlns:a14="http://schemas.microsoft.com/office/drawing/2010/main" xmlns="" w="25400">
                  <a:solidFill>
                    <a:schemeClr val="tx1">
                      <a:alpha val="23921"/>
                    </a:schemeClr>
                  </a:solidFill>
                  <a:miter lim="800000"/>
                  <a:headEnd/>
                  <a:tailEnd/>
                </a14:hiddenLine>
              </a:ext>
            </a:extLst>
          </p:spPr>
          <p:txBody>
            <a:bodyPr lIns="0" tIns="0" rIns="0" bIns="0" anchor="t" anchorCtr="0">
              <a:noAutofit/>
            </a:bodyPr>
            <a:lstStyle/>
            <a:p>
              <a:endParaRPr lang="en-US" dirty="0">
                <a:latin typeface="Lato Regular"/>
                <a:ea typeface="Lato Regular"/>
                <a:cs typeface="Lato Regular"/>
              </a:endParaRPr>
            </a:p>
          </p:txBody>
        </p:sp>
      </p:grpSp>
      <p:sp>
        <p:nvSpPr>
          <p:cNvPr id="4" name="Title 3"/>
          <p:cNvSpPr>
            <a:spLocks noGrp="1"/>
          </p:cNvSpPr>
          <p:nvPr>
            <p:ph type="title"/>
          </p:nvPr>
        </p:nvSpPr>
        <p:spPr/>
        <p:txBody>
          <a:bodyPr/>
          <a:lstStyle/>
          <a:p>
            <a:r>
              <a:rPr lang="en-US" b="0" dirty="0"/>
              <a:t>Check out the UF RIO video!</a:t>
            </a:r>
          </a:p>
        </p:txBody>
      </p:sp>
      <p:sp>
        <p:nvSpPr>
          <p:cNvPr id="26" name="Shape 107"/>
          <p:cNvSpPr/>
          <p:nvPr/>
        </p:nvSpPr>
        <p:spPr>
          <a:xfrm>
            <a:off x="3558679" y="4437960"/>
            <a:ext cx="5074642" cy="834602"/>
          </a:xfrm>
          <a:prstGeom prst="rect">
            <a:avLst/>
          </a:prstGeom>
          <a:solidFill>
            <a:schemeClr val="accent1">
              <a:alpha val="94000"/>
            </a:schemeClr>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sp>
        <p:nvSpPr>
          <p:cNvPr id="3" name="TextBox 2"/>
          <p:cNvSpPr txBox="1"/>
          <p:nvPr/>
        </p:nvSpPr>
        <p:spPr>
          <a:xfrm>
            <a:off x="3989222" y="4524043"/>
            <a:ext cx="4213557" cy="646331"/>
          </a:xfrm>
          <a:prstGeom prst="rect">
            <a:avLst/>
          </a:prstGeom>
          <a:ln w="12700">
            <a:miter lim="400000"/>
          </a:ln>
        </p:spPr>
        <p:txBody>
          <a:bodyPr wrap="square" lIns="0" tIns="0" rIns="0" bIns="0" anchor="t" anchorCtr="0">
            <a:noAutofit/>
          </a:bodyPr>
          <a:lstStyle>
            <a:lvl1pPr algn="l">
              <a:defRPr sz="2100">
                <a:solidFill>
                  <a:schemeClr val="tx1"/>
                </a:solidFill>
                <a:ea typeface="Lato Regular"/>
                <a:cs typeface="Lato Regular"/>
              </a:defRPr>
            </a:lvl1pPr>
          </a:lstStyle>
          <a:p>
            <a:pPr algn="ctr"/>
            <a:r>
              <a:rPr lang="en-US" dirty="0">
                <a:solidFill>
                  <a:schemeClr val="bg1"/>
                </a:solidFill>
              </a:rPr>
              <a:t>The media layout displays multimedia. </a:t>
            </a:r>
          </a:p>
        </p:txBody>
      </p:sp>
      <p:sp>
        <p:nvSpPr>
          <p:cNvPr id="18" name="TextBox 17">
            <a:extLst>
              <a:ext uri="{FF2B5EF4-FFF2-40B4-BE49-F238E27FC236}">
                <a16:creationId xmlns:a16="http://schemas.microsoft.com/office/drawing/2014/main" id="{45A0ED0B-0BE9-427E-B5EA-BCC5E0154D4A}"/>
              </a:ext>
            </a:extLst>
          </p:cNvPr>
          <p:cNvSpPr txBox="1"/>
          <p:nvPr/>
        </p:nvSpPr>
        <p:spPr>
          <a:xfrm>
            <a:off x="7786255" y="5927613"/>
            <a:ext cx="4350327" cy="9002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mj-ea"/>
                <a:cs typeface="+mj-cs"/>
              </a:rPr>
              <a:t>Acknowledgement: </a:t>
            </a:r>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kumimoji="0" lang="en-US" sz="1050" b="0" i="1"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a:t>
            </a:r>
            <a:r>
              <a:rPr lang="en-US" sz="1050" i="1" dirty="0">
                <a:solidFill>
                  <a:srgbClr val="000000"/>
                </a:solidFill>
                <a:latin typeface="Lato" panose="020F0502020204030203" pitchFamily="34" charset="0"/>
                <a:ea typeface="Calibri" panose="020F0502020204030204" pitchFamily="34" charset="0"/>
                <a:cs typeface="Times New Roman" panose="02020603050405020304" pitchFamily="18" charset="0"/>
              </a:rPr>
              <a:t>Dept. of Health and Human Services</a:t>
            </a:r>
            <a:endParaRPr lang="en-US" sz="1050" dirty="0"/>
          </a:p>
        </p:txBody>
      </p:sp>
      <p:sp>
        <p:nvSpPr>
          <p:cNvPr id="5" name="Content Placeholder 4"/>
          <p:cNvSpPr>
            <a:spLocks noGrp="1"/>
          </p:cNvSpPr>
          <p:nvPr>
            <p:ph sz="quarter" idx="13"/>
          </p:nvPr>
        </p:nvSpPr>
        <p:spPr>
          <a:solidFill>
            <a:srgbClr val="BC581A"/>
          </a:solidFill>
        </p:spPr>
        <p:txBody>
          <a:bodyPr/>
          <a:lstStyle/>
          <a:p>
            <a:pPr marL="0" indent="0">
              <a:buNone/>
            </a:pPr>
            <a:endParaRPr lang="en-US" dirty="0" smtClean="0"/>
          </a:p>
          <a:p>
            <a:pPr marL="0" indent="0" algn="ctr">
              <a:buNone/>
            </a:pPr>
            <a:r>
              <a:rPr lang="en-US" dirty="0" smtClean="0"/>
              <a:t>The Role of the RIO!</a:t>
            </a:r>
            <a:endParaRPr lang="en-US" dirty="0"/>
          </a:p>
        </p:txBody>
      </p:sp>
    </p:spTree>
    <p:custDataLst>
      <p:tags r:id="rId1"/>
    </p:custDataLst>
    <p:extLst>
      <p:ext uri="{BB962C8B-B14F-4D97-AF65-F5344CB8AC3E}">
        <p14:creationId xmlns:p14="http://schemas.microsoft.com/office/powerpoint/2010/main" val="40894840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7339" y="2089752"/>
            <a:ext cx="4877765" cy="3338775"/>
          </a:xfrm>
        </p:spPr>
        <p:txBody>
          <a:bodyPr>
            <a:normAutofit fontScale="90000"/>
          </a:bodyPr>
          <a:lstStyle/>
          <a:p>
            <a:pPr marL="0" marR="0">
              <a:lnSpc>
                <a:spcPct val="107000"/>
              </a:lnSpc>
              <a:spcBef>
                <a:spcPts val="0"/>
              </a:spcBef>
              <a:spcAft>
                <a:spcPts val="800"/>
              </a:spcAft>
            </a:pPr>
            <a:r>
              <a:rPr lang="en-US" sz="2400" dirty="0"/>
              <a:t>A podcast devoted to creating a culture of responsible conduct of research and research integrity at the University of Florida.</a:t>
            </a:r>
            <a:r>
              <a:rPr lang="en-US" sz="2400" dirty="0">
                <a:solidFill>
                  <a:srgbClr val="FF00FF"/>
                </a:solidFill>
              </a:rPr>
              <a:t/>
            </a:r>
            <a:br>
              <a:rPr lang="en-US" sz="2400" dirty="0">
                <a:solidFill>
                  <a:srgbClr val="FF00FF"/>
                </a:solidFill>
              </a:rPr>
            </a:br>
            <a:r>
              <a:rPr lang="en-US" sz="2400" dirty="0">
                <a:solidFill>
                  <a:srgbClr val="FF00FF"/>
                </a:solidFill>
              </a:rPr>
              <a:t/>
            </a:r>
            <a:br>
              <a:rPr lang="en-US" sz="2400" dirty="0">
                <a:solidFill>
                  <a:srgbClr val="FF00FF"/>
                </a:solidFill>
              </a:rPr>
            </a:br>
            <a:r>
              <a:rPr lang="en-US" sz="2400" dirty="0"/>
              <a:t>Produced by UF Creative Works, and a team of people across the UF Campus including UF Research, CTSI, the Center for Undergraduate Research, and a group of UF Research Ambassadors. </a:t>
            </a:r>
            <a:r>
              <a:rPr lang="en-US" sz="2400" dirty="0">
                <a:solidFill>
                  <a:srgbClr val="FF00FF"/>
                </a:solidFill>
              </a:rPr>
              <a:t/>
            </a:r>
            <a:br>
              <a:rPr lang="en-US" sz="2400" dirty="0">
                <a:solidFill>
                  <a:srgbClr val="FF00FF"/>
                </a:solidFill>
              </a:rPr>
            </a:br>
            <a:r>
              <a:rPr lang="en-US" sz="2400" dirty="0">
                <a:solidFill>
                  <a:srgbClr val="FF00FF"/>
                </a:solidFill>
              </a:rPr>
              <a:t/>
            </a:r>
            <a:br>
              <a:rPr lang="en-US" sz="2400" dirty="0">
                <a:solidFill>
                  <a:srgbClr val="FF00FF"/>
                </a:solidFill>
              </a:rPr>
            </a:br>
            <a:r>
              <a:rPr lang="en-US" sz="2400" dirty="0">
                <a:hlinkClick r:id="rId4"/>
              </a:rPr>
              <a:t>https://research.ufl.edu/research-roundtable-podcast.html</a:t>
            </a:r>
            <a:r>
              <a:rPr lang="en-US" sz="2000" dirty="0">
                <a:solidFill>
                  <a:srgbClr val="FF00FF"/>
                </a:solidFill>
              </a:rPr>
              <a:t/>
            </a:r>
            <a:br>
              <a:rPr lang="en-US" sz="2000" dirty="0">
                <a:solidFill>
                  <a:srgbClr val="FF00FF"/>
                </a:solidFill>
              </a:rPr>
            </a:br>
            <a:r>
              <a:rPr lang="en-US" sz="2000" dirty="0">
                <a:solidFill>
                  <a:srgbClr val="FF00FF"/>
                </a:solidFill>
              </a:rPr>
              <a:t/>
            </a:r>
            <a:br>
              <a:rPr lang="en-US" sz="2000" dirty="0">
                <a:solidFill>
                  <a:srgbClr val="FF00FF"/>
                </a:solidFill>
              </a:rPr>
            </a:br>
            <a:r>
              <a:rPr lang="en-US" sz="2000" dirty="0">
                <a:solidFill>
                  <a:srgbClr val="FF00FF"/>
                </a:solidFill>
              </a:rPr>
              <a:t/>
            </a:r>
            <a:br>
              <a:rPr lang="en-US" sz="2000" dirty="0">
                <a:solidFill>
                  <a:srgbClr val="FF00FF"/>
                </a:solidFill>
              </a:rPr>
            </a:br>
            <a:r>
              <a:rPr lang="en-US" sz="2000" dirty="0">
                <a:solidFill>
                  <a:srgbClr val="FF00FF"/>
                </a:solidFill>
              </a:rPr>
              <a:t/>
            </a:r>
            <a:br>
              <a:rPr lang="en-US" sz="2000" dirty="0">
                <a:solidFill>
                  <a:srgbClr val="FF00FF"/>
                </a:solidFill>
              </a:rPr>
            </a:br>
            <a:r>
              <a:rPr lang="en-US" sz="1200" dirty="0">
                <a:latin typeface="Lato" panose="020F0502020204030203" pitchFamily="34" charset="0"/>
              </a:rPr>
              <a:t>Acknowledgement: </a:t>
            </a:r>
            <a:r>
              <a:rPr lang="en-US" sz="1200" dirty="0">
                <a:effectLst/>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200" i="1" dirty="0">
                <a:effectLst/>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National Institutes of Health.</a:t>
            </a:r>
            <a:r>
              <a:rPr lang="en-US" sz="1800" dirty="0">
                <a:solidFill>
                  <a:srgbClr val="FF00FF"/>
                </a:solidFill>
                <a:effectLst/>
                <a:latin typeface="Lato" panose="020F0502020204030203" pitchFamily="34" charset="0"/>
                <a:ea typeface="Calibri" panose="020F0502020204030204" pitchFamily="34" charset="0"/>
                <a:cs typeface="Times New Roman" panose="02020603050405020304" pitchFamily="18" charset="0"/>
              </a:rPr>
              <a:t/>
            </a:r>
            <a:br>
              <a:rPr lang="en-US" sz="1800" dirty="0">
                <a:solidFill>
                  <a:srgbClr val="FF00FF"/>
                </a:solidFill>
                <a:effectLst/>
                <a:latin typeface="Lato" panose="020F0502020204030203" pitchFamily="34" charset="0"/>
                <a:ea typeface="Calibri" panose="020F0502020204030204" pitchFamily="34" charset="0"/>
                <a:cs typeface="Times New Roman" panose="02020603050405020304" pitchFamily="18" charset="0"/>
              </a:rPr>
            </a:br>
            <a:endParaRPr lang="en-US" sz="2000" dirty="0">
              <a:solidFill>
                <a:srgbClr val="FF00FF"/>
              </a:solidFill>
              <a:latin typeface="Lato" panose="020F0502020204030203"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390338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EDEF-C1C6-1B46-BEC0-43553FA07E66}"/>
              </a:ext>
            </a:extLst>
          </p:cNvPr>
          <p:cNvSpPr>
            <a:spLocks noGrp="1"/>
          </p:cNvSpPr>
          <p:nvPr>
            <p:ph type="ctrTitle"/>
          </p:nvPr>
        </p:nvSpPr>
        <p:spPr>
          <a:xfrm>
            <a:off x="1371600" y="1414402"/>
            <a:ext cx="9468091" cy="2387600"/>
          </a:xfrm>
        </p:spPr>
        <p:txBody>
          <a:bodyPr/>
          <a:lstStyle/>
          <a:p>
            <a:r>
              <a:rPr lang="en-US" dirty="0" smtClean="0"/>
              <a:t>Introduction to Research Misconduct</a:t>
            </a:r>
            <a:endParaRPr lang="en-US" dirty="0"/>
          </a:p>
        </p:txBody>
      </p:sp>
      <p:sp>
        <p:nvSpPr>
          <p:cNvPr id="4" name="Content Placeholder 3">
            <a:extLst>
              <a:ext uri="{FF2B5EF4-FFF2-40B4-BE49-F238E27FC236}">
                <a16:creationId xmlns:a16="http://schemas.microsoft.com/office/drawing/2014/main" id="{D28BF05A-3A13-844E-8482-6D5CAE6ADBBF}"/>
              </a:ext>
            </a:extLst>
          </p:cNvPr>
          <p:cNvSpPr>
            <a:spLocks noGrp="1"/>
          </p:cNvSpPr>
          <p:nvPr>
            <p:ph sz="quarter" idx="4294967295"/>
          </p:nvPr>
        </p:nvSpPr>
        <p:spPr>
          <a:xfrm>
            <a:off x="1759351" y="5658575"/>
            <a:ext cx="8692587" cy="736918"/>
          </a:xfrm>
        </p:spPr>
        <p:txBody>
          <a:bodyPr>
            <a:normAutofit fontScale="92500" lnSpcReduction="10000"/>
          </a:bodyPr>
          <a:lstStyle/>
          <a:p>
            <a:pPr marL="0" indent="0" algn="ctr">
              <a:lnSpc>
                <a:spcPct val="100000"/>
              </a:lnSpc>
              <a:spcBef>
                <a:spcPts val="0"/>
              </a:spcBef>
              <a:buNone/>
            </a:pPr>
            <a:r>
              <a:rPr lang="en-US" sz="2400" dirty="0" smtClean="0"/>
              <a:t>UF Research </a:t>
            </a:r>
            <a:r>
              <a:rPr lang="en-US" sz="2400" dirty="0" smtClean="0"/>
              <a:t>Integrity, Security and </a:t>
            </a:r>
            <a:r>
              <a:rPr lang="en-US" sz="2400" dirty="0" smtClean="0"/>
              <a:t>Compliance (RISC)</a:t>
            </a:r>
          </a:p>
          <a:p>
            <a:pPr marL="0" indent="0" algn="ctr">
              <a:lnSpc>
                <a:spcPct val="100000"/>
              </a:lnSpc>
              <a:spcBef>
                <a:spcPts val="0"/>
              </a:spcBef>
              <a:buNone/>
            </a:pPr>
            <a:r>
              <a:rPr lang="en-US" sz="2400" dirty="0" smtClean="0">
                <a:hlinkClick r:id="rId4"/>
              </a:rPr>
              <a:t>rio@research.ufl.edu</a:t>
            </a:r>
            <a:endParaRPr lang="en-US" sz="2400" dirty="0"/>
          </a:p>
        </p:txBody>
      </p:sp>
      <p:sp>
        <p:nvSpPr>
          <p:cNvPr id="9" name="Content Placeholder 3">
            <a:extLst>
              <a:ext uri="{FF2B5EF4-FFF2-40B4-BE49-F238E27FC236}">
                <a16:creationId xmlns:a16="http://schemas.microsoft.com/office/drawing/2014/main" id="{D28BF05A-3A13-844E-8482-6D5CAE6ADBBF}"/>
              </a:ext>
            </a:extLst>
          </p:cNvPr>
          <p:cNvSpPr txBox="1">
            <a:spLocks/>
          </p:cNvSpPr>
          <p:nvPr/>
        </p:nvSpPr>
        <p:spPr>
          <a:xfrm>
            <a:off x="6297592" y="4790133"/>
            <a:ext cx="4987724" cy="649974"/>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Font typeface="Arial"/>
              <a:buNone/>
            </a:pPr>
            <a:r>
              <a:rPr lang="en-US" sz="2000" b="1" dirty="0" smtClean="0"/>
              <a:t>Amber Moore</a:t>
            </a:r>
          </a:p>
          <a:p>
            <a:pPr marL="0" indent="0" algn="ctr">
              <a:spcBef>
                <a:spcPts val="0"/>
              </a:spcBef>
              <a:buFont typeface="Arial"/>
              <a:buNone/>
            </a:pPr>
            <a:r>
              <a:rPr lang="en-US" sz="2000" dirty="0" smtClean="0"/>
              <a:t>Associate Director &amp; Deputy RIO</a:t>
            </a:r>
            <a:endParaRPr lang="en-US" sz="2000" dirty="0"/>
          </a:p>
        </p:txBody>
      </p:sp>
      <p:sp>
        <p:nvSpPr>
          <p:cNvPr id="10" name="Content Placeholder 3">
            <a:extLst>
              <a:ext uri="{FF2B5EF4-FFF2-40B4-BE49-F238E27FC236}">
                <a16:creationId xmlns:a16="http://schemas.microsoft.com/office/drawing/2014/main" id="{D28BF05A-3A13-844E-8482-6D5CAE6ADBBF}"/>
              </a:ext>
            </a:extLst>
          </p:cNvPr>
          <p:cNvSpPr txBox="1">
            <a:spLocks/>
          </p:cNvSpPr>
          <p:nvPr/>
        </p:nvSpPr>
        <p:spPr>
          <a:xfrm>
            <a:off x="1165185" y="4794649"/>
            <a:ext cx="3429964" cy="649974"/>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Font typeface="Arial"/>
              <a:buNone/>
            </a:pPr>
            <a:r>
              <a:rPr lang="en-US" sz="2000" b="1" dirty="0" smtClean="0"/>
              <a:t>Cassandra Farley</a:t>
            </a:r>
          </a:p>
          <a:p>
            <a:pPr marL="0" indent="0" algn="ctr">
              <a:spcBef>
                <a:spcPts val="0"/>
              </a:spcBef>
              <a:buFont typeface="Arial"/>
              <a:buNone/>
            </a:pPr>
            <a:r>
              <a:rPr lang="en-US" sz="2000" dirty="0" smtClean="0"/>
              <a:t>Director &amp; RIO</a:t>
            </a:r>
            <a:endParaRPr lang="en-US" sz="2000" dirty="0"/>
          </a:p>
        </p:txBody>
      </p:sp>
    </p:spTree>
    <p:custDataLst>
      <p:tags r:id="rId1"/>
    </p:custDataLst>
    <p:extLst>
      <p:ext uri="{BB962C8B-B14F-4D97-AF65-F5344CB8AC3E}">
        <p14:creationId xmlns:p14="http://schemas.microsoft.com/office/powerpoint/2010/main" val="363384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86954" cy="1325563"/>
          </a:xfrm>
        </p:spPr>
        <p:txBody>
          <a:bodyPr/>
          <a:lstStyle/>
          <a:p>
            <a:r>
              <a:rPr lang="en-US" dirty="0" smtClean="0"/>
              <a:t>UF Research Integrity, Security and Compliance</a:t>
            </a:r>
            <a:endParaRPr lang="en-US" dirty="0"/>
          </a:p>
        </p:txBody>
      </p:sp>
      <p:graphicFrame>
        <p:nvGraphicFramePr>
          <p:cNvPr id="3" name="Diagram 2"/>
          <p:cNvGraphicFramePr/>
          <p:nvPr>
            <p:extLst>
              <p:ext uri="{D42A27DB-BD31-4B8C-83A1-F6EECF244321}">
                <p14:modId xmlns:p14="http://schemas.microsoft.com/office/powerpoint/2010/main" val="1875697217"/>
              </p:ext>
            </p:extLst>
          </p:nvPr>
        </p:nvGraphicFramePr>
        <p:xfrm>
          <a:off x="927509" y="1440925"/>
          <a:ext cx="10056962" cy="5043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504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18448" cy="1325563"/>
          </a:xfrm>
        </p:spPr>
        <p:txBody>
          <a:bodyPr/>
          <a:lstStyle/>
          <a:p>
            <a:r>
              <a:rPr lang="en-US" dirty="0" smtClean="0"/>
              <a:t>Principles and Decision Making--Breakout Room</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“Our </a:t>
            </a:r>
            <a:r>
              <a:rPr lang="en-US" i="1" dirty="0" smtClean="0"/>
              <a:t>principles</a:t>
            </a:r>
            <a:r>
              <a:rPr lang="en-US" dirty="0" smtClean="0"/>
              <a:t> define our identity and tell the world what to expect from us, as well as how we expect others to behave. Principles apply to ethics choices in all aspects of our lives” </a:t>
            </a:r>
          </a:p>
          <a:p>
            <a:pPr marL="0" indent="0">
              <a:buNone/>
            </a:pPr>
            <a:r>
              <a:rPr lang="en-US" dirty="0"/>
              <a:t>	</a:t>
            </a:r>
            <a:r>
              <a:rPr lang="en-US" dirty="0" smtClean="0"/>
              <a:t>				–Susan Liataud, </a:t>
            </a:r>
            <a:r>
              <a:rPr lang="en-US" i="1" dirty="0" smtClean="0"/>
              <a:t>The Power of Ethics</a:t>
            </a:r>
          </a:p>
          <a:p>
            <a:pPr marL="0" indent="0">
              <a:buNone/>
            </a:pPr>
            <a:endParaRPr lang="en-US" dirty="0" smtClean="0"/>
          </a:p>
          <a:p>
            <a:r>
              <a:rPr lang="en-US" dirty="0" smtClean="0"/>
              <a:t>Quick Intro: Name, Department, Role</a:t>
            </a:r>
          </a:p>
          <a:p>
            <a:r>
              <a:rPr lang="en-US" dirty="0" smtClean="0"/>
              <a:t>What are your top 3-5 principles?</a:t>
            </a:r>
          </a:p>
          <a:p>
            <a:r>
              <a:rPr lang="en-US" dirty="0" smtClean="0"/>
              <a:t>How do your principles influence your…</a:t>
            </a:r>
          </a:p>
          <a:p>
            <a:pPr lvl="1"/>
            <a:r>
              <a:rPr lang="en-US" dirty="0" smtClean="0"/>
              <a:t>Decisions day-to-day?</a:t>
            </a:r>
          </a:p>
          <a:p>
            <a:pPr lvl="1"/>
            <a:r>
              <a:rPr lang="en-US" dirty="0"/>
              <a:t>G</a:t>
            </a:r>
            <a:r>
              <a:rPr lang="en-US" dirty="0" smtClean="0"/>
              <a:t>oals?</a:t>
            </a:r>
          </a:p>
          <a:p>
            <a:pPr lvl="1"/>
            <a:r>
              <a:rPr lang="en-US" dirty="0"/>
              <a:t>R</a:t>
            </a:r>
            <a:r>
              <a:rPr lang="en-US" dirty="0" smtClean="0"/>
              <a:t>esearch?</a:t>
            </a:r>
          </a:p>
          <a:p>
            <a:endParaRPr lang="en-US" dirty="0"/>
          </a:p>
        </p:txBody>
      </p:sp>
    </p:spTree>
    <p:extLst>
      <p:ext uri="{BB962C8B-B14F-4D97-AF65-F5344CB8AC3E}">
        <p14:creationId xmlns:p14="http://schemas.microsoft.com/office/powerpoint/2010/main" val="3698901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Your Principles?</a:t>
            </a:r>
            <a:endParaRPr lang="en-US" dirty="0"/>
          </a:p>
        </p:txBody>
      </p:sp>
      <p:sp>
        <p:nvSpPr>
          <p:cNvPr id="3" name="Content Placeholder 2"/>
          <p:cNvSpPr>
            <a:spLocks noGrp="1"/>
          </p:cNvSpPr>
          <p:nvPr>
            <p:ph idx="1"/>
          </p:nvPr>
        </p:nvSpPr>
        <p:spPr>
          <a:xfrm>
            <a:off x="838200" y="1594131"/>
            <a:ext cx="10515600" cy="4351338"/>
          </a:xfrm>
        </p:spPr>
        <p:txBody>
          <a:bodyPr numCol="4">
            <a:normAutofit fontScale="92500" lnSpcReduction="20000"/>
          </a:bodyPr>
          <a:lstStyle/>
          <a:p>
            <a:r>
              <a:rPr lang="en-US" dirty="0" smtClean="0"/>
              <a:t>Family</a:t>
            </a:r>
            <a:endParaRPr lang="en-US" dirty="0"/>
          </a:p>
          <a:p>
            <a:r>
              <a:rPr lang="en-US" dirty="0"/>
              <a:t>Freedom</a:t>
            </a:r>
          </a:p>
          <a:p>
            <a:r>
              <a:rPr lang="en-US" dirty="0" smtClean="0"/>
              <a:t>Loyalty</a:t>
            </a:r>
            <a:endParaRPr lang="en-US" dirty="0"/>
          </a:p>
          <a:p>
            <a:r>
              <a:rPr lang="en-US" dirty="0" smtClean="0"/>
              <a:t>Connection</a:t>
            </a:r>
            <a:endParaRPr lang="en-US" dirty="0"/>
          </a:p>
          <a:p>
            <a:r>
              <a:rPr lang="en-US" dirty="0"/>
              <a:t>Creativity</a:t>
            </a:r>
          </a:p>
          <a:p>
            <a:r>
              <a:rPr lang="en-US" dirty="0"/>
              <a:t>Humanity</a:t>
            </a:r>
          </a:p>
          <a:p>
            <a:r>
              <a:rPr lang="en-US" dirty="0"/>
              <a:t>Success</a:t>
            </a:r>
          </a:p>
          <a:p>
            <a:r>
              <a:rPr lang="en-US" dirty="0"/>
              <a:t>Respect</a:t>
            </a:r>
          </a:p>
          <a:p>
            <a:r>
              <a:rPr lang="en-US" dirty="0" smtClean="0"/>
              <a:t>Diversity</a:t>
            </a:r>
            <a:endParaRPr lang="en-US" dirty="0"/>
          </a:p>
          <a:p>
            <a:r>
              <a:rPr lang="en-US" dirty="0"/>
              <a:t>Generosity</a:t>
            </a:r>
          </a:p>
          <a:p>
            <a:r>
              <a:rPr lang="en-US" dirty="0"/>
              <a:t>Integrity</a:t>
            </a:r>
          </a:p>
          <a:p>
            <a:r>
              <a:rPr lang="en-US" dirty="0" smtClean="0"/>
              <a:t>Love</a:t>
            </a:r>
            <a:endParaRPr lang="en-US" dirty="0"/>
          </a:p>
          <a:p>
            <a:r>
              <a:rPr lang="en-US" dirty="0"/>
              <a:t>Openness</a:t>
            </a:r>
          </a:p>
          <a:p>
            <a:r>
              <a:rPr lang="en-US" dirty="0" smtClean="0"/>
              <a:t>Advancement</a:t>
            </a:r>
            <a:endParaRPr lang="en-US" dirty="0"/>
          </a:p>
          <a:p>
            <a:r>
              <a:rPr lang="en-US" dirty="0" smtClean="0"/>
              <a:t>Forgiveness</a:t>
            </a:r>
            <a:endParaRPr lang="en-US" dirty="0"/>
          </a:p>
          <a:p>
            <a:r>
              <a:rPr lang="en-US" dirty="0" smtClean="0"/>
              <a:t>Faith</a:t>
            </a:r>
            <a:endParaRPr lang="en-US" dirty="0"/>
          </a:p>
          <a:p>
            <a:r>
              <a:rPr lang="en-US" dirty="0"/>
              <a:t>Wisdom</a:t>
            </a:r>
          </a:p>
          <a:p>
            <a:r>
              <a:rPr lang="en-US" dirty="0" smtClean="0"/>
              <a:t>Honesty</a:t>
            </a:r>
            <a:endParaRPr lang="en-US" dirty="0"/>
          </a:p>
          <a:p>
            <a:r>
              <a:rPr lang="en-US" dirty="0" smtClean="0"/>
              <a:t>Kindness</a:t>
            </a:r>
            <a:endParaRPr lang="en-US" dirty="0"/>
          </a:p>
          <a:p>
            <a:r>
              <a:rPr lang="en-US" dirty="0" smtClean="0"/>
              <a:t>Communication</a:t>
            </a:r>
            <a:endParaRPr lang="en-US" dirty="0"/>
          </a:p>
          <a:p>
            <a:r>
              <a:rPr lang="en-US" dirty="0"/>
              <a:t>Learning</a:t>
            </a:r>
          </a:p>
          <a:p>
            <a:r>
              <a:rPr lang="en-US" dirty="0"/>
              <a:t>Excellence</a:t>
            </a:r>
          </a:p>
          <a:p>
            <a:r>
              <a:rPr lang="en-US" dirty="0" smtClean="0"/>
              <a:t>Quality</a:t>
            </a:r>
            <a:endParaRPr lang="en-US" dirty="0"/>
          </a:p>
          <a:p>
            <a:r>
              <a:rPr lang="en-US" dirty="0"/>
              <a:t>Commonality</a:t>
            </a:r>
          </a:p>
          <a:p>
            <a:r>
              <a:rPr lang="en-US" dirty="0" smtClean="0"/>
              <a:t>Strength</a:t>
            </a:r>
            <a:endParaRPr lang="en-US" dirty="0"/>
          </a:p>
          <a:p>
            <a:r>
              <a:rPr lang="en-US" dirty="0" smtClean="0"/>
              <a:t>Hard work</a:t>
            </a:r>
            <a:endParaRPr lang="en-US" dirty="0"/>
          </a:p>
          <a:p>
            <a:r>
              <a:rPr lang="en-US" dirty="0" smtClean="0"/>
              <a:t>Clarity</a:t>
            </a:r>
            <a:endParaRPr lang="en-US" dirty="0"/>
          </a:p>
          <a:p>
            <a:r>
              <a:rPr lang="en-US" dirty="0" smtClean="0"/>
              <a:t>Leadership</a:t>
            </a:r>
            <a:endParaRPr lang="en-US" dirty="0"/>
          </a:p>
          <a:p>
            <a:r>
              <a:rPr lang="en-US" dirty="0"/>
              <a:t>Renewal</a:t>
            </a:r>
          </a:p>
          <a:p>
            <a:r>
              <a:rPr lang="en-US" dirty="0" smtClean="0"/>
              <a:t>Contentment</a:t>
            </a:r>
            <a:endParaRPr lang="en-US" dirty="0"/>
          </a:p>
          <a:p>
            <a:r>
              <a:rPr lang="en-US" dirty="0"/>
              <a:t>Friendship</a:t>
            </a:r>
          </a:p>
          <a:p>
            <a:r>
              <a:rPr lang="en-US" dirty="0" smtClean="0"/>
              <a:t>Courage</a:t>
            </a:r>
          </a:p>
          <a:p>
            <a:r>
              <a:rPr lang="en-US" dirty="0" smtClean="0"/>
              <a:t>Community</a:t>
            </a:r>
            <a:endParaRPr lang="en-US" dirty="0"/>
          </a:p>
          <a:p>
            <a:r>
              <a:rPr lang="en-US" dirty="0" smtClean="0"/>
              <a:t>Compassion</a:t>
            </a:r>
            <a:endParaRPr lang="en-US" dirty="0"/>
          </a:p>
          <a:p>
            <a:r>
              <a:rPr lang="en-US" dirty="0" smtClean="0"/>
              <a:t>Knowledge</a:t>
            </a:r>
            <a:endParaRPr lang="en-US" dirty="0"/>
          </a:p>
          <a:p>
            <a:r>
              <a:rPr lang="en-US" dirty="0"/>
              <a:t>Patience</a:t>
            </a:r>
          </a:p>
          <a:p>
            <a:r>
              <a:rPr lang="en-US" dirty="0" smtClean="0"/>
              <a:t>Wellness</a:t>
            </a:r>
            <a:endParaRPr lang="en-US" dirty="0"/>
          </a:p>
          <a:p>
            <a:r>
              <a:rPr lang="en-US" dirty="0" smtClean="0"/>
              <a:t>Gratitude</a:t>
            </a:r>
            <a:endParaRPr lang="en-US" dirty="0"/>
          </a:p>
          <a:p>
            <a:r>
              <a:rPr lang="en-US" dirty="0" smtClean="0"/>
              <a:t>Achievement</a:t>
            </a:r>
            <a:endParaRPr lang="en-US" dirty="0"/>
          </a:p>
          <a:p>
            <a:r>
              <a:rPr lang="en-US" dirty="0" smtClean="0"/>
              <a:t>Others…</a:t>
            </a:r>
            <a:endParaRPr lang="en-US" dirty="0"/>
          </a:p>
        </p:txBody>
      </p:sp>
    </p:spTree>
    <p:extLst>
      <p:ext uri="{BB962C8B-B14F-4D97-AF65-F5344CB8AC3E}">
        <p14:creationId xmlns:p14="http://schemas.microsoft.com/office/powerpoint/2010/main" val="1035928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What is Research Integrity?</a:t>
            </a:r>
            <a:endParaRPr lang="en-US" dirty="0"/>
          </a:p>
        </p:txBody>
      </p:sp>
      <p:sp>
        <p:nvSpPr>
          <p:cNvPr id="2" name="Content Placeholder 1"/>
          <p:cNvSpPr>
            <a:spLocks noGrp="1"/>
          </p:cNvSpPr>
          <p:nvPr>
            <p:ph idx="1"/>
          </p:nvPr>
        </p:nvSpPr>
        <p:spPr>
          <a:xfrm>
            <a:off x="838200" y="1501533"/>
            <a:ext cx="7021010" cy="4471003"/>
          </a:xfrm>
        </p:spPr>
        <p:txBody>
          <a:bodyPr>
            <a:noAutofit/>
          </a:bodyPr>
          <a:lstStyle/>
          <a:p>
            <a:pPr marL="0" indent="0">
              <a:spcBef>
                <a:spcPts val="0"/>
              </a:spcBef>
              <a:buNone/>
            </a:pPr>
            <a:r>
              <a:rPr lang="en-US" sz="2000" dirty="0" smtClean="0">
                <a:latin typeface="+mj-lt"/>
              </a:rPr>
              <a:t>National Academy of Sciences Definition:</a:t>
            </a:r>
          </a:p>
          <a:p>
            <a:pPr>
              <a:spcBef>
                <a:spcPts val="600"/>
              </a:spcBef>
            </a:pPr>
            <a:r>
              <a:rPr lang="en-US" sz="2000" b="1" u="sng" dirty="0" smtClean="0">
                <a:latin typeface="+mj-lt"/>
              </a:rPr>
              <a:t>Honesty</a:t>
            </a:r>
            <a:r>
              <a:rPr lang="en-US" sz="2000" b="0" dirty="0" smtClean="0">
                <a:latin typeface="+mj-lt"/>
              </a:rPr>
              <a:t> and </a:t>
            </a:r>
            <a:r>
              <a:rPr lang="en-US" sz="2000" b="1" u="sng" dirty="0" smtClean="0">
                <a:latin typeface="+mj-lt"/>
              </a:rPr>
              <a:t>fairness</a:t>
            </a:r>
            <a:r>
              <a:rPr lang="en-US" sz="2000" b="0" dirty="0" smtClean="0">
                <a:latin typeface="+mj-lt"/>
              </a:rPr>
              <a:t> in proposing, performing, and reporting research; </a:t>
            </a:r>
          </a:p>
          <a:p>
            <a:pPr>
              <a:spcBef>
                <a:spcPts val="600"/>
              </a:spcBef>
            </a:pPr>
            <a:r>
              <a:rPr lang="en-US" sz="2000" b="1" u="sng" dirty="0" smtClean="0">
                <a:latin typeface="+mj-lt"/>
              </a:rPr>
              <a:t>Accuracy</a:t>
            </a:r>
            <a:r>
              <a:rPr lang="en-US" sz="2000" b="0" dirty="0" smtClean="0">
                <a:latin typeface="+mj-lt"/>
              </a:rPr>
              <a:t> </a:t>
            </a:r>
            <a:r>
              <a:rPr lang="en-US" sz="2000" b="0" dirty="0">
                <a:latin typeface="+mj-lt"/>
              </a:rPr>
              <a:t>and fairness in representing contributions to research proposals and reports; </a:t>
            </a:r>
          </a:p>
          <a:p>
            <a:pPr>
              <a:spcBef>
                <a:spcPts val="600"/>
              </a:spcBef>
            </a:pPr>
            <a:r>
              <a:rPr lang="en-US" sz="2000" b="1" u="sng" dirty="0">
                <a:latin typeface="+mj-lt"/>
              </a:rPr>
              <a:t>Proficiency</a:t>
            </a:r>
            <a:r>
              <a:rPr lang="en-US" sz="2000" b="0" dirty="0">
                <a:latin typeface="+mj-lt"/>
              </a:rPr>
              <a:t> and fairness in peer review; </a:t>
            </a:r>
          </a:p>
          <a:p>
            <a:pPr>
              <a:spcBef>
                <a:spcPts val="600"/>
              </a:spcBef>
            </a:pPr>
            <a:r>
              <a:rPr lang="en-US" sz="2000" b="1" u="sng" dirty="0">
                <a:latin typeface="+mj-lt"/>
              </a:rPr>
              <a:t>Collegiality</a:t>
            </a:r>
            <a:r>
              <a:rPr lang="en-US" sz="2000" b="0" dirty="0">
                <a:latin typeface="+mj-lt"/>
              </a:rPr>
              <a:t> in scientific interactions, communications and sharing of resources; </a:t>
            </a:r>
          </a:p>
          <a:p>
            <a:pPr>
              <a:spcBef>
                <a:spcPts val="600"/>
              </a:spcBef>
            </a:pPr>
            <a:r>
              <a:rPr lang="en-US" sz="2000" b="1" u="sng" dirty="0">
                <a:latin typeface="+mj-lt"/>
              </a:rPr>
              <a:t>Disclosure</a:t>
            </a:r>
            <a:r>
              <a:rPr lang="en-US" sz="2000" b="0" dirty="0">
                <a:latin typeface="+mj-lt"/>
              </a:rPr>
              <a:t> of conflicts of interest; </a:t>
            </a:r>
          </a:p>
          <a:p>
            <a:pPr>
              <a:spcBef>
                <a:spcPts val="600"/>
              </a:spcBef>
            </a:pPr>
            <a:r>
              <a:rPr lang="en-US" sz="2000" b="1" u="sng" dirty="0">
                <a:latin typeface="+mj-lt"/>
              </a:rPr>
              <a:t>Protection</a:t>
            </a:r>
            <a:r>
              <a:rPr lang="en-US" sz="2000" b="0" dirty="0">
                <a:latin typeface="+mj-lt"/>
              </a:rPr>
              <a:t> of human subjects in the conduct of research; </a:t>
            </a:r>
          </a:p>
          <a:p>
            <a:pPr>
              <a:spcBef>
                <a:spcPts val="600"/>
              </a:spcBef>
            </a:pPr>
            <a:r>
              <a:rPr lang="en-US" sz="2000" b="1" u="sng" dirty="0">
                <a:latin typeface="+mj-lt"/>
              </a:rPr>
              <a:t>Humane care </a:t>
            </a:r>
            <a:r>
              <a:rPr lang="en-US" sz="2000" b="0" dirty="0">
                <a:latin typeface="+mj-lt"/>
              </a:rPr>
              <a:t>of animals in the conduct of research; </a:t>
            </a:r>
          </a:p>
          <a:p>
            <a:pPr>
              <a:spcBef>
                <a:spcPts val="600"/>
              </a:spcBef>
            </a:pPr>
            <a:r>
              <a:rPr lang="en-US" sz="2000" b="0" dirty="0">
                <a:latin typeface="+mj-lt"/>
              </a:rPr>
              <a:t>Adherence to the </a:t>
            </a:r>
            <a:r>
              <a:rPr lang="en-US" sz="2000" b="1" u="sng" dirty="0">
                <a:latin typeface="+mj-lt"/>
              </a:rPr>
              <a:t>mutual responsibilities </a:t>
            </a:r>
            <a:r>
              <a:rPr lang="en-US" sz="2000" b="0" dirty="0">
                <a:latin typeface="+mj-lt"/>
              </a:rPr>
              <a:t>of mentors and trainees</a:t>
            </a:r>
            <a:r>
              <a:rPr lang="en-US" sz="2000" b="0" dirty="0" smtClean="0">
                <a:latin typeface="+mj-lt"/>
              </a:rPr>
              <a:t>.</a:t>
            </a:r>
            <a:endParaRPr lang="en-US" sz="2000" b="0" dirty="0">
              <a:latin typeface="+mj-lt"/>
            </a:endParaRPr>
          </a:p>
          <a:p>
            <a:pPr>
              <a:spcBef>
                <a:spcPts val="0"/>
              </a:spcBef>
            </a:pPr>
            <a:endParaRPr lang="en-US" sz="2000"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32"/>
          <a:stretch/>
        </p:blipFill>
        <p:spPr>
          <a:xfrm>
            <a:off x="7859210" y="1811700"/>
            <a:ext cx="4077673" cy="3454781"/>
          </a:xfrm>
          <a:prstGeom prst="rect">
            <a:avLst/>
          </a:prstGeom>
        </p:spPr>
      </p:pic>
    </p:spTree>
    <p:extLst>
      <p:ext uri="{BB962C8B-B14F-4D97-AF65-F5344CB8AC3E}">
        <p14:creationId xmlns:p14="http://schemas.microsoft.com/office/powerpoint/2010/main" val="4080380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63" y="265535"/>
            <a:ext cx="10515600" cy="1325563"/>
          </a:xfrm>
        </p:spPr>
        <p:txBody>
          <a:bodyPr>
            <a:normAutofit/>
          </a:bodyPr>
          <a:lstStyle/>
          <a:p>
            <a:r>
              <a:rPr lang="en-US" dirty="0" smtClean="0"/>
              <a:t>Who Cares?</a:t>
            </a:r>
            <a:endParaRPr lang="en-US" dirty="0"/>
          </a:p>
        </p:txBody>
      </p:sp>
      <p:pic>
        <p:nvPicPr>
          <p:cNvPr id="4" name="Picture 3"/>
          <p:cNvPicPr>
            <a:picLocks noChangeAspect="1"/>
          </p:cNvPicPr>
          <p:nvPr/>
        </p:nvPicPr>
        <p:blipFill>
          <a:blip r:embed="rId2"/>
          <a:stretch>
            <a:fillRect/>
          </a:stretch>
        </p:blipFill>
        <p:spPr>
          <a:xfrm>
            <a:off x="6065235" y="4373604"/>
            <a:ext cx="5282924" cy="1833813"/>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6096000" y="532182"/>
            <a:ext cx="5662060" cy="3114675"/>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433940" y="1356572"/>
            <a:ext cx="4988786" cy="4246455"/>
          </a:xfrm>
          <a:prstGeom prst="rect">
            <a:avLst/>
          </a:prstGeom>
        </p:spPr>
      </p:pic>
      <p:sp>
        <p:nvSpPr>
          <p:cNvPr id="7" name="Oval 6"/>
          <p:cNvSpPr/>
          <p:nvPr/>
        </p:nvSpPr>
        <p:spPr>
          <a:xfrm>
            <a:off x="10046971" y="77592"/>
            <a:ext cx="1980104" cy="18312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Scientific  Community</a:t>
            </a:r>
            <a:endParaRPr lang="en-US" sz="2000" dirty="0"/>
          </a:p>
        </p:txBody>
      </p:sp>
      <p:sp>
        <p:nvSpPr>
          <p:cNvPr id="8" name="Oval 7"/>
          <p:cNvSpPr/>
          <p:nvPr/>
        </p:nvSpPr>
        <p:spPr>
          <a:xfrm>
            <a:off x="2789568" y="4877879"/>
            <a:ext cx="1860178" cy="18495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Journals and Publications</a:t>
            </a:r>
            <a:endParaRPr lang="en-US" dirty="0"/>
          </a:p>
        </p:txBody>
      </p:sp>
      <p:sp>
        <p:nvSpPr>
          <p:cNvPr id="9" name="Oval 8"/>
          <p:cNvSpPr/>
          <p:nvPr/>
        </p:nvSpPr>
        <p:spPr>
          <a:xfrm>
            <a:off x="4050172" y="469654"/>
            <a:ext cx="1803975" cy="177383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t>Sponsors</a:t>
            </a:r>
            <a:endParaRPr lang="en-US" sz="2000" dirty="0"/>
          </a:p>
        </p:txBody>
      </p:sp>
      <p:sp>
        <p:nvSpPr>
          <p:cNvPr id="10" name="Oval 9"/>
          <p:cNvSpPr/>
          <p:nvPr/>
        </p:nvSpPr>
        <p:spPr>
          <a:xfrm>
            <a:off x="10504318" y="3801335"/>
            <a:ext cx="1687682" cy="16159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Public</a:t>
            </a:r>
            <a:endParaRPr lang="en-US" sz="2400" dirty="0"/>
          </a:p>
        </p:txBody>
      </p:sp>
    </p:spTree>
    <p:extLst>
      <p:ext uri="{BB962C8B-B14F-4D97-AF65-F5344CB8AC3E}">
        <p14:creationId xmlns:p14="http://schemas.microsoft.com/office/powerpoint/2010/main" val="4049332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Rules and Regulations</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96832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THUMBNAIL_REFRESH" val="1"/>
  <p:tag name="ARTICULATE_SLIDE_COUNT" val="15"/>
  <p:tag name="TAG_BACKING_FORM_KEY" val="2492850-h:\2022 ufr_rcrtemplate.pptx"/>
  <p:tag name="ARTICULATE_PRESENTER_VERSION"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USED_LAYOUT" val="1"/>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27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8"/>
  <p:tag name="ARTICULATE_SLIDE_PRESENTER_GUID" val="ebf9a19f-5ec0-4f06-bfc5-0626a326353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41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3"/>
  <p:tag name="ARTICULATE_SLIDE_PRESENTER_GUID" val="ebf9a19f-5ec0-4f06-bfc5-0626a326353e"/>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Illuminate">
  <a:themeElements>
    <a:clrScheme name="Mau City">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City_16">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entPassPackage>
  <PackageId>Template-00009-PPT</PackageId>
</ContentPassPackage>
</file>

<file path=customXml/item2.xml><?xml version="1.0" encoding="utf-8"?>
<ContentPassPackage>
  <PackageId>Template-00017-PPT</PackageId>
</ContentPassPackage>
</file>

<file path=customXml/item3.xml><?xml version="1.0" encoding="utf-8"?>
<ContentPassPackage>
  <PackageId>Template-00025-PPT</PackageId>
</ContentPassPackage>
</file>

<file path=customXml/item4.xml><?xml version="1.0" encoding="utf-8"?>
<ct:contentTypeSchema xmlns:ct="http://schemas.microsoft.com/office/2006/metadata/contentType" xmlns:ma="http://schemas.microsoft.com/office/2006/metadata/properties/metaAttributes" ct:_="" ma:_="" ma:contentTypeName="Document" ma:contentTypeID="0x01010066F06474F4F00E4191D2B19874532D3A" ma:contentTypeVersion="10" ma:contentTypeDescription="Create a new document." ma:contentTypeScope="" ma:versionID="d77f51b4237023df078c93834b87b714">
  <xsd:schema xmlns:xsd="http://www.w3.org/2001/XMLSchema" xmlns:xs="http://www.w3.org/2001/XMLSchema" xmlns:p="http://schemas.microsoft.com/office/2006/metadata/properties" xmlns:ns2="6b207c02-c30d-4f65-91f1-72586439234c" xmlns:ns3="8984e8bf-8620-498a-b384-fbc295e74f77" targetNamespace="http://schemas.microsoft.com/office/2006/metadata/properties" ma:root="true" ma:fieldsID="b70dd4682082ab6ee61dcdba7673a258" ns2:_="" ns3:_="">
    <xsd:import namespace="6b207c02-c30d-4f65-91f1-72586439234c"/>
    <xsd:import namespace="8984e8bf-8620-498a-b384-fbc295e74f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7c02-c30d-4f65-91f1-725864392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84e8bf-8620-498a-b384-fbc295e74f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D250BC-6B06-4CB2-88F8-F0161027AEC5}">
  <ds:schemaRefs/>
</ds:datastoreItem>
</file>

<file path=customXml/itemProps2.xml><?xml version="1.0" encoding="utf-8"?>
<ds:datastoreItem xmlns:ds="http://schemas.openxmlformats.org/officeDocument/2006/customXml" ds:itemID="{A1191D65-BFB8-4C1A-8300-1BE8F671D54A}">
  <ds:schemaRefs/>
</ds:datastoreItem>
</file>

<file path=customXml/itemProps3.xml><?xml version="1.0" encoding="utf-8"?>
<ds:datastoreItem xmlns:ds="http://schemas.openxmlformats.org/officeDocument/2006/customXml" ds:itemID="{30F84FAF-C99B-48F1-A192-AFB67BEF3636}">
  <ds:schemaRefs/>
</ds:datastoreItem>
</file>

<file path=customXml/itemProps4.xml><?xml version="1.0" encoding="utf-8"?>
<ds:datastoreItem xmlns:ds="http://schemas.openxmlformats.org/officeDocument/2006/customXml" ds:itemID="{332EAF05-95AB-4CDF-B96C-9C3ABDD2F91C}"/>
</file>

<file path=customXml/itemProps5.xml><?xml version="1.0" encoding="utf-8"?>
<ds:datastoreItem xmlns:ds="http://schemas.openxmlformats.org/officeDocument/2006/customXml" ds:itemID="{18B0D283-A56B-4C45-9798-79BA68D46538}"/>
</file>

<file path=customXml/itemProps6.xml><?xml version="1.0" encoding="utf-8"?>
<ds:datastoreItem xmlns:ds="http://schemas.openxmlformats.org/officeDocument/2006/customXml" ds:itemID="{164A4455-5544-41C9-8779-733569BD6107}"/>
</file>

<file path=docProps/app.xml><?xml version="1.0" encoding="utf-8"?>
<Properties xmlns="http://schemas.openxmlformats.org/officeDocument/2006/extended-properties" xmlns:vt="http://schemas.openxmlformats.org/officeDocument/2006/docPropsVTypes">
  <Template/>
  <TotalTime>2162</TotalTime>
  <Words>2700</Words>
  <Application>Microsoft Office PowerPoint</Application>
  <PresentationFormat>Widescreen</PresentationFormat>
  <Paragraphs>264</Paragraphs>
  <Slides>28</Slides>
  <Notes>14</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Aleo Light</vt:lpstr>
      <vt:lpstr>Gentona SemiBold</vt:lpstr>
      <vt:lpstr>Helvetica Light</vt:lpstr>
      <vt:lpstr>Lato</vt:lpstr>
      <vt:lpstr>Lato Black</vt:lpstr>
      <vt:lpstr>Lato Light</vt:lpstr>
      <vt:lpstr>Lato Regular</vt:lpstr>
      <vt:lpstr>Montserrat</vt:lpstr>
      <vt:lpstr>Montserrat-Bold</vt:lpstr>
      <vt:lpstr>ＭＳ Ｐゴシック</vt:lpstr>
      <vt:lpstr>Open Sans</vt:lpstr>
      <vt:lpstr>Roboto Light</vt:lpstr>
      <vt:lpstr>Arial</vt:lpstr>
      <vt:lpstr>Calibri</vt:lpstr>
      <vt:lpstr>Palatino Linotype</vt:lpstr>
      <vt:lpstr>Times New Roman</vt:lpstr>
      <vt:lpstr>Office Theme</vt:lpstr>
      <vt:lpstr>Harmony</vt:lpstr>
      <vt:lpstr>Illuminate</vt:lpstr>
      <vt:lpstr>Flow</vt:lpstr>
      <vt:lpstr>PowerPoint Presentation</vt:lpstr>
      <vt:lpstr>PowerPoint Presentation</vt:lpstr>
      <vt:lpstr>Introduction to Research Misconduct</vt:lpstr>
      <vt:lpstr>UF Research Integrity, Security and Compliance</vt:lpstr>
      <vt:lpstr>Principles and Decision Making--Breakout Room</vt:lpstr>
      <vt:lpstr>What are Your Principles?</vt:lpstr>
      <vt:lpstr>What is Research Integrity?</vt:lpstr>
      <vt:lpstr>Who Cares?</vt:lpstr>
      <vt:lpstr>Rules and Regulations</vt:lpstr>
      <vt:lpstr>Can you spot the research misconduct?</vt:lpstr>
      <vt:lpstr>PowerPoint Presentation</vt:lpstr>
      <vt:lpstr>Research Misconduct at a Glance</vt:lpstr>
      <vt:lpstr>Research Misconduct</vt:lpstr>
      <vt:lpstr>Quick Detour: Students and RM</vt:lpstr>
      <vt:lpstr>Allegation Review Process</vt:lpstr>
      <vt:lpstr>Finding of Research Misconduct</vt:lpstr>
      <vt:lpstr>Consequences of Research Misconduct</vt:lpstr>
      <vt:lpstr>Case Study – Duke University</vt:lpstr>
      <vt:lpstr>Breakout Room: Duke Case</vt:lpstr>
      <vt:lpstr>What if it isn’t Research Misconduct?</vt:lpstr>
      <vt:lpstr>Research Integrity Deviations</vt:lpstr>
      <vt:lpstr>Research Integrity Deviations in Practice</vt:lpstr>
      <vt:lpstr>Why this Matters: The RM Slippery Slope…</vt:lpstr>
      <vt:lpstr>Closing Thoughts</vt:lpstr>
      <vt:lpstr>Survey:          |  30-day post seminar series  bit.ly/rcr2022       |  interviews</vt:lpstr>
      <vt:lpstr>If  You  Suspect  Research  Misconduct…</vt:lpstr>
      <vt:lpstr>Check out the UF RIO video!</vt:lpstr>
      <vt:lpstr>A podcast devoted to creating a culture of responsible conduct of research and research integrity at the University of Florida.  Produced by UF Creative Works, and a team of people across the UF Campus including UF Research, CTSI, the Center for Undergraduate Research, and a group of UF Research Ambassadors.   https://research.ufl.edu/research-roundtable-podcast.html    Acknowledgement: The 2022 RCR Summer Seminar Series is funded in part by the Department of Health and Human Services, Office of Research Integrity grant (#ORIIR210068). Disclaimer: The content is solely the responsibility of the authors and does not necessarily represent the official views of the National Institutes of Health.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 Research</dc:title>
  <dc:creator>Joe Kays</dc:creator>
  <cp:lastModifiedBy>Cassandra</cp:lastModifiedBy>
  <cp:revision>134</cp:revision>
  <cp:lastPrinted>2020-08-13T15:55:06Z</cp:lastPrinted>
  <dcterms:created xsi:type="dcterms:W3CDTF">2020-08-12T15:45:35Z</dcterms:created>
  <dcterms:modified xsi:type="dcterms:W3CDTF">2022-05-24T18:14:24Z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2022 UFR_RCRTemplate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7BC54C06-59C1-4BAF-82B5-1E116EDF9BAC</vt:lpwstr>
  </property>
  <property fmtid="{D5CDD505-2E9C-101B-9397-08002B2CF9AE}" pid="6" name="ArticulateProjectFull">
    <vt:lpwstr>H:\2022 RCR Summer Series\Final RCR Series\2022 UFR_RCRTemplate.ppta</vt:lpwstr>
  </property>
  <property fmtid="{D5CDD505-2E9C-101B-9397-08002B2CF9AE}" pid="7" name="ContentTypeId">
    <vt:lpwstr>0x01010066F06474F4F00E4191D2B19874532D3A</vt:lpwstr>
  </property>
</Properties>
</file>