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1" r:id="rId3"/>
    <p:sldId id="262" r:id="rId4"/>
    <p:sldId id="281" r:id="rId5"/>
    <p:sldId id="307" r:id="rId6"/>
    <p:sldId id="324" r:id="rId7"/>
    <p:sldId id="333" r:id="rId8"/>
    <p:sldId id="334" r:id="rId9"/>
    <p:sldId id="330" r:id="rId10"/>
    <p:sldId id="331" r:id="rId11"/>
    <p:sldId id="297" r:id="rId12"/>
    <p:sldId id="332" r:id="rId13"/>
    <p:sldId id="335" r:id="rId14"/>
    <p:sldId id="329" r:id="rId15"/>
    <p:sldId id="336" r:id="rId16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9916"/>
    <a:srgbClr val="C5BD15"/>
    <a:srgbClr val="2EE515"/>
    <a:srgbClr val="FFFF00"/>
    <a:srgbClr val="D2209F"/>
    <a:srgbClr val="F2F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6" autoAdjust="0"/>
  </p:normalViewPr>
  <p:slideViewPr>
    <p:cSldViewPr snapToGrid="0">
      <p:cViewPr varScale="1">
        <p:scale>
          <a:sx n="76" d="100"/>
          <a:sy n="76" d="100"/>
        </p:scale>
        <p:origin x="-180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013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2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46C53-A27B-4034-AE4F-B2DAA930CDC8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47BCD-719B-43A1-A9D0-80E4FEA2C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537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4F685A7-90A1-44FE-B634-53F509F0A8EC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6864153-88FA-4825-A0D1-6C064DAB63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00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90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98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57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57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40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40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 triage of DSP/OCR workflow based on subject matter of work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4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UNIT CONTACT should be the person most able to help facilitate review questions and or PI engagement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54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06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ACF and FCOI must be completed before DSP or OCR can process the proposal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request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5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Activities now required on most agreements regardless of sponsor type (New activity for Industry CTA)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Human subjects questions align more with NIH clinical trial definitions (spot to plug that new logic as well)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5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workflow states than in previous AGR module (easier to see where it is at without extra emails)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06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Legacy agreements can be converted at time of modification in the new AGR module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57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64153-88FA-4825-A0D1-6C064DAB632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5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2108540-3DBF-4F38-A0C4-F49876BD352D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ACC8F83-CE8D-41E3-8D3D-39F7FDE17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6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8540-3DBF-4F38-A0C4-F49876BD352D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F83-CE8D-41E3-8D3D-39F7FDE17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0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2108540-3DBF-4F38-A0C4-F49876BD352D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ACC8F83-CE8D-41E3-8D3D-39F7FDE17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63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8540-3DBF-4F38-A0C4-F49876BD352D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CACC8F83-CE8D-41E3-8D3D-39F7FDE17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26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2108540-3DBF-4F38-A0C4-F49876BD352D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ACC8F83-CE8D-41E3-8D3D-39F7FDE17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56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8540-3DBF-4F38-A0C4-F49876BD352D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F83-CE8D-41E3-8D3D-39F7FDE17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21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8540-3DBF-4F38-A0C4-F49876BD352D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F83-CE8D-41E3-8D3D-39F7FDE17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655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8540-3DBF-4F38-A0C4-F49876BD352D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F83-CE8D-41E3-8D3D-39F7FDE179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010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8540-3DBF-4F38-A0C4-F49876BD352D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F83-CE8D-41E3-8D3D-39F7FDE17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444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2108540-3DBF-4F38-A0C4-F49876BD352D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ACC8F83-CE8D-41E3-8D3D-39F7FDE17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543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8540-3DBF-4F38-A0C4-F49876BD352D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8F83-CE8D-41E3-8D3D-39F7FDE179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20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2108540-3DBF-4F38-A0C4-F49876BD352D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ACC8F83-CE8D-41E3-8D3D-39F7FDE179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627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qat-grants.research.ufl.edu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ufirst@research.ufl.edu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009" y="3201536"/>
            <a:ext cx="10993549" cy="8406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bg1">
                    <a:lumMod val="95000"/>
                  </a:schemeClr>
                </a:solidFill>
              </a:rPr>
              <a:t>AGREEMENTS	</a:t>
            </a:r>
            <a:endParaRPr lang="en-US" sz="4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009" y="1714288"/>
            <a:ext cx="11274140" cy="120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16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 smtClean="0"/>
              <a:t>Stop lights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2202" y="1939332"/>
            <a:ext cx="5134708" cy="3486777"/>
          </a:xfrm>
          <a:ln>
            <a:noFill/>
          </a:ln>
        </p:spPr>
        <p:txBody>
          <a:bodyPr anchor="t">
            <a:normAutofit fontScale="77500" lnSpcReduction="20000"/>
          </a:bodyPr>
          <a:lstStyle/>
          <a:p>
            <a:r>
              <a:rPr lang="en-US" sz="2800" b="1" dirty="0" smtClean="0"/>
              <a:t>No Light </a:t>
            </a:r>
            <a:r>
              <a:rPr lang="en-US" sz="2800" dirty="0" smtClean="0"/>
              <a:t>– no action needed or action hasn’t been requested</a:t>
            </a:r>
          </a:p>
          <a:p>
            <a:r>
              <a:rPr lang="en-US" sz="2800" b="1" dirty="0" smtClean="0"/>
              <a:t>Red Light </a:t>
            </a:r>
            <a:r>
              <a:rPr lang="en-US" sz="2800" dirty="0" smtClean="0"/>
              <a:t>– nothing has been completed on this action by department or core office</a:t>
            </a:r>
          </a:p>
          <a:p>
            <a:r>
              <a:rPr lang="en-US" sz="2800" b="1" dirty="0" smtClean="0"/>
              <a:t>Yellow Light </a:t>
            </a:r>
            <a:r>
              <a:rPr lang="en-US" sz="2800" dirty="0" smtClean="0"/>
              <a:t>– action is incomplete and work still needs done either by department or core office</a:t>
            </a:r>
          </a:p>
          <a:p>
            <a:r>
              <a:rPr lang="en-US" sz="2800" b="1" dirty="0" smtClean="0"/>
              <a:t>Green Light </a:t>
            </a:r>
            <a:r>
              <a:rPr lang="en-US" sz="2800" dirty="0" smtClean="0"/>
              <a:t>– action has been completed</a:t>
            </a:r>
          </a:p>
        </p:txBody>
      </p:sp>
      <p:pic>
        <p:nvPicPr>
          <p:cNvPr id="3076" name="Picture 4" descr="C:\Users\RBARBE~1\AppData\Local\Temp\SNAGHTML3dcecbd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280" y="2092569"/>
            <a:ext cx="6217867" cy="4765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936147" y="4183882"/>
            <a:ext cx="3448824" cy="2914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443487" y="5431132"/>
            <a:ext cx="4403519" cy="116561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*** </a:t>
            </a:r>
            <a:r>
              <a:rPr lang="en-US" sz="2800" b="1" dirty="0" smtClean="0">
                <a:solidFill>
                  <a:schemeClr val="tx1"/>
                </a:solidFill>
              </a:rPr>
              <a:t>Note </a:t>
            </a:r>
            <a:r>
              <a:rPr lang="en-US" sz="2800" b="1" dirty="0" smtClean="0"/>
              <a:t>– </a:t>
            </a:r>
            <a:r>
              <a:rPr lang="en-US" sz="2800" dirty="0" smtClean="0"/>
              <a:t>IP/OTL, Core Office Director Approval &amp; Other stop lights are all Core Office driven activities</a:t>
            </a:r>
          </a:p>
        </p:txBody>
      </p:sp>
    </p:spTree>
    <p:extLst>
      <p:ext uri="{BB962C8B-B14F-4D97-AF65-F5344CB8AC3E}">
        <p14:creationId xmlns:p14="http://schemas.microsoft.com/office/powerpoint/2010/main" val="387278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Activities</a:t>
            </a:r>
            <a:endParaRPr lang="en-US" sz="40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1728" y="1813780"/>
            <a:ext cx="2430463" cy="484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 descr="C:\Users\RBARBE~1\AppData\Local\Temp\SNAGHTML3dd9e12f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363" y="1813780"/>
            <a:ext cx="2373920" cy="5035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ight Arrow 2"/>
          <p:cNvSpPr/>
          <p:nvPr/>
        </p:nvSpPr>
        <p:spPr>
          <a:xfrm rot="9879965">
            <a:off x="2870589" y="4280039"/>
            <a:ext cx="1163708" cy="4314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60987" y="2979688"/>
            <a:ext cx="29014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Note to History Log will only be available if a Document Negotiator hasn’t been assigned yet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774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BARBE~1\AppData\Local\Temp\SNAGHTML2ed775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55" y="422031"/>
            <a:ext cx="12061370" cy="6526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2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 smtClean="0"/>
              <a:t>Agreement testing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177" y="2656300"/>
            <a:ext cx="11029615" cy="2258599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3200" b="1" dirty="0" smtClean="0"/>
              <a:t>Try it out for yourself</a:t>
            </a:r>
            <a:r>
              <a:rPr lang="en-US" sz="3200" b="1" dirty="0"/>
              <a:t>: </a:t>
            </a:r>
            <a:r>
              <a:rPr lang="en-US" sz="3200" dirty="0">
                <a:hlinkClick r:id="rId3"/>
              </a:rPr>
              <a:t>https://qat-grants.research.ufl.edu</a:t>
            </a:r>
            <a:r>
              <a:rPr lang="en-US" sz="3200" dirty="0" smtClean="0">
                <a:hlinkClick r:id="rId3"/>
              </a:rPr>
              <a:t>/</a:t>
            </a:r>
            <a:r>
              <a:rPr lang="en-US" sz="3200" dirty="0" smtClean="0"/>
              <a:t>  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600" b="1" dirty="0" smtClean="0"/>
              <a:t>Questions: </a:t>
            </a:r>
            <a:r>
              <a:rPr lang="en-US" sz="3600" dirty="0" smtClean="0">
                <a:hlinkClick r:id="rId4"/>
              </a:rPr>
              <a:t>ufirst@research.ufl.edu</a:t>
            </a:r>
            <a:r>
              <a:rPr lang="en-US" sz="3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191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 smtClean="0"/>
              <a:t>Go Live</a:t>
            </a:r>
            <a:endParaRPr lang="en-US" sz="4000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607430" y="2019719"/>
            <a:ext cx="11029615" cy="823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anose="05020102010507070707" pitchFamily="18" charset="2"/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**ROLLOUT FRIDAY, NOVEMBER 17</a:t>
            </a:r>
            <a:r>
              <a:rPr lang="en-US" sz="36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3600" b="1" dirty="0" smtClean="0">
                <a:solidFill>
                  <a:srgbClr val="FF0000"/>
                </a:solidFill>
              </a:rPr>
              <a:t>**</a:t>
            </a:r>
            <a:endParaRPr lang="en-US" sz="3600" dirty="0" smtClean="0">
              <a:solidFill>
                <a:srgbClr val="FF0000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07432" y="3014505"/>
            <a:ext cx="11029615" cy="370784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Open Lab will be held at the HUB Building on the below dates: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sz="1050" b="1" dirty="0" smtClean="0">
              <a:solidFill>
                <a:schemeClr val="tx1"/>
              </a:solidFill>
            </a:endParaRP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Monday, November 20</a:t>
            </a:r>
            <a:r>
              <a:rPr lang="en-US" sz="2400" b="1" baseline="30000" dirty="0" smtClean="0">
                <a:solidFill>
                  <a:schemeClr val="tx1"/>
                </a:solidFill>
              </a:rPr>
              <a:t>th</a:t>
            </a:r>
            <a:r>
              <a:rPr lang="en-US" sz="2400" b="1" dirty="0" smtClean="0">
                <a:solidFill>
                  <a:schemeClr val="tx1"/>
                </a:solidFill>
              </a:rPr>
              <a:t>   9am – 11am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Wednesday, November 29</a:t>
            </a:r>
            <a:r>
              <a:rPr lang="en-US" sz="2400" b="1" baseline="30000" dirty="0" smtClean="0">
                <a:solidFill>
                  <a:schemeClr val="tx1"/>
                </a:solidFill>
              </a:rPr>
              <a:t>th</a:t>
            </a:r>
            <a:r>
              <a:rPr lang="en-US" sz="2400" b="1" dirty="0" smtClean="0">
                <a:solidFill>
                  <a:schemeClr val="tx1"/>
                </a:solidFill>
              </a:rPr>
              <a:t>   9am – 11am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Wednesday, December 6</a:t>
            </a:r>
            <a:r>
              <a:rPr lang="en-US" sz="2400" b="1" baseline="30000" dirty="0" smtClean="0">
                <a:solidFill>
                  <a:schemeClr val="tx1"/>
                </a:solidFill>
              </a:rPr>
              <a:t>th</a:t>
            </a:r>
            <a:r>
              <a:rPr lang="en-US" sz="2400" b="1" dirty="0" smtClean="0">
                <a:solidFill>
                  <a:schemeClr val="tx1"/>
                </a:solidFill>
              </a:rPr>
              <a:t>   9am – 11am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Wednesday, December 13</a:t>
            </a:r>
            <a:r>
              <a:rPr lang="en-US" sz="2400" b="1" baseline="30000" dirty="0" smtClean="0">
                <a:solidFill>
                  <a:schemeClr val="tx1"/>
                </a:solidFill>
              </a:rPr>
              <a:t>th</a:t>
            </a:r>
            <a:r>
              <a:rPr lang="en-US" sz="2400" b="1" dirty="0" smtClean="0">
                <a:solidFill>
                  <a:schemeClr val="tx1"/>
                </a:solidFill>
              </a:rPr>
              <a:t>   9am – 11am</a:t>
            </a:r>
          </a:p>
          <a:p>
            <a:pPr marL="0" indent="0" algn="ctr">
              <a:buFont typeface="Wingdings 2" panose="05020102010507070707" pitchFamily="18" charset="2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Wednesday, December 20</a:t>
            </a:r>
            <a:r>
              <a:rPr lang="en-US" sz="2400" b="1" baseline="30000" dirty="0" smtClean="0">
                <a:solidFill>
                  <a:schemeClr val="tx1"/>
                </a:solidFill>
              </a:rPr>
              <a:t>th</a:t>
            </a:r>
            <a:r>
              <a:rPr lang="en-US" sz="2400" b="1" dirty="0" smtClean="0">
                <a:solidFill>
                  <a:schemeClr val="tx1"/>
                </a:solidFill>
              </a:rPr>
              <a:t>   9am – 11am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0" indent="0" algn="ctr">
              <a:buFont typeface="Wingdings 2" panose="05020102010507070707" pitchFamily="18" charset="2"/>
              <a:buNone/>
            </a:pPr>
            <a:endParaRPr lang="en-US" sz="1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80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2228850" y="3362325"/>
            <a:ext cx="718185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QUESTIONS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4232">
            <a:off x="8948374" y="2148492"/>
            <a:ext cx="744763" cy="114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393" y="4925288"/>
            <a:ext cx="744763" cy="114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393" y="1932591"/>
            <a:ext cx="744763" cy="114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74417">
            <a:off x="2097946" y="2119815"/>
            <a:ext cx="744763" cy="114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7676">
            <a:off x="2199523" y="4375488"/>
            <a:ext cx="744763" cy="114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7684">
            <a:off x="8520644" y="4703391"/>
            <a:ext cx="744763" cy="114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323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 smtClean="0"/>
              <a:t>What’s  New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417" y="2242038"/>
            <a:ext cx="4518346" cy="4237891"/>
          </a:xfrm>
        </p:spPr>
        <p:txBody>
          <a:bodyPr anchor="t">
            <a:normAutofit/>
          </a:bodyPr>
          <a:lstStyle/>
          <a:p>
            <a:r>
              <a:rPr lang="en-US" sz="2800" dirty="0" smtClean="0"/>
              <a:t>Look</a:t>
            </a:r>
            <a:r>
              <a:rPr lang="en-US" sz="2400" i="1" dirty="0" smtClean="0"/>
              <a:t>(more like Awards)</a:t>
            </a:r>
          </a:p>
          <a:p>
            <a:r>
              <a:rPr lang="en-US" sz="2800" dirty="0" smtClean="0"/>
              <a:t>Linking of Agreements to Awards</a:t>
            </a:r>
          </a:p>
          <a:p>
            <a:r>
              <a:rPr lang="en-US" sz="2800" dirty="0" smtClean="0"/>
              <a:t>Requirement of proposal for specific agreements</a:t>
            </a:r>
          </a:p>
          <a:p>
            <a:r>
              <a:rPr lang="en-US" sz="2800" dirty="0" smtClean="0"/>
              <a:t>Electronic FCOI &amp; ACF before sent to DSP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776546" y="2272600"/>
            <a:ext cx="5961185" cy="394356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Workflow States</a:t>
            </a:r>
            <a:endParaRPr lang="en-US" sz="2800" i="1" dirty="0" smtClean="0"/>
          </a:p>
          <a:p>
            <a:r>
              <a:rPr lang="en-US" sz="2800" dirty="0" smtClean="0"/>
              <a:t>Legacy Agreements </a:t>
            </a:r>
            <a:r>
              <a:rPr lang="en-US" sz="2400" i="1" dirty="0" smtClean="0"/>
              <a:t>(What’s that?)</a:t>
            </a:r>
            <a:endParaRPr lang="en-US" sz="2400" i="1" dirty="0"/>
          </a:p>
          <a:p>
            <a:r>
              <a:rPr lang="en-US" sz="2800" dirty="0" smtClean="0"/>
              <a:t>Additional Stop Lights</a:t>
            </a:r>
          </a:p>
          <a:p>
            <a:r>
              <a:rPr lang="en-US" sz="2800" dirty="0" smtClean="0"/>
              <a:t>Agreement Modifications</a:t>
            </a:r>
          </a:p>
          <a:p>
            <a:r>
              <a:rPr lang="en-US" sz="2800" dirty="0" smtClean="0"/>
              <a:t>Sponsor Email </a:t>
            </a:r>
          </a:p>
          <a:p>
            <a:r>
              <a:rPr lang="en-US" sz="2800" dirty="0" smtClean="0"/>
              <a:t>Activities</a:t>
            </a:r>
          </a:p>
          <a:p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187942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7706"/>
          </a:xfrm>
        </p:spPr>
        <p:txBody>
          <a:bodyPr/>
          <a:lstStyle/>
          <a:p>
            <a:r>
              <a:rPr lang="en-US" sz="4000" dirty="0" smtClean="0"/>
              <a:t>New Look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39059"/>
            <a:ext cx="11029615" cy="367830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035" name="Picture 11" descr="C:\Users\RBARBE~1\AppData\Local\Temp\SNAGHTML35206da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96" y="175847"/>
            <a:ext cx="11641342" cy="6682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3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Linking of agreements</a:t>
            </a:r>
            <a:endParaRPr lang="en-US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31" y="3244890"/>
            <a:ext cx="11790483" cy="3120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990914" y="1808085"/>
            <a:ext cx="3368248" cy="6448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/>
              <a:t>Related Items </a:t>
            </a:r>
            <a:r>
              <a:rPr lang="en-US" sz="2800" b="1" dirty="0" smtClean="0"/>
              <a:t>Tab</a:t>
            </a:r>
            <a:endParaRPr lang="en-US" sz="2800" b="1" dirty="0"/>
          </a:p>
          <a:p>
            <a:endParaRPr lang="en-US" sz="2800" dirty="0" smtClean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18350" y="2272084"/>
            <a:ext cx="10496094" cy="539262"/>
          </a:xfrm>
        </p:spPr>
        <p:txBody>
          <a:bodyPr anchor="t">
            <a:noAutofit/>
          </a:bodyPr>
          <a:lstStyle/>
          <a:p>
            <a:r>
              <a:rPr lang="en-US" sz="2800" dirty="0" smtClean="0"/>
              <a:t>Links everything together now YAY!!!</a:t>
            </a:r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810163" y="2767235"/>
            <a:ext cx="10665055" cy="8011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You can now get to proposal, agreement &amp; award from here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5547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Compliance Form Matrix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3060624" y="1758631"/>
            <a:ext cx="5125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Compliance form Sections Required</a:t>
            </a:r>
            <a:endParaRPr lang="en-US" sz="2400" dirty="0"/>
          </a:p>
        </p:txBody>
      </p:sp>
      <p:pic>
        <p:nvPicPr>
          <p:cNvPr id="1028" name="Picture 4" descr="C:\Users\RBARBE~1\AppData\Local\Temp\SNAGHTML3db9e51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276" y="2154269"/>
            <a:ext cx="11822723" cy="483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86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3472062" cy="10138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 err="1" smtClean="0"/>
              <a:t>Fcoi</a:t>
            </a:r>
            <a:r>
              <a:rPr lang="en-US" sz="4000" dirty="0" smtClean="0"/>
              <a:t> form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085" y="2172725"/>
            <a:ext cx="3708753" cy="3885176"/>
          </a:xfrm>
        </p:spPr>
        <p:txBody>
          <a:bodyPr anchor="t">
            <a:normAutofit lnSpcReduction="10000"/>
          </a:bodyPr>
          <a:lstStyle/>
          <a:p>
            <a:r>
              <a:rPr lang="en-US" sz="2400" dirty="0" smtClean="0"/>
              <a:t>Has to be completed before it can be sent to DSP for review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/>
              <a:t>Depending on the PI’s answers the agreement </a:t>
            </a:r>
            <a:r>
              <a:rPr lang="en-US" sz="2400" u="sng" dirty="0"/>
              <a:t>may</a:t>
            </a:r>
            <a:r>
              <a:rPr lang="en-US" sz="2400" dirty="0"/>
              <a:t> need to go to DRC for review. You will see the state change to </a:t>
            </a:r>
            <a:r>
              <a:rPr lang="en-US" sz="2400" i="1" dirty="0"/>
              <a:t>“DRC Review”.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4461" y="1802423"/>
            <a:ext cx="7763608" cy="48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942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3472062" cy="10138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 smtClean="0"/>
              <a:t>ACF form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085" y="2172725"/>
            <a:ext cx="3708753" cy="3885176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2400" dirty="0" smtClean="0"/>
              <a:t>Has to be completed before it can be sent to DSP for review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/>
              <a:t>Depending on the PI’s answers the agreement </a:t>
            </a:r>
            <a:r>
              <a:rPr lang="en-US" sz="2400" u="sng" dirty="0"/>
              <a:t>may</a:t>
            </a:r>
            <a:r>
              <a:rPr lang="en-US" sz="2400" dirty="0"/>
              <a:t> need to go to OCR for review. </a:t>
            </a:r>
          </a:p>
          <a:p>
            <a:pPr marL="0" indent="0">
              <a:buNone/>
            </a:pPr>
            <a:r>
              <a:rPr lang="en-US" sz="2400" b="1" dirty="0"/>
              <a:t>**Note: </a:t>
            </a:r>
            <a:r>
              <a:rPr lang="en-US" sz="2400" dirty="0"/>
              <a:t>the state will not change. A </a:t>
            </a:r>
            <a:r>
              <a:rPr lang="en-US" sz="2400" i="1" dirty="0"/>
              <a:t>“OCR” </a:t>
            </a:r>
            <a:r>
              <a:rPr lang="en-US" sz="2400" dirty="0"/>
              <a:t>water mark will appear at top of Work Space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086" y="1798026"/>
            <a:ext cx="7807568" cy="4925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643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Workflow States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1181550" y="1972444"/>
            <a:ext cx="9828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Available </a:t>
            </a:r>
            <a:r>
              <a:rPr lang="en-US" sz="2800" dirty="0"/>
              <a:t>to users </a:t>
            </a:r>
            <a:r>
              <a:rPr lang="en-US" sz="2800" dirty="0" smtClean="0"/>
              <a:t>depending </a:t>
            </a:r>
            <a:r>
              <a:rPr lang="en-US" sz="2800" dirty="0"/>
              <a:t>on the state of the </a:t>
            </a:r>
            <a:r>
              <a:rPr lang="en-US" sz="2800" dirty="0" smtClean="0"/>
              <a:t>agreement: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45926" y="2909166"/>
            <a:ext cx="48053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29916"/>
              </a:buClr>
              <a:buFont typeface="Wingdings" panose="05000000000000000000" pitchFamily="2" charset="2"/>
              <a:buChar char="§"/>
            </a:pPr>
            <a:r>
              <a:rPr lang="en-US" sz="2400" dirty="0" smtClean="0"/>
              <a:t>Pending Compliance Activities</a:t>
            </a:r>
          </a:p>
          <a:p>
            <a:pPr marL="285750" indent="-285750">
              <a:buClr>
                <a:srgbClr val="F29916"/>
              </a:buClr>
              <a:buFont typeface="Wingdings" panose="05000000000000000000" pitchFamily="2" charset="2"/>
              <a:buChar char="§"/>
            </a:pPr>
            <a:r>
              <a:rPr lang="en-US" sz="2400" dirty="0" smtClean="0"/>
              <a:t>Under Negotiation</a:t>
            </a:r>
          </a:p>
          <a:p>
            <a:pPr marL="285750" indent="-285750">
              <a:buClr>
                <a:srgbClr val="F29916"/>
              </a:buClr>
              <a:buFont typeface="Wingdings" panose="05000000000000000000" pitchFamily="2" charset="2"/>
              <a:buChar char="§"/>
            </a:pPr>
            <a:r>
              <a:rPr lang="en-US" sz="2400" dirty="0" smtClean="0"/>
              <a:t>Hold</a:t>
            </a:r>
          </a:p>
          <a:p>
            <a:pPr marL="285750" indent="-285750">
              <a:buClr>
                <a:srgbClr val="F29916"/>
              </a:buClr>
              <a:buFont typeface="Wingdings" panose="05000000000000000000" pitchFamily="2" charset="2"/>
              <a:buChar char="§"/>
            </a:pPr>
            <a:r>
              <a:rPr lang="en-US" sz="2400" dirty="0" smtClean="0"/>
              <a:t>DRC Review</a:t>
            </a:r>
          </a:p>
          <a:p>
            <a:pPr marL="285750" indent="-285750">
              <a:buClr>
                <a:srgbClr val="F29916"/>
              </a:buClr>
              <a:buFont typeface="Wingdings" panose="05000000000000000000" pitchFamily="2" charset="2"/>
              <a:buChar char="§"/>
            </a:pPr>
            <a:r>
              <a:rPr lang="en-US" sz="2400" dirty="0" smtClean="0"/>
              <a:t>Pending UF Signature</a:t>
            </a:r>
          </a:p>
          <a:p>
            <a:pPr marL="285750" indent="-285750">
              <a:buClr>
                <a:srgbClr val="F29916"/>
              </a:buClr>
              <a:buFont typeface="Wingdings" panose="05000000000000000000" pitchFamily="2" charset="2"/>
              <a:buChar char="§"/>
            </a:pPr>
            <a:r>
              <a:rPr lang="en-US" sz="2400" dirty="0" smtClean="0"/>
              <a:t>Withdrawn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0" y="3000884"/>
            <a:ext cx="55148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29916"/>
              </a:buClr>
              <a:buFont typeface="Wingdings" panose="05000000000000000000" pitchFamily="2" charset="2"/>
              <a:buChar char="§"/>
            </a:pPr>
            <a:r>
              <a:rPr lang="en-US" sz="2400" dirty="0" smtClean="0"/>
              <a:t>Pending Sponsor Signature</a:t>
            </a:r>
          </a:p>
          <a:p>
            <a:pPr marL="285750" indent="-285750">
              <a:buClr>
                <a:srgbClr val="F29916"/>
              </a:buClr>
              <a:buFont typeface="Wingdings" panose="05000000000000000000" pitchFamily="2" charset="2"/>
              <a:buChar char="§"/>
            </a:pPr>
            <a:r>
              <a:rPr lang="en-US" sz="2400" dirty="0" smtClean="0"/>
              <a:t>Fully Executed – Pending Follow Up</a:t>
            </a:r>
          </a:p>
          <a:p>
            <a:pPr marL="285750" indent="-285750">
              <a:buClr>
                <a:srgbClr val="F29916"/>
              </a:buClr>
              <a:buFont typeface="Wingdings" panose="05000000000000000000" pitchFamily="2" charset="2"/>
              <a:buChar char="§"/>
            </a:pPr>
            <a:r>
              <a:rPr lang="en-US" sz="2400" dirty="0" smtClean="0"/>
              <a:t>Terminated by Core Office</a:t>
            </a:r>
          </a:p>
          <a:p>
            <a:pPr marL="285750" indent="-285750">
              <a:buClr>
                <a:srgbClr val="F29916"/>
              </a:buClr>
              <a:buFont typeface="Wingdings" panose="05000000000000000000" pitchFamily="2" charset="2"/>
              <a:buChar char="§"/>
            </a:pPr>
            <a:r>
              <a:rPr lang="en-US" sz="2400" dirty="0" smtClean="0"/>
              <a:t>Terms Not Reached</a:t>
            </a:r>
          </a:p>
          <a:p>
            <a:pPr marL="285750" indent="-285750">
              <a:buClr>
                <a:srgbClr val="F29916"/>
              </a:buClr>
              <a:buFont typeface="Wingdings" panose="05000000000000000000" pitchFamily="2" charset="2"/>
              <a:buChar char="§"/>
            </a:pPr>
            <a:r>
              <a:rPr lang="en-US" sz="2400" dirty="0" smtClean="0"/>
              <a:t>Fully Executed</a:t>
            </a:r>
          </a:p>
        </p:txBody>
      </p:sp>
    </p:spTree>
    <p:extLst>
      <p:ext uri="{BB962C8B-B14F-4D97-AF65-F5344CB8AC3E}">
        <p14:creationId xmlns:p14="http://schemas.microsoft.com/office/powerpoint/2010/main" val="337978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 smtClean="0"/>
              <a:t>Legacy agreements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930" y="1979294"/>
            <a:ext cx="11029615" cy="1547678"/>
          </a:xfrm>
        </p:spPr>
        <p:txBody>
          <a:bodyPr anchor="t">
            <a:normAutofit/>
          </a:bodyPr>
          <a:lstStyle/>
          <a:p>
            <a:r>
              <a:rPr lang="en-US" sz="2400" dirty="0"/>
              <a:t>These are agreements that are in place before the new agreements module rolls out</a:t>
            </a:r>
          </a:p>
          <a:p>
            <a:r>
              <a:rPr lang="en-US" sz="2400" dirty="0"/>
              <a:t>New Legacy Agreement section will now appear in your inbox</a:t>
            </a:r>
          </a:p>
        </p:txBody>
      </p:sp>
      <p:pic>
        <p:nvPicPr>
          <p:cNvPr id="2050" name="Picture 2" descr="C:\Users\RBARBE~1\AppData\Local\Temp\SNAGHTML3dc2c2e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91" y="3717890"/>
            <a:ext cx="11509131" cy="3140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78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Custom 19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E338A"/>
      </a:accent1>
      <a:accent2>
        <a:srgbClr val="E78F19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1E338A"/>
      </a:hlink>
      <a:folHlink>
        <a:srgbClr val="A5A5A5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10365</TotalTime>
  <Words>529</Words>
  <Application>Microsoft Office PowerPoint</Application>
  <PresentationFormat>Custom</PresentationFormat>
  <Paragraphs>87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Dividend</vt:lpstr>
      <vt:lpstr>AGREEMENTS </vt:lpstr>
      <vt:lpstr>What’s  New</vt:lpstr>
      <vt:lpstr>New Look</vt:lpstr>
      <vt:lpstr>Linking of agreements</vt:lpstr>
      <vt:lpstr>Compliance Form Matrix</vt:lpstr>
      <vt:lpstr>Fcoi form</vt:lpstr>
      <vt:lpstr>ACF form</vt:lpstr>
      <vt:lpstr>Workflow States</vt:lpstr>
      <vt:lpstr>Legacy agreements</vt:lpstr>
      <vt:lpstr>Stop lights</vt:lpstr>
      <vt:lpstr>Activities</vt:lpstr>
      <vt:lpstr>PowerPoint Presentation</vt:lpstr>
      <vt:lpstr>Agreement testing</vt:lpstr>
      <vt:lpstr>Go Live</vt:lpstr>
      <vt:lpstr>PowerPoint Presentation</vt:lpstr>
    </vt:vector>
  </TitlesOfParts>
  <Company>Customer Technology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RSH280 Ufirst Proposals &amp; Agreements</dc:title>
  <dc:creator>Mendoza,Cynthia Maria</dc:creator>
  <cp:lastModifiedBy>Forrest,Barry</cp:lastModifiedBy>
  <cp:revision>328</cp:revision>
  <cp:lastPrinted>2017-11-08T16:17:59Z</cp:lastPrinted>
  <dcterms:created xsi:type="dcterms:W3CDTF">2015-01-27T15:01:26Z</dcterms:created>
  <dcterms:modified xsi:type="dcterms:W3CDTF">2017-11-16T21:37:49Z</dcterms:modified>
</cp:coreProperties>
</file>