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2" r:id="rId2"/>
  </p:sldMasterIdLst>
  <p:notesMasterIdLst>
    <p:notesMasterId r:id="rId43"/>
  </p:notesMasterIdLst>
  <p:handoutMasterIdLst>
    <p:handoutMasterId r:id="rId44"/>
  </p:handoutMasterIdLst>
  <p:sldIdLst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68" r:id="rId21"/>
    <p:sldId id="369" r:id="rId22"/>
    <p:sldId id="370" r:id="rId23"/>
    <p:sldId id="256" r:id="rId24"/>
    <p:sldId id="257" r:id="rId25"/>
    <p:sldId id="352" r:id="rId26"/>
    <p:sldId id="367" r:id="rId27"/>
    <p:sldId id="365" r:id="rId28"/>
    <p:sldId id="360" r:id="rId29"/>
    <p:sldId id="358" r:id="rId30"/>
    <p:sldId id="362" r:id="rId31"/>
    <p:sldId id="346" r:id="rId32"/>
    <p:sldId id="348" r:id="rId33"/>
    <p:sldId id="363" r:id="rId34"/>
    <p:sldId id="359" r:id="rId35"/>
    <p:sldId id="356" r:id="rId36"/>
    <p:sldId id="357" r:id="rId37"/>
    <p:sldId id="361" r:id="rId38"/>
    <p:sldId id="364" r:id="rId39"/>
    <p:sldId id="355" r:id="rId40"/>
    <p:sldId id="389" r:id="rId41"/>
    <p:sldId id="293" r:id="rId4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t,Tiffany M" initials="S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6" autoAdjust="0"/>
    <p:restoredTop sz="86256" autoAdjust="0"/>
  </p:normalViewPr>
  <p:slideViewPr>
    <p:cSldViewPr snapToGrid="0">
      <p:cViewPr varScale="1">
        <p:scale>
          <a:sx n="105" d="100"/>
          <a:sy n="105" d="100"/>
        </p:scale>
        <p:origin x="-62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3F8CEC3-619A-4257-BA00-A7E92AB063D9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E8CC39-D93A-4262-8F26-FBC81DAE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0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fld id="{2A2CE585-5B67-46C3-953E-060E65434D69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fld id="{2EB64AB2-27DD-41C4-868E-64BC82E28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9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get off your flight. How are you getting to your hotel? How are you getting to the conference? What time does your travel start?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DFEB-840E-4B12-BC7A-208E7039B3B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1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 briefly about</a:t>
            </a:r>
            <a:r>
              <a:rPr lang="en-US" baseline="0" dirty="0" smtClean="0"/>
              <a:t> expense advances—coordinate with C&amp;G</a:t>
            </a:r>
          </a:p>
          <a:p>
            <a:r>
              <a:rPr lang="en-US" dirty="0" smtClean="0"/>
              <a:t>Discuss the need to go over these kinds of atypical costs at the proposal or award stage- well before activities are carried out.  Plenty to think about- tax &amp; labor laws, customs, export controls.  Safest way to get cash when necessary.</a:t>
            </a:r>
          </a:p>
          <a:p>
            <a:r>
              <a:rPr lang="en-US" dirty="0" smtClean="0"/>
              <a:t>Not everything is caught in proposals, but as soon as you know—tell Global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8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inclusion of personal travel with business travel- need to document that additional days do not increase cost to UF</a:t>
            </a:r>
          </a:p>
          <a:p>
            <a:r>
              <a:rPr lang="en-US" dirty="0" smtClean="0"/>
              <a:t>Sponsor, can't reimburse for spouse/ friend/child or any incremental costs associated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19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46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Side note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6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differences between informal meeting versus formal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9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the story.</a:t>
            </a:r>
            <a:r>
              <a:rPr lang="en-US" baseline="0" dirty="0" smtClean="0"/>
              <a:t> Assume the person reading this has not read your SOW and has no idea what is going on… Explain it to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DFEB-840E-4B12-BC7A-208E7039B3B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CDFEB-840E-4B12-BC7A-208E7039B3B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9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CF &amp; 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8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02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Effort</a:t>
            </a:r>
            <a:r>
              <a:rPr lang="en-US" baseline="0" dirty="0" smtClean="0"/>
              <a:t> implications</a:t>
            </a:r>
          </a:p>
          <a:p>
            <a:r>
              <a:rPr lang="en-US" baseline="0" dirty="0" smtClean="0"/>
              <a:t>Travelers should have worked on the grant- if not paid from the grant additional documentation is required to document individuals role on the project and the reason for their travel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2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Focus on travel implications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PS includes direct costs for items such as stipends or subsistence allowances, travel allowances, and registration fees paid to or </a:t>
            </a:r>
            <a:r>
              <a:rPr lang="en-US" u="sng" dirty="0" smtClean="0"/>
              <a:t>on behalf of</a:t>
            </a:r>
            <a:r>
              <a:rPr lang="en-US" dirty="0" smtClean="0"/>
              <a:t> participants or trainees (but not employees) in connection with conferences or training projects.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Implications of</a:t>
            </a:r>
            <a:r>
              <a:rPr lang="en-US" baseline="0" dirty="0" smtClean="0"/>
              <a:t> unclear allocations</a:t>
            </a:r>
          </a:p>
          <a:p>
            <a:r>
              <a:rPr lang="en-US" baseline="0" dirty="0" smtClean="0"/>
              <a:t>Cost transfers after travel has occurred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4AB2-27DD-41C4-868E-64BC82E28A1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54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5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7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35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3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7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1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67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97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01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81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89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2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2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610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39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016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92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3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439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4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626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62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34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0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38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83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2BAB35-B9C7-433D-BAF5-EB6E2F95342E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36B265-102F-4935-B69D-024D792EEA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5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/>
                </a:solidFill>
              </a:rPr>
              <a:pPr defTabSz="457200"/>
              <a:t>2/19/2018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aoprals.state.gov/web920/per_diem.asp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oprals.state.gov/content.asp?content_id=114&amp;menu_id=81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ufl.edu/compliance/export-controls/international-travel.html" TargetMode="External"/><Relationship Id="rId2" Type="http://schemas.openxmlformats.org/officeDocument/2006/relationships/hyperlink" Target="https://www.state.gov/e/eb/tfs/spi/cuba/cubarestrictedlist/275331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fa.ufl.edu/directives-and-procedures/travel/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Travel: DSP Perspectives, Guidance and Tips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Devin Perry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enough in the budget for everyone? </a:t>
            </a:r>
          </a:p>
          <a:p>
            <a:r>
              <a:rPr lang="en-US" dirty="0" smtClean="0"/>
              <a:t>Grad Student travel</a:t>
            </a:r>
          </a:p>
          <a:p>
            <a:pPr lvl="1"/>
            <a:r>
              <a:rPr lang="en-US" dirty="0" smtClean="0"/>
              <a:t>If your PI plans to send a grad student to a conference, the graduate student needs to have worked on that project.</a:t>
            </a:r>
            <a:endParaRPr lang="en-US" dirty="0"/>
          </a:p>
          <a:p>
            <a:r>
              <a:rPr lang="en-US" dirty="0" smtClean="0"/>
              <a:t>Who are you meeting up with when you get there? </a:t>
            </a:r>
          </a:p>
          <a:p>
            <a:pPr lvl="1"/>
            <a:r>
              <a:rPr lang="en-US" dirty="0" smtClean="0"/>
              <a:t>Guide? Translator? Driver?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they staying?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Renting a space? Setting up an office? How long are they staying?</a:t>
            </a:r>
          </a:p>
          <a:p>
            <a:r>
              <a:rPr lang="en-US" dirty="0" smtClean="0"/>
              <a:t>Ensure that lodging is budgeted if traveling overnight.</a:t>
            </a:r>
          </a:p>
          <a:p>
            <a:r>
              <a:rPr lang="en-US" dirty="0" smtClean="0"/>
              <a:t>Check local prices against GSA rates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aoprals.state.gov/web920/per_diem.asp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ar Mitzvahzilla: No-Tell &lt;strong&gt;Hotel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28" y="4054983"/>
            <a:ext cx="16002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is their trip?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trip vs multi-day trip</a:t>
            </a:r>
          </a:p>
          <a:p>
            <a:pPr lvl="1"/>
            <a:r>
              <a:rPr lang="en-US" dirty="0" smtClean="0"/>
              <a:t>Effects per diem</a:t>
            </a:r>
          </a:p>
          <a:p>
            <a:r>
              <a:rPr lang="en-US" dirty="0" smtClean="0"/>
              <a:t>Are they renting a car for an extended time period?  Lease vs buy?</a:t>
            </a:r>
          </a:p>
          <a:p>
            <a:r>
              <a:rPr lang="en-US" dirty="0" smtClean="0"/>
              <a:t>Are you establishing presence?  Do you need to register?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for meals! </a:t>
            </a:r>
          </a:p>
          <a:p>
            <a:r>
              <a:rPr lang="en-US" dirty="0" smtClean="0"/>
              <a:t>$36/day for domestic travel</a:t>
            </a:r>
          </a:p>
          <a:p>
            <a:r>
              <a:rPr lang="en-US" dirty="0" smtClean="0"/>
              <a:t>Foreign Travelers are reimbursed up to the U.S. GSA meal rate: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aoprals.state.gov/content.asp?content_id=114&amp;menu_id=81</a:t>
            </a:r>
            <a:endParaRPr lang="en-US" dirty="0" smtClean="0"/>
          </a:p>
          <a:p>
            <a:r>
              <a:rPr lang="en-US" dirty="0" smtClean="0"/>
              <a:t>Remember: Even if sponsor guidelines allow for more than $36/day in meal per diems, you must follow the </a:t>
            </a:r>
            <a:r>
              <a:rPr lang="en-US" dirty="0" smtClean="0">
                <a:solidFill>
                  <a:srgbClr val="FF0000"/>
                </a:solidFill>
              </a:rPr>
              <a:t>more restrictive </a:t>
            </a:r>
            <a:r>
              <a:rPr lang="en-US" dirty="0" smtClean="0"/>
              <a:t>policy…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 Travel has hidden costs!</a:t>
            </a:r>
          </a:p>
          <a:p>
            <a:pPr lvl="1"/>
            <a:r>
              <a:rPr lang="en-US" dirty="0" smtClean="0"/>
              <a:t>Visas/Passports</a:t>
            </a:r>
          </a:p>
          <a:p>
            <a:pPr lvl="1"/>
            <a:r>
              <a:rPr lang="en-US" dirty="0" smtClean="0"/>
              <a:t>Vaccines/</a:t>
            </a:r>
            <a:r>
              <a:rPr lang="en-US" dirty="0" err="1" smtClean="0"/>
              <a:t>Innoculations</a:t>
            </a:r>
            <a:endParaRPr lang="en-US" dirty="0" smtClean="0"/>
          </a:p>
          <a:p>
            <a:r>
              <a:rPr lang="en-US" dirty="0" smtClean="0"/>
              <a:t>Costs that are not budgeted as travel but come out when asking the PI’s these questions:</a:t>
            </a:r>
          </a:p>
          <a:p>
            <a:pPr lvl="2"/>
            <a:r>
              <a:rPr lang="en-US" dirty="0" smtClean="0"/>
              <a:t>Translators, customs &amp; shipping fees, taxes, consultants, participant support, field permits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 the proposal budget and budget justification!</a:t>
            </a:r>
          </a:p>
          <a:p>
            <a:r>
              <a:rPr lang="en-US" dirty="0" smtClean="0"/>
              <a:t>Just because sponsor doesn’t require a detailed budget or budget justification, doesn’t mean you shouldn’t submit one to DSP. </a:t>
            </a:r>
          </a:p>
          <a:p>
            <a:pPr lvl="1"/>
            <a:r>
              <a:rPr lang="en-US" dirty="0" smtClean="0"/>
              <a:t>Include a detailed internal budget/budget narrative for UF’s purposes. Attach in supporting documents and label “do not submit” or “internal budget”.</a:t>
            </a:r>
          </a:p>
        </p:txBody>
      </p:sp>
    </p:spTree>
    <p:extLst>
      <p:ext uri="{BB962C8B-B14F-4D97-AF65-F5344CB8AC3E}">
        <p14:creationId xmlns:p14="http://schemas.microsoft.com/office/powerpoint/2010/main" val="865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Justification: Best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 audience is not familiar with the project.</a:t>
            </a:r>
          </a:p>
          <a:p>
            <a:r>
              <a:rPr lang="en-US" dirty="0" smtClean="0"/>
              <a:t>Separate out each trip by paragraph.</a:t>
            </a:r>
          </a:p>
          <a:p>
            <a:r>
              <a:rPr lang="en-US" dirty="0" smtClean="0"/>
              <a:t>Within each trip, explain the purpose of the trip and how it assists with accomplishing the goals of the project.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509" y="4216400"/>
            <a:ext cx="1748088" cy="15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each trip, include everything travel related you will require for the trip (transportation, </a:t>
            </a:r>
            <a:r>
              <a:rPr lang="en-US" dirty="0" smtClean="0"/>
              <a:t>meals, </a:t>
            </a:r>
            <a:r>
              <a:rPr lang="en-US" dirty="0"/>
              <a:t>visas, lodging,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Be explicit with what you need. It will help you and your PI!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54" y="4130842"/>
            <a:ext cx="3212381" cy="16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327" y="2805307"/>
            <a:ext cx="1093934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6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Compliance and Global 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Terra DuBois,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best practices when budgeting for travel on sponsored programs.</a:t>
            </a:r>
          </a:p>
          <a:p>
            <a:r>
              <a:rPr lang="en-US" dirty="0" smtClean="0"/>
              <a:t>Understand the order of precedence for travel rules and regulations. </a:t>
            </a:r>
          </a:p>
          <a:p>
            <a:r>
              <a:rPr lang="en-US" dirty="0" smtClean="0"/>
              <a:t>Identify questions to ask your PI.</a:t>
            </a:r>
            <a:endParaRPr lang="en-US" dirty="0"/>
          </a:p>
          <a:p>
            <a:r>
              <a:rPr lang="en-US" dirty="0" smtClean="0"/>
              <a:t>Identify best practices for building a budget justification.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of Research Compliance</a:t>
            </a:r>
            <a:br>
              <a:rPr lang="en-US" dirty="0" smtClean="0"/>
            </a:br>
            <a:r>
              <a:rPr lang="en-US" dirty="0" smtClean="0"/>
              <a:t>and Global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81375"/>
            <a:ext cx="9601196" cy="3318936"/>
          </a:xfrm>
        </p:spPr>
        <p:txBody>
          <a:bodyPr/>
          <a:lstStyle/>
          <a:p>
            <a:r>
              <a:rPr lang="en-US" dirty="0" smtClean="0"/>
              <a:t>Still responsible for all the typical research compliance functions (e.g., export control, misconduct, support role for IACUC, IBC, IRB, GLP)</a:t>
            </a:r>
          </a:p>
          <a:p>
            <a:r>
              <a:rPr lang="en-US" dirty="0" smtClean="0"/>
              <a:t>Conflict of Interest responsibilities are still with Mike </a:t>
            </a:r>
            <a:r>
              <a:rPr lang="en-US" dirty="0" err="1" smtClean="0"/>
              <a:t>Scian</a:t>
            </a:r>
            <a:r>
              <a:rPr lang="en-US" dirty="0" smtClean="0"/>
              <a:t>, but are now under Research Operations (Michael Mahoney)</a:t>
            </a:r>
          </a:p>
          <a:p>
            <a:r>
              <a:rPr lang="en-US" dirty="0" smtClean="0"/>
              <a:t>Global Support is a new area within Research Compliance</a:t>
            </a:r>
          </a:p>
          <a:p>
            <a:pPr lvl="1"/>
            <a:r>
              <a:rPr lang="en-US" dirty="0" smtClean="0"/>
              <a:t>Serve as the central point of contact for UF’s sponsored international research activities</a:t>
            </a:r>
          </a:p>
        </p:txBody>
      </p:sp>
    </p:spTree>
    <p:extLst>
      <p:ext uri="{BB962C8B-B14F-4D97-AF65-F5344CB8AC3E}">
        <p14:creationId xmlns:p14="http://schemas.microsoft.com/office/powerpoint/2010/main" val="27838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23943"/>
            <a:ext cx="9601196" cy="1303867"/>
          </a:xfrm>
        </p:spPr>
        <p:txBody>
          <a:bodyPr/>
          <a:lstStyle/>
          <a:p>
            <a:r>
              <a:rPr lang="en-US" dirty="0" smtClean="0"/>
              <a:t>Update: Cuba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U.S. sanctions regulations for Cuba changed in November 2017</a:t>
            </a:r>
          </a:p>
          <a:p>
            <a:r>
              <a:rPr lang="en-US" dirty="0" smtClean="0"/>
              <a:t>Most UF activities—including research, conference participation, professional meetings, and study abroad—are still allowable under a general license</a:t>
            </a:r>
          </a:p>
          <a:p>
            <a:r>
              <a:rPr lang="en-US" dirty="0" smtClean="0"/>
              <a:t>But, there are significant restrictions on financial transactions with a number of denied entities in Cuba, including many hotels</a:t>
            </a:r>
          </a:p>
          <a:p>
            <a:r>
              <a:rPr lang="en-US" dirty="0" smtClean="0"/>
              <a:t>Practice Tip: check this website to ensure the hotel or other entity your faculty member travels to is not on the denied entities list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www.state.gov/e/eb/tfs/spi/cuba/cubarestrictedlist/275331.htm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research.ufl.edu/compliance/export-controls/international-travel.html</a:t>
            </a:r>
            <a:r>
              <a:rPr lang="en-US" dirty="0" smtClean="0"/>
              <a:t> for 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Travel: A C&amp;G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/>
              <a:t>Cassandra Farley, Contracts &amp; Grants</a:t>
            </a:r>
          </a:p>
        </p:txBody>
      </p:sp>
    </p:spTree>
    <p:extLst>
      <p:ext uri="{BB962C8B-B14F-4D97-AF65-F5344CB8AC3E}">
        <p14:creationId xmlns:p14="http://schemas.microsoft.com/office/powerpoint/2010/main" val="35841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Can I travel?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Who?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Benefit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Travel-related expenses that aren’t travel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How?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4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Check your award documents</a:t>
            </a:r>
          </a:p>
          <a:p>
            <a:pPr lvl="1"/>
            <a:r>
              <a:rPr lang="en-US" dirty="0" smtClean="0"/>
              <a:t>Is travel allowed?</a:t>
            </a:r>
          </a:p>
          <a:p>
            <a:pPr lvl="2"/>
            <a:r>
              <a:rPr lang="en-US" dirty="0" smtClean="0"/>
              <a:t>Do you need prior approval?</a:t>
            </a:r>
          </a:p>
          <a:p>
            <a:pPr lvl="2"/>
            <a:r>
              <a:rPr lang="en-US" dirty="0" smtClean="0"/>
              <a:t>Travel reports?</a:t>
            </a:r>
          </a:p>
          <a:p>
            <a:pPr lvl="1"/>
            <a:r>
              <a:rPr lang="en-US" dirty="0" smtClean="0"/>
              <a:t>Is it budgeted?</a:t>
            </a:r>
          </a:p>
          <a:p>
            <a:pPr lvl="2"/>
            <a:r>
              <a:rPr lang="en-US" dirty="0" smtClean="0"/>
              <a:t>If not, is re-budgeting allowed?</a:t>
            </a:r>
          </a:p>
          <a:p>
            <a:r>
              <a:rPr lang="en-US" dirty="0" smtClean="0"/>
              <a:t>Check UF rules</a:t>
            </a:r>
          </a:p>
          <a:p>
            <a:r>
              <a:rPr lang="en-US" dirty="0" smtClean="0"/>
              <a:t>Must adhere to cost principles</a:t>
            </a:r>
          </a:p>
          <a:p>
            <a:pPr lvl="1"/>
            <a:r>
              <a:rPr lang="en-US" dirty="0" smtClean="0"/>
              <a:t>Reasonable, allocable, necessary, allowable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1" y="2285999"/>
            <a:ext cx="5193851" cy="3807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58009" y="1992919"/>
            <a:ext cx="1585284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287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 Authorization</a:t>
            </a:r>
          </a:p>
          <a:p>
            <a:pPr lvl="1"/>
            <a:r>
              <a:rPr lang="en-US" dirty="0" smtClean="0"/>
              <a:t>Foreign Travel</a:t>
            </a:r>
          </a:p>
          <a:p>
            <a:pPr lvl="1"/>
            <a:r>
              <a:rPr lang="en-US" dirty="0" smtClean="0"/>
              <a:t>Conferences </a:t>
            </a:r>
            <a:r>
              <a:rPr lang="en-US" dirty="0"/>
              <a:t>w/ </a:t>
            </a:r>
            <a:r>
              <a:rPr lang="en-US" dirty="0" smtClean="0"/>
              <a:t>registration</a:t>
            </a:r>
          </a:p>
          <a:p>
            <a:pPr lvl="1"/>
            <a:r>
              <a:rPr lang="en-US" dirty="0" smtClean="0"/>
              <a:t>Trips </a:t>
            </a:r>
            <a:r>
              <a:rPr lang="en-US" dirty="0"/>
              <a:t>over 30 days</a:t>
            </a:r>
          </a:p>
          <a:p>
            <a:pPr lvl="1"/>
            <a:r>
              <a:rPr lang="en-US" dirty="0" smtClean="0"/>
              <a:t>Trips </a:t>
            </a:r>
            <a:r>
              <a:rPr lang="en-US" dirty="0"/>
              <a:t>needing </a:t>
            </a:r>
            <a:r>
              <a:rPr lang="en-US" dirty="0" smtClean="0"/>
              <a:t>an </a:t>
            </a:r>
            <a:r>
              <a:rPr lang="en-US" dirty="0"/>
              <a:t>advance</a:t>
            </a:r>
          </a:p>
          <a:p>
            <a:r>
              <a:rPr lang="en-US" dirty="0" smtClean="0"/>
              <a:t>PI notification and approvals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traveling?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8" t="2492" r="24084" b="46484"/>
          <a:stretch/>
        </p:blipFill>
        <p:spPr>
          <a:xfrm>
            <a:off x="8162694" y="3551171"/>
            <a:ext cx="1490141" cy="1464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travel</a:t>
            </a:r>
          </a:p>
          <a:p>
            <a:r>
              <a:rPr lang="en-US" dirty="0"/>
              <a:t>PI travel</a:t>
            </a:r>
          </a:p>
          <a:p>
            <a:r>
              <a:rPr lang="en-US" dirty="0"/>
              <a:t>Effort Commitments</a:t>
            </a:r>
          </a:p>
          <a:p>
            <a:r>
              <a:rPr lang="en-US" dirty="0" smtClean="0"/>
              <a:t>Non-UF travelers</a:t>
            </a:r>
          </a:p>
          <a:p>
            <a:pPr lvl="1"/>
            <a:r>
              <a:rPr lang="en-US" dirty="0" smtClean="0"/>
              <a:t>Must follow the UF travel directives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229" y="4216400"/>
            <a:ext cx="5715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5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 Support requires </a:t>
            </a:r>
            <a:r>
              <a:rPr lang="en-US" dirty="0"/>
              <a:t>prior </a:t>
            </a:r>
            <a:r>
              <a:rPr lang="en-US" dirty="0" smtClean="0"/>
              <a:t>approval for federal sponsors</a:t>
            </a:r>
          </a:p>
          <a:p>
            <a:pPr lvl="1"/>
            <a:r>
              <a:rPr lang="en-US" dirty="0" smtClean="0"/>
              <a:t>Budgeted</a:t>
            </a:r>
          </a:p>
          <a:p>
            <a:pPr lvl="1"/>
            <a:r>
              <a:rPr lang="en-US" dirty="0" smtClean="0"/>
              <a:t>Explicit</a:t>
            </a:r>
            <a:endParaRPr lang="en-US" dirty="0"/>
          </a:p>
          <a:p>
            <a:r>
              <a:rPr lang="en-US" dirty="0" smtClean="0"/>
              <a:t>If paying travel allowances or stipends on behalf of participants, need to clearly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traveling?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questions! </a:t>
            </a:r>
          </a:p>
          <a:p>
            <a:r>
              <a:rPr lang="en-US" dirty="0" smtClean="0"/>
              <a:t>Sometimes what’s missing is more important than what is budgeted.</a:t>
            </a:r>
          </a:p>
          <a:p>
            <a:r>
              <a:rPr lang="en-US" dirty="0" smtClean="0"/>
              <a:t>Walk through the trip with the PI</a:t>
            </a:r>
          </a:p>
          <a:p>
            <a:pPr lvl="1"/>
            <a:r>
              <a:rPr lang="en-US" dirty="0" smtClean="0"/>
              <a:t>First 3 days step by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 must benefit the funding source</a:t>
            </a:r>
          </a:p>
          <a:p>
            <a:r>
              <a:rPr lang="en-US" dirty="0" smtClean="0"/>
              <a:t>Determine the allocation </a:t>
            </a:r>
            <a:r>
              <a:rPr lang="en-US" u="sng" dirty="0" smtClean="0"/>
              <a:t>at the time the expense is incurred</a:t>
            </a:r>
          </a:p>
          <a:p>
            <a:r>
              <a:rPr lang="en-US" dirty="0" smtClean="0"/>
              <a:t>If travel will benefit several projects or is for general professional development, likely belongs on non-Sponsored funds</a:t>
            </a:r>
          </a:p>
          <a:p>
            <a:r>
              <a:rPr lang="en-US" dirty="0" smtClean="0"/>
              <a:t>Cost Transfers</a:t>
            </a:r>
          </a:p>
          <a:p>
            <a:r>
              <a:rPr lang="en-US" dirty="0" smtClean="0"/>
              <a:t>TEMPs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“Weird”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your PI researching…</a:t>
            </a:r>
          </a:p>
          <a:p>
            <a:pPr lvl="1"/>
            <a:r>
              <a:rPr lang="en-US" dirty="0" smtClean="0"/>
              <a:t>The price of tea in China? </a:t>
            </a:r>
          </a:p>
          <a:p>
            <a:pPr lvl="1"/>
            <a:r>
              <a:rPr lang="en-US" dirty="0" smtClean="0"/>
              <a:t>The value of eggs in Africa?</a:t>
            </a:r>
          </a:p>
          <a:p>
            <a:pPr lvl="1"/>
            <a:r>
              <a:rPr lang="en-US" dirty="0" smtClean="0"/>
              <a:t>Genealogy in India?</a:t>
            </a:r>
          </a:p>
          <a:p>
            <a:r>
              <a:rPr lang="en-US" dirty="0"/>
              <a:t>Are they buying sugar &amp; cookies for tribal chiefs?</a:t>
            </a:r>
          </a:p>
          <a:p>
            <a:r>
              <a:rPr lang="en-US" dirty="0" smtClean="0"/>
              <a:t>Are they paying laborers, study participants, translators?</a:t>
            </a:r>
          </a:p>
          <a:p>
            <a:r>
              <a:rPr lang="en-US" dirty="0" smtClean="0"/>
              <a:t>How??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18" y="2214270"/>
            <a:ext cx="2844572" cy="1425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26" y="2847980"/>
            <a:ext cx="1954429" cy="1281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4"/>
          <a:stretch/>
        </p:blipFill>
        <p:spPr>
          <a:xfrm>
            <a:off x="8793457" y="3302367"/>
            <a:ext cx="1877602" cy="14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Document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UF vs Sponsor Travel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all cases, the traveler </a:t>
            </a:r>
            <a:r>
              <a:rPr lang="en-US" u="sng" dirty="0" smtClean="0"/>
              <a:t>must</a:t>
            </a:r>
            <a:r>
              <a:rPr lang="en-US" dirty="0" smtClean="0"/>
              <a:t> follow the travel policy that is more narrow</a:t>
            </a:r>
          </a:p>
          <a:p>
            <a:pPr lvl="1"/>
            <a:r>
              <a:rPr lang="en-US" dirty="0" smtClean="0"/>
              <a:t>Meal rates and per diem</a:t>
            </a:r>
          </a:p>
          <a:p>
            <a:pPr lvl="1"/>
            <a:r>
              <a:rPr lang="en-US" dirty="0" smtClean="0"/>
              <a:t>Mileage</a:t>
            </a:r>
          </a:p>
          <a:p>
            <a:pPr lvl="1"/>
            <a:r>
              <a:rPr lang="en-US" dirty="0" smtClean="0"/>
              <a:t>Trip Insurance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If UF rules do not allow reimbursement, you cannot charge it to the grant, even if the Sponsor would otherwise allow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Unlike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Unusual situations or expenses = Unlike Circumstances</a:t>
            </a:r>
          </a:p>
          <a:p>
            <a:r>
              <a:rPr lang="en-US" dirty="0"/>
              <a:t>Cost </a:t>
            </a:r>
            <a:r>
              <a:rPr lang="en-US" dirty="0" smtClean="0"/>
              <a:t>Comparisons</a:t>
            </a:r>
          </a:p>
          <a:p>
            <a:pPr lvl="1"/>
            <a:r>
              <a:rPr lang="en-US" dirty="0" smtClean="0"/>
              <a:t>One way tickets, travel extensions, etc.</a:t>
            </a:r>
          </a:p>
          <a:p>
            <a:pPr lvl="1"/>
            <a:r>
              <a:rPr lang="en-US" dirty="0" smtClean="0"/>
              <a:t>Additional travelers</a:t>
            </a:r>
          </a:p>
          <a:p>
            <a:pPr lvl="1"/>
            <a:r>
              <a:rPr lang="en-US" dirty="0" smtClean="0"/>
              <a:t>Prudent person test</a:t>
            </a:r>
          </a:p>
          <a:p>
            <a:r>
              <a:rPr lang="en-US" dirty="0" smtClean="0"/>
              <a:t>Document it!</a:t>
            </a:r>
          </a:p>
          <a:p>
            <a:pPr lvl="1"/>
            <a:r>
              <a:rPr lang="en-US" dirty="0" smtClean="0"/>
              <a:t>At time expense incurred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4082581"/>
            <a:ext cx="1828170" cy="17644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0108" y="4318476"/>
            <a:ext cx="888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14" y="4318476"/>
            <a:ext cx="4074162" cy="142595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14899" y="3485199"/>
            <a:ext cx="3446758" cy="2390669"/>
            <a:chOff x="7375109" y="1598056"/>
            <a:chExt cx="3446758" cy="23906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806" b="99722" l="5764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27" t="52988" r="-445" b="245"/>
            <a:stretch/>
          </p:blipFill>
          <p:spPr>
            <a:xfrm>
              <a:off x="10018979" y="3163535"/>
              <a:ext cx="802888" cy="8251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5492">
              <a:off x="7375109" y="1598056"/>
              <a:ext cx="3418933" cy="1196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Must document within the UF system of record</a:t>
            </a:r>
          </a:p>
          <a:p>
            <a:r>
              <a:rPr lang="en-US" dirty="0" smtClean="0"/>
              <a:t>Timely reconciliation of travel expenses is important</a:t>
            </a:r>
          </a:p>
          <a:p>
            <a:pPr lvl="1"/>
            <a:r>
              <a:rPr lang="en-US" dirty="0" smtClean="0"/>
              <a:t>Best Practice: within 30 days</a:t>
            </a:r>
          </a:p>
          <a:p>
            <a:r>
              <a:rPr lang="en-US" dirty="0" smtClean="0"/>
              <a:t>Complete ERs for all travel</a:t>
            </a:r>
          </a:p>
          <a:p>
            <a:r>
              <a:rPr lang="en-US" dirty="0"/>
              <a:t>Agenda, meeting purpose, justification</a:t>
            </a:r>
          </a:p>
          <a:p>
            <a:pPr lvl="1"/>
            <a:r>
              <a:rPr lang="en-US" dirty="0"/>
              <a:t>Tell the story of the </a:t>
            </a:r>
            <a:r>
              <a:rPr lang="en-US" dirty="0" smtClean="0"/>
              <a:t>travel</a:t>
            </a:r>
          </a:p>
          <a:p>
            <a:r>
              <a:rPr lang="en-US" dirty="0" smtClean="0"/>
              <a:t>ERs must include all receipts and invoices (</a:t>
            </a:r>
            <a:r>
              <a:rPr lang="en-US" i="1" dirty="0" smtClean="0"/>
              <a:t>Includes</a:t>
            </a:r>
            <a:r>
              <a:rPr lang="en-US" dirty="0" smtClean="0"/>
              <a:t> purchases made by voucher or </a:t>
            </a:r>
            <a:r>
              <a:rPr lang="en-US" dirty="0" err="1" smtClean="0"/>
              <a:t>Pcard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Lodging</a:t>
            </a:r>
            <a:r>
              <a:rPr lang="en-US" dirty="0"/>
              <a:t>, airfare, taxis, registration, </a:t>
            </a:r>
            <a:r>
              <a:rPr lang="en-US" dirty="0" smtClean="0"/>
              <a:t>incidentals,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84" y="2477429"/>
            <a:ext cx="2374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4499471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Only Need Receipts if over $25:</a:t>
            </a:r>
          </a:p>
          <a:p>
            <a:pPr lvl="1"/>
            <a:r>
              <a:rPr lang="en-US" dirty="0" smtClean="0"/>
              <a:t>Tolls</a:t>
            </a:r>
          </a:p>
          <a:p>
            <a:pPr lvl="1"/>
            <a:r>
              <a:rPr lang="en-US" dirty="0" smtClean="0"/>
              <a:t>Parking</a:t>
            </a:r>
          </a:p>
          <a:p>
            <a:pPr lvl="1"/>
            <a:r>
              <a:rPr lang="en-US" dirty="0" smtClean="0"/>
              <a:t>Taxi</a:t>
            </a:r>
          </a:p>
          <a:p>
            <a:pPr lvl="1"/>
            <a:r>
              <a:rPr lang="en-US" dirty="0" smtClean="0"/>
              <a:t>Grand Transportation</a:t>
            </a:r>
          </a:p>
          <a:p>
            <a:pPr lvl="1"/>
            <a:r>
              <a:rPr lang="en-US" dirty="0" smtClean="0"/>
              <a:t>Tips on taxis</a:t>
            </a:r>
          </a:p>
          <a:p>
            <a:pPr lvl="1"/>
            <a:r>
              <a:rPr lang="en-US" dirty="0" smtClean="0"/>
              <a:t>Baggage Fees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8044" y="2556932"/>
            <a:ext cx="415035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Max claim, no receipt:</a:t>
            </a:r>
          </a:p>
          <a:p>
            <a:pPr lvl="1"/>
            <a:r>
              <a:rPr lang="en-US" dirty="0" smtClean="0"/>
              <a:t>Valet tips: $1</a:t>
            </a:r>
          </a:p>
          <a:p>
            <a:pPr lvl="1"/>
            <a:r>
              <a:rPr lang="en-US" dirty="0" smtClean="0"/>
              <a:t>Portage: $1/ bag</a:t>
            </a:r>
          </a:p>
          <a:p>
            <a:pPr lvl="1"/>
            <a:r>
              <a:rPr lang="en-US" dirty="0" smtClean="0"/>
              <a:t>Tips for maid service: $5/ day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64145" y="5875868"/>
            <a:ext cx="5663709" cy="434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**All other incidentals require a receipt**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6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99701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Translations- English</a:t>
            </a:r>
            <a:endParaRPr lang="en-US" dirty="0"/>
          </a:p>
          <a:p>
            <a:r>
              <a:rPr lang="en-US" dirty="0"/>
              <a:t>Conversion </a:t>
            </a:r>
            <a:r>
              <a:rPr lang="en-US" dirty="0" smtClean="0"/>
              <a:t>Rates (</a:t>
            </a:r>
            <a:r>
              <a:rPr lang="en-US" dirty="0" err="1" smtClean="0"/>
              <a:t>Oanda</a:t>
            </a:r>
            <a:r>
              <a:rPr lang="en-US" dirty="0" smtClean="0"/>
              <a:t>, WSJ)</a:t>
            </a:r>
          </a:p>
          <a:p>
            <a:r>
              <a:rPr lang="en-US" dirty="0"/>
              <a:t>Documentation of unlike circumstances</a:t>
            </a:r>
          </a:p>
          <a:p>
            <a:pPr lvl="1"/>
            <a:r>
              <a:rPr lang="en-US" dirty="0"/>
              <a:t>Justifications, explanations, cost comparisons</a:t>
            </a:r>
          </a:p>
          <a:p>
            <a:r>
              <a:rPr lang="en-US" dirty="0"/>
              <a:t>Approvals and confirmations, if required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50" y="2994683"/>
            <a:ext cx="4042252" cy="16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Documentation for UF </a:t>
            </a:r>
            <a:r>
              <a:rPr lang="en-US" dirty="0"/>
              <a:t>Hosted </a:t>
            </a:r>
            <a:r>
              <a:rPr lang="en-US" dirty="0" smtClean="0"/>
              <a:t>Workshops, Meetings </a:t>
            </a:r>
            <a:r>
              <a:rPr lang="en-US" dirty="0"/>
              <a:t>&amp;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  <a:p>
            <a:r>
              <a:rPr lang="en-US" dirty="0"/>
              <a:t>Meeting purpose</a:t>
            </a:r>
          </a:p>
          <a:p>
            <a:r>
              <a:rPr lang="en-US" dirty="0"/>
              <a:t>Attendee list</a:t>
            </a:r>
          </a:p>
          <a:p>
            <a:r>
              <a:rPr lang="en-US" dirty="0"/>
              <a:t>Receipts for all related expenses</a:t>
            </a:r>
          </a:p>
          <a:p>
            <a:r>
              <a:rPr lang="en-US" dirty="0"/>
              <a:t>Materials &amp; supplies</a:t>
            </a:r>
          </a:p>
          <a:p>
            <a:r>
              <a:rPr lang="en-US" dirty="0" smtClean="0"/>
              <a:t>Catering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0" y="3076257"/>
            <a:ext cx="3362960" cy="24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they doing? (Purpose)</a:t>
            </a:r>
          </a:p>
          <a:p>
            <a:r>
              <a:rPr lang="en-US" dirty="0" smtClean="0"/>
              <a:t>Where are they going? (Destination)</a:t>
            </a:r>
          </a:p>
          <a:p>
            <a:r>
              <a:rPr lang="en-US" dirty="0" smtClean="0"/>
              <a:t>How are they getting there? (Transportation)</a:t>
            </a:r>
          </a:p>
          <a:p>
            <a:r>
              <a:rPr lang="en-US" dirty="0" smtClean="0"/>
              <a:t>Who is going? (People)</a:t>
            </a:r>
          </a:p>
          <a:p>
            <a:endParaRPr lang="en-US" dirty="0"/>
          </a:p>
        </p:txBody>
      </p:sp>
      <p:pic>
        <p:nvPicPr>
          <p:cNvPr id="5" name="Picture 4" descr="Life of an Educator: Top 10 questions to ask yourself in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04" y="2758437"/>
            <a:ext cx="2712723" cy="27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4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are they staying? (Lodging)</a:t>
            </a:r>
          </a:p>
          <a:p>
            <a:r>
              <a:rPr lang="en-US" dirty="0" smtClean="0"/>
              <a:t>How long is their trip? (Duration)</a:t>
            </a:r>
          </a:p>
          <a:p>
            <a:r>
              <a:rPr lang="en-US" dirty="0" smtClean="0"/>
              <a:t>Are we providing them sustenance? (Per Diem/Meals)</a:t>
            </a:r>
          </a:p>
          <a:p>
            <a:r>
              <a:rPr lang="en-US" dirty="0" smtClean="0"/>
              <a:t>Are </a:t>
            </a:r>
            <a:r>
              <a:rPr lang="en-US" dirty="0"/>
              <a:t>there any special requirements for this trip? (Other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rankensteinlessons - Questions to consi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982132"/>
            <a:ext cx="1731264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Wait…there are rules!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UF’s internal policy vs Sponsor guidelines (e.g. CFR 200)</a:t>
            </a:r>
          </a:p>
          <a:p>
            <a:pPr lvl="1"/>
            <a:r>
              <a:rPr lang="en-US" dirty="0" smtClean="0"/>
              <a:t>Whichever policy is </a:t>
            </a:r>
            <a:r>
              <a:rPr lang="en-US" dirty="0" smtClean="0">
                <a:solidFill>
                  <a:srgbClr val="FF0000"/>
                </a:solidFill>
              </a:rPr>
              <a:t>more restrictive </a:t>
            </a:r>
            <a:r>
              <a:rPr lang="en-US" dirty="0" smtClean="0"/>
              <a:t>is the policy we follow. </a:t>
            </a:r>
          </a:p>
          <a:p>
            <a:r>
              <a:rPr lang="en-US" dirty="0" smtClean="0"/>
              <a:t>Review our policy: </a:t>
            </a:r>
          </a:p>
          <a:p>
            <a:pPr lvl="1"/>
            <a:r>
              <a:rPr lang="en-US" dirty="0">
                <a:hlinkClick r:id="rId2"/>
              </a:rPr>
              <a:t>http://www.fa.ufl.edu/directives-and-procedures/travel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Does your sponsor have any restrictions? </a:t>
            </a:r>
          </a:p>
          <a:p>
            <a:pPr lvl="1"/>
            <a:r>
              <a:rPr lang="en-US" dirty="0" smtClean="0"/>
              <a:t>If yes, follow them if more restrictive.</a:t>
            </a:r>
          </a:p>
          <a:p>
            <a:pPr lvl="1"/>
            <a:r>
              <a:rPr lang="en-US" dirty="0" smtClean="0"/>
              <a:t>If no, stick with UF’s policy. </a:t>
            </a:r>
            <a:endParaRPr lang="en-US" dirty="0"/>
          </a:p>
        </p:txBody>
      </p:sp>
      <p:pic>
        <p:nvPicPr>
          <p:cNvPr id="4" name="Picture 3" descr="What I Know About Loan Modifications – 2014 | Mandelma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84" y="3761803"/>
            <a:ext cx="2057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 </a:t>
            </a:r>
            <a:r>
              <a:rPr lang="en-US" sz="4800" i="1" dirty="0" smtClean="0"/>
              <a:t>doing?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this trip necessary to carry out the scope of the project?</a:t>
            </a:r>
          </a:p>
          <a:p>
            <a:r>
              <a:rPr lang="en-US" dirty="0" smtClean="0"/>
              <a:t>Are they attending a conference? (Registration fees)</a:t>
            </a:r>
          </a:p>
          <a:p>
            <a:r>
              <a:rPr lang="en-US" dirty="0" smtClean="0"/>
              <a:t>Field work? (Permits)</a:t>
            </a:r>
          </a:p>
          <a:p>
            <a:r>
              <a:rPr lang="en-US" dirty="0" smtClean="0"/>
              <a:t>Training? Participant Support?  (Food for participants)</a:t>
            </a:r>
          </a:p>
          <a:p>
            <a:pPr lvl="1"/>
            <a:r>
              <a:rPr lang="en-US" dirty="0" smtClean="0"/>
              <a:t>Prior approval!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64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they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</a:t>
            </a:r>
          </a:p>
          <a:p>
            <a:pPr lvl="1"/>
            <a:r>
              <a:rPr lang="en-US" dirty="0" smtClean="0"/>
              <a:t>Travel </a:t>
            </a:r>
            <a:r>
              <a:rPr lang="en-US" b="1" dirty="0" smtClean="0"/>
              <a:t>within</a:t>
            </a:r>
            <a:r>
              <a:rPr lang="en-US" dirty="0" smtClean="0"/>
              <a:t> the United States, Puerto Rico, and the Virgin Islands.</a:t>
            </a:r>
          </a:p>
          <a:p>
            <a:r>
              <a:rPr lang="en-US" dirty="0" smtClean="0"/>
              <a:t>Foreign</a:t>
            </a:r>
          </a:p>
          <a:p>
            <a:pPr lvl="1"/>
            <a:r>
              <a:rPr lang="en-US" dirty="0" smtClean="0"/>
              <a:t>Travel </a:t>
            </a:r>
            <a:r>
              <a:rPr lang="en-US" b="1" dirty="0" smtClean="0"/>
              <a:t>outside</a:t>
            </a:r>
            <a:r>
              <a:rPr lang="en-US" dirty="0" smtClean="0"/>
              <a:t> the United States, Puerto Rico, and the Virgin Islands.</a:t>
            </a:r>
          </a:p>
          <a:p>
            <a:pPr lvl="1"/>
            <a:r>
              <a:rPr lang="en-US" dirty="0" smtClean="0"/>
              <a:t>Which country are they visiting? Check to make sure it’s not an OFAC sanctioned country. (Office of Federal Asset Control)</a:t>
            </a:r>
          </a:p>
          <a:p>
            <a:pPr lvl="2"/>
            <a:r>
              <a:rPr lang="en-US" dirty="0" smtClean="0"/>
              <a:t>Iran, Cuba, North Korea, Sudan, Syria.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getting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Plane, train, automobile? Rented row boat?</a:t>
            </a:r>
          </a:p>
          <a:p>
            <a:r>
              <a:rPr lang="en-US" dirty="0" smtClean="0"/>
              <a:t>Ensure your PI budgets for the travel to their destination AND their travel while they are AT their destination. </a:t>
            </a:r>
          </a:p>
          <a:p>
            <a:r>
              <a:rPr lang="en-US" dirty="0" smtClean="0"/>
              <a:t>Will they need to take a cab, or rent a car during their stay? Do they need a driver?</a:t>
            </a:r>
          </a:p>
          <a:p>
            <a:r>
              <a:rPr lang="en-US" dirty="0" smtClean="0"/>
              <a:t>Are they parking a car at the airport?</a:t>
            </a:r>
          </a:p>
          <a:p>
            <a:r>
              <a:rPr lang="en-US" dirty="0" smtClean="0"/>
              <a:t>Think about the </a:t>
            </a:r>
            <a:r>
              <a:rPr lang="en-US" b="1" dirty="0" smtClean="0"/>
              <a:t>whole</a:t>
            </a:r>
            <a:r>
              <a:rPr lang="en-US" dirty="0" smtClean="0"/>
              <a:t> picture.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87" y="436942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1310</TotalTime>
  <Words>1743</Words>
  <Application>Microsoft Office PowerPoint</Application>
  <PresentationFormat>Custom</PresentationFormat>
  <Paragraphs>246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Organic</vt:lpstr>
      <vt:lpstr>1_Organic</vt:lpstr>
      <vt:lpstr>Travel: DSP Perspectives, Guidance and Tips</vt:lpstr>
      <vt:lpstr>Objectives</vt:lpstr>
      <vt:lpstr>Where to Start?</vt:lpstr>
      <vt:lpstr>So many questions</vt:lpstr>
      <vt:lpstr>Still more questions…</vt:lpstr>
      <vt:lpstr>Wait…there are rules! </vt:lpstr>
      <vt:lpstr>What are they doing?</vt:lpstr>
      <vt:lpstr>Where are they going?</vt:lpstr>
      <vt:lpstr>How are they getting there?</vt:lpstr>
      <vt:lpstr>Who is going?</vt:lpstr>
      <vt:lpstr>Where are they staying?</vt:lpstr>
      <vt:lpstr>How long is their trip?</vt:lpstr>
      <vt:lpstr>Sustenance</vt:lpstr>
      <vt:lpstr>Special Requirements</vt:lpstr>
      <vt:lpstr>What now?</vt:lpstr>
      <vt:lpstr>Budget Justification: Best Practice</vt:lpstr>
      <vt:lpstr>Budget Justification</vt:lpstr>
      <vt:lpstr>PowerPoint Presentation</vt:lpstr>
      <vt:lpstr>Research Compliance and Global Support</vt:lpstr>
      <vt:lpstr>Division of Research Compliance and Global Support</vt:lpstr>
      <vt:lpstr>Update: Cuba Travel</vt:lpstr>
      <vt:lpstr>Travel: A C&amp;G Perspective</vt:lpstr>
      <vt:lpstr>Agenda</vt:lpstr>
      <vt:lpstr>Can I go?</vt:lpstr>
      <vt:lpstr>Can I go?</vt:lpstr>
      <vt:lpstr>Who is traveling?</vt:lpstr>
      <vt:lpstr>Travelers</vt:lpstr>
      <vt:lpstr>Participants</vt:lpstr>
      <vt:lpstr>Why are they traveling?</vt:lpstr>
      <vt:lpstr>Allocation</vt:lpstr>
      <vt:lpstr>The “Weird” Stuff</vt:lpstr>
      <vt:lpstr>How to Document it?</vt:lpstr>
      <vt:lpstr>UF vs Sponsor Travel Rules</vt:lpstr>
      <vt:lpstr>Unlike Circumstances</vt:lpstr>
      <vt:lpstr>Documentation</vt:lpstr>
      <vt:lpstr>Incidentals</vt:lpstr>
      <vt:lpstr>Documentation (Continued)</vt:lpstr>
      <vt:lpstr>Documentation for UF Hosted Workshops, Meetings &amp; Conferences</vt:lpstr>
      <vt:lpstr>Thank You!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USAID Cooperative Agreements</dc:title>
  <dc:creator>Farley, Cassandra C</dc:creator>
  <cp:lastModifiedBy>Forrest,Barry</cp:lastModifiedBy>
  <cp:revision>128</cp:revision>
  <cp:lastPrinted>2018-02-12T15:35:24Z</cp:lastPrinted>
  <dcterms:created xsi:type="dcterms:W3CDTF">2017-05-02T13:17:01Z</dcterms:created>
  <dcterms:modified xsi:type="dcterms:W3CDTF">2018-02-19T13:05:18Z</dcterms:modified>
</cp:coreProperties>
</file>