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1" r:id="rId5"/>
  </p:sldMasterIdLst>
  <p:notesMasterIdLst>
    <p:notesMasterId r:id="rId43"/>
  </p:notesMasterIdLst>
  <p:handoutMasterIdLst>
    <p:handoutMasterId r:id="rId44"/>
  </p:handoutMasterIdLst>
  <p:sldIdLst>
    <p:sldId id="2145706246" r:id="rId6"/>
    <p:sldId id="2145706252" r:id="rId7"/>
    <p:sldId id="2145706245" r:id="rId8"/>
    <p:sldId id="1082" r:id="rId9"/>
    <p:sldId id="279" r:id="rId10"/>
    <p:sldId id="2145706217" r:id="rId11"/>
    <p:sldId id="281" r:id="rId12"/>
    <p:sldId id="2145706247" r:id="rId13"/>
    <p:sldId id="2145706222" r:id="rId14"/>
    <p:sldId id="2145706254" r:id="rId15"/>
    <p:sldId id="270" r:id="rId16"/>
    <p:sldId id="271" r:id="rId17"/>
    <p:sldId id="272" r:id="rId18"/>
    <p:sldId id="273" r:id="rId19"/>
    <p:sldId id="276" r:id="rId20"/>
    <p:sldId id="278" r:id="rId21"/>
    <p:sldId id="2145706226" r:id="rId22"/>
    <p:sldId id="2145706229" r:id="rId23"/>
    <p:sldId id="2145706230" r:id="rId24"/>
    <p:sldId id="2145706255" r:id="rId25"/>
    <p:sldId id="2145706277" r:id="rId26"/>
    <p:sldId id="2145706211" r:id="rId27"/>
    <p:sldId id="2145706225" r:id="rId28"/>
    <p:sldId id="2145706214" r:id="rId29"/>
    <p:sldId id="2145706256" r:id="rId30"/>
    <p:sldId id="2145706207" r:id="rId31"/>
    <p:sldId id="2145706251" r:id="rId32"/>
    <p:sldId id="2145706257" r:id="rId33"/>
    <p:sldId id="2145706276" r:id="rId34"/>
    <p:sldId id="2145706275" r:id="rId35"/>
    <p:sldId id="2145706271" r:id="rId36"/>
    <p:sldId id="2145706258" r:id="rId37"/>
    <p:sldId id="2145706218" r:id="rId38"/>
    <p:sldId id="2145706279" r:id="rId39"/>
    <p:sldId id="2145706278" r:id="rId40"/>
    <p:sldId id="2145706280" r:id="rId41"/>
    <p:sldId id="2145706220" r:id="rId42"/>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
      <p:font typeface="Open Sans" panose="020B0606030504020204" pitchFamily="34" charset="0"/>
      <p:regular r:id="rId51"/>
      <p:bold r:id="rId52"/>
      <p:italic r:id="rId53"/>
      <p:boldItalic r:id="rId54"/>
    </p:embeddedFont>
    <p:embeddedFont>
      <p:font typeface="Open Sans ExtraBold" panose="020B0906030804020204" pitchFamily="34" charset="0"/>
      <p:bold r:id="rId55"/>
      <p:boldItalic r:id="rId56"/>
    </p:embeddedFont>
    <p:embeddedFont>
      <p:font typeface="Open Sans Light" panose="020B0306030504020204" pitchFamily="34" charset="0"/>
      <p:regular r:id="rId57"/>
      <p:italic r:id="rId58"/>
    </p:embeddedFont>
    <p:embeddedFont>
      <p:font typeface="Open Sans Light ITALIC" panose="020B0306030504020204" pitchFamily="34" charset="0"/>
      <p:italic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955901-5642-0A9B-D638-0C86AF5011F0}" name="Danielson, Cindy (NIH/OD) [E]" initials="D[" userId="S::danielsoncm@nih.gov::caa2c796-a717-4c72-866b-fbcf32255dae" providerId="AD"/>
  <p188:author id="{1EC9980E-AC3D-F393-D2F6-AA8FDB04A5BC}" name="Paine, Taunton (NIH/OD) [E]" initials="P[" userId="S::painett@nih.gov::f5ac9aea-50a8-42ad-8989-c181e6361b0b" providerId="AD"/>
  <p188:author id="{33948B6E-D48E-4AD8-C2E9-570AC92F6537}" name="Sullivan, Elyse (NIH/OD) [E]" initials="SE([" userId="S::sullivanem@nih.gov::60664c28-7ed0-44d7-9ca1-061e1533cf31" providerId="AD"/>
  <p188:author id="{940468CA-E987-D7AD-54B7-68010C020834}" name="Slutsman, Julia (NIH/OD) [E]" initials="S[" userId="S::slutsmaj@nih.gov::47e09ab8-2519-46f1-bdb9-ee9d22f89d5c" providerId="AD"/>
  <p188:author id="{18EE42ED-95DE-DBA2-3912-7636C008828E}" name="Dwyer, Cynthia (NIH/OD) [E]" initials="D[" userId="S::dwyerc@nih.gov::3fa3c0a5-1c00-4ee9-8f48-ed7a1d193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86090"/>
    <a:srgbClr val="FF9933"/>
    <a:srgbClr val="F27900"/>
    <a:srgbClr val="FF8205"/>
    <a:srgbClr val="FFDB69"/>
    <a:srgbClr val="B3D6CD"/>
    <a:srgbClr val="DA6D00"/>
    <a:srgbClr val="20558A"/>
    <a:srgbClr val="C9E6FB"/>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517762-C95B-40B1-9DDF-12846D4A96AE}" v="887" dt="2022-11-02T15:24:28.131"/>
  </p1510:revLst>
</p1510:revInfo>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96" y="115"/>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84" d="100"/>
          <a:sy n="84"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128A4-1D6C-40E0-ABA4-D8CD5C2F47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E7C51A2-E0D1-4C3E-B936-FA4EAD78E5DA}">
      <dgm:prSet phldrT="[Text]"/>
      <dgm:spPr/>
      <dgm:t>
        <a:bodyPr/>
        <a:lstStyle/>
        <a:p>
          <a:r>
            <a:rPr lang="en-US" b="1">
              <a:solidFill>
                <a:srgbClr val="20558A"/>
              </a:solidFill>
            </a:rPr>
            <a:t>Scientific data </a:t>
          </a:r>
          <a:r>
            <a:rPr lang="en-US" b="1" u="sng">
              <a:solidFill>
                <a:srgbClr val="20558A"/>
              </a:solidFill>
            </a:rPr>
            <a:t>might</a:t>
          </a:r>
          <a:r>
            <a:rPr lang="en-US" b="1">
              <a:solidFill>
                <a:srgbClr val="20558A"/>
              </a:solidFill>
            </a:rPr>
            <a:t> include:</a:t>
          </a:r>
        </a:p>
      </dgm:t>
    </dgm:pt>
    <dgm:pt modelId="{B7CAA539-B37D-4A58-9E4A-2119245B0587}" type="parTrans" cxnId="{76BC718A-C614-4C37-AD38-B27D3245BE7F}">
      <dgm:prSet/>
      <dgm:spPr/>
      <dgm:t>
        <a:bodyPr/>
        <a:lstStyle/>
        <a:p>
          <a:endParaRPr lang="en-US"/>
        </a:p>
      </dgm:t>
    </dgm:pt>
    <dgm:pt modelId="{A28D783D-13F1-4DB4-B8AC-477B93EF601C}" type="sibTrans" cxnId="{76BC718A-C614-4C37-AD38-B27D3245BE7F}">
      <dgm:prSet/>
      <dgm:spPr/>
      <dgm:t>
        <a:bodyPr/>
        <a:lstStyle/>
        <a:p>
          <a:endParaRPr lang="en-US"/>
        </a:p>
      </dgm:t>
    </dgm:pt>
    <dgm:pt modelId="{5D9862D7-03FD-41AA-815D-7CD6935B1857}">
      <dgm:prSet phldrT="[Text]" custT="1"/>
      <dgm:spPr/>
      <dgm:t>
        <a:bodyPr/>
        <a:lstStyle/>
        <a:p>
          <a:pPr rtl="0"/>
          <a:r>
            <a:rPr lang="en-US" sz="2200">
              <a:latin typeface="Open Sans"/>
              <a:ea typeface="Open Sans"/>
              <a:cs typeface="Open Sans"/>
            </a:rPr>
            <a:t>Single-cell RNA sequencing (scRNA-seq) of T lymphocytes or other immune cells in a study of HIV/AIDS</a:t>
          </a:r>
        </a:p>
      </dgm:t>
    </dgm:pt>
    <dgm:pt modelId="{25FDFB36-A473-436E-97B4-C23769DBDC6C}" type="parTrans" cxnId="{DF9C9324-B4DC-400E-87C5-0BEFFEF3B207}">
      <dgm:prSet/>
      <dgm:spPr/>
      <dgm:t>
        <a:bodyPr/>
        <a:lstStyle/>
        <a:p>
          <a:endParaRPr lang="en-US"/>
        </a:p>
      </dgm:t>
    </dgm:pt>
    <dgm:pt modelId="{A6815485-0790-40BC-87AB-4E1990E8E177}" type="sibTrans" cxnId="{DF9C9324-B4DC-400E-87C5-0BEFFEF3B207}">
      <dgm:prSet/>
      <dgm:spPr/>
      <dgm:t>
        <a:bodyPr/>
        <a:lstStyle/>
        <a:p>
          <a:endParaRPr lang="en-US"/>
        </a:p>
      </dgm:t>
    </dgm:pt>
    <dgm:pt modelId="{9AB079A9-F2D1-48CC-9671-D1F5CD7FD590}">
      <dgm:prSet phldrT="[Text]" custT="1"/>
      <dgm:spPr/>
      <dgm:t>
        <a:bodyPr/>
        <a:lstStyle/>
        <a:p>
          <a:r>
            <a:rPr lang="en-US" sz="2200">
              <a:latin typeface="Open Sans"/>
              <a:ea typeface="Open Sans"/>
              <a:cs typeface="Open Sans"/>
            </a:rPr>
            <a:t>Electrophysiological recordings and fMRI images in a study of a rodent model of PTSD </a:t>
          </a:r>
          <a:endParaRPr lang="en-US" sz="2200"/>
        </a:p>
      </dgm:t>
    </dgm:pt>
    <dgm:pt modelId="{47C776A2-E47B-4273-AE1C-48F2B1A05B8A}" type="parTrans" cxnId="{D3A7639A-56F4-4934-B30D-579CA0AC381B}">
      <dgm:prSet/>
      <dgm:spPr/>
      <dgm:t>
        <a:bodyPr/>
        <a:lstStyle/>
        <a:p>
          <a:endParaRPr lang="en-US"/>
        </a:p>
      </dgm:t>
    </dgm:pt>
    <dgm:pt modelId="{0EC9E823-5E82-418A-8320-6E6B865548BF}" type="sibTrans" cxnId="{D3A7639A-56F4-4934-B30D-579CA0AC381B}">
      <dgm:prSet/>
      <dgm:spPr/>
      <dgm:t>
        <a:bodyPr/>
        <a:lstStyle/>
        <a:p>
          <a:endParaRPr lang="en-US"/>
        </a:p>
      </dgm:t>
    </dgm:pt>
    <dgm:pt modelId="{87DA5219-6104-4C37-A500-4F8A6B061424}">
      <dgm:prSet phldrT="[Text]" custT="1"/>
      <dgm:spPr/>
      <dgm:t>
        <a:bodyPr/>
        <a:lstStyle/>
        <a:p>
          <a:r>
            <a:rPr lang="en-US" sz="2200">
              <a:latin typeface="Open Sans"/>
              <a:ea typeface="Open Sans"/>
              <a:cs typeface="Open Sans"/>
            </a:rPr>
            <a:t>Step activity from a wearable device in a study of cardiovascular health </a:t>
          </a:r>
          <a:endParaRPr lang="en-US" sz="2200"/>
        </a:p>
      </dgm:t>
    </dgm:pt>
    <dgm:pt modelId="{89EF393C-309C-4DAF-A906-56F4F746DBAB}" type="parTrans" cxnId="{89CC271D-BCF7-4A2A-89FD-BB5130CEEC12}">
      <dgm:prSet/>
      <dgm:spPr/>
      <dgm:t>
        <a:bodyPr/>
        <a:lstStyle/>
        <a:p>
          <a:endParaRPr lang="en-US"/>
        </a:p>
      </dgm:t>
    </dgm:pt>
    <dgm:pt modelId="{C26BD601-174E-4192-ACC2-F5F22373767A}" type="sibTrans" cxnId="{89CC271D-BCF7-4A2A-89FD-BB5130CEEC12}">
      <dgm:prSet/>
      <dgm:spPr/>
      <dgm:t>
        <a:bodyPr/>
        <a:lstStyle/>
        <a:p>
          <a:endParaRPr lang="en-US"/>
        </a:p>
      </dgm:t>
    </dgm:pt>
    <dgm:pt modelId="{3635591A-F75B-4544-B6F7-83FB215A4135}" type="pres">
      <dgm:prSet presAssocID="{540128A4-1D6C-40E0-ABA4-D8CD5C2F4746}" presName="vert0" presStyleCnt="0">
        <dgm:presLayoutVars>
          <dgm:dir/>
          <dgm:animOne val="branch"/>
          <dgm:animLvl val="lvl"/>
        </dgm:presLayoutVars>
      </dgm:prSet>
      <dgm:spPr/>
    </dgm:pt>
    <dgm:pt modelId="{0AA943BB-9BD1-4C24-ADF9-4108F7D0BAFE}" type="pres">
      <dgm:prSet presAssocID="{5E7C51A2-E0D1-4C3E-B936-FA4EAD78E5DA}" presName="thickLine" presStyleLbl="alignNode1" presStyleIdx="0" presStyleCnt="1"/>
      <dgm:spPr/>
    </dgm:pt>
    <dgm:pt modelId="{3E645578-7021-4D5C-8360-50B4BE188CE3}" type="pres">
      <dgm:prSet presAssocID="{5E7C51A2-E0D1-4C3E-B936-FA4EAD78E5DA}" presName="horz1" presStyleCnt="0"/>
      <dgm:spPr/>
    </dgm:pt>
    <dgm:pt modelId="{63E65C8C-EB8A-4C19-BE6B-4BA37F90E1AC}" type="pres">
      <dgm:prSet presAssocID="{5E7C51A2-E0D1-4C3E-B936-FA4EAD78E5DA}" presName="tx1" presStyleLbl="revTx" presStyleIdx="0" presStyleCnt="4" custLinFactNeighborY="10298"/>
      <dgm:spPr/>
    </dgm:pt>
    <dgm:pt modelId="{157042FD-C87D-4DC5-A229-C16BE76F8B39}" type="pres">
      <dgm:prSet presAssocID="{5E7C51A2-E0D1-4C3E-B936-FA4EAD78E5DA}" presName="vert1" presStyleCnt="0"/>
      <dgm:spPr/>
    </dgm:pt>
    <dgm:pt modelId="{4405A0C7-0544-443F-A8B4-5F43182BEB41}" type="pres">
      <dgm:prSet presAssocID="{5D9862D7-03FD-41AA-815D-7CD6935B1857}" presName="vertSpace2a" presStyleCnt="0"/>
      <dgm:spPr/>
    </dgm:pt>
    <dgm:pt modelId="{3065EFE5-FB54-4BC4-89C1-F7E67C8F86DD}" type="pres">
      <dgm:prSet presAssocID="{5D9862D7-03FD-41AA-815D-7CD6935B1857}" presName="horz2" presStyleCnt="0"/>
      <dgm:spPr/>
    </dgm:pt>
    <dgm:pt modelId="{F74CF664-F54E-42B5-A72D-F1A2F375C2C2}" type="pres">
      <dgm:prSet presAssocID="{5D9862D7-03FD-41AA-815D-7CD6935B1857}" presName="horzSpace2" presStyleCnt="0"/>
      <dgm:spPr/>
    </dgm:pt>
    <dgm:pt modelId="{D9784D8A-9D61-42E0-9844-202FF800E0A8}" type="pres">
      <dgm:prSet presAssocID="{5D9862D7-03FD-41AA-815D-7CD6935B1857}" presName="tx2" presStyleLbl="revTx" presStyleIdx="1" presStyleCnt="4" custLinFactNeighborY="4720"/>
      <dgm:spPr/>
    </dgm:pt>
    <dgm:pt modelId="{F19D9695-684F-49BB-B0BC-7A19533508D9}" type="pres">
      <dgm:prSet presAssocID="{5D9862D7-03FD-41AA-815D-7CD6935B1857}" presName="vert2" presStyleCnt="0"/>
      <dgm:spPr/>
    </dgm:pt>
    <dgm:pt modelId="{1558E804-10D7-4492-8A29-334415069DE3}" type="pres">
      <dgm:prSet presAssocID="{5D9862D7-03FD-41AA-815D-7CD6935B1857}" presName="thinLine2b" presStyleLbl="callout" presStyleIdx="0" presStyleCnt="3"/>
      <dgm:spPr/>
    </dgm:pt>
    <dgm:pt modelId="{C14BD621-96A3-43DE-A8DF-46C248DCA3A8}" type="pres">
      <dgm:prSet presAssocID="{5D9862D7-03FD-41AA-815D-7CD6935B1857}" presName="vertSpace2b" presStyleCnt="0"/>
      <dgm:spPr/>
    </dgm:pt>
    <dgm:pt modelId="{E3904482-DBFA-4065-B904-3F796AE557B8}" type="pres">
      <dgm:prSet presAssocID="{9AB079A9-F2D1-48CC-9671-D1F5CD7FD590}" presName="horz2" presStyleCnt="0"/>
      <dgm:spPr/>
    </dgm:pt>
    <dgm:pt modelId="{156DAB98-32C7-4EEE-A982-4603ADAB0921}" type="pres">
      <dgm:prSet presAssocID="{9AB079A9-F2D1-48CC-9671-D1F5CD7FD590}" presName="horzSpace2" presStyleCnt="0"/>
      <dgm:spPr/>
    </dgm:pt>
    <dgm:pt modelId="{FCC261A7-7635-494F-8AAE-CC9B70B56149}" type="pres">
      <dgm:prSet presAssocID="{9AB079A9-F2D1-48CC-9671-D1F5CD7FD590}" presName="tx2" presStyleLbl="revTx" presStyleIdx="2" presStyleCnt="4" custLinFactNeighborX="0" custLinFactNeighborY="-1314"/>
      <dgm:spPr/>
    </dgm:pt>
    <dgm:pt modelId="{ECA8E040-BD75-45E3-B49B-B6D93728DFAF}" type="pres">
      <dgm:prSet presAssocID="{9AB079A9-F2D1-48CC-9671-D1F5CD7FD590}" presName="vert2" presStyleCnt="0"/>
      <dgm:spPr/>
    </dgm:pt>
    <dgm:pt modelId="{4F78AD61-026A-4D0B-8327-0CEF6FC33A2E}" type="pres">
      <dgm:prSet presAssocID="{9AB079A9-F2D1-48CC-9671-D1F5CD7FD590}" presName="thinLine2b" presStyleLbl="callout" presStyleIdx="1" presStyleCnt="3"/>
      <dgm:spPr/>
    </dgm:pt>
    <dgm:pt modelId="{C8EAE4B7-4B10-433E-85CB-67070CF2C27C}" type="pres">
      <dgm:prSet presAssocID="{9AB079A9-F2D1-48CC-9671-D1F5CD7FD590}" presName="vertSpace2b" presStyleCnt="0"/>
      <dgm:spPr/>
    </dgm:pt>
    <dgm:pt modelId="{B455932B-19F9-41D7-B4C4-BF35F678472F}" type="pres">
      <dgm:prSet presAssocID="{87DA5219-6104-4C37-A500-4F8A6B061424}" presName="horz2" presStyleCnt="0"/>
      <dgm:spPr/>
    </dgm:pt>
    <dgm:pt modelId="{62DFE03C-640E-4F60-BD9F-E83CBF595274}" type="pres">
      <dgm:prSet presAssocID="{87DA5219-6104-4C37-A500-4F8A6B061424}" presName="horzSpace2" presStyleCnt="0"/>
      <dgm:spPr/>
    </dgm:pt>
    <dgm:pt modelId="{ACA56EFF-1949-42BE-BB52-F0F074A2222A}" type="pres">
      <dgm:prSet presAssocID="{87DA5219-6104-4C37-A500-4F8A6B061424}" presName="tx2" presStyleLbl="revTx" presStyleIdx="3" presStyleCnt="4"/>
      <dgm:spPr/>
    </dgm:pt>
    <dgm:pt modelId="{645131D4-FAC1-4576-B9C1-344D2197BE44}" type="pres">
      <dgm:prSet presAssocID="{87DA5219-6104-4C37-A500-4F8A6B061424}" presName="vert2" presStyleCnt="0"/>
      <dgm:spPr/>
    </dgm:pt>
    <dgm:pt modelId="{BF28584B-39BD-4E5D-A07A-D07880BC6BCD}" type="pres">
      <dgm:prSet presAssocID="{87DA5219-6104-4C37-A500-4F8A6B061424}" presName="thinLine2b" presStyleLbl="callout" presStyleIdx="2" presStyleCnt="3"/>
      <dgm:spPr/>
    </dgm:pt>
    <dgm:pt modelId="{2AAEB3C3-42A7-4302-B0EA-E0C3E7E712E9}" type="pres">
      <dgm:prSet presAssocID="{87DA5219-6104-4C37-A500-4F8A6B061424}" presName="vertSpace2b" presStyleCnt="0"/>
      <dgm:spPr/>
    </dgm:pt>
  </dgm:ptLst>
  <dgm:cxnLst>
    <dgm:cxn modelId="{E3F30216-FE30-4ED8-B114-88D00AED6B83}" type="presOf" srcId="{9AB079A9-F2D1-48CC-9671-D1F5CD7FD590}" destId="{FCC261A7-7635-494F-8AAE-CC9B70B56149}" srcOrd="0" destOrd="0" presId="urn:microsoft.com/office/officeart/2008/layout/LinedList"/>
    <dgm:cxn modelId="{89CC271D-BCF7-4A2A-89FD-BB5130CEEC12}" srcId="{5E7C51A2-E0D1-4C3E-B936-FA4EAD78E5DA}" destId="{87DA5219-6104-4C37-A500-4F8A6B061424}" srcOrd="2" destOrd="0" parTransId="{89EF393C-309C-4DAF-A906-56F4F746DBAB}" sibTransId="{C26BD601-174E-4192-ACC2-F5F22373767A}"/>
    <dgm:cxn modelId="{DF9C9324-B4DC-400E-87C5-0BEFFEF3B207}" srcId="{5E7C51A2-E0D1-4C3E-B936-FA4EAD78E5DA}" destId="{5D9862D7-03FD-41AA-815D-7CD6935B1857}" srcOrd="0" destOrd="0" parTransId="{25FDFB36-A473-436E-97B4-C23769DBDC6C}" sibTransId="{A6815485-0790-40BC-87AB-4E1990E8E177}"/>
    <dgm:cxn modelId="{562A544F-F497-4BE2-B69E-A092C60EEA0D}" type="presOf" srcId="{87DA5219-6104-4C37-A500-4F8A6B061424}" destId="{ACA56EFF-1949-42BE-BB52-F0F074A2222A}" srcOrd="0" destOrd="0" presId="urn:microsoft.com/office/officeart/2008/layout/LinedList"/>
    <dgm:cxn modelId="{76BC718A-C614-4C37-AD38-B27D3245BE7F}" srcId="{540128A4-1D6C-40E0-ABA4-D8CD5C2F4746}" destId="{5E7C51A2-E0D1-4C3E-B936-FA4EAD78E5DA}" srcOrd="0" destOrd="0" parTransId="{B7CAA539-B37D-4A58-9E4A-2119245B0587}" sibTransId="{A28D783D-13F1-4DB4-B8AC-477B93EF601C}"/>
    <dgm:cxn modelId="{4DE3A897-3468-4160-AFEE-B8DCE51CF17D}" type="presOf" srcId="{540128A4-1D6C-40E0-ABA4-D8CD5C2F4746}" destId="{3635591A-F75B-4544-B6F7-83FB215A4135}" srcOrd="0" destOrd="0" presId="urn:microsoft.com/office/officeart/2008/layout/LinedList"/>
    <dgm:cxn modelId="{D3A7639A-56F4-4934-B30D-579CA0AC381B}" srcId="{5E7C51A2-E0D1-4C3E-B936-FA4EAD78E5DA}" destId="{9AB079A9-F2D1-48CC-9671-D1F5CD7FD590}" srcOrd="1" destOrd="0" parTransId="{47C776A2-E47B-4273-AE1C-48F2B1A05B8A}" sibTransId="{0EC9E823-5E82-418A-8320-6E6B865548BF}"/>
    <dgm:cxn modelId="{91E838A0-2B4B-431A-8D2E-19C25BC0D404}" type="presOf" srcId="{5E7C51A2-E0D1-4C3E-B936-FA4EAD78E5DA}" destId="{63E65C8C-EB8A-4C19-BE6B-4BA37F90E1AC}" srcOrd="0" destOrd="0" presId="urn:microsoft.com/office/officeart/2008/layout/LinedList"/>
    <dgm:cxn modelId="{A0B06DF3-D20D-4404-8827-EC10D4968792}" type="presOf" srcId="{5D9862D7-03FD-41AA-815D-7CD6935B1857}" destId="{D9784D8A-9D61-42E0-9844-202FF800E0A8}" srcOrd="0" destOrd="0" presId="urn:microsoft.com/office/officeart/2008/layout/LinedList"/>
    <dgm:cxn modelId="{CDF06549-3500-407E-B546-06BDB1577870}" type="presParOf" srcId="{3635591A-F75B-4544-B6F7-83FB215A4135}" destId="{0AA943BB-9BD1-4C24-ADF9-4108F7D0BAFE}" srcOrd="0" destOrd="0" presId="urn:microsoft.com/office/officeart/2008/layout/LinedList"/>
    <dgm:cxn modelId="{E96BA681-1B32-4D00-AEF1-58D6E1940402}" type="presParOf" srcId="{3635591A-F75B-4544-B6F7-83FB215A4135}" destId="{3E645578-7021-4D5C-8360-50B4BE188CE3}" srcOrd="1" destOrd="0" presId="urn:microsoft.com/office/officeart/2008/layout/LinedList"/>
    <dgm:cxn modelId="{221FC582-6984-4582-BA35-429EB363F4D7}" type="presParOf" srcId="{3E645578-7021-4D5C-8360-50B4BE188CE3}" destId="{63E65C8C-EB8A-4C19-BE6B-4BA37F90E1AC}" srcOrd="0" destOrd="0" presId="urn:microsoft.com/office/officeart/2008/layout/LinedList"/>
    <dgm:cxn modelId="{8923AA95-DC81-4B62-B0BE-BF1E56ADD7B5}" type="presParOf" srcId="{3E645578-7021-4D5C-8360-50B4BE188CE3}" destId="{157042FD-C87D-4DC5-A229-C16BE76F8B39}" srcOrd="1" destOrd="0" presId="urn:microsoft.com/office/officeart/2008/layout/LinedList"/>
    <dgm:cxn modelId="{33F9E5D1-4544-4352-A269-0D7FCD58498E}" type="presParOf" srcId="{157042FD-C87D-4DC5-A229-C16BE76F8B39}" destId="{4405A0C7-0544-443F-A8B4-5F43182BEB41}" srcOrd="0" destOrd="0" presId="urn:microsoft.com/office/officeart/2008/layout/LinedList"/>
    <dgm:cxn modelId="{A14D3BAC-40F9-4B16-803E-AF541DD53303}" type="presParOf" srcId="{157042FD-C87D-4DC5-A229-C16BE76F8B39}" destId="{3065EFE5-FB54-4BC4-89C1-F7E67C8F86DD}" srcOrd="1" destOrd="0" presId="urn:microsoft.com/office/officeart/2008/layout/LinedList"/>
    <dgm:cxn modelId="{70ABB596-D4C9-4E07-BF67-81A6EEFE91EA}" type="presParOf" srcId="{3065EFE5-FB54-4BC4-89C1-F7E67C8F86DD}" destId="{F74CF664-F54E-42B5-A72D-F1A2F375C2C2}" srcOrd="0" destOrd="0" presId="urn:microsoft.com/office/officeart/2008/layout/LinedList"/>
    <dgm:cxn modelId="{EF50C752-E70C-42FD-8FD5-7FE3EFC4F52E}" type="presParOf" srcId="{3065EFE5-FB54-4BC4-89C1-F7E67C8F86DD}" destId="{D9784D8A-9D61-42E0-9844-202FF800E0A8}" srcOrd="1" destOrd="0" presId="urn:microsoft.com/office/officeart/2008/layout/LinedList"/>
    <dgm:cxn modelId="{5223FE00-8B78-4BFF-AB66-4BFBFE7AEAD8}" type="presParOf" srcId="{3065EFE5-FB54-4BC4-89C1-F7E67C8F86DD}" destId="{F19D9695-684F-49BB-B0BC-7A19533508D9}" srcOrd="2" destOrd="0" presId="urn:microsoft.com/office/officeart/2008/layout/LinedList"/>
    <dgm:cxn modelId="{8BCEB38D-A629-47F8-9756-00AB0CD23740}" type="presParOf" srcId="{157042FD-C87D-4DC5-A229-C16BE76F8B39}" destId="{1558E804-10D7-4492-8A29-334415069DE3}" srcOrd="2" destOrd="0" presId="urn:microsoft.com/office/officeart/2008/layout/LinedList"/>
    <dgm:cxn modelId="{342B8510-4C6F-4D8D-AC19-3DD4EB99B427}" type="presParOf" srcId="{157042FD-C87D-4DC5-A229-C16BE76F8B39}" destId="{C14BD621-96A3-43DE-A8DF-46C248DCA3A8}" srcOrd="3" destOrd="0" presId="urn:microsoft.com/office/officeart/2008/layout/LinedList"/>
    <dgm:cxn modelId="{B7B4C055-18A5-4B2C-83AD-2598A4BAA971}" type="presParOf" srcId="{157042FD-C87D-4DC5-A229-C16BE76F8B39}" destId="{E3904482-DBFA-4065-B904-3F796AE557B8}" srcOrd="4" destOrd="0" presId="urn:microsoft.com/office/officeart/2008/layout/LinedList"/>
    <dgm:cxn modelId="{75965A1D-447E-4D9B-BC9B-1D4A5BE58EFB}" type="presParOf" srcId="{E3904482-DBFA-4065-B904-3F796AE557B8}" destId="{156DAB98-32C7-4EEE-A982-4603ADAB0921}" srcOrd="0" destOrd="0" presId="urn:microsoft.com/office/officeart/2008/layout/LinedList"/>
    <dgm:cxn modelId="{941D7C88-5B66-4B23-817E-81F5B0850FDB}" type="presParOf" srcId="{E3904482-DBFA-4065-B904-3F796AE557B8}" destId="{FCC261A7-7635-494F-8AAE-CC9B70B56149}" srcOrd="1" destOrd="0" presId="urn:microsoft.com/office/officeart/2008/layout/LinedList"/>
    <dgm:cxn modelId="{2C469350-D6C7-434A-AD32-EBFBC3D217B4}" type="presParOf" srcId="{E3904482-DBFA-4065-B904-3F796AE557B8}" destId="{ECA8E040-BD75-45E3-B49B-B6D93728DFAF}" srcOrd="2" destOrd="0" presId="urn:microsoft.com/office/officeart/2008/layout/LinedList"/>
    <dgm:cxn modelId="{30A549EA-146D-4C49-949E-F3850F09D2A8}" type="presParOf" srcId="{157042FD-C87D-4DC5-A229-C16BE76F8B39}" destId="{4F78AD61-026A-4D0B-8327-0CEF6FC33A2E}" srcOrd="5" destOrd="0" presId="urn:microsoft.com/office/officeart/2008/layout/LinedList"/>
    <dgm:cxn modelId="{E60E3950-532C-421F-ABE3-BB6FB0ADC6CB}" type="presParOf" srcId="{157042FD-C87D-4DC5-A229-C16BE76F8B39}" destId="{C8EAE4B7-4B10-433E-85CB-67070CF2C27C}" srcOrd="6" destOrd="0" presId="urn:microsoft.com/office/officeart/2008/layout/LinedList"/>
    <dgm:cxn modelId="{521D8B58-2131-4443-A02E-1D10C1273FA8}" type="presParOf" srcId="{157042FD-C87D-4DC5-A229-C16BE76F8B39}" destId="{B455932B-19F9-41D7-B4C4-BF35F678472F}" srcOrd="7" destOrd="0" presId="urn:microsoft.com/office/officeart/2008/layout/LinedList"/>
    <dgm:cxn modelId="{0AD93787-3977-4932-8113-D887FF7E4000}" type="presParOf" srcId="{B455932B-19F9-41D7-B4C4-BF35F678472F}" destId="{62DFE03C-640E-4F60-BD9F-E83CBF595274}" srcOrd="0" destOrd="0" presId="urn:microsoft.com/office/officeart/2008/layout/LinedList"/>
    <dgm:cxn modelId="{E52D4ACD-DDDD-4C05-BC35-585CF601C7B1}" type="presParOf" srcId="{B455932B-19F9-41D7-B4C4-BF35F678472F}" destId="{ACA56EFF-1949-42BE-BB52-F0F074A2222A}" srcOrd="1" destOrd="0" presId="urn:microsoft.com/office/officeart/2008/layout/LinedList"/>
    <dgm:cxn modelId="{376FB425-635F-4D28-A934-55C514395DF8}" type="presParOf" srcId="{B455932B-19F9-41D7-B4C4-BF35F678472F}" destId="{645131D4-FAC1-4576-B9C1-344D2197BE44}" srcOrd="2" destOrd="0" presId="urn:microsoft.com/office/officeart/2008/layout/LinedList"/>
    <dgm:cxn modelId="{D6411BD3-F552-44B9-BFAC-3A78B78DA19A}" type="presParOf" srcId="{157042FD-C87D-4DC5-A229-C16BE76F8B39}" destId="{BF28584B-39BD-4E5D-A07A-D07880BC6BCD}" srcOrd="8" destOrd="0" presId="urn:microsoft.com/office/officeart/2008/layout/LinedList"/>
    <dgm:cxn modelId="{74F4B299-7E1E-47D0-822A-76DEB36AFBE1}" type="presParOf" srcId="{157042FD-C87D-4DC5-A229-C16BE76F8B39}" destId="{2AAEB3C3-42A7-4302-B0EA-E0C3E7E712E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EFF05F-D5C3-4368-92B5-EB2FACFF60BE}"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B774479A-B9C5-44A7-B15F-5744CBB06765}">
      <dgm:prSet custT="1"/>
      <dgm:spPr/>
      <dgm:t>
        <a:bodyPr/>
        <a:lstStyle/>
        <a:p>
          <a:pPr>
            <a:lnSpc>
              <a:spcPct val="108000"/>
            </a:lnSpc>
          </a:pPr>
          <a:r>
            <a:rPr lang="en-US" sz="2400" b="1" dirty="0">
              <a:latin typeface="Open Sans" panose="020B0606030504020204" pitchFamily="34" charset="0"/>
              <a:ea typeface="Open Sans" panose="020B0606030504020204" pitchFamily="34" charset="0"/>
              <a:cs typeface="Open Sans" panose="020B0606030504020204" pitchFamily="34" charset="0"/>
            </a:rPr>
            <a:t>Submission</a:t>
          </a:r>
          <a:r>
            <a:rPr lang="en-US" sz="2400" dirty="0">
              <a:latin typeface="Open Sans" panose="020B0606030504020204" pitchFamily="34" charset="0"/>
              <a:ea typeface="Open Sans" panose="020B0606030504020204" pitchFamily="34" charset="0"/>
              <a:cs typeface="Open Sans" panose="020B0606030504020204" pitchFamily="34" charset="0"/>
            </a:rPr>
            <a:t> of Data Management &amp; Sharing Plan with all applications for funding beginning January 25, 2023</a:t>
          </a:r>
        </a:p>
      </dgm:t>
    </dgm:pt>
    <dgm:pt modelId="{640DFEDF-A782-4388-9566-B6C110AC16DC}" type="parTrans" cxnId="{F7C52492-0382-4FA2-B7B9-23706BD0522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CDB667BF-F884-4248-B840-F9B0C65ABD6D}" type="sibTrans" cxnId="{F7C52492-0382-4FA2-B7B9-23706BD05229}">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D4705B90-92DC-4BA7-A837-326E7F765F08}">
      <dgm:prSet custT="1"/>
      <dgm:spPr/>
      <dgm:t>
        <a:bodyPr/>
        <a:lstStyle/>
        <a:p>
          <a:pPr>
            <a:lnSpc>
              <a:spcPct val="108000"/>
            </a:lnSpc>
          </a:pPr>
          <a:r>
            <a:rPr lang="en-US" sz="2400" b="1" dirty="0">
              <a:latin typeface="Open Sans" panose="020B0606030504020204" pitchFamily="34" charset="0"/>
              <a:ea typeface="Open Sans" panose="020B0606030504020204" pitchFamily="34" charset="0"/>
              <a:cs typeface="Open Sans" panose="020B0606030504020204" pitchFamily="34" charset="0"/>
            </a:rPr>
            <a:t>Compliance</a:t>
          </a:r>
          <a:r>
            <a:rPr lang="en-US" sz="2400" dirty="0">
              <a:latin typeface="Open Sans" panose="020B0606030504020204" pitchFamily="34" charset="0"/>
              <a:ea typeface="Open Sans" panose="020B0606030504020204" pitchFamily="34" charset="0"/>
              <a:cs typeface="Open Sans" panose="020B0606030504020204" pitchFamily="34" charset="0"/>
            </a:rPr>
            <a:t> with the Data Management and Sharing Plan approved by the funding NIH Institute, Center, or Office </a:t>
          </a:r>
        </a:p>
      </dgm:t>
    </dgm:pt>
    <dgm:pt modelId="{9D05E176-456F-47D4-BEB8-5509EC6863AC}" type="parTrans" cxnId="{FB039DFF-4FD6-49ED-ABD6-969E2CB372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00B5B50D-73C2-4F41-88BD-1C7FD8597287}" type="sibTrans" cxnId="{FB039DFF-4FD6-49ED-ABD6-969E2CB3726B}">
      <dgm:prSet/>
      <dgm:spPr/>
      <dgm:t>
        <a:bodyPr/>
        <a:lstStyle/>
        <a:p>
          <a:endParaRPr lang="en-US" sz="1400">
            <a:latin typeface="Open Sans" panose="020B0606030504020204" pitchFamily="34" charset="0"/>
            <a:ea typeface="Open Sans" panose="020B0606030504020204" pitchFamily="34" charset="0"/>
            <a:cs typeface="Open Sans" panose="020B0606030504020204" pitchFamily="34" charset="0"/>
          </a:endParaRPr>
        </a:p>
      </dgm:t>
    </dgm:pt>
    <dgm:pt modelId="{FBA1A599-2CE4-439C-A665-65DAD763069E}" type="pres">
      <dgm:prSet presAssocID="{7DEFF05F-D5C3-4368-92B5-EB2FACFF60BE}" presName="diagram" presStyleCnt="0">
        <dgm:presLayoutVars>
          <dgm:dir/>
          <dgm:resizeHandles val="exact"/>
        </dgm:presLayoutVars>
      </dgm:prSet>
      <dgm:spPr/>
    </dgm:pt>
    <dgm:pt modelId="{1B157B62-07B8-4D34-9FB3-3D1CB5848DB3}" type="pres">
      <dgm:prSet presAssocID="{B774479A-B9C5-44A7-B15F-5744CBB06765}" presName="node" presStyleLbl="node1" presStyleIdx="0" presStyleCnt="2" custScaleX="141484">
        <dgm:presLayoutVars>
          <dgm:bulletEnabled val="1"/>
        </dgm:presLayoutVars>
      </dgm:prSet>
      <dgm:spPr/>
    </dgm:pt>
    <dgm:pt modelId="{495CCBD0-A59B-4B16-80E8-A4159CA45733}" type="pres">
      <dgm:prSet presAssocID="{CDB667BF-F884-4248-B840-F9B0C65ABD6D}" presName="sibTrans" presStyleCnt="0"/>
      <dgm:spPr/>
    </dgm:pt>
    <dgm:pt modelId="{833A2432-3CF7-4937-B8C0-07669C9B7337}" type="pres">
      <dgm:prSet presAssocID="{D4705B90-92DC-4BA7-A837-326E7F765F08}" presName="node" presStyleLbl="node1" presStyleIdx="1" presStyleCnt="2" custScaleX="141484">
        <dgm:presLayoutVars>
          <dgm:bulletEnabled val="1"/>
        </dgm:presLayoutVars>
      </dgm:prSet>
      <dgm:spPr/>
    </dgm:pt>
  </dgm:ptLst>
  <dgm:cxnLst>
    <dgm:cxn modelId="{2765273E-C594-4D9D-91A3-7ECAD059A9E7}" type="presOf" srcId="{B774479A-B9C5-44A7-B15F-5744CBB06765}" destId="{1B157B62-07B8-4D34-9FB3-3D1CB5848DB3}" srcOrd="0" destOrd="0" presId="urn:microsoft.com/office/officeart/2005/8/layout/default"/>
    <dgm:cxn modelId="{F7C52492-0382-4FA2-B7B9-23706BD05229}" srcId="{7DEFF05F-D5C3-4368-92B5-EB2FACFF60BE}" destId="{B774479A-B9C5-44A7-B15F-5744CBB06765}" srcOrd="0" destOrd="0" parTransId="{640DFEDF-A782-4388-9566-B6C110AC16DC}" sibTransId="{CDB667BF-F884-4248-B840-F9B0C65ABD6D}"/>
    <dgm:cxn modelId="{C82BD7EA-A2A5-40A4-B13F-5BE181CC58C6}" type="presOf" srcId="{D4705B90-92DC-4BA7-A837-326E7F765F08}" destId="{833A2432-3CF7-4937-B8C0-07669C9B7337}" srcOrd="0" destOrd="0" presId="urn:microsoft.com/office/officeart/2005/8/layout/default"/>
    <dgm:cxn modelId="{706214F6-45CE-49DD-B91D-8ED0CFF7C340}" type="presOf" srcId="{7DEFF05F-D5C3-4368-92B5-EB2FACFF60BE}" destId="{FBA1A599-2CE4-439C-A665-65DAD763069E}" srcOrd="0" destOrd="0" presId="urn:microsoft.com/office/officeart/2005/8/layout/default"/>
    <dgm:cxn modelId="{FB039DFF-4FD6-49ED-ABD6-969E2CB3726B}" srcId="{7DEFF05F-D5C3-4368-92B5-EB2FACFF60BE}" destId="{D4705B90-92DC-4BA7-A837-326E7F765F08}" srcOrd="1" destOrd="0" parTransId="{9D05E176-456F-47D4-BEB8-5509EC6863AC}" sibTransId="{00B5B50D-73C2-4F41-88BD-1C7FD8597287}"/>
    <dgm:cxn modelId="{A41A22B9-87FC-4FE9-A382-49597A4C2CBA}" type="presParOf" srcId="{FBA1A599-2CE4-439C-A665-65DAD763069E}" destId="{1B157B62-07B8-4D34-9FB3-3D1CB5848DB3}" srcOrd="0" destOrd="0" presId="urn:microsoft.com/office/officeart/2005/8/layout/default"/>
    <dgm:cxn modelId="{992AC424-34B0-49F8-9B4F-86A3B23976B3}" type="presParOf" srcId="{FBA1A599-2CE4-439C-A665-65DAD763069E}" destId="{495CCBD0-A59B-4B16-80E8-A4159CA45733}" srcOrd="1" destOrd="0" presId="urn:microsoft.com/office/officeart/2005/8/layout/default"/>
    <dgm:cxn modelId="{ABA84759-5232-4D40-9A2E-D11F4BDE073A}" type="presParOf" srcId="{FBA1A599-2CE4-439C-A665-65DAD763069E}" destId="{833A2432-3CF7-4937-B8C0-07669C9B733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6B56D-E896-4E46-924A-CB38CE0ED06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US"/>
        </a:p>
      </dgm:t>
    </dgm:pt>
    <dgm:pt modelId="{CACA6B69-56EB-4B3A-894A-195BB2388C3C}">
      <dgm:prSet phldrT="[Text]" custT="1"/>
      <dgm:spPr/>
      <dgm:t>
        <a:bodyPr/>
        <a:lstStyle/>
        <a:p>
          <a:r>
            <a:rPr lang="en-US" sz="2000" b="1"/>
            <a:t>Plan Elements</a:t>
          </a:r>
        </a:p>
      </dgm:t>
    </dgm:pt>
    <dgm:pt modelId="{9BAD9CCA-B4F3-4D89-94A2-F2679840DB1C}" type="parTrans" cxnId="{3D029F5C-9AF9-456F-9D56-A6EF027B2706}">
      <dgm:prSet/>
      <dgm:spPr/>
      <dgm:t>
        <a:bodyPr/>
        <a:lstStyle/>
        <a:p>
          <a:endParaRPr lang="en-US" sz="2800" b="1"/>
        </a:p>
      </dgm:t>
    </dgm:pt>
    <dgm:pt modelId="{9B3A1247-ABDB-4AE7-B26E-B197EB270A8D}" type="sibTrans" cxnId="{3D029F5C-9AF9-456F-9D56-A6EF027B2706}">
      <dgm:prSet/>
      <dgm:spPr/>
      <dgm:t>
        <a:bodyPr/>
        <a:lstStyle/>
        <a:p>
          <a:endParaRPr lang="en-US" sz="2800" b="1"/>
        </a:p>
      </dgm:t>
    </dgm:pt>
    <dgm:pt modelId="{2FDF6A47-91BF-42D9-A5A1-C06F72308673}">
      <dgm:prSet phldrT="[Text]" custT="1"/>
      <dgm:spPr/>
      <dgm:t>
        <a:bodyPr/>
        <a:lstStyle/>
        <a:p>
          <a:r>
            <a:rPr lang="en-US" sz="1200" b="1"/>
            <a:t>Data Type</a:t>
          </a:r>
        </a:p>
      </dgm:t>
    </dgm:pt>
    <dgm:pt modelId="{F22E49B4-9BCE-4BB6-BD07-6D28C9495591}" type="parTrans" cxnId="{22B55C53-490F-4FF3-8D25-FEE90C7BBE6B}">
      <dgm:prSet/>
      <dgm:spPr/>
      <dgm:t>
        <a:bodyPr/>
        <a:lstStyle/>
        <a:p>
          <a:endParaRPr lang="en-US" sz="2800" b="1"/>
        </a:p>
      </dgm:t>
    </dgm:pt>
    <dgm:pt modelId="{56DB0BE4-5E3A-475D-9C41-74D804F22710}" type="sibTrans" cxnId="{22B55C53-490F-4FF3-8D25-FEE90C7BBE6B}">
      <dgm:prSet/>
      <dgm:spPr/>
      <dgm:t>
        <a:bodyPr/>
        <a:lstStyle/>
        <a:p>
          <a:endParaRPr lang="en-US" sz="2800" b="1"/>
        </a:p>
      </dgm:t>
    </dgm:pt>
    <dgm:pt modelId="{C153C3CD-940C-4F14-BC3C-ED044D77575B}">
      <dgm:prSet phldrT="[Text]" custT="1"/>
      <dgm:spPr/>
      <dgm:t>
        <a:bodyPr/>
        <a:lstStyle/>
        <a:p>
          <a:r>
            <a:rPr lang="en-US" sz="1200" b="1"/>
            <a:t>Related tools, Software and/or Code</a:t>
          </a:r>
        </a:p>
      </dgm:t>
    </dgm:pt>
    <dgm:pt modelId="{FD663FA7-3BB4-42C8-B791-2CA3D22BA615}" type="parTrans" cxnId="{19280168-C573-4D2E-B606-21A53852B408}">
      <dgm:prSet/>
      <dgm:spPr/>
      <dgm:t>
        <a:bodyPr/>
        <a:lstStyle/>
        <a:p>
          <a:endParaRPr lang="en-US" sz="2800" b="1"/>
        </a:p>
      </dgm:t>
    </dgm:pt>
    <dgm:pt modelId="{CD08E9F1-6ED3-4BE2-964C-CC2AF5086FD7}" type="sibTrans" cxnId="{19280168-C573-4D2E-B606-21A53852B408}">
      <dgm:prSet/>
      <dgm:spPr/>
      <dgm:t>
        <a:bodyPr/>
        <a:lstStyle/>
        <a:p>
          <a:endParaRPr lang="en-US" sz="2800" b="1"/>
        </a:p>
      </dgm:t>
    </dgm:pt>
    <dgm:pt modelId="{35CEB746-245A-4FB8-8B62-BD999C66D082}">
      <dgm:prSet phldrT="[Text]" custT="1"/>
      <dgm:spPr/>
      <dgm:t>
        <a:bodyPr/>
        <a:lstStyle/>
        <a:p>
          <a:r>
            <a:rPr lang="en-US" sz="1200" b="1"/>
            <a:t>Standards</a:t>
          </a:r>
        </a:p>
      </dgm:t>
    </dgm:pt>
    <dgm:pt modelId="{7B0AFF97-EFF4-4BC6-9A16-6DC91A3A8888}" type="parTrans" cxnId="{02908F10-9CFF-4971-96C4-D6B88429B4F0}">
      <dgm:prSet/>
      <dgm:spPr/>
      <dgm:t>
        <a:bodyPr/>
        <a:lstStyle/>
        <a:p>
          <a:endParaRPr lang="en-US" sz="2800" b="1"/>
        </a:p>
      </dgm:t>
    </dgm:pt>
    <dgm:pt modelId="{C8D11A6F-6C67-437D-9AF7-19DE3889249A}" type="sibTrans" cxnId="{02908F10-9CFF-4971-96C4-D6B88429B4F0}">
      <dgm:prSet/>
      <dgm:spPr/>
      <dgm:t>
        <a:bodyPr/>
        <a:lstStyle/>
        <a:p>
          <a:endParaRPr lang="en-US" sz="2800" b="1"/>
        </a:p>
      </dgm:t>
    </dgm:pt>
    <dgm:pt modelId="{F00FFE79-90E3-4296-A89E-926B48F99B72}">
      <dgm:prSet phldrT="[Text]" custT="1"/>
      <dgm:spPr/>
      <dgm:t>
        <a:bodyPr/>
        <a:lstStyle/>
        <a:p>
          <a:r>
            <a:rPr lang="en-US" sz="1200" b="1"/>
            <a:t>Data Preservation, Access and Associated Timelines</a:t>
          </a:r>
        </a:p>
      </dgm:t>
    </dgm:pt>
    <dgm:pt modelId="{C90AFF68-1C9E-4E5A-AB8E-0C9583BAFD52}" type="parTrans" cxnId="{5C46600E-71E1-4900-8073-B2BAE108420F}">
      <dgm:prSet/>
      <dgm:spPr/>
      <dgm:t>
        <a:bodyPr/>
        <a:lstStyle/>
        <a:p>
          <a:endParaRPr lang="en-US" sz="2800" b="1"/>
        </a:p>
      </dgm:t>
    </dgm:pt>
    <dgm:pt modelId="{E92031AE-414E-4394-B2A5-6C5004A533B9}" type="sibTrans" cxnId="{5C46600E-71E1-4900-8073-B2BAE108420F}">
      <dgm:prSet/>
      <dgm:spPr/>
      <dgm:t>
        <a:bodyPr/>
        <a:lstStyle/>
        <a:p>
          <a:endParaRPr lang="en-US" sz="2800" b="1"/>
        </a:p>
      </dgm:t>
    </dgm:pt>
    <dgm:pt modelId="{E7BDEB0A-7F81-4A4F-A091-07158F840E07}">
      <dgm:prSet phldrT="[Text]" custT="1"/>
      <dgm:spPr/>
      <dgm:t>
        <a:bodyPr/>
        <a:lstStyle/>
        <a:p>
          <a:r>
            <a:rPr lang="en-US" sz="1200" b="1"/>
            <a:t>Access, Distribution, or Reuse Considerations</a:t>
          </a:r>
        </a:p>
      </dgm:t>
    </dgm:pt>
    <dgm:pt modelId="{BE722F28-9641-44CE-AF4E-D311AFB21E83}" type="parTrans" cxnId="{0D6F39F1-873D-4EE2-AAEF-94FF28D506B1}">
      <dgm:prSet/>
      <dgm:spPr/>
      <dgm:t>
        <a:bodyPr/>
        <a:lstStyle/>
        <a:p>
          <a:endParaRPr lang="en-US" sz="2800" b="1"/>
        </a:p>
      </dgm:t>
    </dgm:pt>
    <dgm:pt modelId="{8BD3FF16-B990-43D9-B2F8-2EA662F3134B}" type="sibTrans" cxnId="{0D6F39F1-873D-4EE2-AAEF-94FF28D506B1}">
      <dgm:prSet/>
      <dgm:spPr/>
      <dgm:t>
        <a:bodyPr/>
        <a:lstStyle/>
        <a:p>
          <a:endParaRPr lang="en-US" sz="2800" b="1"/>
        </a:p>
      </dgm:t>
    </dgm:pt>
    <dgm:pt modelId="{7BF64A63-10EB-477C-97E4-62558898A107}">
      <dgm:prSet phldrT="[Text]" custT="1"/>
      <dgm:spPr/>
      <dgm:t>
        <a:bodyPr/>
        <a:lstStyle/>
        <a:p>
          <a:r>
            <a:rPr lang="en-US" sz="1200" b="1"/>
            <a:t>Oversight of Data Management and Sharing</a:t>
          </a:r>
        </a:p>
      </dgm:t>
    </dgm:pt>
    <dgm:pt modelId="{8CB27227-7B76-400D-B196-1313AB937842}" type="parTrans" cxnId="{99421969-3D96-458F-A7B2-9D562DE32287}">
      <dgm:prSet/>
      <dgm:spPr/>
      <dgm:t>
        <a:bodyPr/>
        <a:lstStyle/>
        <a:p>
          <a:endParaRPr lang="en-US" sz="2800" b="1"/>
        </a:p>
      </dgm:t>
    </dgm:pt>
    <dgm:pt modelId="{BD13C853-7178-4005-ADAA-106A71CFD714}" type="sibTrans" cxnId="{99421969-3D96-458F-A7B2-9D562DE32287}">
      <dgm:prSet/>
      <dgm:spPr/>
      <dgm:t>
        <a:bodyPr/>
        <a:lstStyle/>
        <a:p>
          <a:endParaRPr lang="en-US" sz="2800" b="1"/>
        </a:p>
      </dgm:t>
    </dgm:pt>
    <dgm:pt modelId="{52945470-37AC-4BFC-9C30-0961BFA01851}" type="pres">
      <dgm:prSet presAssocID="{5FF6B56D-E896-4E46-924A-CB38CE0ED06D}" presName="Name0" presStyleCnt="0">
        <dgm:presLayoutVars>
          <dgm:chMax val="1"/>
          <dgm:chPref val="1"/>
          <dgm:dir/>
          <dgm:animOne val="branch"/>
          <dgm:animLvl val="lvl"/>
        </dgm:presLayoutVars>
      </dgm:prSet>
      <dgm:spPr/>
    </dgm:pt>
    <dgm:pt modelId="{8B1F6FA0-9760-45F5-BE04-5DFA6CFBE050}" type="pres">
      <dgm:prSet presAssocID="{CACA6B69-56EB-4B3A-894A-195BB2388C3C}" presName="Parent" presStyleLbl="node0" presStyleIdx="0" presStyleCnt="1">
        <dgm:presLayoutVars>
          <dgm:chMax val="6"/>
          <dgm:chPref val="6"/>
        </dgm:presLayoutVars>
      </dgm:prSet>
      <dgm:spPr/>
    </dgm:pt>
    <dgm:pt modelId="{56B28F1F-F166-4F94-9876-7F2F086DF7B2}" type="pres">
      <dgm:prSet presAssocID="{2FDF6A47-91BF-42D9-A5A1-C06F72308673}" presName="Accent1" presStyleCnt="0"/>
      <dgm:spPr/>
    </dgm:pt>
    <dgm:pt modelId="{08FA640F-1C9A-4D6D-B279-0F2B11FC1A40}" type="pres">
      <dgm:prSet presAssocID="{2FDF6A47-91BF-42D9-A5A1-C06F72308673}" presName="Accent" presStyleLbl="bgShp" presStyleIdx="0" presStyleCnt="6"/>
      <dgm:spPr/>
    </dgm:pt>
    <dgm:pt modelId="{EF26B209-332F-4C47-9FF6-D8B2E7074BFA}" type="pres">
      <dgm:prSet presAssocID="{2FDF6A47-91BF-42D9-A5A1-C06F72308673}" presName="Child1" presStyleLbl="node1" presStyleIdx="0" presStyleCnt="6">
        <dgm:presLayoutVars>
          <dgm:chMax val="0"/>
          <dgm:chPref val="0"/>
          <dgm:bulletEnabled val="1"/>
        </dgm:presLayoutVars>
      </dgm:prSet>
      <dgm:spPr/>
    </dgm:pt>
    <dgm:pt modelId="{BA492CF6-43FB-42EE-A544-B584087AFBBC}" type="pres">
      <dgm:prSet presAssocID="{C153C3CD-940C-4F14-BC3C-ED044D77575B}" presName="Accent2" presStyleCnt="0"/>
      <dgm:spPr/>
    </dgm:pt>
    <dgm:pt modelId="{8D62436C-F898-484A-B83C-7621C8CF60E2}" type="pres">
      <dgm:prSet presAssocID="{C153C3CD-940C-4F14-BC3C-ED044D77575B}" presName="Accent" presStyleLbl="bgShp" presStyleIdx="1" presStyleCnt="6"/>
      <dgm:spPr/>
    </dgm:pt>
    <dgm:pt modelId="{0C3B4C52-A752-43D4-89A8-B989C6111639}" type="pres">
      <dgm:prSet presAssocID="{C153C3CD-940C-4F14-BC3C-ED044D77575B}" presName="Child2" presStyleLbl="node1" presStyleIdx="1" presStyleCnt="6">
        <dgm:presLayoutVars>
          <dgm:chMax val="0"/>
          <dgm:chPref val="0"/>
          <dgm:bulletEnabled val="1"/>
        </dgm:presLayoutVars>
      </dgm:prSet>
      <dgm:spPr/>
    </dgm:pt>
    <dgm:pt modelId="{C2F07448-9800-4AF5-AA59-D193C6ECF6DB}" type="pres">
      <dgm:prSet presAssocID="{35CEB746-245A-4FB8-8B62-BD999C66D082}" presName="Accent3" presStyleCnt="0"/>
      <dgm:spPr/>
    </dgm:pt>
    <dgm:pt modelId="{6B3D95AC-D2EA-4884-AFC2-5151D61837EB}" type="pres">
      <dgm:prSet presAssocID="{35CEB746-245A-4FB8-8B62-BD999C66D082}" presName="Accent" presStyleLbl="bgShp" presStyleIdx="2" presStyleCnt="6"/>
      <dgm:spPr/>
    </dgm:pt>
    <dgm:pt modelId="{370269B5-B94A-4081-A40D-9D447F4684C6}" type="pres">
      <dgm:prSet presAssocID="{35CEB746-245A-4FB8-8B62-BD999C66D082}" presName="Child3" presStyleLbl="node1" presStyleIdx="2" presStyleCnt="6">
        <dgm:presLayoutVars>
          <dgm:chMax val="0"/>
          <dgm:chPref val="0"/>
          <dgm:bulletEnabled val="1"/>
        </dgm:presLayoutVars>
      </dgm:prSet>
      <dgm:spPr/>
    </dgm:pt>
    <dgm:pt modelId="{F5390A0B-E3D2-4C93-AAD6-C89650B058ED}" type="pres">
      <dgm:prSet presAssocID="{F00FFE79-90E3-4296-A89E-926B48F99B72}" presName="Accent4" presStyleCnt="0"/>
      <dgm:spPr/>
    </dgm:pt>
    <dgm:pt modelId="{4885D939-1ABA-4464-8ACC-F604BC62A034}" type="pres">
      <dgm:prSet presAssocID="{F00FFE79-90E3-4296-A89E-926B48F99B72}" presName="Accent" presStyleLbl="bgShp" presStyleIdx="3" presStyleCnt="6"/>
      <dgm:spPr/>
    </dgm:pt>
    <dgm:pt modelId="{EAA0D9A6-CD45-4C44-AF5E-13442D586C48}" type="pres">
      <dgm:prSet presAssocID="{F00FFE79-90E3-4296-A89E-926B48F99B72}" presName="Child4" presStyleLbl="node1" presStyleIdx="3" presStyleCnt="6" custScaleX="109590">
        <dgm:presLayoutVars>
          <dgm:chMax val="0"/>
          <dgm:chPref val="0"/>
          <dgm:bulletEnabled val="1"/>
        </dgm:presLayoutVars>
      </dgm:prSet>
      <dgm:spPr/>
    </dgm:pt>
    <dgm:pt modelId="{5AA4E035-B074-408E-AD87-E0C196309726}" type="pres">
      <dgm:prSet presAssocID="{E7BDEB0A-7F81-4A4F-A091-07158F840E07}" presName="Accent5" presStyleCnt="0"/>
      <dgm:spPr/>
    </dgm:pt>
    <dgm:pt modelId="{16643660-2E9A-4EDC-A818-53B9B61CBFC5}" type="pres">
      <dgm:prSet presAssocID="{E7BDEB0A-7F81-4A4F-A091-07158F840E07}" presName="Accent" presStyleLbl="bgShp" presStyleIdx="4" presStyleCnt="6"/>
      <dgm:spPr/>
    </dgm:pt>
    <dgm:pt modelId="{521768B5-C18E-4652-97A9-0D7DC290E4D4}" type="pres">
      <dgm:prSet presAssocID="{E7BDEB0A-7F81-4A4F-A091-07158F840E07}" presName="Child5" presStyleLbl="node1" presStyleIdx="4" presStyleCnt="6" custScaleX="115651" custLinFactNeighborX="-8148">
        <dgm:presLayoutVars>
          <dgm:chMax val="0"/>
          <dgm:chPref val="0"/>
          <dgm:bulletEnabled val="1"/>
        </dgm:presLayoutVars>
      </dgm:prSet>
      <dgm:spPr/>
    </dgm:pt>
    <dgm:pt modelId="{A7B5869B-4FA7-4D84-AAE3-3190B5054665}" type="pres">
      <dgm:prSet presAssocID="{7BF64A63-10EB-477C-97E4-62558898A107}" presName="Accent6" presStyleCnt="0"/>
      <dgm:spPr/>
    </dgm:pt>
    <dgm:pt modelId="{08DC4337-7772-4CE8-B305-72F701F7ADBA}" type="pres">
      <dgm:prSet presAssocID="{7BF64A63-10EB-477C-97E4-62558898A107}" presName="Accent" presStyleLbl="bgShp" presStyleIdx="5" presStyleCnt="6"/>
      <dgm:spPr/>
    </dgm:pt>
    <dgm:pt modelId="{92FDB9F9-32BB-4B10-B506-22B57847621F}" type="pres">
      <dgm:prSet presAssocID="{7BF64A63-10EB-477C-97E4-62558898A107}" presName="Child6" presStyleLbl="node1" presStyleIdx="5" presStyleCnt="6">
        <dgm:presLayoutVars>
          <dgm:chMax val="0"/>
          <dgm:chPref val="0"/>
          <dgm:bulletEnabled val="1"/>
        </dgm:presLayoutVars>
      </dgm:prSet>
      <dgm:spPr/>
    </dgm:pt>
  </dgm:ptLst>
  <dgm:cxnLst>
    <dgm:cxn modelId="{5C46600E-71E1-4900-8073-B2BAE108420F}" srcId="{CACA6B69-56EB-4B3A-894A-195BB2388C3C}" destId="{F00FFE79-90E3-4296-A89E-926B48F99B72}" srcOrd="3" destOrd="0" parTransId="{C90AFF68-1C9E-4E5A-AB8E-0C9583BAFD52}" sibTransId="{E92031AE-414E-4394-B2A5-6C5004A533B9}"/>
    <dgm:cxn modelId="{02908F10-9CFF-4971-96C4-D6B88429B4F0}" srcId="{CACA6B69-56EB-4B3A-894A-195BB2388C3C}" destId="{35CEB746-245A-4FB8-8B62-BD999C66D082}" srcOrd="2" destOrd="0" parTransId="{7B0AFF97-EFF4-4BC6-9A16-6DC91A3A8888}" sibTransId="{C8D11A6F-6C67-437D-9AF7-19DE3889249A}"/>
    <dgm:cxn modelId="{C391FE1D-4CA3-4743-93C8-665910958E88}" type="presOf" srcId="{35CEB746-245A-4FB8-8B62-BD999C66D082}" destId="{370269B5-B94A-4081-A40D-9D447F4684C6}" srcOrd="0" destOrd="0" presId="urn:microsoft.com/office/officeart/2011/layout/HexagonRadial"/>
    <dgm:cxn modelId="{7F3EFA21-89A4-4E47-B25B-12B7A2F3E1E4}" type="presOf" srcId="{E7BDEB0A-7F81-4A4F-A091-07158F840E07}" destId="{521768B5-C18E-4652-97A9-0D7DC290E4D4}" srcOrd="0" destOrd="0" presId="urn:microsoft.com/office/officeart/2011/layout/HexagonRadial"/>
    <dgm:cxn modelId="{D8CD8C31-9259-47B0-B072-D8359A74F23D}" type="presOf" srcId="{F00FFE79-90E3-4296-A89E-926B48F99B72}" destId="{EAA0D9A6-CD45-4C44-AF5E-13442D586C48}" srcOrd="0" destOrd="0" presId="urn:microsoft.com/office/officeart/2011/layout/HexagonRadial"/>
    <dgm:cxn modelId="{3D029F5C-9AF9-456F-9D56-A6EF027B2706}" srcId="{5FF6B56D-E896-4E46-924A-CB38CE0ED06D}" destId="{CACA6B69-56EB-4B3A-894A-195BB2388C3C}" srcOrd="0" destOrd="0" parTransId="{9BAD9CCA-B4F3-4D89-94A2-F2679840DB1C}" sibTransId="{9B3A1247-ABDB-4AE7-B26E-B197EB270A8D}"/>
    <dgm:cxn modelId="{19280168-C573-4D2E-B606-21A53852B408}" srcId="{CACA6B69-56EB-4B3A-894A-195BB2388C3C}" destId="{C153C3CD-940C-4F14-BC3C-ED044D77575B}" srcOrd="1" destOrd="0" parTransId="{FD663FA7-3BB4-42C8-B791-2CA3D22BA615}" sibTransId="{CD08E9F1-6ED3-4BE2-964C-CC2AF5086FD7}"/>
    <dgm:cxn modelId="{99421969-3D96-458F-A7B2-9D562DE32287}" srcId="{CACA6B69-56EB-4B3A-894A-195BB2388C3C}" destId="{7BF64A63-10EB-477C-97E4-62558898A107}" srcOrd="5" destOrd="0" parTransId="{8CB27227-7B76-400D-B196-1313AB937842}" sibTransId="{BD13C853-7178-4005-ADAA-106A71CFD714}"/>
    <dgm:cxn modelId="{22B55C53-490F-4FF3-8D25-FEE90C7BBE6B}" srcId="{CACA6B69-56EB-4B3A-894A-195BB2388C3C}" destId="{2FDF6A47-91BF-42D9-A5A1-C06F72308673}" srcOrd="0" destOrd="0" parTransId="{F22E49B4-9BCE-4BB6-BD07-6D28C9495591}" sibTransId="{56DB0BE4-5E3A-475D-9C41-74D804F22710}"/>
    <dgm:cxn modelId="{AA7B9B78-B0DB-42C3-964D-5F47124CF8D7}" type="presOf" srcId="{CACA6B69-56EB-4B3A-894A-195BB2388C3C}" destId="{8B1F6FA0-9760-45F5-BE04-5DFA6CFBE050}" srcOrd="0" destOrd="0" presId="urn:microsoft.com/office/officeart/2011/layout/HexagonRadial"/>
    <dgm:cxn modelId="{87181A97-F9B9-41C3-A1E1-10856988907C}" type="presOf" srcId="{7BF64A63-10EB-477C-97E4-62558898A107}" destId="{92FDB9F9-32BB-4B10-B506-22B57847621F}" srcOrd="0" destOrd="0" presId="urn:microsoft.com/office/officeart/2011/layout/HexagonRadial"/>
    <dgm:cxn modelId="{6384C49C-7E79-4325-8208-8FD03A2500B1}" type="presOf" srcId="{2FDF6A47-91BF-42D9-A5A1-C06F72308673}" destId="{EF26B209-332F-4C47-9FF6-D8B2E7074BFA}" srcOrd="0" destOrd="0" presId="urn:microsoft.com/office/officeart/2011/layout/HexagonRadial"/>
    <dgm:cxn modelId="{2C59D0BA-B246-42A3-8F84-E75903AFAA60}" type="presOf" srcId="{5FF6B56D-E896-4E46-924A-CB38CE0ED06D}" destId="{52945470-37AC-4BFC-9C30-0961BFA01851}" srcOrd="0" destOrd="0" presId="urn:microsoft.com/office/officeart/2011/layout/HexagonRadial"/>
    <dgm:cxn modelId="{1E874CD4-F273-4DCE-9C4C-EC5BA860A34C}" type="presOf" srcId="{C153C3CD-940C-4F14-BC3C-ED044D77575B}" destId="{0C3B4C52-A752-43D4-89A8-B989C6111639}" srcOrd="0" destOrd="0" presId="urn:microsoft.com/office/officeart/2011/layout/HexagonRadial"/>
    <dgm:cxn modelId="{0D6F39F1-873D-4EE2-AAEF-94FF28D506B1}" srcId="{CACA6B69-56EB-4B3A-894A-195BB2388C3C}" destId="{E7BDEB0A-7F81-4A4F-A091-07158F840E07}" srcOrd="4" destOrd="0" parTransId="{BE722F28-9641-44CE-AF4E-D311AFB21E83}" sibTransId="{8BD3FF16-B990-43D9-B2F8-2EA662F3134B}"/>
    <dgm:cxn modelId="{C3CB985C-4DF4-4229-8185-448682CD9C13}" type="presParOf" srcId="{52945470-37AC-4BFC-9C30-0961BFA01851}" destId="{8B1F6FA0-9760-45F5-BE04-5DFA6CFBE050}" srcOrd="0" destOrd="0" presId="urn:microsoft.com/office/officeart/2011/layout/HexagonRadial"/>
    <dgm:cxn modelId="{78354EB1-C95B-4A95-97C8-A9F2495915AF}" type="presParOf" srcId="{52945470-37AC-4BFC-9C30-0961BFA01851}" destId="{56B28F1F-F166-4F94-9876-7F2F086DF7B2}" srcOrd="1" destOrd="0" presId="urn:microsoft.com/office/officeart/2011/layout/HexagonRadial"/>
    <dgm:cxn modelId="{3BFEEF33-0884-4DD6-AB16-02E4EBF61505}" type="presParOf" srcId="{56B28F1F-F166-4F94-9876-7F2F086DF7B2}" destId="{08FA640F-1C9A-4D6D-B279-0F2B11FC1A40}" srcOrd="0" destOrd="0" presId="urn:microsoft.com/office/officeart/2011/layout/HexagonRadial"/>
    <dgm:cxn modelId="{563376FA-0D5B-418E-849D-C39D17BD1FE7}" type="presParOf" srcId="{52945470-37AC-4BFC-9C30-0961BFA01851}" destId="{EF26B209-332F-4C47-9FF6-D8B2E7074BFA}" srcOrd="2" destOrd="0" presId="urn:microsoft.com/office/officeart/2011/layout/HexagonRadial"/>
    <dgm:cxn modelId="{31197EF5-0A71-42D7-97E3-EEFCEACDD4B0}" type="presParOf" srcId="{52945470-37AC-4BFC-9C30-0961BFA01851}" destId="{BA492CF6-43FB-42EE-A544-B584087AFBBC}" srcOrd="3" destOrd="0" presId="urn:microsoft.com/office/officeart/2011/layout/HexagonRadial"/>
    <dgm:cxn modelId="{8E48417D-51D9-42C3-852E-0AE9110F890E}" type="presParOf" srcId="{BA492CF6-43FB-42EE-A544-B584087AFBBC}" destId="{8D62436C-F898-484A-B83C-7621C8CF60E2}" srcOrd="0" destOrd="0" presId="urn:microsoft.com/office/officeart/2011/layout/HexagonRadial"/>
    <dgm:cxn modelId="{7517DE58-FF99-461F-8D3A-9A66CB5CD023}" type="presParOf" srcId="{52945470-37AC-4BFC-9C30-0961BFA01851}" destId="{0C3B4C52-A752-43D4-89A8-B989C6111639}" srcOrd="4" destOrd="0" presId="urn:microsoft.com/office/officeart/2011/layout/HexagonRadial"/>
    <dgm:cxn modelId="{E0A8097A-C569-4896-900F-252ECB363802}" type="presParOf" srcId="{52945470-37AC-4BFC-9C30-0961BFA01851}" destId="{C2F07448-9800-4AF5-AA59-D193C6ECF6DB}" srcOrd="5" destOrd="0" presId="urn:microsoft.com/office/officeart/2011/layout/HexagonRadial"/>
    <dgm:cxn modelId="{7DA894E9-A4C4-4ABA-B059-A5F3354E0449}" type="presParOf" srcId="{C2F07448-9800-4AF5-AA59-D193C6ECF6DB}" destId="{6B3D95AC-D2EA-4884-AFC2-5151D61837EB}" srcOrd="0" destOrd="0" presId="urn:microsoft.com/office/officeart/2011/layout/HexagonRadial"/>
    <dgm:cxn modelId="{C9BF23D8-0BF5-465E-B1A4-759A537E00E5}" type="presParOf" srcId="{52945470-37AC-4BFC-9C30-0961BFA01851}" destId="{370269B5-B94A-4081-A40D-9D447F4684C6}" srcOrd="6" destOrd="0" presId="urn:microsoft.com/office/officeart/2011/layout/HexagonRadial"/>
    <dgm:cxn modelId="{90A2CF7A-3DAB-49D2-B49A-D9CB864232D5}" type="presParOf" srcId="{52945470-37AC-4BFC-9C30-0961BFA01851}" destId="{F5390A0B-E3D2-4C93-AAD6-C89650B058ED}" srcOrd="7" destOrd="0" presId="urn:microsoft.com/office/officeart/2011/layout/HexagonRadial"/>
    <dgm:cxn modelId="{C6B9E9A8-0021-4BCC-8C0D-56DCB8155027}" type="presParOf" srcId="{F5390A0B-E3D2-4C93-AAD6-C89650B058ED}" destId="{4885D939-1ABA-4464-8ACC-F604BC62A034}" srcOrd="0" destOrd="0" presId="urn:microsoft.com/office/officeart/2011/layout/HexagonRadial"/>
    <dgm:cxn modelId="{64A74D97-6D4B-40BA-93CD-103D45D5355D}" type="presParOf" srcId="{52945470-37AC-4BFC-9C30-0961BFA01851}" destId="{EAA0D9A6-CD45-4C44-AF5E-13442D586C48}" srcOrd="8" destOrd="0" presId="urn:microsoft.com/office/officeart/2011/layout/HexagonRadial"/>
    <dgm:cxn modelId="{A63CCF11-CBA3-4642-973F-CB62119710B1}" type="presParOf" srcId="{52945470-37AC-4BFC-9C30-0961BFA01851}" destId="{5AA4E035-B074-408E-AD87-E0C196309726}" srcOrd="9" destOrd="0" presId="urn:microsoft.com/office/officeart/2011/layout/HexagonRadial"/>
    <dgm:cxn modelId="{D081F04A-2131-4875-9575-069AD202E910}" type="presParOf" srcId="{5AA4E035-B074-408E-AD87-E0C196309726}" destId="{16643660-2E9A-4EDC-A818-53B9B61CBFC5}" srcOrd="0" destOrd="0" presId="urn:microsoft.com/office/officeart/2011/layout/HexagonRadial"/>
    <dgm:cxn modelId="{1A9E863D-FC12-4745-AAAF-A24BC06F033C}" type="presParOf" srcId="{52945470-37AC-4BFC-9C30-0961BFA01851}" destId="{521768B5-C18E-4652-97A9-0D7DC290E4D4}" srcOrd="10" destOrd="0" presId="urn:microsoft.com/office/officeart/2011/layout/HexagonRadial"/>
    <dgm:cxn modelId="{1479BE5F-8E3F-4983-AD42-570EDE36E0D6}" type="presParOf" srcId="{52945470-37AC-4BFC-9C30-0961BFA01851}" destId="{A7B5869B-4FA7-4D84-AAE3-3190B5054665}" srcOrd="11" destOrd="0" presId="urn:microsoft.com/office/officeart/2011/layout/HexagonRadial"/>
    <dgm:cxn modelId="{7578BE4D-00DC-40E4-95A6-57A6771B2002}" type="presParOf" srcId="{A7B5869B-4FA7-4D84-AAE3-3190B5054665}" destId="{08DC4337-7772-4CE8-B305-72F701F7ADBA}" srcOrd="0" destOrd="0" presId="urn:microsoft.com/office/officeart/2011/layout/HexagonRadial"/>
    <dgm:cxn modelId="{8ADE9681-9D7D-48A6-A5C0-065A6F9D138A}" type="presParOf" srcId="{52945470-37AC-4BFC-9C30-0961BFA01851}" destId="{92FDB9F9-32BB-4B10-B506-22B57847621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9D8C5D-BA26-47BB-9236-3E728D9A56CC}"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6DF5082-E249-4007-9BFA-EB558F5DADBC}">
      <dgm:prSet phldrT="[Text]" custT="1">
        <dgm:style>
          <a:lnRef idx="1">
            <a:schemeClr val="accent5"/>
          </a:lnRef>
          <a:fillRef idx="3">
            <a:schemeClr val="accent5"/>
          </a:fillRef>
          <a:effectRef idx="2">
            <a:schemeClr val="accent5"/>
          </a:effectRef>
          <a:fontRef idx="minor">
            <a:schemeClr val="lt1"/>
          </a:fontRef>
        </dgm:style>
      </dgm:prSet>
      <dgm:spPr>
        <a:solidFill>
          <a:srgbClr val="DA6D00"/>
        </a:solidFill>
      </dgm:spPr>
      <dgm:t>
        <a:bodyPr/>
        <a:lstStyle/>
        <a:p>
          <a:r>
            <a:rPr lang="en-US" sz="2200" b="1"/>
            <a:t>Approved Plan becomes a Term and Condition of Award</a:t>
          </a:r>
        </a:p>
      </dgm:t>
    </dgm:pt>
    <dgm:pt modelId="{3D765C80-E11C-48C0-A4A6-50E6F4166426}" type="parTrans" cxnId="{293F1794-F353-47F1-BE9B-B5C4A008C103}">
      <dgm:prSet/>
      <dgm:spPr/>
      <dgm:t>
        <a:bodyPr/>
        <a:lstStyle/>
        <a:p>
          <a:endParaRPr lang="en-US"/>
        </a:p>
      </dgm:t>
    </dgm:pt>
    <dgm:pt modelId="{E5183292-82D6-4AF1-B574-CEF1B7664388}" type="sibTrans" cxnId="{293F1794-F353-47F1-BE9B-B5C4A008C103}">
      <dgm:prSet/>
      <dgm:spPr>
        <a:solidFill>
          <a:srgbClr val="F27900"/>
        </a:solidFill>
      </dgm:spPr>
      <dgm:t>
        <a:bodyPr/>
        <a:lstStyle/>
        <a:p>
          <a:endParaRPr lang="en-US"/>
        </a:p>
      </dgm:t>
    </dgm:pt>
    <dgm:pt modelId="{9D4F5F71-C669-4251-8D10-781574AFE188}">
      <dgm:prSet phldrT="[Tex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r>
            <a:rPr lang="en-US" sz="2200" b="1">
              <a:solidFill>
                <a:schemeClr val="bg1"/>
              </a:solidFill>
            </a:rPr>
            <a:t>Grantee reports progress of approved DMS Plan in RPPR* </a:t>
          </a:r>
        </a:p>
      </dgm:t>
    </dgm:pt>
    <dgm:pt modelId="{DCF17762-9286-4AF2-96AD-95AA1FE66EF7}" type="parTrans" cxnId="{DB0F4C78-5E6B-4952-AB42-775ED5109933}">
      <dgm:prSet/>
      <dgm:spPr/>
      <dgm:t>
        <a:bodyPr/>
        <a:lstStyle/>
        <a:p>
          <a:endParaRPr lang="en-US"/>
        </a:p>
      </dgm:t>
    </dgm:pt>
    <dgm:pt modelId="{4BDD61DE-ECCE-4C84-B5AD-4A41CEDEF193}" type="sibTrans" cxnId="{DB0F4C78-5E6B-4952-AB42-775ED5109933}">
      <dgm:prSet/>
      <dgm:spPr>
        <a:solidFill>
          <a:srgbClr val="F27900"/>
        </a:solidFill>
      </dgm:spPr>
      <dgm:t>
        <a:bodyPr/>
        <a:lstStyle/>
        <a:p>
          <a:endParaRPr lang="en-US"/>
        </a:p>
      </dgm:t>
    </dgm:pt>
    <dgm:pt modelId="{BD23B09C-2C4E-4AAD-8DB9-2D9429D7C979}">
      <dgm:prSet phldrT="[Text]" custT="1">
        <dgm:style>
          <a:lnRef idx="1">
            <a:schemeClr val="accent1"/>
          </a:lnRef>
          <a:fillRef idx="3">
            <a:schemeClr val="accent1"/>
          </a:fillRef>
          <a:effectRef idx="2">
            <a:schemeClr val="accent1"/>
          </a:effectRef>
          <a:fontRef idx="minor">
            <a:schemeClr val="lt1"/>
          </a:fontRef>
        </dgm:style>
      </dgm:prSet>
      <dgm:spPr>
        <a:solidFill>
          <a:schemeClr val="accent1">
            <a:lumMod val="75000"/>
          </a:schemeClr>
        </a:solidFill>
        <a:ln>
          <a:solidFill>
            <a:schemeClr val="accent5">
              <a:lumMod val="75000"/>
            </a:schemeClr>
          </a:solidFill>
        </a:ln>
      </dgm:spPr>
      <dgm:t>
        <a:bodyPr/>
        <a:lstStyle/>
        <a:p>
          <a:r>
            <a:rPr lang="en-US" sz="2200" b="1"/>
            <a:t>NIH reviews compliance annually</a:t>
          </a:r>
        </a:p>
      </dgm:t>
    </dgm:pt>
    <dgm:pt modelId="{988A70CA-FD60-4696-BE50-9BBAAD91E58C}" type="parTrans" cxnId="{C6CF11F8-DFC0-4AAD-938B-5D71E79539E1}">
      <dgm:prSet/>
      <dgm:spPr/>
      <dgm:t>
        <a:bodyPr/>
        <a:lstStyle/>
        <a:p>
          <a:endParaRPr lang="en-US"/>
        </a:p>
      </dgm:t>
    </dgm:pt>
    <dgm:pt modelId="{440A7249-07EB-4222-A534-824070084485}" type="sibTrans" cxnId="{C6CF11F8-DFC0-4AAD-938B-5D71E79539E1}">
      <dgm:prSet/>
      <dgm:spPr/>
      <dgm:t>
        <a:bodyPr/>
        <a:lstStyle/>
        <a:p>
          <a:endParaRPr lang="en-US"/>
        </a:p>
      </dgm:t>
    </dgm:pt>
    <dgm:pt modelId="{70DD5AA3-3E41-4B62-A8FE-0C1F458C078F}" type="pres">
      <dgm:prSet presAssocID="{7C9D8C5D-BA26-47BB-9236-3E728D9A56CC}" presName="rootnode" presStyleCnt="0">
        <dgm:presLayoutVars>
          <dgm:chMax/>
          <dgm:chPref/>
          <dgm:dir/>
          <dgm:animLvl val="lvl"/>
        </dgm:presLayoutVars>
      </dgm:prSet>
      <dgm:spPr/>
    </dgm:pt>
    <dgm:pt modelId="{89F73633-8446-4ACC-9D65-03FBF448CF05}" type="pres">
      <dgm:prSet presAssocID="{76DF5082-E249-4007-9BFA-EB558F5DADBC}" presName="composite" presStyleCnt="0"/>
      <dgm:spPr/>
    </dgm:pt>
    <dgm:pt modelId="{06F0F04B-507F-465C-8850-5455EAB702B5}" type="pres">
      <dgm:prSet presAssocID="{76DF5082-E249-4007-9BFA-EB558F5DADBC}" presName="bentUpArrow1" presStyleLbl="alignImgPlace1" presStyleIdx="0" presStyleCnt="2"/>
      <dgm:spPr>
        <a:solidFill>
          <a:schemeClr val="bg1">
            <a:lumMod val="50000"/>
          </a:schemeClr>
        </a:solidFill>
      </dgm:spPr>
    </dgm:pt>
    <dgm:pt modelId="{5090F7A6-5B61-40BB-9A9A-B8A7D3F9F116}" type="pres">
      <dgm:prSet presAssocID="{76DF5082-E249-4007-9BFA-EB558F5DADBC}" presName="ParentText" presStyleLbl="node1" presStyleIdx="0" presStyleCnt="3" custScaleX="137022">
        <dgm:presLayoutVars>
          <dgm:chMax val="1"/>
          <dgm:chPref val="1"/>
          <dgm:bulletEnabled val="1"/>
        </dgm:presLayoutVars>
      </dgm:prSet>
      <dgm:spPr/>
    </dgm:pt>
    <dgm:pt modelId="{8C504E98-85BA-40F3-BC67-818E5C3B74F5}" type="pres">
      <dgm:prSet presAssocID="{76DF5082-E249-4007-9BFA-EB558F5DADBC}" presName="ChildText" presStyleLbl="revTx" presStyleIdx="0" presStyleCnt="2" custLinFactNeighborX="4070" custLinFactNeighborY="535">
        <dgm:presLayoutVars>
          <dgm:chMax val="0"/>
          <dgm:chPref val="0"/>
          <dgm:bulletEnabled val="1"/>
        </dgm:presLayoutVars>
      </dgm:prSet>
      <dgm:spPr/>
    </dgm:pt>
    <dgm:pt modelId="{86BB2252-475E-487C-A0D9-78235A1A5674}" type="pres">
      <dgm:prSet presAssocID="{E5183292-82D6-4AF1-B574-CEF1B7664388}" presName="sibTrans" presStyleCnt="0"/>
      <dgm:spPr/>
    </dgm:pt>
    <dgm:pt modelId="{BC2C9FFB-7C3C-49D7-8761-B83FBEEA2A7C}" type="pres">
      <dgm:prSet presAssocID="{9D4F5F71-C669-4251-8D10-781574AFE188}" presName="composite" presStyleCnt="0"/>
      <dgm:spPr/>
    </dgm:pt>
    <dgm:pt modelId="{EF08D4A5-4C77-4F70-BA8E-B2EE6819FE2B}" type="pres">
      <dgm:prSet presAssocID="{9D4F5F71-C669-4251-8D10-781574AFE188}" presName="bentUpArrow1" presStyleLbl="alignImgPlace1" presStyleIdx="1" presStyleCnt="2" custLinFactNeighborY="0"/>
      <dgm:spPr>
        <a:solidFill>
          <a:schemeClr val="bg1">
            <a:lumMod val="50000"/>
          </a:schemeClr>
        </a:solidFill>
      </dgm:spPr>
    </dgm:pt>
    <dgm:pt modelId="{B285EFD7-D88B-42B6-A06D-15528F628FFC}" type="pres">
      <dgm:prSet presAssocID="{9D4F5F71-C669-4251-8D10-781574AFE188}" presName="ParentText" presStyleLbl="node1" presStyleIdx="1" presStyleCnt="3" custScaleX="130962">
        <dgm:presLayoutVars>
          <dgm:chMax val="1"/>
          <dgm:chPref val="1"/>
          <dgm:bulletEnabled val="1"/>
        </dgm:presLayoutVars>
      </dgm:prSet>
      <dgm:spPr/>
    </dgm:pt>
    <dgm:pt modelId="{BC5F6D54-3A52-4AE7-BD53-0A82517C119C}" type="pres">
      <dgm:prSet presAssocID="{9D4F5F71-C669-4251-8D10-781574AFE188}" presName="ChildText" presStyleLbl="revTx" presStyleIdx="1" presStyleCnt="2">
        <dgm:presLayoutVars>
          <dgm:chMax val="0"/>
          <dgm:chPref val="0"/>
          <dgm:bulletEnabled val="1"/>
        </dgm:presLayoutVars>
      </dgm:prSet>
      <dgm:spPr/>
    </dgm:pt>
    <dgm:pt modelId="{7ED2EB76-BA9F-462B-AB15-85D309666684}" type="pres">
      <dgm:prSet presAssocID="{4BDD61DE-ECCE-4C84-B5AD-4A41CEDEF193}" presName="sibTrans" presStyleCnt="0"/>
      <dgm:spPr/>
    </dgm:pt>
    <dgm:pt modelId="{23550CEB-7350-474B-9634-64C90B974FFD}" type="pres">
      <dgm:prSet presAssocID="{BD23B09C-2C4E-4AAD-8DB9-2D9429D7C979}" presName="composite" presStyleCnt="0"/>
      <dgm:spPr/>
    </dgm:pt>
    <dgm:pt modelId="{D8B25323-2E76-4F2D-B4CB-491FBD528E4A}" type="pres">
      <dgm:prSet presAssocID="{BD23B09C-2C4E-4AAD-8DB9-2D9429D7C979}" presName="ParentText" presStyleLbl="node1" presStyleIdx="2" presStyleCnt="3" custScaleX="129488">
        <dgm:presLayoutVars>
          <dgm:chMax val="1"/>
          <dgm:chPref val="1"/>
          <dgm:bulletEnabled val="1"/>
        </dgm:presLayoutVars>
      </dgm:prSet>
      <dgm:spPr/>
    </dgm:pt>
  </dgm:ptLst>
  <dgm:cxnLst>
    <dgm:cxn modelId="{1D86CA31-CF9B-4A2B-A2AD-BAD83E123D95}" type="presOf" srcId="{7C9D8C5D-BA26-47BB-9236-3E728D9A56CC}" destId="{70DD5AA3-3E41-4B62-A8FE-0C1F458C078F}" srcOrd="0" destOrd="0" presId="urn:microsoft.com/office/officeart/2005/8/layout/StepDownProcess"/>
    <dgm:cxn modelId="{014BB738-CB5B-4009-9B60-2CCC237BA172}" type="presOf" srcId="{76DF5082-E249-4007-9BFA-EB558F5DADBC}" destId="{5090F7A6-5B61-40BB-9A9A-B8A7D3F9F116}" srcOrd="0" destOrd="0" presId="urn:microsoft.com/office/officeart/2005/8/layout/StepDownProcess"/>
    <dgm:cxn modelId="{DB0F4C78-5E6B-4952-AB42-775ED5109933}" srcId="{7C9D8C5D-BA26-47BB-9236-3E728D9A56CC}" destId="{9D4F5F71-C669-4251-8D10-781574AFE188}" srcOrd="1" destOrd="0" parTransId="{DCF17762-9286-4AF2-96AD-95AA1FE66EF7}" sibTransId="{4BDD61DE-ECCE-4C84-B5AD-4A41CEDEF193}"/>
    <dgm:cxn modelId="{293F1794-F353-47F1-BE9B-B5C4A008C103}" srcId="{7C9D8C5D-BA26-47BB-9236-3E728D9A56CC}" destId="{76DF5082-E249-4007-9BFA-EB558F5DADBC}" srcOrd="0" destOrd="0" parTransId="{3D765C80-E11C-48C0-A4A6-50E6F4166426}" sibTransId="{E5183292-82D6-4AF1-B574-CEF1B7664388}"/>
    <dgm:cxn modelId="{84DDD1B9-50B5-429C-8C99-AF0932C330C5}" type="presOf" srcId="{BD23B09C-2C4E-4AAD-8DB9-2D9429D7C979}" destId="{D8B25323-2E76-4F2D-B4CB-491FBD528E4A}" srcOrd="0" destOrd="0" presId="urn:microsoft.com/office/officeart/2005/8/layout/StepDownProcess"/>
    <dgm:cxn modelId="{25B820E7-051A-47FC-9BB2-309E26D3BE2A}" type="presOf" srcId="{9D4F5F71-C669-4251-8D10-781574AFE188}" destId="{B285EFD7-D88B-42B6-A06D-15528F628FFC}" srcOrd="0" destOrd="0" presId="urn:microsoft.com/office/officeart/2005/8/layout/StepDownProcess"/>
    <dgm:cxn modelId="{C6CF11F8-DFC0-4AAD-938B-5D71E79539E1}" srcId="{7C9D8C5D-BA26-47BB-9236-3E728D9A56CC}" destId="{BD23B09C-2C4E-4AAD-8DB9-2D9429D7C979}" srcOrd="2" destOrd="0" parTransId="{988A70CA-FD60-4696-BE50-9BBAAD91E58C}" sibTransId="{440A7249-07EB-4222-A534-824070084485}"/>
    <dgm:cxn modelId="{00FD16EC-15DC-4B3E-833E-38EC2DE5CF69}" type="presParOf" srcId="{70DD5AA3-3E41-4B62-A8FE-0C1F458C078F}" destId="{89F73633-8446-4ACC-9D65-03FBF448CF05}" srcOrd="0" destOrd="0" presId="urn:microsoft.com/office/officeart/2005/8/layout/StepDownProcess"/>
    <dgm:cxn modelId="{29383DD8-100C-4147-871E-E161B27C1EF2}" type="presParOf" srcId="{89F73633-8446-4ACC-9D65-03FBF448CF05}" destId="{06F0F04B-507F-465C-8850-5455EAB702B5}" srcOrd="0" destOrd="0" presId="urn:microsoft.com/office/officeart/2005/8/layout/StepDownProcess"/>
    <dgm:cxn modelId="{3068596F-20BE-45A0-97C8-099E41F59920}" type="presParOf" srcId="{89F73633-8446-4ACC-9D65-03FBF448CF05}" destId="{5090F7A6-5B61-40BB-9A9A-B8A7D3F9F116}" srcOrd="1" destOrd="0" presId="urn:microsoft.com/office/officeart/2005/8/layout/StepDownProcess"/>
    <dgm:cxn modelId="{DF4243E3-F828-4AA0-A881-18BDABED0BC0}" type="presParOf" srcId="{89F73633-8446-4ACC-9D65-03FBF448CF05}" destId="{8C504E98-85BA-40F3-BC67-818E5C3B74F5}" srcOrd="2" destOrd="0" presId="urn:microsoft.com/office/officeart/2005/8/layout/StepDownProcess"/>
    <dgm:cxn modelId="{0BA38E70-AFDD-40A5-B80D-C94DB8965E18}" type="presParOf" srcId="{70DD5AA3-3E41-4B62-A8FE-0C1F458C078F}" destId="{86BB2252-475E-487C-A0D9-78235A1A5674}" srcOrd="1" destOrd="0" presId="urn:microsoft.com/office/officeart/2005/8/layout/StepDownProcess"/>
    <dgm:cxn modelId="{3408EAD6-9DFF-4014-A475-49594C2C8FF6}" type="presParOf" srcId="{70DD5AA3-3E41-4B62-A8FE-0C1F458C078F}" destId="{BC2C9FFB-7C3C-49D7-8761-B83FBEEA2A7C}" srcOrd="2" destOrd="0" presId="urn:microsoft.com/office/officeart/2005/8/layout/StepDownProcess"/>
    <dgm:cxn modelId="{A9630EEE-A0E2-43D0-9CC5-9F7FD6ACFB05}" type="presParOf" srcId="{BC2C9FFB-7C3C-49D7-8761-B83FBEEA2A7C}" destId="{EF08D4A5-4C77-4F70-BA8E-B2EE6819FE2B}" srcOrd="0" destOrd="0" presId="urn:microsoft.com/office/officeart/2005/8/layout/StepDownProcess"/>
    <dgm:cxn modelId="{E2052613-9EF2-4DA7-A7E3-0F6B4A56649D}" type="presParOf" srcId="{BC2C9FFB-7C3C-49D7-8761-B83FBEEA2A7C}" destId="{B285EFD7-D88B-42B6-A06D-15528F628FFC}" srcOrd="1" destOrd="0" presId="urn:microsoft.com/office/officeart/2005/8/layout/StepDownProcess"/>
    <dgm:cxn modelId="{4A8631E8-69E6-49AA-868A-6176835B2F35}" type="presParOf" srcId="{BC2C9FFB-7C3C-49D7-8761-B83FBEEA2A7C}" destId="{BC5F6D54-3A52-4AE7-BD53-0A82517C119C}" srcOrd="2" destOrd="0" presId="urn:microsoft.com/office/officeart/2005/8/layout/StepDownProcess"/>
    <dgm:cxn modelId="{3E484FA8-BDC5-499A-B99B-EFA23D061CB2}" type="presParOf" srcId="{70DD5AA3-3E41-4B62-A8FE-0C1F458C078F}" destId="{7ED2EB76-BA9F-462B-AB15-85D309666684}" srcOrd="3" destOrd="0" presId="urn:microsoft.com/office/officeart/2005/8/layout/StepDownProcess"/>
    <dgm:cxn modelId="{D4B3633E-C382-4488-82B9-A00DDB06D23D}" type="presParOf" srcId="{70DD5AA3-3E41-4B62-A8FE-0C1F458C078F}" destId="{23550CEB-7350-474B-9634-64C90B974FFD}" srcOrd="4" destOrd="0" presId="urn:microsoft.com/office/officeart/2005/8/layout/StepDownProcess"/>
    <dgm:cxn modelId="{C953433E-F171-4B35-85BD-161EDC4C4814}" type="presParOf" srcId="{23550CEB-7350-474B-9634-64C90B974FFD}" destId="{D8B25323-2E76-4F2D-B4CB-491FBD528E4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3F90F-4BC1-4EA1-9FC6-2762413808F1}" type="doc">
      <dgm:prSet loTypeId="urn:microsoft.com/office/officeart/2005/8/layout/list1" loCatId="list" qsTypeId="urn:microsoft.com/office/officeart/2005/8/quickstyle/simple4" qsCatId="simple" csTypeId="urn:microsoft.com/office/officeart/2005/8/colors/accent5_2" csCatId="accent5" phldr="1"/>
      <dgm:spPr/>
      <dgm:t>
        <a:bodyPr/>
        <a:lstStyle/>
        <a:p>
          <a:endParaRPr lang="en-US"/>
        </a:p>
      </dgm:t>
    </dgm:pt>
    <dgm:pt modelId="{D7A14B18-1109-4DA5-BC67-2DADBFC89430}">
      <dgm:prSet custT="1"/>
      <dgm:spPr/>
      <dgm:t>
        <a:bodyPr/>
        <a:lstStyle/>
        <a:p>
          <a:r>
            <a:rPr lang="en-US" sz="2400" b="0" dirty="0"/>
            <a:t>Established repositories encouraged</a:t>
          </a:r>
        </a:p>
      </dgm:t>
    </dgm:pt>
    <dgm:pt modelId="{C64BBE21-9E59-45AD-B4A4-49649B899317}" type="parTrans" cxnId="{1AF3B337-0FAA-47C1-9EAA-0C6D8D3D09B8}">
      <dgm:prSet/>
      <dgm:spPr/>
      <dgm:t>
        <a:bodyPr/>
        <a:lstStyle/>
        <a:p>
          <a:endParaRPr lang="en-US" sz="2800" b="0"/>
        </a:p>
      </dgm:t>
    </dgm:pt>
    <dgm:pt modelId="{82C35BBB-69D2-4840-A78B-B13302AD5714}" type="sibTrans" cxnId="{1AF3B337-0FAA-47C1-9EAA-0C6D8D3D09B8}">
      <dgm:prSet/>
      <dgm:spPr/>
      <dgm:t>
        <a:bodyPr/>
        <a:lstStyle/>
        <a:p>
          <a:endParaRPr lang="en-US" sz="2800" b="0"/>
        </a:p>
      </dgm:t>
    </dgm:pt>
    <dgm:pt modelId="{C554D8A8-AD55-49B2-B71A-41ADC611AA12}">
      <dgm:prSet custT="1"/>
      <dgm:spPr/>
      <dgm:t>
        <a:bodyPr/>
        <a:lstStyle/>
        <a:p>
          <a:r>
            <a:rPr lang="en-US" sz="2400" b="0" dirty="0"/>
            <a:t>NIH ICs may designate specific data repository(</a:t>
          </a:r>
          <a:r>
            <a:rPr lang="en-US" sz="2400" b="0" dirty="0" err="1"/>
            <a:t>ies</a:t>
          </a:r>
          <a:r>
            <a:rPr lang="en-US" sz="2400" b="0" dirty="0"/>
            <a:t>)</a:t>
          </a:r>
        </a:p>
      </dgm:t>
    </dgm:pt>
    <dgm:pt modelId="{F11AF2A0-2E05-48BE-A2E1-9C60113ED712}" type="parTrans" cxnId="{D18CFC68-1A02-4B32-A6F0-7948B1FBEE01}">
      <dgm:prSet/>
      <dgm:spPr/>
      <dgm:t>
        <a:bodyPr/>
        <a:lstStyle/>
        <a:p>
          <a:endParaRPr lang="en-US" sz="2800" b="0"/>
        </a:p>
      </dgm:t>
    </dgm:pt>
    <dgm:pt modelId="{4C0471BD-ECE7-4737-A393-1A5F0B8E2562}" type="sibTrans" cxnId="{D18CFC68-1A02-4B32-A6F0-7948B1FBEE01}">
      <dgm:prSet/>
      <dgm:spPr/>
      <dgm:t>
        <a:bodyPr/>
        <a:lstStyle/>
        <a:p>
          <a:endParaRPr lang="en-US" sz="2800" b="0"/>
        </a:p>
      </dgm:t>
    </dgm:pt>
    <dgm:pt modelId="{041A4343-DAF4-4F7C-96AE-8578AD3E91E2}">
      <dgm:prSet custT="1"/>
      <dgm:spPr/>
      <dgm:t>
        <a:bodyPr/>
        <a:lstStyle/>
        <a:p>
          <a:r>
            <a:rPr lang="en-US" sz="2400" b="0" dirty="0"/>
            <a:t>Recommend using a data-type or discipline-specific repository if available</a:t>
          </a:r>
        </a:p>
      </dgm:t>
    </dgm:pt>
    <dgm:pt modelId="{DA8C41FD-D4EC-4BAA-9166-F4D552F4C836}" type="parTrans" cxnId="{48B3BE70-251D-4877-8148-0AD3339E7A92}">
      <dgm:prSet/>
      <dgm:spPr/>
      <dgm:t>
        <a:bodyPr/>
        <a:lstStyle/>
        <a:p>
          <a:endParaRPr lang="en-US" sz="2800" b="0"/>
        </a:p>
      </dgm:t>
    </dgm:pt>
    <dgm:pt modelId="{B0C69323-807D-403E-A5FE-BB2B8AE9787F}" type="sibTrans" cxnId="{48B3BE70-251D-4877-8148-0AD3339E7A92}">
      <dgm:prSet/>
      <dgm:spPr/>
      <dgm:t>
        <a:bodyPr/>
        <a:lstStyle/>
        <a:p>
          <a:endParaRPr lang="en-US" sz="2800" b="0"/>
        </a:p>
      </dgm:t>
    </dgm:pt>
    <dgm:pt modelId="{ADD29516-5C45-4CE3-BB42-F0501DDF5CC0}">
      <dgm:prSet custT="1"/>
      <dgm:spPr/>
      <dgm:t>
        <a:bodyPr/>
        <a:lstStyle/>
        <a:p>
          <a:r>
            <a:rPr lang="en-US" sz="2400" b="0"/>
            <a:t>Other suitable options include:</a:t>
          </a:r>
        </a:p>
      </dgm:t>
    </dgm:pt>
    <dgm:pt modelId="{EAF98887-A2B1-4FED-87B3-5FB0E443E4FC}" type="parTrans" cxnId="{D5B1477E-B8A0-4F09-87F2-437EBB8B9E31}">
      <dgm:prSet/>
      <dgm:spPr/>
      <dgm:t>
        <a:bodyPr/>
        <a:lstStyle/>
        <a:p>
          <a:endParaRPr lang="en-US" sz="2800" b="0"/>
        </a:p>
      </dgm:t>
    </dgm:pt>
    <dgm:pt modelId="{B2FD9E3A-9198-4E30-82BE-9AD9158EED23}" type="sibTrans" cxnId="{D5B1477E-B8A0-4F09-87F2-437EBB8B9E31}">
      <dgm:prSet/>
      <dgm:spPr/>
      <dgm:t>
        <a:bodyPr/>
        <a:lstStyle/>
        <a:p>
          <a:endParaRPr lang="en-US" sz="2800" b="0"/>
        </a:p>
      </dgm:t>
    </dgm:pt>
    <dgm:pt modelId="{C1B8A92F-46C7-43CA-A0F6-3AF643D6B900}">
      <dgm:prSet custT="1"/>
      <dgm:spPr/>
      <dgm:t>
        <a:bodyPr/>
        <a:lstStyle/>
        <a:p>
          <a:r>
            <a:rPr lang="en-US" sz="1800" b="0" dirty="0"/>
            <a:t>Institutional repositories</a:t>
          </a:r>
        </a:p>
      </dgm:t>
    </dgm:pt>
    <dgm:pt modelId="{2E9CF897-028C-42B0-A58C-77D5A1F1D55B}" type="parTrans" cxnId="{8793FCF2-68D2-4324-9389-D0702CA9C1A8}">
      <dgm:prSet/>
      <dgm:spPr/>
      <dgm:t>
        <a:bodyPr/>
        <a:lstStyle/>
        <a:p>
          <a:endParaRPr lang="en-US" sz="2800" b="0"/>
        </a:p>
      </dgm:t>
    </dgm:pt>
    <dgm:pt modelId="{0AF0B769-A9A9-49E5-86D7-B7C19910BBD6}" type="sibTrans" cxnId="{8793FCF2-68D2-4324-9389-D0702CA9C1A8}">
      <dgm:prSet/>
      <dgm:spPr/>
      <dgm:t>
        <a:bodyPr/>
        <a:lstStyle/>
        <a:p>
          <a:endParaRPr lang="en-US" sz="2800" b="0"/>
        </a:p>
      </dgm:t>
    </dgm:pt>
    <dgm:pt modelId="{F0C5E2A5-4A32-47C3-9278-79BBEF0740DF}">
      <dgm:prSet custT="1"/>
      <dgm:spPr/>
      <dgm:t>
        <a:bodyPr/>
        <a:lstStyle/>
        <a:p>
          <a:r>
            <a:rPr lang="en-US" sz="1800" b="0" dirty="0"/>
            <a:t>PubMed Central (small datasets only)</a:t>
          </a:r>
        </a:p>
      </dgm:t>
    </dgm:pt>
    <dgm:pt modelId="{282B0E00-8839-4ABC-A742-7B35600D7717}" type="parTrans" cxnId="{B3FF6336-7555-419D-9E69-0E502908B97A}">
      <dgm:prSet/>
      <dgm:spPr/>
      <dgm:t>
        <a:bodyPr/>
        <a:lstStyle/>
        <a:p>
          <a:endParaRPr lang="en-US" sz="2800" b="0"/>
        </a:p>
      </dgm:t>
    </dgm:pt>
    <dgm:pt modelId="{26CB717D-AC63-417C-8FC8-84E093F3DC38}" type="sibTrans" cxnId="{B3FF6336-7555-419D-9E69-0E502908B97A}">
      <dgm:prSet/>
      <dgm:spPr/>
      <dgm:t>
        <a:bodyPr/>
        <a:lstStyle/>
        <a:p>
          <a:endParaRPr lang="en-US" sz="2800" b="0"/>
        </a:p>
      </dgm:t>
    </dgm:pt>
    <dgm:pt modelId="{6E1DA7DF-1C0E-4F00-92E5-068D107BA828}">
      <dgm:prSet custT="1"/>
      <dgm:spPr/>
      <dgm:t>
        <a:bodyPr/>
        <a:lstStyle/>
        <a:p>
          <a:r>
            <a:rPr lang="en-US" sz="1800" b="0" dirty="0"/>
            <a:t>Generalist repositories</a:t>
          </a:r>
        </a:p>
      </dgm:t>
    </dgm:pt>
    <dgm:pt modelId="{3EEC09CC-3E5F-43BB-A8F4-520AF5D27B35}" type="parTrans" cxnId="{A1BE0819-7D83-4D5A-95C2-2959AEA2A7CD}">
      <dgm:prSet/>
      <dgm:spPr/>
      <dgm:t>
        <a:bodyPr/>
        <a:lstStyle/>
        <a:p>
          <a:endParaRPr lang="en-US" sz="2800" b="0"/>
        </a:p>
      </dgm:t>
    </dgm:pt>
    <dgm:pt modelId="{C7F7449B-8A39-4581-8EB5-86E17B61153D}" type="sibTrans" cxnId="{A1BE0819-7D83-4D5A-95C2-2959AEA2A7CD}">
      <dgm:prSet/>
      <dgm:spPr/>
      <dgm:t>
        <a:bodyPr/>
        <a:lstStyle/>
        <a:p>
          <a:endParaRPr lang="en-US" sz="2800" b="0"/>
        </a:p>
      </dgm:t>
    </dgm:pt>
    <dgm:pt modelId="{2A434C0B-5883-4170-A683-377C9BB943AC}" type="pres">
      <dgm:prSet presAssocID="{C6C3F90F-4BC1-4EA1-9FC6-2762413808F1}" presName="linear" presStyleCnt="0">
        <dgm:presLayoutVars>
          <dgm:dir/>
          <dgm:animLvl val="lvl"/>
          <dgm:resizeHandles val="exact"/>
        </dgm:presLayoutVars>
      </dgm:prSet>
      <dgm:spPr/>
    </dgm:pt>
    <dgm:pt modelId="{BC3198EE-410E-4422-A9B5-F3D202815DCA}" type="pres">
      <dgm:prSet presAssocID="{D7A14B18-1109-4DA5-BC67-2DADBFC89430}" presName="parentLin" presStyleCnt="0"/>
      <dgm:spPr/>
    </dgm:pt>
    <dgm:pt modelId="{1DEE0A54-36B5-4BD6-AEBD-6FA0DCF78207}" type="pres">
      <dgm:prSet presAssocID="{D7A14B18-1109-4DA5-BC67-2DADBFC89430}" presName="parentLeftMargin" presStyleLbl="node1" presStyleIdx="0" presStyleCnt="4"/>
      <dgm:spPr/>
    </dgm:pt>
    <dgm:pt modelId="{FA6C9DCA-4679-4316-9261-74EB4277E674}" type="pres">
      <dgm:prSet presAssocID="{D7A14B18-1109-4DA5-BC67-2DADBFC89430}" presName="parentText" presStyleLbl="node1" presStyleIdx="0" presStyleCnt="4" custScaleX="131309" custScaleY="163135" custLinFactNeighborX="-77261">
        <dgm:presLayoutVars>
          <dgm:chMax val="0"/>
          <dgm:bulletEnabled val="1"/>
        </dgm:presLayoutVars>
      </dgm:prSet>
      <dgm:spPr/>
    </dgm:pt>
    <dgm:pt modelId="{0CCBC2B0-346C-4276-BAD3-8773DE928E56}" type="pres">
      <dgm:prSet presAssocID="{D7A14B18-1109-4DA5-BC67-2DADBFC89430}" presName="negativeSpace" presStyleCnt="0"/>
      <dgm:spPr/>
    </dgm:pt>
    <dgm:pt modelId="{F69BE4A5-87B7-4AC0-8BF0-EC1EB96CF758}" type="pres">
      <dgm:prSet presAssocID="{D7A14B18-1109-4DA5-BC67-2DADBFC89430}" presName="childText" presStyleLbl="conFgAcc1" presStyleIdx="0" presStyleCnt="4">
        <dgm:presLayoutVars>
          <dgm:bulletEnabled val="1"/>
        </dgm:presLayoutVars>
      </dgm:prSet>
      <dgm:spPr/>
    </dgm:pt>
    <dgm:pt modelId="{CBBBBB0E-8415-4237-A600-960DB772BB02}" type="pres">
      <dgm:prSet presAssocID="{82C35BBB-69D2-4840-A78B-B13302AD5714}" presName="spaceBetweenRectangles" presStyleCnt="0"/>
      <dgm:spPr/>
    </dgm:pt>
    <dgm:pt modelId="{84774397-8DC4-4DED-9854-B7EACC876269}" type="pres">
      <dgm:prSet presAssocID="{C554D8A8-AD55-49B2-B71A-41ADC611AA12}" presName="parentLin" presStyleCnt="0"/>
      <dgm:spPr/>
    </dgm:pt>
    <dgm:pt modelId="{EC786D85-109A-4480-BB11-75ED9E85A69C}" type="pres">
      <dgm:prSet presAssocID="{C554D8A8-AD55-49B2-B71A-41ADC611AA12}" presName="parentLeftMargin" presStyleLbl="node1" presStyleIdx="0" presStyleCnt="4"/>
      <dgm:spPr/>
    </dgm:pt>
    <dgm:pt modelId="{C80BED1C-D4F8-4C6C-BE83-7B57F38DA65C}" type="pres">
      <dgm:prSet presAssocID="{C554D8A8-AD55-49B2-B71A-41ADC611AA12}" presName="parentText" presStyleLbl="node1" presStyleIdx="1" presStyleCnt="4" custScaleX="131309" custScaleY="163135" custLinFactNeighborX="-77261">
        <dgm:presLayoutVars>
          <dgm:chMax val="0"/>
          <dgm:bulletEnabled val="1"/>
        </dgm:presLayoutVars>
      </dgm:prSet>
      <dgm:spPr/>
    </dgm:pt>
    <dgm:pt modelId="{FA65E876-D4F2-4AA6-B55C-B5288A6C70BF}" type="pres">
      <dgm:prSet presAssocID="{C554D8A8-AD55-49B2-B71A-41ADC611AA12}" presName="negativeSpace" presStyleCnt="0"/>
      <dgm:spPr/>
    </dgm:pt>
    <dgm:pt modelId="{654CE8CD-3AAD-4359-BF56-D4B8F8E13464}" type="pres">
      <dgm:prSet presAssocID="{C554D8A8-AD55-49B2-B71A-41ADC611AA12}" presName="childText" presStyleLbl="conFgAcc1" presStyleIdx="1" presStyleCnt="4">
        <dgm:presLayoutVars>
          <dgm:bulletEnabled val="1"/>
        </dgm:presLayoutVars>
      </dgm:prSet>
      <dgm:spPr/>
    </dgm:pt>
    <dgm:pt modelId="{2223328A-8BEC-4FD3-B57D-776C84990E06}" type="pres">
      <dgm:prSet presAssocID="{4C0471BD-ECE7-4737-A393-1A5F0B8E2562}" presName="spaceBetweenRectangles" presStyleCnt="0"/>
      <dgm:spPr/>
    </dgm:pt>
    <dgm:pt modelId="{E328CD77-6EEA-4402-9BAB-BB1AE104E59E}" type="pres">
      <dgm:prSet presAssocID="{041A4343-DAF4-4F7C-96AE-8578AD3E91E2}" presName="parentLin" presStyleCnt="0"/>
      <dgm:spPr/>
    </dgm:pt>
    <dgm:pt modelId="{5195B9EC-F846-404C-961C-608B25383EF5}" type="pres">
      <dgm:prSet presAssocID="{041A4343-DAF4-4F7C-96AE-8578AD3E91E2}" presName="parentLeftMargin" presStyleLbl="node1" presStyleIdx="1" presStyleCnt="4"/>
      <dgm:spPr/>
    </dgm:pt>
    <dgm:pt modelId="{0301451C-CF59-4595-8E26-955E337874CA}" type="pres">
      <dgm:prSet presAssocID="{041A4343-DAF4-4F7C-96AE-8578AD3E91E2}" presName="parentText" presStyleLbl="node1" presStyleIdx="2" presStyleCnt="4" custScaleX="131309" custScaleY="163135" custLinFactNeighborX="-77261">
        <dgm:presLayoutVars>
          <dgm:chMax val="0"/>
          <dgm:bulletEnabled val="1"/>
        </dgm:presLayoutVars>
      </dgm:prSet>
      <dgm:spPr/>
    </dgm:pt>
    <dgm:pt modelId="{A1EBF0C3-E503-469C-8C8F-48D37D8C3383}" type="pres">
      <dgm:prSet presAssocID="{041A4343-DAF4-4F7C-96AE-8578AD3E91E2}" presName="negativeSpace" presStyleCnt="0"/>
      <dgm:spPr/>
    </dgm:pt>
    <dgm:pt modelId="{2A2A7996-1229-4D9C-94FC-9B1E6F03893F}" type="pres">
      <dgm:prSet presAssocID="{041A4343-DAF4-4F7C-96AE-8578AD3E91E2}" presName="childText" presStyleLbl="conFgAcc1" presStyleIdx="2" presStyleCnt="4">
        <dgm:presLayoutVars>
          <dgm:bulletEnabled val="1"/>
        </dgm:presLayoutVars>
      </dgm:prSet>
      <dgm:spPr/>
    </dgm:pt>
    <dgm:pt modelId="{75B9CF0A-4129-409E-9D7F-42F1DA5D88E9}" type="pres">
      <dgm:prSet presAssocID="{B0C69323-807D-403E-A5FE-BB2B8AE9787F}" presName="spaceBetweenRectangles" presStyleCnt="0"/>
      <dgm:spPr/>
    </dgm:pt>
    <dgm:pt modelId="{6E73935E-966B-494B-A7C8-757683428598}" type="pres">
      <dgm:prSet presAssocID="{ADD29516-5C45-4CE3-BB42-F0501DDF5CC0}" presName="parentLin" presStyleCnt="0"/>
      <dgm:spPr/>
    </dgm:pt>
    <dgm:pt modelId="{BA3A6A93-2BA0-49D0-A5D1-2BC043CBA02F}" type="pres">
      <dgm:prSet presAssocID="{ADD29516-5C45-4CE3-BB42-F0501DDF5CC0}" presName="parentLeftMargin" presStyleLbl="node1" presStyleIdx="2" presStyleCnt="4"/>
      <dgm:spPr/>
    </dgm:pt>
    <dgm:pt modelId="{32B10C9E-907E-46F7-AE31-EA9E78F60AFA}" type="pres">
      <dgm:prSet presAssocID="{ADD29516-5C45-4CE3-BB42-F0501DDF5CC0}" presName="parentText" presStyleLbl="node1" presStyleIdx="3" presStyleCnt="4" custScaleX="131309" custScaleY="163135" custLinFactNeighborX="-77261">
        <dgm:presLayoutVars>
          <dgm:chMax val="0"/>
          <dgm:bulletEnabled val="1"/>
        </dgm:presLayoutVars>
      </dgm:prSet>
      <dgm:spPr/>
    </dgm:pt>
    <dgm:pt modelId="{6689D591-51EE-44F7-8243-6973C6126586}" type="pres">
      <dgm:prSet presAssocID="{ADD29516-5C45-4CE3-BB42-F0501DDF5CC0}" presName="negativeSpace" presStyleCnt="0"/>
      <dgm:spPr/>
    </dgm:pt>
    <dgm:pt modelId="{1FF8CF7F-FB7C-4036-9A1A-341DB3B67482}" type="pres">
      <dgm:prSet presAssocID="{ADD29516-5C45-4CE3-BB42-F0501DDF5CC0}" presName="childText" presStyleLbl="conFgAcc1" presStyleIdx="3" presStyleCnt="4" custScaleY="98704">
        <dgm:presLayoutVars>
          <dgm:bulletEnabled val="1"/>
        </dgm:presLayoutVars>
      </dgm:prSet>
      <dgm:spPr/>
    </dgm:pt>
  </dgm:ptLst>
  <dgm:cxnLst>
    <dgm:cxn modelId="{83115918-F217-431F-82A9-877AB80EF4C9}" type="presOf" srcId="{C6C3F90F-4BC1-4EA1-9FC6-2762413808F1}" destId="{2A434C0B-5883-4170-A683-377C9BB943AC}" srcOrd="0" destOrd="0" presId="urn:microsoft.com/office/officeart/2005/8/layout/list1"/>
    <dgm:cxn modelId="{A1BE0819-7D83-4D5A-95C2-2959AEA2A7CD}" srcId="{ADD29516-5C45-4CE3-BB42-F0501DDF5CC0}" destId="{6E1DA7DF-1C0E-4F00-92E5-068D107BA828}" srcOrd="2" destOrd="0" parTransId="{3EEC09CC-3E5F-43BB-A8F4-520AF5D27B35}" sibTransId="{C7F7449B-8A39-4581-8EB5-86E17B61153D}"/>
    <dgm:cxn modelId="{B3FF6336-7555-419D-9E69-0E502908B97A}" srcId="{ADD29516-5C45-4CE3-BB42-F0501DDF5CC0}" destId="{F0C5E2A5-4A32-47C3-9278-79BBEF0740DF}" srcOrd="1" destOrd="0" parTransId="{282B0E00-8839-4ABC-A742-7B35600D7717}" sibTransId="{26CB717D-AC63-417C-8FC8-84E093F3DC38}"/>
    <dgm:cxn modelId="{1AF3B337-0FAA-47C1-9EAA-0C6D8D3D09B8}" srcId="{C6C3F90F-4BC1-4EA1-9FC6-2762413808F1}" destId="{D7A14B18-1109-4DA5-BC67-2DADBFC89430}" srcOrd="0" destOrd="0" parTransId="{C64BBE21-9E59-45AD-B4A4-49649B899317}" sibTransId="{82C35BBB-69D2-4840-A78B-B13302AD5714}"/>
    <dgm:cxn modelId="{D18CFC68-1A02-4B32-A6F0-7948B1FBEE01}" srcId="{C6C3F90F-4BC1-4EA1-9FC6-2762413808F1}" destId="{C554D8A8-AD55-49B2-B71A-41ADC611AA12}" srcOrd="1" destOrd="0" parTransId="{F11AF2A0-2E05-48BE-A2E1-9C60113ED712}" sibTransId="{4C0471BD-ECE7-4737-A393-1A5F0B8E2562}"/>
    <dgm:cxn modelId="{6B35206D-8171-4731-8B0A-4AD87159871E}" type="presOf" srcId="{C554D8A8-AD55-49B2-B71A-41ADC611AA12}" destId="{EC786D85-109A-4480-BB11-75ED9E85A69C}" srcOrd="0" destOrd="0" presId="urn:microsoft.com/office/officeart/2005/8/layout/list1"/>
    <dgm:cxn modelId="{48B3BE70-251D-4877-8148-0AD3339E7A92}" srcId="{C6C3F90F-4BC1-4EA1-9FC6-2762413808F1}" destId="{041A4343-DAF4-4F7C-96AE-8578AD3E91E2}" srcOrd="2" destOrd="0" parTransId="{DA8C41FD-D4EC-4BAA-9166-F4D552F4C836}" sibTransId="{B0C69323-807D-403E-A5FE-BB2B8AE9787F}"/>
    <dgm:cxn modelId="{63D2E770-355C-4350-89DB-B82DADC39593}" type="presOf" srcId="{D7A14B18-1109-4DA5-BC67-2DADBFC89430}" destId="{FA6C9DCA-4679-4316-9261-74EB4277E674}" srcOrd="1" destOrd="0" presId="urn:microsoft.com/office/officeart/2005/8/layout/list1"/>
    <dgm:cxn modelId="{A0BA6B52-6887-4E33-A70B-A1BB8AD0C825}" type="presOf" srcId="{C1B8A92F-46C7-43CA-A0F6-3AF643D6B900}" destId="{1FF8CF7F-FB7C-4036-9A1A-341DB3B67482}" srcOrd="0" destOrd="0" presId="urn:microsoft.com/office/officeart/2005/8/layout/list1"/>
    <dgm:cxn modelId="{D5B1477E-B8A0-4F09-87F2-437EBB8B9E31}" srcId="{C6C3F90F-4BC1-4EA1-9FC6-2762413808F1}" destId="{ADD29516-5C45-4CE3-BB42-F0501DDF5CC0}" srcOrd="3" destOrd="0" parTransId="{EAF98887-A2B1-4FED-87B3-5FB0E443E4FC}" sibTransId="{B2FD9E3A-9198-4E30-82BE-9AD9158EED23}"/>
    <dgm:cxn modelId="{8C75658B-F9A6-4149-937B-DBDF9265D7ED}" type="presOf" srcId="{041A4343-DAF4-4F7C-96AE-8578AD3E91E2}" destId="{5195B9EC-F846-404C-961C-608B25383EF5}" srcOrd="0" destOrd="0" presId="urn:microsoft.com/office/officeart/2005/8/layout/list1"/>
    <dgm:cxn modelId="{A04E1CA7-AB00-4DED-87CF-B9D053583F48}" type="presOf" srcId="{D7A14B18-1109-4DA5-BC67-2DADBFC89430}" destId="{1DEE0A54-36B5-4BD6-AEBD-6FA0DCF78207}" srcOrd="0" destOrd="0" presId="urn:microsoft.com/office/officeart/2005/8/layout/list1"/>
    <dgm:cxn modelId="{8A8EDFAB-79DE-4976-B9E2-564F997ACB13}" type="presOf" srcId="{ADD29516-5C45-4CE3-BB42-F0501DDF5CC0}" destId="{BA3A6A93-2BA0-49D0-A5D1-2BC043CBA02F}" srcOrd="0" destOrd="0" presId="urn:microsoft.com/office/officeart/2005/8/layout/list1"/>
    <dgm:cxn modelId="{162AA8D3-3579-48F7-A4B9-E688C3D9AC55}" type="presOf" srcId="{ADD29516-5C45-4CE3-BB42-F0501DDF5CC0}" destId="{32B10C9E-907E-46F7-AE31-EA9E78F60AFA}" srcOrd="1" destOrd="0" presId="urn:microsoft.com/office/officeart/2005/8/layout/list1"/>
    <dgm:cxn modelId="{29693FD5-4085-40D2-88B7-E975E488BB3A}" type="presOf" srcId="{F0C5E2A5-4A32-47C3-9278-79BBEF0740DF}" destId="{1FF8CF7F-FB7C-4036-9A1A-341DB3B67482}" srcOrd="0" destOrd="1" presId="urn:microsoft.com/office/officeart/2005/8/layout/list1"/>
    <dgm:cxn modelId="{2B6FE0EA-478F-4331-B960-32FB656637E6}" type="presOf" srcId="{6E1DA7DF-1C0E-4F00-92E5-068D107BA828}" destId="{1FF8CF7F-FB7C-4036-9A1A-341DB3B67482}" srcOrd="0" destOrd="2" presId="urn:microsoft.com/office/officeart/2005/8/layout/list1"/>
    <dgm:cxn modelId="{6D98ABEC-FAA8-469C-92A4-1506EADE4C7A}" type="presOf" srcId="{C554D8A8-AD55-49B2-B71A-41ADC611AA12}" destId="{C80BED1C-D4F8-4C6C-BE83-7B57F38DA65C}" srcOrd="1" destOrd="0" presId="urn:microsoft.com/office/officeart/2005/8/layout/list1"/>
    <dgm:cxn modelId="{D879FBF1-0EE7-4B07-99B1-6D895DB457F0}" type="presOf" srcId="{041A4343-DAF4-4F7C-96AE-8578AD3E91E2}" destId="{0301451C-CF59-4595-8E26-955E337874CA}" srcOrd="1" destOrd="0" presId="urn:microsoft.com/office/officeart/2005/8/layout/list1"/>
    <dgm:cxn modelId="{8793FCF2-68D2-4324-9389-D0702CA9C1A8}" srcId="{ADD29516-5C45-4CE3-BB42-F0501DDF5CC0}" destId="{C1B8A92F-46C7-43CA-A0F6-3AF643D6B900}" srcOrd="0" destOrd="0" parTransId="{2E9CF897-028C-42B0-A58C-77D5A1F1D55B}" sibTransId="{0AF0B769-A9A9-49E5-86D7-B7C19910BBD6}"/>
    <dgm:cxn modelId="{0FE6F645-C382-4629-8C55-CAF9C7278190}" type="presParOf" srcId="{2A434C0B-5883-4170-A683-377C9BB943AC}" destId="{BC3198EE-410E-4422-A9B5-F3D202815DCA}" srcOrd="0" destOrd="0" presId="urn:microsoft.com/office/officeart/2005/8/layout/list1"/>
    <dgm:cxn modelId="{B8AE436B-0DB0-4949-9E28-AA1A412F3F02}" type="presParOf" srcId="{BC3198EE-410E-4422-A9B5-F3D202815DCA}" destId="{1DEE0A54-36B5-4BD6-AEBD-6FA0DCF78207}" srcOrd="0" destOrd="0" presId="urn:microsoft.com/office/officeart/2005/8/layout/list1"/>
    <dgm:cxn modelId="{0930069F-380B-47B7-873B-B2176E6D0797}" type="presParOf" srcId="{BC3198EE-410E-4422-A9B5-F3D202815DCA}" destId="{FA6C9DCA-4679-4316-9261-74EB4277E674}" srcOrd="1" destOrd="0" presId="urn:microsoft.com/office/officeart/2005/8/layout/list1"/>
    <dgm:cxn modelId="{A21428C7-C0BA-4856-AB9A-32C149D73589}" type="presParOf" srcId="{2A434C0B-5883-4170-A683-377C9BB943AC}" destId="{0CCBC2B0-346C-4276-BAD3-8773DE928E56}" srcOrd="1" destOrd="0" presId="urn:microsoft.com/office/officeart/2005/8/layout/list1"/>
    <dgm:cxn modelId="{A5A27D57-C6B2-4D35-8A3F-1091D412F9E3}" type="presParOf" srcId="{2A434C0B-5883-4170-A683-377C9BB943AC}" destId="{F69BE4A5-87B7-4AC0-8BF0-EC1EB96CF758}" srcOrd="2" destOrd="0" presId="urn:microsoft.com/office/officeart/2005/8/layout/list1"/>
    <dgm:cxn modelId="{D015503D-B8B2-4677-858F-AD3B28B12BA4}" type="presParOf" srcId="{2A434C0B-5883-4170-A683-377C9BB943AC}" destId="{CBBBBB0E-8415-4237-A600-960DB772BB02}" srcOrd="3" destOrd="0" presId="urn:microsoft.com/office/officeart/2005/8/layout/list1"/>
    <dgm:cxn modelId="{C40E418B-C4E0-4D9F-BAFC-CD2ADC17A3CD}" type="presParOf" srcId="{2A434C0B-5883-4170-A683-377C9BB943AC}" destId="{84774397-8DC4-4DED-9854-B7EACC876269}" srcOrd="4" destOrd="0" presId="urn:microsoft.com/office/officeart/2005/8/layout/list1"/>
    <dgm:cxn modelId="{680657AD-DF45-4623-A81D-A2EE44C4795F}" type="presParOf" srcId="{84774397-8DC4-4DED-9854-B7EACC876269}" destId="{EC786D85-109A-4480-BB11-75ED9E85A69C}" srcOrd="0" destOrd="0" presId="urn:microsoft.com/office/officeart/2005/8/layout/list1"/>
    <dgm:cxn modelId="{E44A1085-6DFD-4DED-857C-62987A013093}" type="presParOf" srcId="{84774397-8DC4-4DED-9854-B7EACC876269}" destId="{C80BED1C-D4F8-4C6C-BE83-7B57F38DA65C}" srcOrd="1" destOrd="0" presId="urn:microsoft.com/office/officeart/2005/8/layout/list1"/>
    <dgm:cxn modelId="{A9DD225A-EE0E-4914-853F-465BF2B5A64E}" type="presParOf" srcId="{2A434C0B-5883-4170-A683-377C9BB943AC}" destId="{FA65E876-D4F2-4AA6-B55C-B5288A6C70BF}" srcOrd="5" destOrd="0" presId="urn:microsoft.com/office/officeart/2005/8/layout/list1"/>
    <dgm:cxn modelId="{07F6FCA9-49C5-4F2D-B731-457348307151}" type="presParOf" srcId="{2A434C0B-5883-4170-A683-377C9BB943AC}" destId="{654CE8CD-3AAD-4359-BF56-D4B8F8E13464}" srcOrd="6" destOrd="0" presId="urn:microsoft.com/office/officeart/2005/8/layout/list1"/>
    <dgm:cxn modelId="{04FA76A1-60B5-4CD5-87F3-7C0420016DCA}" type="presParOf" srcId="{2A434C0B-5883-4170-A683-377C9BB943AC}" destId="{2223328A-8BEC-4FD3-B57D-776C84990E06}" srcOrd="7" destOrd="0" presId="urn:microsoft.com/office/officeart/2005/8/layout/list1"/>
    <dgm:cxn modelId="{26D83CEA-8454-42E0-8694-04141991F7F2}" type="presParOf" srcId="{2A434C0B-5883-4170-A683-377C9BB943AC}" destId="{E328CD77-6EEA-4402-9BAB-BB1AE104E59E}" srcOrd="8" destOrd="0" presId="urn:microsoft.com/office/officeart/2005/8/layout/list1"/>
    <dgm:cxn modelId="{AF2B59BD-7AB1-4E48-9171-9A3DB4E75940}" type="presParOf" srcId="{E328CD77-6EEA-4402-9BAB-BB1AE104E59E}" destId="{5195B9EC-F846-404C-961C-608B25383EF5}" srcOrd="0" destOrd="0" presId="urn:microsoft.com/office/officeart/2005/8/layout/list1"/>
    <dgm:cxn modelId="{2EA5B8CA-0FC3-48E2-8C2D-4F021FB4B426}" type="presParOf" srcId="{E328CD77-6EEA-4402-9BAB-BB1AE104E59E}" destId="{0301451C-CF59-4595-8E26-955E337874CA}" srcOrd="1" destOrd="0" presId="urn:microsoft.com/office/officeart/2005/8/layout/list1"/>
    <dgm:cxn modelId="{9C440D56-06EB-4FE0-9185-20C4975C06A0}" type="presParOf" srcId="{2A434C0B-5883-4170-A683-377C9BB943AC}" destId="{A1EBF0C3-E503-469C-8C8F-48D37D8C3383}" srcOrd="9" destOrd="0" presId="urn:microsoft.com/office/officeart/2005/8/layout/list1"/>
    <dgm:cxn modelId="{76F7D7FF-1BAF-4CA9-9F1F-0D0CB7B7B01F}" type="presParOf" srcId="{2A434C0B-5883-4170-A683-377C9BB943AC}" destId="{2A2A7996-1229-4D9C-94FC-9B1E6F03893F}" srcOrd="10" destOrd="0" presId="urn:microsoft.com/office/officeart/2005/8/layout/list1"/>
    <dgm:cxn modelId="{D04C9E1C-25BF-4789-A0F6-0B11DD77703B}" type="presParOf" srcId="{2A434C0B-5883-4170-A683-377C9BB943AC}" destId="{75B9CF0A-4129-409E-9D7F-42F1DA5D88E9}" srcOrd="11" destOrd="0" presId="urn:microsoft.com/office/officeart/2005/8/layout/list1"/>
    <dgm:cxn modelId="{27224860-84B3-470D-9414-E71F2EC35B0E}" type="presParOf" srcId="{2A434C0B-5883-4170-A683-377C9BB943AC}" destId="{6E73935E-966B-494B-A7C8-757683428598}" srcOrd="12" destOrd="0" presId="urn:microsoft.com/office/officeart/2005/8/layout/list1"/>
    <dgm:cxn modelId="{61450033-A247-465A-9443-C387D2D85DED}" type="presParOf" srcId="{6E73935E-966B-494B-A7C8-757683428598}" destId="{BA3A6A93-2BA0-49D0-A5D1-2BC043CBA02F}" srcOrd="0" destOrd="0" presId="urn:microsoft.com/office/officeart/2005/8/layout/list1"/>
    <dgm:cxn modelId="{862572F9-9F00-4ECD-9448-DCB4D3DD4EEC}" type="presParOf" srcId="{6E73935E-966B-494B-A7C8-757683428598}" destId="{32B10C9E-907E-46F7-AE31-EA9E78F60AFA}" srcOrd="1" destOrd="0" presId="urn:microsoft.com/office/officeart/2005/8/layout/list1"/>
    <dgm:cxn modelId="{75D846A3-5244-422F-8FD1-54D0B5DB7A48}" type="presParOf" srcId="{2A434C0B-5883-4170-A683-377C9BB943AC}" destId="{6689D591-51EE-44F7-8243-6973C6126586}" srcOrd="13" destOrd="0" presId="urn:microsoft.com/office/officeart/2005/8/layout/list1"/>
    <dgm:cxn modelId="{C138BCF2-51F5-47DB-BE0F-F281B68827F0}" type="presParOf" srcId="{2A434C0B-5883-4170-A683-377C9BB943AC}" destId="{1FF8CF7F-FB7C-4036-9A1A-341DB3B6748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AB4E95-0853-4E88-B797-6C766DF7C154}"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884CB3C4-2CD8-47DF-AC03-A85FF94542C1}">
      <dgm:prSet phldrT="[Text]"/>
      <dgm:spPr/>
      <dgm:t>
        <a:bodyPr/>
        <a:lstStyle/>
        <a:p>
          <a:pPr rtl="0">
            <a:lnSpc>
              <a:spcPct val="108000"/>
            </a:lnSpc>
            <a:buFont typeface="Wingdings" panose="05000000000000000000" pitchFamily="2" charset="2"/>
            <a:buChar char="ü"/>
          </a:pPr>
          <a:r>
            <a:rPr lang="en-US" b="0">
              <a:latin typeface="Open Sans"/>
              <a:ea typeface="Open Sans"/>
              <a:cs typeface="Open Sans"/>
            </a:rPr>
            <a:t>De-identify to the greatest extent while maintaining scientific utility; Use Common Rule </a:t>
          </a:r>
          <a:r>
            <a:rPr lang="en-US" b="0" u="sng">
              <a:latin typeface="Open Sans"/>
              <a:ea typeface="Open Sans"/>
              <a:cs typeface="Open Sans"/>
            </a:rPr>
            <a:t>and</a:t>
          </a:r>
          <a:r>
            <a:rPr lang="en-US" b="0">
              <a:latin typeface="Open Sans"/>
              <a:ea typeface="Open Sans"/>
              <a:cs typeface="Open Sans"/>
            </a:rPr>
            <a:t> HIPAA Privacy Rule standards </a:t>
          </a:r>
          <a:endParaRPr lang="en-US"/>
        </a:p>
      </dgm:t>
    </dgm:pt>
    <dgm:pt modelId="{748D1CC2-FF53-4FD0-A66C-2DC88BA1F754}" type="parTrans" cxnId="{1D4A2D1D-9B7D-4F16-87C1-E3B325FA7BC1}">
      <dgm:prSet/>
      <dgm:spPr/>
      <dgm:t>
        <a:bodyPr/>
        <a:lstStyle/>
        <a:p>
          <a:endParaRPr lang="en-US"/>
        </a:p>
      </dgm:t>
    </dgm:pt>
    <dgm:pt modelId="{2CD6499F-F772-422B-A33F-C0FE47A081BC}" type="sibTrans" cxnId="{1D4A2D1D-9B7D-4F16-87C1-E3B325FA7BC1}">
      <dgm:prSet/>
      <dgm:spPr/>
      <dgm:t>
        <a:bodyPr/>
        <a:lstStyle/>
        <a:p>
          <a:endParaRPr lang="en-US"/>
        </a:p>
      </dgm:t>
    </dgm:pt>
    <dgm:pt modelId="{03902951-D480-42D9-8AA1-CF3C3FE3F657}">
      <dgm:prSet phldrT="[Text]"/>
      <dgm:spPr/>
      <dgm:t>
        <a:bodyPr/>
        <a:lstStyle/>
        <a:p>
          <a:pPr>
            <a:lnSpc>
              <a:spcPct val="108000"/>
            </a:lnSpc>
          </a:pPr>
          <a:r>
            <a:rPr lang="en-US" b="0">
              <a:latin typeface="Open Sans"/>
              <a:ea typeface="Open Sans"/>
              <a:cs typeface="Open Sans"/>
            </a:rPr>
            <a:t>Use agreements for transferring data </a:t>
          </a:r>
        </a:p>
      </dgm:t>
    </dgm:pt>
    <dgm:pt modelId="{F6F8FE83-8ED2-4A33-8E01-64623C989145}" type="parTrans" cxnId="{46301B78-0AA8-405D-8FD5-D3D3BA38C177}">
      <dgm:prSet/>
      <dgm:spPr/>
      <dgm:t>
        <a:bodyPr/>
        <a:lstStyle/>
        <a:p>
          <a:endParaRPr lang="en-US"/>
        </a:p>
      </dgm:t>
    </dgm:pt>
    <dgm:pt modelId="{346C5ED9-1155-4E87-A3B5-A93505788EFE}" type="sibTrans" cxnId="{46301B78-0AA8-405D-8FD5-D3D3BA38C177}">
      <dgm:prSet/>
      <dgm:spPr/>
      <dgm:t>
        <a:bodyPr/>
        <a:lstStyle/>
        <a:p>
          <a:endParaRPr lang="en-US"/>
        </a:p>
      </dgm:t>
    </dgm:pt>
    <dgm:pt modelId="{E5437690-AE8B-4C2F-9274-C3BD303F1864}">
      <dgm:prSet phldrT="[Text]"/>
      <dgm:spPr/>
      <dgm:t>
        <a:bodyPr/>
        <a:lstStyle/>
        <a:p>
          <a:pPr>
            <a:lnSpc>
              <a:spcPct val="108000"/>
            </a:lnSpc>
            <a:spcBef>
              <a:spcPts val="1200"/>
            </a:spcBef>
            <a:spcAft>
              <a:spcPts val="1800"/>
            </a:spcAft>
            <a:buFont typeface="Arial" panose="020B0604020202020204" pitchFamily="34" charset="0"/>
            <a:buChar char="•"/>
          </a:pPr>
          <a:r>
            <a:rPr lang="en-US">
              <a:latin typeface="Open Sans"/>
              <a:ea typeface="Open Sans"/>
              <a:cs typeface="Open Sans"/>
            </a:rPr>
            <a:t>Communicate limitations on use, include prohibitions on re-identification or recontact</a:t>
          </a:r>
        </a:p>
      </dgm:t>
    </dgm:pt>
    <dgm:pt modelId="{C05B675B-CDDA-4B33-8F49-7DE5F932CC42}" type="parTrans" cxnId="{D393A237-5F32-4B17-9E96-DEC7ED867C0B}">
      <dgm:prSet/>
      <dgm:spPr/>
      <dgm:t>
        <a:bodyPr/>
        <a:lstStyle/>
        <a:p>
          <a:endParaRPr lang="en-US"/>
        </a:p>
      </dgm:t>
    </dgm:pt>
    <dgm:pt modelId="{CC70C927-C60C-45DF-A940-126545E0CCBE}" type="sibTrans" cxnId="{D393A237-5F32-4B17-9E96-DEC7ED867C0B}">
      <dgm:prSet/>
      <dgm:spPr/>
      <dgm:t>
        <a:bodyPr/>
        <a:lstStyle/>
        <a:p>
          <a:endParaRPr lang="en-US"/>
        </a:p>
      </dgm:t>
    </dgm:pt>
    <dgm:pt modelId="{78A22213-84A0-4DA1-9782-7D94998D97AB}">
      <dgm:prSet phldrT="[Text]"/>
      <dgm:spPr/>
      <dgm:t>
        <a:bodyPr/>
        <a:lstStyle/>
        <a:p>
          <a:pPr rtl="0">
            <a:lnSpc>
              <a:spcPct val="108000"/>
            </a:lnSpc>
            <a:spcBef>
              <a:spcPts val="1200"/>
            </a:spcBef>
            <a:buFont typeface="Arial" panose="020B0604020202020204" pitchFamily="34" charset="0"/>
            <a:buChar char="•"/>
          </a:pPr>
          <a:r>
            <a:rPr lang="en-US">
              <a:latin typeface="Open Sans"/>
              <a:ea typeface="Open Sans"/>
              <a:cs typeface="Open Sans"/>
            </a:rPr>
            <a:t>Consider risks from information even when de-identified </a:t>
          </a:r>
          <a:endParaRPr lang="en-US"/>
        </a:p>
      </dgm:t>
    </dgm:pt>
    <dgm:pt modelId="{C5925F6B-21A1-4F29-8829-36726F8F257B}" type="parTrans" cxnId="{9CE2A655-68AF-43C6-B331-227F2449E9A0}">
      <dgm:prSet/>
      <dgm:spPr/>
      <dgm:t>
        <a:bodyPr/>
        <a:lstStyle/>
        <a:p>
          <a:endParaRPr lang="en-US"/>
        </a:p>
      </dgm:t>
    </dgm:pt>
    <dgm:pt modelId="{DE674E59-F71B-4341-A918-346422096AC8}" type="sibTrans" cxnId="{9CE2A655-68AF-43C6-B331-227F2449E9A0}">
      <dgm:prSet/>
      <dgm:spPr/>
      <dgm:t>
        <a:bodyPr/>
        <a:lstStyle/>
        <a:p>
          <a:endParaRPr lang="en-US"/>
        </a:p>
      </dgm:t>
    </dgm:pt>
    <dgm:pt modelId="{2AD88CAE-5824-41A1-89FA-7AC761AFDA0D}">
      <dgm:prSet phldrT="[Text]"/>
      <dgm:spPr/>
      <dgm:t>
        <a:bodyPr/>
        <a:lstStyle/>
        <a:p>
          <a:pPr>
            <a:lnSpc>
              <a:spcPct val="108000"/>
            </a:lnSpc>
            <a:spcBef>
              <a:spcPts val="1200"/>
            </a:spcBef>
            <a:buFont typeface="Arial" panose="020B0604020202020204" pitchFamily="34" charset="0"/>
            <a:buChar char="•"/>
          </a:pPr>
          <a:r>
            <a:rPr lang="en-US">
              <a:latin typeface="Open Sans"/>
              <a:ea typeface="Open Sans"/>
              <a:cs typeface="Open Sans"/>
            </a:rPr>
            <a:t>Share identifiable data only with explicit consent</a:t>
          </a:r>
        </a:p>
      </dgm:t>
    </dgm:pt>
    <dgm:pt modelId="{8BFA1721-2687-47BC-8AB2-955D5A9DCE88}" type="parTrans" cxnId="{04411CF8-02D1-4C0B-856D-8E92957F7369}">
      <dgm:prSet/>
      <dgm:spPr/>
      <dgm:t>
        <a:bodyPr/>
        <a:lstStyle/>
        <a:p>
          <a:endParaRPr lang="en-US"/>
        </a:p>
      </dgm:t>
    </dgm:pt>
    <dgm:pt modelId="{009D7AA4-05CE-4ECF-AFAD-CAF028BE46CA}" type="sibTrans" cxnId="{04411CF8-02D1-4C0B-856D-8E92957F7369}">
      <dgm:prSet/>
      <dgm:spPr/>
      <dgm:t>
        <a:bodyPr/>
        <a:lstStyle/>
        <a:p>
          <a:endParaRPr lang="en-US"/>
        </a:p>
      </dgm:t>
    </dgm:pt>
    <dgm:pt modelId="{A83A1D4F-ECF8-4D84-804C-5097611C4C78}">
      <dgm:prSet phldrT="[Text]"/>
      <dgm:spPr/>
      <dgm:t>
        <a:bodyPr/>
        <a:lstStyle/>
        <a:p>
          <a:pPr>
            <a:lnSpc>
              <a:spcPct val="108000"/>
            </a:lnSpc>
            <a:buFont typeface="Wingdings" panose="05000000000000000000" pitchFamily="2" charset="2"/>
            <a:buChar char="ü"/>
          </a:pPr>
          <a:r>
            <a:rPr lang="en-US" b="0">
              <a:latin typeface="Open Sans"/>
              <a:ea typeface="Open Sans"/>
              <a:cs typeface="Open Sans"/>
            </a:rPr>
            <a:t>Understand applicable legal protections and limitations on disclosure</a:t>
          </a:r>
        </a:p>
      </dgm:t>
    </dgm:pt>
    <dgm:pt modelId="{CF0502F3-5BB7-441E-954A-936AF91B5C36}" type="parTrans" cxnId="{95670323-2BAB-400F-8E6B-9F2EC558731F}">
      <dgm:prSet/>
      <dgm:spPr/>
      <dgm:t>
        <a:bodyPr/>
        <a:lstStyle/>
        <a:p>
          <a:endParaRPr lang="en-US"/>
        </a:p>
      </dgm:t>
    </dgm:pt>
    <dgm:pt modelId="{0BE65E07-746E-4312-8AAE-6A421EDBD9A5}" type="sibTrans" cxnId="{95670323-2BAB-400F-8E6B-9F2EC558731F}">
      <dgm:prSet/>
      <dgm:spPr/>
      <dgm:t>
        <a:bodyPr/>
        <a:lstStyle/>
        <a:p>
          <a:endParaRPr lang="en-US"/>
        </a:p>
      </dgm:t>
    </dgm:pt>
    <dgm:pt modelId="{9CCA3013-5ED9-46C6-9E16-7FB7D7883B2D}" type="pres">
      <dgm:prSet presAssocID="{61AB4E95-0853-4E88-B797-6C766DF7C154}" presName="linear" presStyleCnt="0">
        <dgm:presLayoutVars>
          <dgm:animLvl val="lvl"/>
          <dgm:resizeHandles val="exact"/>
        </dgm:presLayoutVars>
      </dgm:prSet>
      <dgm:spPr/>
    </dgm:pt>
    <dgm:pt modelId="{D814BADD-6A30-4A8A-BC54-EC4A1D5960F2}" type="pres">
      <dgm:prSet presAssocID="{884CB3C4-2CD8-47DF-AC03-A85FF94542C1}" presName="parentText" presStyleLbl="node1" presStyleIdx="0" presStyleCnt="3">
        <dgm:presLayoutVars>
          <dgm:chMax val="0"/>
          <dgm:bulletEnabled val="1"/>
        </dgm:presLayoutVars>
      </dgm:prSet>
      <dgm:spPr/>
    </dgm:pt>
    <dgm:pt modelId="{3451E187-9DB2-41B8-B9A7-A998D756F6DB}" type="pres">
      <dgm:prSet presAssocID="{884CB3C4-2CD8-47DF-AC03-A85FF94542C1}" presName="childText" presStyleLbl="revTx" presStyleIdx="0" presStyleCnt="2" custScaleY="130234">
        <dgm:presLayoutVars>
          <dgm:bulletEnabled val="1"/>
        </dgm:presLayoutVars>
      </dgm:prSet>
      <dgm:spPr/>
    </dgm:pt>
    <dgm:pt modelId="{EFF8625D-3C43-4580-B9DE-68A92389A029}" type="pres">
      <dgm:prSet presAssocID="{03902951-D480-42D9-8AA1-CF3C3FE3F657}" presName="parentText" presStyleLbl="node1" presStyleIdx="1" presStyleCnt="3" custScaleY="60010">
        <dgm:presLayoutVars>
          <dgm:chMax val="0"/>
          <dgm:bulletEnabled val="1"/>
        </dgm:presLayoutVars>
      </dgm:prSet>
      <dgm:spPr/>
    </dgm:pt>
    <dgm:pt modelId="{494FBD5D-93CE-4111-99BD-7F5AD297BE9D}" type="pres">
      <dgm:prSet presAssocID="{03902951-D480-42D9-8AA1-CF3C3FE3F657}" presName="childText" presStyleLbl="revTx" presStyleIdx="1" presStyleCnt="2" custScaleY="198540" custLinFactNeighborY="-2864">
        <dgm:presLayoutVars>
          <dgm:bulletEnabled val="1"/>
        </dgm:presLayoutVars>
      </dgm:prSet>
      <dgm:spPr/>
    </dgm:pt>
    <dgm:pt modelId="{73893E38-A9C6-49CD-8938-5BEB1B88CAD2}" type="pres">
      <dgm:prSet presAssocID="{A83A1D4F-ECF8-4D84-804C-5097611C4C78}" presName="parentText" presStyleLbl="node1" presStyleIdx="2" presStyleCnt="3" custScaleY="66675">
        <dgm:presLayoutVars>
          <dgm:chMax val="0"/>
          <dgm:bulletEnabled val="1"/>
        </dgm:presLayoutVars>
      </dgm:prSet>
      <dgm:spPr/>
    </dgm:pt>
  </dgm:ptLst>
  <dgm:cxnLst>
    <dgm:cxn modelId="{1C351402-D504-4766-9B1A-043FC9F8EA76}" type="presOf" srcId="{03902951-D480-42D9-8AA1-CF3C3FE3F657}" destId="{EFF8625D-3C43-4580-B9DE-68A92389A029}" srcOrd="0" destOrd="0" presId="urn:microsoft.com/office/officeart/2005/8/layout/vList2"/>
    <dgm:cxn modelId="{1D4A2D1D-9B7D-4F16-87C1-E3B325FA7BC1}" srcId="{61AB4E95-0853-4E88-B797-6C766DF7C154}" destId="{884CB3C4-2CD8-47DF-AC03-A85FF94542C1}" srcOrd="0" destOrd="0" parTransId="{748D1CC2-FF53-4FD0-A66C-2DC88BA1F754}" sibTransId="{2CD6499F-F772-422B-A33F-C0FE47A081BC}"/>
    <dgm:cxn modelId="{7A6C0123-BC01-49DA-9D21-93D7EDEE94A6}" type="presOf" srcId="{2AD88CAE-5824-41A1-89FA-7AC761AFDA0D}" destId="{3451E187-9DB2-41B8-B9A7-A998D756F6DB}" srcOrd="0" destOrd="1" presId="urn:microsoft.com/office/officeart/2005/8/layout/vList2"/>
    <dgm:cxn modelId="{95670323-2BAB-400F-8E6B-9F2EC558731F}" srcId="{61AB4E95-0853-4E88-B797-6C766DF7C154}" destId="{A83A1D4F-ECF8-4D84-804C-5097611C4C78}" srcOrd="2" destOrd="0" parTransId="{CF0502F3-5BB7-441E-954A-936AF91B5C36}" sibTransId="{0BE65E07-746E-4312-8AAE-6A421EDBD9A5}"/>
    <dgm:cxn modelId="{D393A237-5F32-4B17-9E96-DEC7ED867C0B}" srcId="{03902951-D480-42D9-8AA1-CF3C3FE3F657}" destId="{E5437690-AE8B-4C2F-9274-C3BD303F1864}" srcOrd="0" destOrd="0" parTransId="{C05B675B-CDDA-4B33-8F49-7DE5F932CC42}" sibTransId="{CC70C927-C60C-45DF-A940-126545E0CCBE}"/>
    <dgm:cxn modelId="{D6B7AC43-10C0-4EA1-B253-99040E01255E}" type="presOf" srcId="{61AB4E95-0853-4E88-B797-6C766DF7C154}" destId="{9CCA3013-5ED9-46C6-9E16-7FB7D7883B2D}" srcOrd="0" destOrd="0" presId="urn:microsoft.com/office/officeart/2005/8/layout/vList2"/>
    <dgm:cxn modelId="{521EEB4B-D27C-4B7C-BDA8-4E1398947942}" type="presOf" srcId="{E5437690-AE8B-4C2F-9274-C3BD303F1864}" destId="{494FBD5D-93CE-4111-99BD-7F5AD297BE9D}" srcOrd="0" destOrd="0" presId="urn:microsoft.com/office/officeart/2005/8/layout/vList2"/>
    <dgm:cxn modelId="{9CE2A655-68AF-43C6-B331-227F2449E9A0}" srcId="{884CB3C4-2CD8-47DF-AC03-A85FF94542C1}" destId="{78A22213-84A0-4DA1-9782-7D94998D97AB}" srcOrd="0" destOrd="0" parTransId="{C5925F6B-21A1-4F29-8829-36726F8F257B}" sibTransId="{DE674E59-F71B-4341-A918-346422096AC8}"/>
    <dgm:cxn modelId="{46301B78-0AA8-405D-8FD5-D3D3BA38C177}" srcId="{61AB4E95-0853-4E88-B797-6C766DF7C154}" destId="{03902951-D480-42D9-8AA1-CF3C3FE3F657}" srcOrd="1" destOrd="0" parTransId="{F6F8FE83-8ED2-4A33-8E01-64623C989145}" sibTransId="{346C5ED9-1155-4E87-A3B5-A93505788EFE}"/>
    <dgm:cxn modelId="{956EA99D-FD6C-4333-AE46-3D56267A6188}" type="presOf" srcId="{78A22213-84A0-4DA1-9782-7D94998D97AB}" destId="{3451E187-9DB2-41B8-B9A7-A998D756F6DB}" srcOrd="0" destOrd="0" presId="urn:microsoft.com/office/officeart/2005/8/layout/vList2"/>
    <dgm:cxn modelId="{4B28EEA9-526E-4EFE-8A9D-F96C672B0552}" type="presOf" srcId="{A83A1D4F-ECF8-4D84-804C-5097611C4C78}" destId="{73893E38-A9C6-49CD-8938-5BEB1B88CAD2}" srcOrd="0" destOrd="0" presId="urn:microsoft.com/office/officeart/2005/8/layout/vList2"/>
    <dgm:cxn modelId="{D99C37F5-6E33-4ED2-8AFC-FDBEC30DF763}" type="presOf" srcId="{884CB3C4-2CD8-47DF-AC03-A85FF94542C1}" destId="{D814BADD-6A30-4A8A-BC54-EC4A1D5960F2}" srcOrd="0" destOrd="0" presId="urn:microsoft.com/office/officeart/2005/8/layout/vList2"/>
    <dgm:cxn modelId="{04411CF8-02D1-4C0B-856D-8E92957F7369}" srcId="{884CB3C4-2CD8-47DF-AC03-A85FF94542C1}" destId="{2AD88CAE-5824-41A1-89FA-7AC761AFDA0D}" srcOrd="1" destOrd="0" parTransId="{8BFA1721-2687-47BC-8AB2-955D5A9DCE88}" sibTransId="{009D7AA4-05CE-4ECF-AFAD-CAF028BE46CA}"/>
    <dgm:cxn modelId="{DA502185-BCD8-4968-A8DF-2B13DCC507B4}" type="presParOf" srcId="{9CCA3013-5ED9-46C6-9E16-7FB7D7883B2D}" destId="{D814BADD-6A30-4A8A-BC54-EC4A1D5960F2}" srcOrd="0" destOrd="0" presId="urn:microsoft.com/office/officeart/2005/8/layout/vList2"/>
    <dgm:cxn modelId="{E0D8F933-1BE5-4BA9-8EF9-ECE7EC609B56}" type="presParOf" srcId="{9CCA3013-5ED9-46C6-9E16-7FB7D7883B2D}" destId="{3451E187-9DB2-41B8-B9A7-A998D756F6DB}" srcOrd="1" destOrd="0" presId="urn:microsoft.com/office/officeart/2005/8/layout/vList2"/>
    <dgm:cxn modelId="{2F0AD63F-0D3F-4EFD-A743-3F54C42F058F}" type="presParOf" srcId="{9CCA3013-5ED9-46C6-9E16-7FB7D7883B2D}" destId="{EFF8625D-3C43-4580-B9DE-68A92389A029}" srcOrd="2" destOrd="0" presId="urn:microsoft.com/office/officeart/2005/8/layout/vList2"/>
    <dgm:cxn modelId="{CF5E8DF8-FDF2-48A0-B6E4-C2E911FB1D0A}" type="presParOf" srcId="{9CCA3013-5ED9-46C6-9E16-7FB7D7883B2D}" destId="{494FBD5D-93CE-4111-99BD-7F5AD297BE9D}" srcOrd="3" destOrd="0" presId="urn:microsoft.com/office/officeart/2005/8/layout/vList2"/>
    <dgm:cxn modelId="{F8936491-FA00-4FFB-93CA-1B81C7B8CD2A}" type="presParOf" srcId="{9CCA3013-5ED9-46C6-9E16-7FB7D7883B2D}" destId="{73893E38-A9C6-49CD-8938-5BEB1B88CAD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89CB0-21FD-4617-87BE-4B408AD1A42E}"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01EDAE7-845A-4F94-B508-E47A9D600BCF}">
      <dgm:prSet/>
      <dgm:spPr/>
      <dgm:t>
        <a:bodyPr/>
        <a:lstStyle/>
        <a:p>
          <a:r>
            <a:rPr lang="en-US"/>
            <a:t>Understand</a:t>
          </a:r>
        </a:p>
      </dgm:t>
    </dgm:pt>
    <dgm:pt modelId="{C2730716-C1BE-4A47-B537-5EB245A83E26}" type="parTrans" cxnId="{40338F0B-EC66-4DCE-A072-14FE8788796E}">
      <dgm:prSet/>
      <dgm:spPr/>
      <dgm:t>
        <a:bodyPr/>
        <a:lstStyle/>
        <a:p>
          <a:endParaRPr lang="en-US"/>
        </a:p>
      </dgm:t>
    </dgm:pt>
    <dgm:pt modelId="{FE7D29B5-28A5-47F3-988B-80C2F3599BB6}" type="sibTrans" cxnId="{40338F0B-EC66-4DCE-A072-14FE8788796E}">
      <dgm:prSet/>
      <dgm:spPr/>
      <dgm:t>
        <a:bodyPr/>
        <a:lstStyle/>
        <a:p>
          <a:endParaRPr lang="en-US"/>
        </a:p>
      </dgm:t>
    </dgm:pt>
    <dgm:pt modelId="{1093A906-7435-430E-BFCC-76AA303A04BA}">
      <dgm:prSet custT="1"/>
      <dgm:spPr/>
      <dgm:t>
        <a:bodyPr/>
        <a:lstStyle/>
        <a:p>
          <a:r>
            <a:rPr lang="en-US" sz="2000"/>
            <a:t>Understand Tribal sovereignty and laws, regulations, policies, and preferences </a:t>
          </a:r>
        </a:p>
      </dgm:t>
    </dgm:pt>
    <dgm:pt modelId="{C977352D-22E3-4B15-A0A9-BF0D8BD42AA0}" type="parTrans" cxnId="{F7EE9C6B-A661-41F6-BBAB-856A9DD655FD}">
      <dgm:prSet/>
      <dgm:spPr/>
      <dgm:t>
        <a:bodyPr/>
        <a:lstStyle/>
        <a:p>
          <a:endParaRPr lang="en-US"/>
        </a:p>
      </dgm:t>
    </dgm:pt>
    <dgm:pt modelId="{78F06F14-18D9-4661-B092-9998603F5315}" type="sibTrans" cxnId="{F7EE9C6B-A661-41F6-BBAB-856A9DD655FD}">
      <dgm:prSet/>
      <dgm:spPr/>
      <dgm:t>
        <a:bodyPr/>
        <a:lstStyle/>
        <a:p>
          <a:endParaRPr lang="en-US"/>
        </a:p>
      </dgm:t>
    </dgm:pt>
    <dgm:pt modelId="{7C559E70-5B73-4667-91CC-6CD8A252CD90}">
      <dgm:prSet/>
      <dgm:spPr/>
      <dgm:t>
        <a:bodyPr/>
        <a:lstStyle/>
        <a:p>
          <a:r>
            <a:rPr lang="en-US"/>
            <a:t>Engage</a:t>
          </a:r>
        </a:p>
      </dgm:t>
    </dgm:pt>
    <dgm:pt modelId="{2B872E11-E1C3-46D9-9B38-0B6315DBF95C}" type="parTrans" cxnId="{711C1E04-C528-4435-9150-D441A2A1584E}">
      <dgm:prSet/>
      <dgm:spPr/>
      <dgm:t>
        <a:bodyPr/>
        <a:lstStyle/>
        <a:p>
          <a:endParaRPr lang="en-US"/>
        </a:p>
      </dgm:t>
    </dgm:pt>
    <dgm:pt modelId="{B258E07D-1938-4D71-B7BA-A8E298594F7A}" type="sibTrans" cxnId="{711C1E04-C528-4435-9150-D441A2A1584E}">
      <dgm:prSet/>
      <dgm:spPr/>
      <dgm:t>
        <a:bodyPr/>
        <a:lstStyle/>
        <a:p>
          <a:endParaRPr lang="en-US"/>
        </a:p>
      </dgm:t>
    </dgm:pt>
    <dgm:pt modelId="{8AC96D5A-A4A7-48D0-A880-85509B486151}">
      <dgm:prSet custT="1"/>
      <dgm:spPr/>
      <dgm:t>
        <a:bodyPr/>
        <a:lstStyle/>
        <a:p>
          <a:pPr rtl="0"/>
          <a:r>
            <a:rPr lang="en-US" sz="2000" b="0" dirty="0"/>
            <a:t>Engage early with Tribes when developing a data management and sharing plan, before research begins</a:t>
          </a:r>
          <a:r>
            <a:rPr lang="en-US" sz="2000" b="0" dirty="0">
              <a:latin typeface="Calibri Light" panose="020F0302020204030204"/>
            </a:rPr>
            <a:t>, and continue throughout research</a:t>
          </a:r>
          <a:endParaRPr lang="en-US" sz="2000" b="0" dirty="0"/>
        </a:p>
      </dgm:t>
    </dgm:pt>
    <dgm:pt modelId="{C21752B1-0E27-420D-A650-074CE36889E3}" type="parTrans" cxnId="{BB94C71A-7DA7-4766-8C22-CE61B372EA04}">
      <dgm:prSet/>
      <dgm:spPr/>
      <dgm:t>
        <a:bodyPr/>
        <a:lstStyle/>
        <a:p>
          <a:endParaRPr lang="en-US"/>
        </a:p>
      </dgm:t>
    </dgm:pt>
    <dgm:pt modelId="{0FD46F6E-4FE7-48CC-A80B-5CEDAE24C2E8}" type="sibTrans" cxnId="{BB94C71A-7DA7-4766-8C22-CE61B372EA04}">
      <dgm:prSet/>
      <dgm:spPr/>
      <dgm:t>
        <a:bodyPr/>
        <a:lstStyle/>
        <a:p>
          <a:endParaRPr lang="en-US"/>
        </a:p>
      </dgm:t>
    </dgm:pt>
    <dgm:pt modelId="{3358D3E0-8E11-4E03-B6A0-BD253647049A}">
      <dgm:prSet/>
      <dgm:spPr/>
      <dgm:t>
        <a:bodyPr/>
        <a:lstStyle/>
        <a:p>
          <a:r>
            <a:rPr lang="en-US">
              <a:latin typeface="Calibri Light" panose="020F0302020204030204"/>
            </a:rPr>
            <a:t>Establish</a:t>
          </a:r>
          <a:endParaRPr lang="en-US"/>
        </a:p>
      </dgm:t>
    </dgm:pt>
    <dgm:pt modelId="{E6707751-9841-4B76-AEA5-510D7D9110D1}" type="parTrans" cxnId="{D7978B2B-673A-4B19-8D00-61E08AE5EF22}">
      <dgm:prSet/>
      <dgm:spPr/>
      <dgm:t>
        <a:bodyPr/>
        <a:lstStyle/>
        <a:p>
          <a:endParaRPr lang="en-US"/>
        </a:p>
      </dgm:t>
    </dgm:pt>
    <dgm:pt modelId="{405D3E14-5577-4210-A67F-FC495C0B5515}" type="sibTrans" cxnId="{D7978B2B-673A-4B19-8D00-61E08AE5EF22}">
      <dgm:prSet/>
      <dgm:spPr/>
      <dgm:t>
        <a:bodyPr/>
        <a:lstStyle/>
        <a:p>
          <a:endParaRPr lang="en-US"/>
        </a:p>
      </dgm:t>
    </dgm:pt>
    <dgm:pt modelId="{BD515885-B69E-4AB9-AC57-91F01F12799A}">
      <dgm:prSet custT="1"/>
      <dgm:spPr/>
      <dgm:t>
        <a:bodyPr/>
        <a:lstStyle/>
        <a:p>
          <a:r>
            <a:rPr lang="en-US" sz="2000"/>
            <a:t>Establish mutually beneficial partnerships </a:t>
          </a:r>
        </a:p>
      </dgm:t>
    </dgm:pt>
    <dgm:pt modelId="{463D9801-FA4A-4F8C-88FF-B5737B816F15}" type="parTrans" cxnId="{035CBEC8-FB53-4582-81C5-FAFC60012B0D}">
      <dgm:prSet/>
      <dgm:spPr/>
      <dgm:t>
        <a:bodyPr/>
        <a:lstStyle/>
        <a:p>
          <a:endParaRPr lang="en-US"/>
        </a:p>
      </dgm:t>
    </dgm:pt>
    <dgm:pt modelId="{E022BE7E-ABC1-4E13-93DB-24DACB322F0E}" type="sibTrans" cxnId="{035CBEC8-FB53-4582-81C5-FAFC60012B0D}">
      <dgm:prSet/>
      <dgm:spPr/>
      <dgm:t>
        <a:bodyPr/>
        <a:lstStyle/>
        <a:p>
          <a:endParaRPr lang="en-US"/>
        </a:p>
      </dgm:t>
    </dgm:pt>
    <dgm:pt modelId="{B4024ECF-437A-4AF4-ABF7-2C4EF0044061}">
      <dgm:prSet/>
      <dgm:spPr/>
      <dgm:t>
        <a:bodyPr/>
        <a:lstStyle/>
        <a:p>
          <a:r>
            <a:rPr lang="en-US">
              <a:latin typeface="Calibri Light" panose="020F0302020204030204"/>
            </a:rPr>
            <a:t>Agree</a:t>
          </a:r>
          <a:endParaRPr lang="en-US"/>
        </a:p>
      </dgm:t>
    </dgm:pt>
    <dgm:pt modelId="{614F4507-0F77-4615-8CFD-EEB4BCC1011D}" type="parTrans" cxnId="{18F602E9-9658-4EA1-82FB-A84BF75BBC20}">
      <dgm:prSet/>
      <dgm:spPr/>
      <dgm:t>
        <a:bodyPr/>
        <a:lstStyle/>
        <a:p>
          <a:endParaRPr lang="en-US"/>
        </a:p>
      </dgm:t>
    </dgm:pt>
    <dgm:pt modelId="{A61A294B-5872-49D4-A9DD-7889D2607B67}" type="sibTrans" cxnId="{18F602E9-9658-4EA1-82FB-A84BF75BBC20}">
      <dgm:prSet/>
      <dgm:spPr/>
      <dgm:t>
        <a:bodyPr/>
        <a:lstStyle/>
        <a:p>
          <a:endParaRPr lang="en-US"/>
        </a:p>
      </dgm:t>
    </dgm:pt>
    <dgm:pt modelId="{9A082E3B-4512-4A7B-ACE0-15DDCC19FBC7}">
      <dgm:prSet custT="1"/>
      <dgm:spPr/>
      <dgm:t>
        <a:bodyPr/>
        <a:lstStyle/>
        <a:p>
          <a:pPr rtl="0"/>
          <a:r>
            <a:rPr lang="en-US" sz="2000">
              <a:latin typeface="Calibri Light" panose="020F0302020204030204"/>
            </a:rPr>
            <a:t>Agree who</a:t>
          </a:r>
          <a:r>
            <a:rPr lang="en-US" sz="2000"/>
            <a:t> will manage data (e.g., Tribe, researcher, trusted 3rd party)</a:t>
          </a:r>
        </a:p>
      </dgm:t>
    </dgm:pt>
    <dgm:pt modelId="{58817C3D-B35E-40F8-BA71-75A88A7B84D2}" type="parTrans" cxnId="{F6D1AEC7-B5DA-461A-BCBA-A753A4EF2B6F}">
      <dgm:prSet/>
      <dgm:spPr/>
      <dgm:t>
        <a:bodyPr/>
        <a:lstStyle/>
        <a:p>
          <a:endParaRPr lang="en-US"/>
        </a:p>
      </dgm:t>
    </dgm:pt>
    <dgm:pt modelId="{E4FD7AE0-36A6-4C24-8283-D39CB0EE1CDC}" type="sibTrans" cxnId="{F6D1AEC7-B5DA-461A-BCBA-A753A4EF2B6F}">
      <dgm:prSet/>
      <dgm:spPr/>
      <dgm:t>
        <a:bodyPr/>
        <a:lstStyle/>
        <a:p>
          <a:endParaRPr lang="en-US"/>
        </a:p>
      </dgm:t>
    </dgm:pt>
    <dgm:pt modelId="{60F5D438-3C6A-42F8-BD28-C5ECAF03A403}">
      <dgm:prSet/>
      <dgm:spPr/>
      <dgm:t>
        <a:bodyPr/>
        <a:lstStyle/>
        <a:p>
          <a:r>
            <a:rPr lang="en-US"/>
            <a:t>Consider</a:t>
          </a:r>
        </a:p>
      </dgm:t>
    </dgm:pt>
    <dgm:pt modelId="{2EAD50E7-A4EE-425E-A3C9-1DEC6F2BAB4B}" type="parTrans" cxnId="{039C7FA4-ED50-4315-B80A-79AFD10E12F8}">
      <dgm:prSet/>
      <dgm:spPr/>
      <dgm:t>
        <a:bodyPr/>
        <a:lstStyle/>
        <a:p>
          <a:endParaRPr lang="en-US"/>
        </a:p>
      </dgm:t>
    </dgm:pt>
    <dgm:pt modelId="{314BF374-9473-47E1-9B49-0CECAA0AF8D8}" type="sibTrans" cxnId="{039C7FA4-ED50-4315-B80A-79AFD10E12F8}">
      <dgm:prSet/>
      <dgm:spPr/>
      <dgm:t>
        <a:bodyPr/>
        <a:lstStyle/>
        <a:p>
          <a:endParaRPr lang="en-US"/>
        </a:p>
      </dgm:t>
    </dgm:pt>
    <dgm:pt modelId="{C7835CC6-734B-438A-836A-F99E38375456}">
      <dgm:prSet custT="1"/>
      <dgm:spPr/>
      <dgm:t>
        <a:bodyPr/>
        <a:lstStyle/>
        <a:p>
          <a:r>
            <a:rPr lang="en-US" sz="2000"/>
            <a:t>Consider additional protections, as necessary </a:t>
          </a:r>
        </a:p>
      </dgm:t>
    </dgm:pt>
    <dgm:pt modelId="{1E0B5BB5-E768-4FD3-A923-5BBC8E3F803A}" type="parTrans" cxnId="{B1442448-85C8-45DD-894B-C1D121634E59}">
      <dgm:prSet/>
      <dgm:spPr/>
      <dgm:t>
        <a:bodyPr/>
        <a:lstStyle/>
        <a:p>
          <a:endParaRPr lang="en-US"/>
        </a:p>
      </dgm:t>
    </dgm:pt>
    <dgm:pt modelId="{9164CFD6-A977-443D-8D18-E2DF3977856E}" type="sibTrans" cxnId="{B1442448-85C8-45DD-894B-C1D121634E59}">
      <dgm:prSet/>
      <dgm:spPr/>
      <dgm:t>
        <a:bodyPr/>
        <a:lstStyle/>
        <a:p>
          <a:endParaRPr lang="en-US"/>
        </a:p>
      </dgm:t>
    </dgm:pt>
    <dgm:pt modelId="{62BD94E1-48E7-425F-8960-72ACA6C6DEF2}" type="pres">
      <dgm:prSet presAssocID="{8DD89CB0-21FD-4617-87BE-4B408AD1A42E}" presName="Name0" presStyleCnt="0">
        <dgm:presLayoutVars>
          <dgm:dir/>
          <dgm:animLvl val="lvl"/>
          <dgm:resizeHandles val="exact"/>
        </dgm:presLayoutVars>
      </dgm:prSet>
      <dgm:spPr/>
    </dgm:pt>
    <dgm:pt modelId="{A94BDAE6-4308-4BCE-84F6-A20DFC9EA181}" type="pres">
      <dgm:prSet presAssocID="{60F5D438-3C6A-42F8-BD28-C5ECAF03A403}" presName="boxAndChildren" presStyleCnt="0"/>
      <dgm:spPr/>
    </dgm:pt>
    <dgm:pt modelId="{C2902599-A85C-4478-BB11-660BBE7AADBD}" type="pres">
      <dgm:prSet presAssocID="{60F5D438-3C6A-42F8-BD28-C5ECAF03A403}" presName="parentTextBox" presStyleLbl="alignNode1" presStyleIdx="0" presStyleCnt="5"/>
      <dgm:spPr/>
    </dgm:pt>
    <dgm:pt modelId="{DFE9B480-865B-4642-B2EB-8344604714E4}" type="pres">
      <dgm:prSet presAssocID="{60F5D438-3C6A-42F8-BD28-C5ECAF03A403}" presName="descendantBox" presStyleLbl="bgAccFollowNode1" presStyleIdx="0" presStyleCnt="5"/>
      <dgm:spPr/>
    </dgm:pt>
    <dgm:pt modelId="{7E01702E-A6A6-4585-B0ED-0D59A571D952}" type="pres">
      <dgm:prSet presAssocID="{A61A294B-5872-49D4-A9DD-7889D2607B67}" presName="sp" presStyleCnt="0"/>
      <dgm:spPr/>
    </dgm:pt>
    <dgm:pt modelId="{A35834DB-FC8A-4463-8513-93D72DBF8707}" type="pres">
      <dgm:prSet presAssocID="{B4024ECF-437A-4AF4-ABF7-2C4EF0044061}" presName="arrowAndChildren" presStyleCnt="0"/>
      <dgm:spPr/>
    </dgm:pt>
    <dgm:pt modelId="{4CDAD8BB-E7E1-478F-AB80-44F9676B706D}" type="pres">
      <dgm:prSet presAssocID="{B4024ECF-437A-4AF4-ABF7-2C4EF0044061}" presName="parentTextArrow" presStyleLbl="node1" presStyleIdx="0" presStyleCnt="0"/>
      <dgm:spPr/>
    </dgm:pt>
    <dgm:pt modelId="{22FBF2D7-E75B-4A76-A148-11AE1C559B4A}" type="pres">
      <dgm:prSet presAssocID="{B4024ECF-437A-4AF4-ABF7-2C4EF0044061}" presName="arrow" presStyleLbl="alignNode1" presStyleIdx="1" presStyleCnt="5"/>
      <dgm:spPr/>
    </dgm:pt>
    <dgm:pt modelId="{A17EF806-9FBA-46D2-807E-2A0A4D3A7CCB}" type="pres">
      <dgm:prSet presAssocID="{B4024ECF-437A-4AF4-ABF7-2C4EF0044061}" presName="descendantArrow" presStyleLbl="bgAccFollowNode1" presStyleIdx="1" presStyleCnt="5"/>
      <dgm:spPr/>
    </dgm:pt>
    <dgm:pt modelId="{3751BD3C-12B0-4B29-B6ED-D611D77662C5}" type="pres">
      <dgm:prSet presAssocID="{405D3E14-5577-4210-A67F-FC495C0B5515}" presName="sp" presStyleCnt="0"/>
      <dgm:spPr/>
    </dgm:pt>
    <dgm:pt modelId="{6F7A1954-A1B4-456B-A387-2A4B17F66E1B}" type="pres">
      <dgm:prSet presAssocID="{3358D3E0-8E11-4E03-B6A0-BD253647049A}" presName="arrowAndChildren" presStyleCnt="0"/>
      <dgm:spPr/>
    </dgm:pt>
    <dgm:pt modelId="{D8869F62-A8BE-4D29-87B9-94EFCC198C03}" type="pres">
      <dgm:prSet presAssocID="{3358D3E0-8E11-4E03-B6A0-BD253647049A}" presName="parentTextArrow" presStyleLbl="node1" presStyleIdx="0" presStyleCnt="0"/>
      <dgm:spPr/>
    </dgm:pt>
    <dgm:pt modelId="{4581D28F-A1E7-4E18-85D9-BF1C7CB58387}" type="pres">
      <dgm:prSet presAssocID="{3358D3E0-8E11-4E03-B6A0-BD253647049A}" presName="arrow" presStyleLbl="alignNode1" presStyleIdx="2" presStyleCnt="5"/>
      <dgm:spPr/>
    </dgm:pt>
    <dgm:pt modelId="{0337BFBA-395E-4D43-A8E4-760274B2A7A3}" type="pres">
      <dgm:prSet presAssocID="{3358D3E0-8E11-4E03-B6A0-BD253647049A}" presName="descendantArrow" presStyleLbl="bgAccFollowNode1" presStyleIdx="2" presStyleCnt="5"/>
      <dgm:spPr/>
    </dgm:pt>
    <dgm:pt modelId="{52A1C94E-3A11-4C6B-AACA-AAC5C2076C66}" type="pres">
      <dgm:prSet presAssocID="{B258E07D-1938-4D71-B7BA-A8E298594F7A}" presName="sp" presStyleCnt="0"/>
      <dgm:spPr/>
    </dgm:pt>
    <dgm:pt modelId="{3EE856BB-B501-435F-9092-A10BCA53A83E}" type="pres">
      <dgm:prSet presAssocID="{7C559E70-5B73-4667-91CC-6CD8A252CD90}" presName="arrowAndChildren" presStyleCnt="0"/>
      <dgm:spPr/>
    </dgm:pt>
    <dgm:pt modelId="{EE76F27E-2BA6-4225-ACF9-A4DA80B04366}" type="pres">
      <dgm:prSet presAssocID="{7C559E70-5B73-4667-91CC-6CD8A252CD90}" presName="parentTextArrow" presStyleLbl="node1" presStyleIdx="0" presStyleCnt="0"/>
      <dgm:spPr/>
    </dgm:pt>
    <dgm:pt modelId="{EB2EA8C1-96F0-4E66-A00A-CD199B2CB38F}" type="pres">
      <dgm:prSet presAssocID="{7C559E70-5B73-4667-91CC-6CD8A252CD90}" presName="arrow" presStyleLbl="alignNode1" presStyleIdx="3" presStyleCnt="5"/>
      <dgm:spPr/>
    </dgm:pt>
    <dgm:pt modelId="{0935AC07-F49A-49D1-A81A-FE7C2E61AF24}" type="pres">
      <dgm:prSet presAssocID="{7C559E70-5B73-4667-91CC-6CD8A252CD90}" presName="descendantArrow" presStyleLbl="bgAccFollowNode1" presStyleIdx="3" presStyleCnt="5"/>
      <dgm:spPr/>
    </dgm:pt>
    <dgm:pt modelId="{A1DAECC8-3792-4B2D-8509-613B616F772F}" type="pres">
      <dgm:prSet presAssocID="{FE7D29B5-28A5-47F3-988B-80C2F3599BB6}" presName="sp" presStyleCnt="0"/>
      <dgm:spPr/>
    </dgm:pt>
    <dgm:pt modelId="{6B30C020-BBA6-46E2-8010-1CCFEB77159E}" type="pres">
      <dgm:prSet presAssocID="{601EDAE7-845A-4F94-B508-E47A9D600BCF}" presName="arrowAndChildren" presStyleCnt="0"/>
      <dgm:spPr/>
    </dgm:pt>
    <dgm:pt modelId="{42ED8159-EF2C-4FFE-A65B-1743B119499D}" type="pres">
      <dgm:prSet presAssocID="{601EDAE7-845A-4F94-B508-E47A9D600BCF}" presName="parentTextArrow" presStyleLbl="node1" presStyleIdx="0" presStyleCnt="0"/>
      <dgm:spPr/>
    </dgm:pt>
    <dgm:pt modelId="{8EEEF5FB-B078-4E9C-838C-03ADACFCFC75}" type="pres">
      <dgm:prSet presAssocID="{601EDAE7-845A-4F94-B508-E47A9D600BCF}" presName="arrow" presStyleLbl="alignNode1" presStyleIdx="4" presStyleCnt="5"/>
      <dgm:spPr/>
    </dgm:pt>
    <dgm:pt modelId="{C4BC4E25-6AC1-4EC5-AF8C-528ADFEAECA2}" type="pres">
      <dgm:prSet presAssocID="{601EDAE7-845A-4F94-B508-E47A9D600BCF}" presName="descendantArrow" presStyleLbl="bgAccFollowNode1" presStyleIdx="4" presStyleCnt="5"/>
      <dgm:spPr/>
    </dgm:pt>
  </dgm:ptLst>
  <dgm:cxnLst>
    <dgm:cxn modelId="{711C1E04-C528-4435-9150-D441A2A1584E}" srcId="{8DD89CB0-21FD-4617-87BE-4B408AD1A42E}" destId="{7C559E70-5B73-4667-91CC-6CD8A252CD90}" srcOrd="1" destOrd="0" parTransId="{2B872E11-E1C3-46D9-9B38-0B6315DBF95C}" sibTransId="{B258E07D-1938-4D71-B7BA-A8E298594F7A}"/>
    <dgm:cxn modelId="{54BBD904-56FF-4FAE-BC52-9D7711B50204}" type="presOf" srcId="{1093A906-7435-430E-BFCC-76AA303A04BA}" destId="{C4BC4E25-6AC1-4EC5-AF8C-528ADFEAECA2}" srcOrd="0" destOrd="0" presId="urn:microsoft.com/office/officeart/2016/7/layout/VerticalDownArrowProcess"/>
    <dgm:cxn modelId="{40338F0B-EC66-4DCE-A072-14FE8788796E}" srcId="{8DD89CB0-21FD-4617-87BE-4B408AD1A42E}" destId="{601EDAE7-845A-4F94-B508-E47A9D600BCF}" srcOrd="0" destOrd="0" parTransId="{C2730716-C1BE-4A47-B537-5EB245A83E26}" sibTransId="{FE7D29B5-28A5-47F3-988B-80C2F3599BB6}"/>
    <dgm:cxn modelId="{93D39213-6558-48C2-8287-0B4C06141701}" type="presOf" srcId="{601EDAE7-845A-4F94-B508-E47A9D600BCF}" destId="{8EEEF5FB-B078-4E9C-838C-03ADACFCFC75}" srcOrd="1" destOrd="0" presId="urn:microsoft.com/office/officeart/2016/7/layout/VerticalDownArrowProcess"/>
    <dgm:cxn modelId="{617E1617-495B-4682-BFCA-BCE7943B7C86}" type="presOf" srcId="{C7835CC6-734B-438A-836A-F99E38375456}" destId="{DFE9B480-865B-4642-B2EB-8344604714E4}" srcOrd="0" destOrd="0" presId="urn:microsoft.com/office/officeart/2016/7/layout/VerticalDownArrowProcess"/>
    <dgm:cxn modelId="{BB94C71A-7DA7-4766-8C22-CE61B372EA04}" srcId="{7C559E70-5B73-4667-91CC-6CD8A252CD90}" destId="{8AC96D5A-A4A7-48D0-A880-85509B486151}" srcOrd="0" destOrd="0" parTransId="{C21752B1-0E27-420D-A650-074CE36889E3}" sibTransId="{0FD46F6E-4FE7-48CC-A80B-5CEDAE24C2E8}"/>
    <dgm:cxn modelId="{F239BB1F-D981-4F3D-91D3-E7CD687DFCE6}" type="presOf" srcId="{8DD89CB0-21FD-4617-87BE-4B408AD1A42E}" destId="{62BD94E1-48E7-425F-8960-72ACA6C6DEF2}" srcOrd="0" destOrd="0" presId="urn:microsoft.com/office/officeart/2016/7/layout/VerticalDownArrowProcess"/>
    <dgm:cxn modelId="{5C6A7621-6CA2-4AB8-A24F-0F61302A4248}" type="presOf" srcId="{601EDAE7-845A-4F94-B508-E47A9D600BCF}" destId="{42ED8159-EF2C-4FFE-A65B-1743B119499D}" srcOrd="0" destOrd="0" presId="urn:microsoft.com/office/officeart/2016/7/layout/VerticalDownArrowProcess"/>
    <dgm:cxn modelId="{D7978B2B-673A-4B19-8D00-61E08AE5EF22}" srcId="{8DD89CB0-21FD-4617-87BE-4B408AD1A42E}" destId="{3358D3E0-8E11-4E03-B6A0-BD253647049A}" srcOrd="2" destOrd="0" parTransId="{E6707751-9841-4B76-AEA5-510D7D9110D1}" sibTransId="{405D3E14-5577-4210-A67F-FC495C0B5515}"/>
    <dgm:cxn modelId="{4EB10634-7E9C-4E3D-9815-543075BCF901}" type="presOf" srcId="{BD515885-B69E-4AB9-AC57-91F01F12799A}" destId="{0337BFBA-395E-4D43-A8E4-760274B2A7A3}" srcOrd="0" destOrd="0" presId="urn:microsoft.com/office/officeart/2016/7/layout/VerticalDownArrowProcess"/>
    <dgm:cxn modelId="{BFF19841-C0DD-498C-8B18-E0249D825D69}" type="presOf" srcId="{9A082E3B-4512-4A7B-ACE0-15DDCC19FBC7}" destId="{A17EF806-9FBA-46D2-807E-2A0A4D3A7CCB}" srcOrd="0" destOrd="0" presId="urn:microsoft.com/office/officeart/2016/7/layout/VerticalDownArrowProcess"/>
    <dgm:cxn modelId="{2697A061-5494-4FEA-9521-A741F078ED57}" type="presOf" srcId="{7C559E70-5B73-4667-91CC-6CD8A252CD90}" destId="{EB2EA8C1-96F0-4E66-A00A-CD199B2CB38F}" srcOrd="1" destOrd="0" presId="urn:microsoft.com/office/officeart/2016/7/layout/VerticalDownArrowProcess"/>
    <dgm:cxn modelId="{2396E546-552B-4757-BC05-5E089FDCDD19}" type="presOf" srcId="{3358D3E0-8E11-4E03-B6A0-BD253647049A}" destId="{D8869F62-A8BE-4D29-87B9-94EFCC198C03}" srcOrd="0" destOrd="0" presId="urn:microsoft.com/office/officeart/2016/7/layout/VerticalDownArrowProcess"/>
    <dgm:cxn modelId="{B1442448-85C8-45DD-894B-C1D121634E59}" srcId="{60F5D438-3C6A-42F8-BD28-C5ECAF03A403}" destId="{C7835CC6-734B-438A-836A-F99E38375456}" srcOrd="0" destOrd="0" parTransId="{1E0B5BB5-E768-4FD3-A923-5BBC8E3F803A}" sibTransId="{9164CFD6-A977-443D-8D18-E2DF3977856E}"/>
    <dgm:cxn modelId="{F7EE9C6B-A661-41F6-BBAB-856A9DD655FD}" srcId="{601EDAE7-845A-4F94-B508-E47A9D600BCF}" destId="{1093A906-7435-430E-BFCC-76AA303A04BA}" srcOrd="0" destOrd="0" parTransId="{C977352D-22E3-4B15-A0A9-BF0D8BD42AA0}" sibTransId="{78F06F14-18D9-4661-B092-9998603F5315}"/>
    <dgm:cxn modelId="{566C4750-B2D7-47A0-B7EE-8C001F59D63C}" type="presOf" srcId="{7C559E70-5B73-4667-91CC-6CD8A252CD90}" destId="{EE76F27E-2BA6-4225-ACF9-A4DA80B04366}" srcOrd="0" destOrd="0" presId="urn:microsoft.com/office/officeart/2016/7/layout/VerticalDownArrowProcess"/>
    <dgm:cxn modelId="{A43C7C70-6073-4741-BF07-160326ECF501}" type="presOf" srcId="{B4024ECF-437A-4AF4-ABF7-2C4EF0044061}" destId="{22FBF2D7-E75B-4A76-A148-11AE1C559B4A}" srcOrd="1" destOrd="0" presId="urn:microsoft.com/office/officeart/2016/7/layout/VerticalDownArrowProcess"/>
    <dgm:cxn modelId="{B16B727E-3926-4C18-9E04-FD3465D05563}" type="presOf" srcId="{B4024ECF-437A-4AF4-ABF7-2C4EF0044061}" destId="{4CDAD8BB-E7E1-478F-AB80-44F9676B706D}" srcOrd="0" destOrd="0" presId="urn:microsoft.com/office/officeart/2016/7/layout/VerticalDownArrowProcess"/>
    <dgm:cxn modelId="{CF303299-8FFD-4B04-89CE-38A36E82168A}" type="presOf" srcId="{60F5D438-3C6A-42F8-BD28-C5ECAF03A403}" destId="{C2902599-A85C-4478-BB11-660BBE7AADBD}" srcOrd="0" destOrd="0" presId="urn:microsoft.com/office/officeart/2016/7/layout/VerticalDownArrowProcess"/>
    <dgm:cxn modelId="{E245529C-B563-4833-A399-D408E1283B94}" type="presOf" srcId="{3358D3E0-8E11-4E03-B6A0-BD253647049A}" destId="{4581D28F-A1E7-4E18-85D9-BF1C7CB58387}" srcOrd="1" destOrd="0" presId="urn:microsoft.com/office/officeart/2016/7/layout/VerticalDownArrowProcess"/>
    <dgm:cxn modelId="{039C7FA4-ED50-4315-B80A-79AFD10E12F8}" srcId="{8DD89CB0-21FD-4617-87BE-4B408AD1A42E}" destId="{60F5D438-3C6A-42F8-BD28-C5ECAF03A403}" srcOrd="4" destOrd="0" parTransId="{2EAD50E7-A4EE-425E-A3C9-1DEC6F2BAB4B}" sibTransId="{314BF374-9473-47E1-9B49-0CECAA0AF8D8}"/>
    <dgm:cxn modelId="{F6D1AEC7-B5DA-461A-BCBA-A753A4EF2B6F}" srcId="{B4024ECF-437A-4AF4-ABF7-2C4EF0044061}" destId="{9A082E3B-4512-4A7B-ACE0-15DDCC19FBC7}" srcOrd="0" destOrd="0" parTransId="{58817C3D-B35E-40F8-BA71-75A88A7B84D2}" sibTransId="{E4FD7AE0-36A6-4C24-8283-D39CB0EE1CDC}"/>
    <dgm:cxn modelId="{035CBEC8-FB53-4582-81C5-FAFC60012B0D}" srcId="{3358D3E0-8E11-4E03-B6A0-BD253647049A}" destId="{BD515885-B69E-4AB9-AC57-91F01F12799A}" srcOrd="0" destOrd="0" parTransId="{463D9801-FA4A-4F8C-88FF-B5737B816F15}" sibTransId="{E022BE7E-ABC1-4E13-93DB-24DACB322F0E}"/>
    <dgm:cxn modelId="{C90355D7-8E8D-45DA-878C-701913A44779}" type="presOf" srcId="{8AC96D5A-A4A7-48D0-A880-85509B486151}" destId="{0935AC07-F49A-49D1-A81A-FE7C2E61AF24}" srcOrd="0" destOrd="0" presId="urn:microsoft.com/office/officeart/2016/7/layout/VerticalDownArrowProcess"/>
    <dgm:cxn modelId="{18F602E9-9658-4EA1-82FB-A84BF75BBC20}" srcId="{8DD89CB0-21FD-4617-87BE-4B408AD1A42E}" destId="{B4024ECF-437A-4AF4-ABF7-2C4EF0044061}" srcOrd="3" destOrd="0" parTransId="{614F4507-0F77-4615-8CFD-EEB4BCC1011D}" sibTransId="{A61A294B-5872-49D4-A9DD-7889D2607B67}"/>
    <dgm:cxn modelId="{3BB36913-A97A-408A-963E-449578C6B8C8}" type="presParOf" srcId="{62BD94E1-48E7-425F-8960-72ACA6C6DEF2}" destId="{A94BDAE6-4308-4BCE-84F6-A20DFC9EA181}" srcOrd="0" destOrd="0" presId="urn:microsoft.com/office/officeart/2016/7/layout/VerticalDownArrowProcess"/>
    <dgm:cxn modelId="{F6CFAC83-4E73-44B3-8C41-B39A81D918C3}" type="presParOf" srcId="{A94BDAE6-4308-4BCE-84F6-A20DFC9EA181}" destId="{C2902599-A85C-4478-BB11-660BBE7AADBD}" srcOrd="0" destOrd="0" presId="urn:microsoft.com/office/officeart/2016/7/layout/VerticalDownArrowProcess"/>
    <dgm:cxn modelId="{41651F74-B16F-469B-B2ED-FAB2879D51C1}" type="presParOf" srcId="{A94BDAE6-4308-4BCE-84F6-A20DFC9EA181}" destId="{DFE9B480-865B-4642-B2EB-8344604714E4}" srcOrd="1" destOrd="0" presId="urn:microsoft.com/office/officeart/2016/7/layout/VerticalDownArrowProcess"/>
    <dgm:cxn modelId="{C768926E-1784-465A-B759-84EE2474B318}" type="presParOf" srcId="{62BD94E1-48E7-425F-8960-72ACA6C6DEF2}" destId="{7E01702E-A6A6-4585-B0ED-0D59A571D952}" srcOrd="1" destOrd="0" presId="urn:microsoft.com/office/officeart/2016/7/layout/VerticalDownArrowProcess"/>
    <dgm:cxn modelId="{92CD2151-84E2-4D21-AE55-6EF8B5B874B5}" type="presParOf" srcId="{62BD94E1-48E7-425F-8960-72ACA6C6DEF2}" destId="{A35834DB-FC8A-4463-8513-93D72DBF8707}" srcOrd="2" destOrd="0" presId="urn:microsoft.com/office/officeart/2016/7/layout/VerticalDownArrowProcess"/>
    <dgm:cxn modelId="{EDA03A99-FBE7-47B3-976C-18C6E6A0CFE2}" type="presParOf" srcId="{A35834DB-FC8A-4463-8513-93D72DBF8707}" destId="{4CDAD8BB-E7E1-478F-AB80-44F9676B706D}" srcOrd="0" destOrd="0" presId="urn:microsoft.com/office/officeart/2016/7/layout/VerticalDownArrowProcess"/>
    <dgm:cxn modelId="{6292C56C-D275-4686-A580-2D4E0FDAC0A9}" type="presParOf" srcId="{A35834DB-FC8A-4463-8513-93D72DBF8707}" destId="{22FBF2D7-E75B-4A76-A148-11AE1C559B4A}" srcOrd="1" destOrd="0" presId="urn:microsoft.com/office/officeart/2016/7/layout/VerticalDownArrowProcess"/>
    <dgm:cxn modelId="{9017C341-496C-4F3C-A1E2-4ACF962C2242}" type="presParOf" srcId="{A35834DB-FC8A-4463-8513-93D72DBF8707}" destId="{A17EF806-9FBA-46D2-807E-2A0A4D3A7CCB}" srcOrd="2" destOrd="0" presId="urn:microsoft.com/office/officeart/2016/7/layout/VerticalDownArrowProcess"/>
    <dgm:cxn modelId="{3C9B880A-6FB5-4A7F-AADE-8F14EC4F193C}" type="presParOf" srcId="{62BD94E1-48E7-425F-8960-72ACA6C6DEF2}" destId="{3751BD3C-12B0-4B29-B6ED-D611D77662C5}" srcOrd="3" destOrd="0" presId="urn:microsoft.com/office/officeart/2016/7/layout/VerticalDownArrowProcess"/>
    <dgm:cxn modelId="{7DF32821-138E-44EC-BBFC-BCC60FA79452}" type="presParOf" srcId="{62BD94E1-48E7-425F-8960-72ACA6C6DEF2}" destId="{6F7A1954-A1B4-456B-A387-2A4B17F66E1B}" srcOrd="4" destOrd="0" presId="urn:microsoft.com/office/officeart/2016/7/layout/VerticalDownArrowProcess"/>
    <dgm:cxn modelId="{2518BCC3-8C06-4E7F-A366-853ED2EA00AD}" type="presParOf" srcId="{6F7A1954-A1B4-456B-A387-2A4B17F66E1B}" destId="{D8869F62-A8BE-4D29-87B9-94EFCC198C03}" srcOrd="0" destOrd="0" presId="urn:microsoft.com/office/officeart/2016/7/layout/VerticalDownArrowProcess"/>
    <dgm:cxn modelId="{1C803E99-E590-467B-A373-D26BF30AD6FD}" type="presParOf" srcId="{6F7A1954-A1B4-456B-A387-2A4B17F66E1B}" destId="{4581D28F-A1E7-4E18-85D9-BF1C7CB58387}" srcOrd="1" destOrd="0" presId="urn:microsoft.com/office/officeart/2016/7/layout/VerticalDownArrowProcess"/>
    <dgm:cxn modelId="{115296A2-F167-4A1F-8A90-3D82067648EB}" type="presParOf" srcId="{6F7A1954-A1B4-456B-A387-2A4B17F66E1B}" destId="{0337BFBA-395E-4D43-A8E4-760274B2A7A3}" srcOrd="2" destOrd="0" presId="urn:microsoft.com/office/officeart/2016/7/layout/VerticalDownArrowProcess"/>
    <dgm:cxn modelId="{786C1C97-04E5-4FAC-B138-48CB410E4B27}" type="presParOf" srcId="{62BD94E1-48E7-425F-8960-72ACA6C6DEF2}" destId="{52A1C94E-3A11-4C6B-AACA-AAC5C2076C66}" srcOrd="5" destOrd="0" presId="urn:microsoft.com/office/officeart/2016/7/layout/VerticalDownArrowProcess"/>
    <dgm:cxn modelId="{ADD9A9F8-C498-45A4-9653-1FD51FFFA18D}" type="presParOf" srcId="{62BD94E1-48E7-425F-8960-72ACA6C6DEF2}" destId="{3EE856BB-B501-435F-9092-A10BCA53A83E}" srcOrd="6" destOrd="0" presId="urn:microsoft.com/office/officeart/2016/7/layout/VerticalDownArrowProcess"/>
    <dgm:cxn modelId="{53434F96-CCC9-472F-AFFD-6C178D2727DA}" type="presParOf" srcId="{3EE856BB-B501-435F-9092-A10BCA53A83E}" destId="{EE76F27E-2BA6-4225-ACF9-A4DA80B04366}" srcOrd="0" destOrd="0" presId="urn:microsoft.com/office/officeart/2016/7/layout/VerticalDownArrowProcess"/>
    <dgm:cxn modelId="{12860AFE-A65C-4A5B-A6D7-9E20602CEBCB}" type="presParOf" srcId="{3EE856BB-B501-435F-9092-A10BCA53A83E}" destId="{EB2EA8C1-96F0-4E66-A00A-CD199B2CB38F}" srcOrd="1" destOrd="0" presId="urn:microsoft.com/office/officeart/2016/7/layout/VerticalDownArrowProcess"/>
    <dgm:cxn modelId="{F800FCAB-4581-43F8-9A70-4BC26B7420B4}" type="presParOf" srcId="{3EE856BB-B501-435F-9092-A10BCA53A83E}" destId="{0935AC07-F49A-49D1-A81A-FE7C2E61AF24}" srcOrd="2" destOrd="0" presId="urn:microsoft.com/office/officeart/2016/7/layout/VerticalDownArrowProcess"/>
    <dgm:cxn modelId="{4FD4FB97-386E-4CFD-9A7D-A53FAAC5A05D}" type="presParOf" srcId="{62BD94E1-48E7-425F-8960-72ACA6C6DEF2}" destId="{A1DAECC8-3792-4B2D-8509-613B616F772F}" srcOrd="7" destOrd="0" presId="urn:microsoft.com/office/officeart/2016/7/layout/VerticalDownArrowProcess"/>
    <dgm:cxn modelId="{DA3F1CB0-DAE8-4ABA-AC30-94FA3A4823CB}" type="presParOf" srcId="{62BD94E1-48E7-425F-8960-72ACA6C6DEF2}" destId="{6B30C020-BBA6-46E2-8010-1CCFEB77159E}" srcOrd="8" destOrd="0" presId="urn:microsoft.com/office/officeart/2016/7/layout/VerticalDownArrowProcess"/>
    <dgm:cxn modelId="{658E04FE-A6A9-4315-92BF-065E12916DC0}" type="presParOf" srcId="{6B30C020-BBA6-46E2-8010-1CCFEB77159E}" destId="{42ED8159-EF2C-4FFE-A65B-1743B119499D}" srcOrd="0" destOrd="0" presId="urn:microsoft.com/office/officeart/2016/7/layout/VerticalDownArrowProcess"/>
    <dgm:cxn modelId="{1EB80547-0F18-47B9-A205-97F36C90C1EA}" type="presParOf" srcId="{6B30C020-BBA6-46E2-8010-1CCFEB77159E}" destId="{8EEEF5FB-B078-4E9C-838C-03ADACFCFC75}" srcOrd="1" destOrd="0" presId="urn:microsoft.com/office/officeart/2016/7/layout/VerticalDownArrowProcess"/>
    <dgm:cxn modelId="{E579F32F-9827-4A59-9E05-73A299E8E9E1}" type="presParOf" srcId="{6B30C020-BBA6-46E2-8010-1CCFEB77159E}" destId="{C4BC4E25-6AC1-4EC5-AF8C-528ADFEAECA2}"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943BB-9BD1-4C24-ADF9-4108F7D0BAFE}">
      <dsp:nvSpPr>
        <dsp:cNvPr id="0" name=""/>
        <dsp:cNvSpPr/>
      </dsp:nvSpPr>
      <dsp:spPr>
        <a:xfrm>
          <a:off x="0" y="0"/>
          <a:ext cx="106901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65C8C-EB8A-4C19-BE6B-4BA37F90E1AC}">
      <dsp:nvSpPr>
        <dsp:cNvPr id="0" name=""/>
        <dsp:cNvSpPr/>
      </dsp:nvSpPr>
      <dsp:spPr>
        <a:xfrm>
          <a:off x="0" y="0"/>
          <a:ext cx="2138024" cy="3350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1" kern="1200">
              <a:solidFill>
                <a:srgbClr val="20558A"/>
              </a:solidFill>
            </a:rPr>
            <a:t>Scientific data </a:t>
          </a:r>
          <a:r>
            <a:rPr lang="en-US" sz="3800" b="1" u="sng" kern="1200">
              <a:solidFill>
                <a:srgbClr val="20558A"/>
              </a:solidFill>
            </a:rPr>
            <a:t>might</a:t>
          </a:r>
          <a:r>
            <a:rPr lang="en-US" sz="3800" b="1" kern="1200">
              <a:solidFill>
                <a:srgbClr val="20558A"/>
              </a:solidFill>
            </a:rPr>
            <a:t> include:</a:t>
          </a:r>
        </a:p>
      </dsp:txBody>
      <dsp:txXfrm>
        <a:off x="0" y="0"/>
        <a:ext cx="2138024" cy="3350888"/>
      </dsp:txXfrm>
    </dsp:sp>
    <dsp:sp modelId="{D9784D8A-9D61-42E0-9844-202FF800E0A8}">
      <dsp:nvSpPr>
        <dsp:cNvPr id="0" name=""/>
        <dsp:cNvSpPr/>
      </dsp:nvSpPr>
      <dsp:spPr>
        <a:xfrm>
          <a:off x="2298376" y="101783"/>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a:latin typeface="Open Sans"/>
              <a:ea typeface="Open Sans"/>
              <a:cs typeface="Open Sans"/>
            </a:rPr>
            <a:t>Single-cell RNA sequencing (scRNA-seq) of T lymphocytes or other immune cells in a study of HIV/AIDS</a:t>
          </a:r>
        </a:p>
      </dsp:txBody>
      <dsp:txXfrm>
        <a:off x="2298376" y="101783"/>
        <a:ext cx="8391746" cy="1047152"/>
      </dsp:txXfrm>
    </dsp:sp>
    <dsp:sp modelId="{1558E804-10D7-4492-8A29-334415069DE3}">
      <dsp:nvSpPr>
        <dsp:cNvPr id="0" name=""/>
        <dsp:cNvSpPr/>
      </dsp:nvSpPr>
      <dsp:spPr>
        <a:xfrm>
          <a:off x="2138024" y="109951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261A7-7635-494F-8AAE-CC9B70B56149}">
      <dsp:nvSpPr>
        <dsp:cNvPr id="0" name=""/>
        <dsp:cNvSpPr/>
      </dsp:nvSpPr>
      <dsp:spPr>
        <a:xfrm>
          <a:off x="2298376" y="1138108"/>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Electrophysiological recordings and fMRI images in a study of a rodent model of PTSD </a:t>
          </a:r>
          <a:endParaRPr lang="en-US" sz="2200" kern="1200"/>
        </a:p>
      </dsp:txBody>
      <dsp:txXfrm>
        <a:off x="2298376" y="1138108"/>
        <a:ext cx="8391746" cy="1047152"/>
      </dsp:txXfrm>
    </dsp:sp>
    <dsp:sp modelId="{4F78AD61-026A-4D0B-8327-0CEF6FC33A2E}">
      <dsp:nvSpPr>
        <dsp:cNvPr id="0" name=""/>
        <dsp:cNvSpPr/>
      </dsp:nvSpPr>
      <dsp:spPr>
        <a:xfrm>
          <a:off x="2138024" y="219902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A56EFF-1949-42BE-BB52-F0F074A2222A}">
      <dsp:nvSpPr>
        <dsp:cNvPr id="0" name=""/>
        <dsp:cNvSpPr/>
      </dsp:nvSpPr>
      <dsp:spPr>
        <a:xfrm>
          <a:off x="2298376" y="2251377"/>
          <a:ext cx="8391746" cy="1047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Open Sans"/>
              <a:ea typeface="Open Sans"/>
              <a:cs typeface="Open Sans"/>
            </a:rPr>
            <a:t>Step activity from a wearable device in a study of cardiovascular health </a:t>
          </a:r>
          <a:endParaRPr lang="en-US" sz="2200" kern="1200"/>
        </a:p>
      </dsp:txBody>
      <dsp:txXfrm>
        <a:off x="2298376" y="2251377"/>
        <a:ext cx="8391746" cy="1047152"/>
      </dsp:txXfrm>
    </dsp:sp>
    <dsp:sp modelId="{BF28584B-39BD-4E5D-A07A-D07880BC6BCD}">
      <dsp:nvSpPr>
        <dsp:cNvPr id="0" name=""/>
        <dsp:cNvSpPr/>
      </dsp:nvSpPr>
      <dsp:spPr>
        <a:xfrm>
          <a:off x="2138024" y="3298530"/>
          <a:ext cx="855209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57B62-07B8-4D34-9FB3-3D1CB5848DB3}">
      <dsp:nvSpPr>
        <dsp:cNvPr id="0" name=""/>
        <dsp:cNvSpPr/>
      </dsp:nvSpPr>
      <dsp:spPr>
        <a:xfrm>
          <a:off x="417999" y="3991"/>
          <a:ext cx="5830833" cy="2472717"/>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8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Submission</a:t>
          </a:r>
          <a:r>
            <a:rPr lang="en-US" sz="2400" kern="1200" dirty="0">
              <a:latin typeface="Open Sans" panose="020B0606030504020204" pitchFamily="34" charset="0"/>
              <a:ea typeface="Open Sans" panose="020B0606030504020204" pitchFamily="34" charset="0"/>
              <a:cs typeface="Open Sans" panose="020B0606030504020204" pitchFamily="34" charset="0"/>
            </a:rPr>
            <a:t> of Data Management &amp; Sharing Plan with all applications for funding beginning January 25, 2023</a:t>
          </a:r>
        </a:p>
      </dsp:txBody>
      <dsp:txXfrm>
        <a:off x="417999" y="3991"/>
        <a:ext cx="5830833" cy="2472717"/>
      </dsp:txXfrm>
    </dsp:sp>
    <dsp:sp modelId="{833A2432-3CF7-4937-B8C0-07669C9B7337}">
      <dsp:nvSpPr>
        <dsp:cNvPr id="0" name=""/>
        <dsp:cNvSpPr/>
      </dsp:nvSpPr>
      <dsp:spPr>
        <a:xfrm>
          <a:off x="417999" y="2888828"/>
          <a:ext cx="5830833" cy="2472717"/>
        </a:xfrm>
        <a:prstGeom prst="rect">
          <a:avLst/>
        </a:prstGeom>
        <a:gradFill rotWithShape="0">
          <a:gsLst>
            <a:gs pos="0">
              <a:schemeClr val="accent5">
                <a:hueOff val="-6848722"/>
                <a:satOff val="-13703"/>
                <a:lumOff val="2750"/>
                <a:alphaOff val="0"/>
                <a:satMod val="103000"/>
                <a:lumMod val="102000"/>
                <a:tint val="94000"/>
              </a:schemeClr>
            </a:gs>
            <a:gs pos="50000">
              <a:schemeClr val="accent5">
                <a:hueOff val="-6848722"/>
                <a:satOff val="-13703"/>
                <a:lumOff val="2750"/>
                <a:alphaOff val="0"/>
                <a:satMod val="110000"/>
                <a:lumMod val="100000"/>
                <a:shade val="100000"/>
              </a:schemeClr>
            </a:gs>
            <a:gs pos="100000">
              <a:schemeClr val="accent5">
                <a:hueOff val="-6848722"/>
                <a:satOff val="-13703"/>
                <a:lumOff val="27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8000"/>
            </a:lnSpc>
            <a:spcBef>
              <a:spcPct val="0"/>
            </a:spcBef>
            <a:spcAft>
              <a:spcPct val="35000"/>
            </a:spcAft>
            <a:buNone/>
          </a:pPr>
          <a:r>
            <a:rPr lang="en-US" sz="2400" b="1" kern="1200" dirty="0">
              <a:latin typeface="Open Sans" panose="020B0606030504020204" pitchFamily="34" charset="0"/>
              <a:ea typeface="Open Sans" panose="020B0606030504020204" pitchFamily="34" charset="0"/>
              <a:cs typeface="Open Sans" panose="020B0606030504020204" pitchFamily="34" charset="0"/>
            </a:rPr>
            <a:t>Compliance</a:t>
          </a:r>
          <a:r>
            <a:rPr lang="en-US" sz="2400" kern="1200" dirty="0">
              <a:latin typeface="Open Sans" panose="020B0606030504020204" pitchFamily="34" charset="0"/>
              <a:ea typeface="Open Sans" panose="020B0606030504020204" pitchFamily="34" charset="0"/>
              <a:cs typeface="Open Sans" panose="020B0606030504020204" pitchFamily="34" charset="0"/>
            </a:rPr>
            <a:t> with the Data Management and Sharing Plan approved by the funding NIH Institute, Center, or Office </a:t>
          </a:r>
        </a:p>
      </dsp:txBody>
      <dsp:txXfrm>
        <a:off x="417999" y="2888828"/>
        <a:ext cx="5830833" cy="2472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6FA0-9760-45F5-BE04-5DFA6CFBE050}">
      <dsp:nvSpPr>
        <dsp:cNvPr id="0" name=""/>
        <dsp:cNvSpPr/>
      </dsp:nvSpPr>
      <dsp:spPr>
        <a:xfrm>
          <a:off x="1201843" y="1254731"/>
          <a:ext cx="1594818" cy="137958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Plan Elements</a:t>
          </a:r>
        </a:p>
      </dsp:txBody>
      <dsp:txXfrm>
        <a:off x="1466127" y="1483347"/>
        <a:ext cx="1066250" cy="922350"/>
      </dsp:txXfrm>
    </dsp:sp>
    <dsp:sp modelId="{8D62436C-F898-484A-B83C-7621C8CF60E2}">
      <dsp:nvSpPr>
        <dsp:cNvPr id="0" name=""/>
        <dsp:cNvSpPr/>
      </dsp:nvSpPr>
      <dsp:spPr>
        <a:xfrm>
          <a:off x="2200505" y="594694"/>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6B209-332F-4C47-9FF6-D8B2E7074BFA}">
      <dsp:nvSpPr>
        <dsp:cNvPr id="0" name=""/>
        <dsp:cNvSpPr/>
      </dsp:nvSpPr>
      <dsp:spPr>
        <a:xfrm>
          <a:off x="1348749" y="0"/>
          <a:ext cx="1306942" cy="1130658"/>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Type</a:t>
          </a:r>
        </a:p>
      </dsp:txBody>
      <dsp:txXfrm>
        <a:off x="1565337" y="187374"/>
        <a:ext cx="873766" cy="755910"/>
      </dsp:txXfrm>
    </dsp:sp>
    <dsp:sp modelId="{6B3D95AC-D2EA-4884-AFC2-5151D61837EB}">
      <dsp:nvSpPr>
        <dsp:cNvPr id="0" name=""/>
        <dsp:cNvSpPr/>
      </dsp:nvSpPr>
      <dsp:spPr>
        <a:xfrm>
          <a:off x="2902760" y="1563941"/>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B4C52-A752-43D4-89A8-B989C6111639}">
      <dsp:nvSpPr>
        <dsp:cNvPr id="0" name=""/>
        <dsp:cNvSpPr/>
      </dsp:nvSpPr>
      <dsp:spPr>
        <a:xfrm>
          <a:off x="2547366" y="695430"/>
          <a:ext cx="1306942" cy="1130658"/>
        </a:xfrm>
        <a:prstGeom prst="hexagon">
          <a:avLst>
            <a:gd name="adj" fmla="val 28570"/>
            <a:gd name="vf" fmla="val 115470"/>
          </a:avLst>
        </a:prstGeom>
        <a:solidFill>
          <a:schemeClr val="accent5">
            <a:hueOff val="-1369744"/>
            <a:satOff val="-2741"/>
            <a:lumOff val="5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Related tools, Software and/or Code</a:t>
          </a:r>
        </a:p>
      </dsp:txBody>
      <dsp:txXfrm>
        <a:off x="2763954" y="882804"/>
        <a:ext cx="873766" cy="755910"/>
      </dsp:txXfrm>
    </dsp:sp>
    <dsp:sp modelId="{4885D939-1ABA-4464-8ACC-F604BC62A034}">
      <dsp:nvSpPr>
        <dsp:cNvPr id="0" name=""/>
        <dsp:cNvSpPr/>
      </dsp:nvSpPr>
      <dsp:spPr>
        <a:xfrm>
          <a:off x="2414929" y="2658039"/>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269B5-B94A-4081-A40D-9D447F4684C6}">
      <dsp:nvSpPr>
        <dsp:cNvPr id="0" name=""/>
        <dsp:cNvSpPr/>
      </dsp:nvSpPr>
      <dsp:spPr>
        <a:xfrm>
          <a:off x="2547366" y="2062566"/>
          <a:ext cx="1306942" cy="1130658"/>
        </a:xfrm>
        <a:prstGeom prst="hexagon">
          <a:avLst>
            <a:gd name="adj" fmla="val 28570"/>
            <a:gd name="vf" fmla="val 115470"/>
          </a:avLst>
        </a:prstGeom>
        <a:solidFill>
          <a:schemeClr val="accent5">
            <a:hueOff val="-2739489"/>
            <a:satOff val="-5481"/>
            <a:lumOff val="11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Standards</a:t>
          </a:r>
        </a:p>
      </dsp:txBody>
      <dsp:txXfrm>
        <a:off x="2763954" y="2249940"/>
        <a:ext cx="873766" cy="755910"/>
      </dsp:txXfrm>
    </dsp:sp>
    <dsp:sp modelId="{16643660-2E9A-4EDC-A818-53B9B61CBFC5}">
      <dsp:nvSpPr>
        <dsp:cNvPr id="0" name=""/>
        <dsp:cNvSpPr/>
      </dsp:nvSpPr>
      <dsp:spPr>
        <a:xfrm>
          <a:off x="1204811" y="2771610"/>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0D9A6-CD45-4C44-AF5E-13442D586C48}">
      <dsp:nvSpPr>
        <dsp:cNvPr id="0" name=""/>
        <dsp:cNvSpPr/>
      </dsp:nvSpPr>
      <dsp:spPr>
        <a:xfrm>
          <a:off x="1286081" y="2758775"/>
          <a:ext cx="1432277" cy="1130658"/>
        </a:xfrm>
        <a:prstGeom prst="hexagon">
          <a:avLst>
            <a:gd name="adj" fmla="val 28570"/>
            <a:gd name="vf" fmla="val 115470"/>
          </a:avLst>
        </a:prstGeom>
        <a:solidFill>
          <a:schemeClr val="accent5">
            <a:hueOff val="-4109234"/>
            <a:satOff val="-8222"/>
            <a:lumOff val="16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Data Preservation, Access and Associated Timelines</a:t>
          </a:r>
        </a:p>
      </dsp:txBody>
      <dsp:txXfrm>
        <a:off x="1513114" y="2937998"/>
        <a:ext cx="978211" cy="772212"/>
      </dsp:txXfrm>
    </dsp:sp>
    <dsp:sp modelId="{08DC4337-7772-4CE8-B305-72F701F7ADBA}">
      <dsp:nvSpPr>
        <dsp:cNvPr id="0" name=""/>
        <dsp:cNvSpPr/>
      </dsp:nvSpPr>
      <dsp:spPr>
        <a:xfrm>
          <a:off x="491056" y="1802752"/>
          <a:ext cx="601720" cy="518461"/>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1768B5-C18E-4652-97A9-0D7DC290E4D4}">
      <dsp:nvSpPr>
        <dsp:cNvPr id="0" name=""/>
        <dsp:cNvSpPr/>
      </dsp:nvSpPr>
      <dsp:spPr>
        <a:xfrm>
          <a:off x="0" y="2063344"/>
          <a:ext cx="1511491" cy="1130658"/>
        </a:xfrm>
        <a:prstGeom prst="hexagon">
          <a:avLst>
            <a:gd name="adj" fmla="val 28570"/>
            <a:gd name="vf" fmla="val 115470"/>
          </a:avLst>
        </a:prstGeom>
        <a:solidFill>
          <a:schemeClr val="accent5">
            <a:hueOff val="-5478978"/>
            <a:satOff val="-10962"/>
            <a:lumOff val="22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Access, Distribution, or Reuse Considerations</a:t>
          </a:r>
        </a:p>
      </dsp:txBody>
      <dsp:txXfrm>
        <a:off x="233634" y="2238112"/>
        <a:ext cx="1044223" cy="781122"/>
      </dsp:txXfrm>
    </dsp:sp>
    <dsp:sp modelId="{92FDB9F9-32BB-4B10-B506-22B57847621F}">
      <dsp:nvSpPr>
        <dsp:cNvPr id="0" name=""/>
        <dsp:cNvSpPr/>
      </dsp:nvSpPr>
      <dsp:spPr>
        <a:xfrm>
          <a:off x="144566" y="693875"/>
          <a:ext cx="1306942" cy="1130658"/>
        </a:xfrm>
        <a:prstGeom prst="hexagon">
          <a:avLst>
            <a:gd name="adj" fmla="val 28570"/>
            <a:gd name="vf" fmla="val 115470"/>
          </a:avLst>
        </a:prstGeom>
        <a:solidFill>
          <a:schemeClr val="accent5">
            <a:hueOff val="-6848722"/>
            <a:satOff val="-13703"/>
            <a:lumOff val="27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Oversight of Data Management and Sharing</a:t>
          </a:r>
        </a:p>
      </dsp:txBody>
      <dsp:txXfrm>
        <a:off x="361154" y="881249"/>
        <a:ext cx="873766" cy="7559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0F04B-507F-465C-8850-5455EAB702B5}">
      <dsp:nvSpPr>
        <dsp:cNvPr id="0" name=""/>
        <dsp:cNvSpPr/>
      </dsp:nvSpPr>
      <dsp:spPr>
        <a:xfrm rot="5400000">
          <a:off x="2116159" y="1343826"/>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0F7A6-5B61-40BB-9A9A-B8A7D3F9F116}">
      <dsp:nvSpPr>
        <dsp:cNvPr id="0" name=""/>
        <dsp:cNvSpPr/>
      </dsp:nvSpPr>
      <dsp:spPr>
        <a:xfrm>
          <a:off x="1430924" y="26351"/>
          <a:ext cx="2741443" cy="1400447"/>
        </a:xfrm>
        <a:prstGeom prst="roundRect">
          <a:avLst>
            <a:gd name="adj" fmla="val 16670"/>
          </a:avLst>
        </a:prstGeom>
        <a:solidFill>
          <a:srgbClr val="DA6D0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Approved Plan becomes a Term and Condition of Award</a:t>
          </a:r>
        </a:p>
      </dsp:txBody>
      <dsp:txXfrm>
        <a:off x="1499300" y="94727"/>
        <a:ext cx="2604691" cy="1263695"/>
      </dsp:txXfrm>
    </dsp:sp>
    <dsp:sp modelId="{8C504E98-85BA-40F3-BC67-818E5C3B74F5}">
      <dsp:nvSpPr>
        <dsp:cNvPr id="0" name=""/>
        <dsp:cNvSpPr/>
      </dsp:nvSpPr>
      <dsp:spPr>
        <a:xfrm>
          <a:off x="3861236" y="165972"/>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EF08D4A5-4C77-4F70-BA8E-B2EE6819FE2B}">
      <dsp:nvSpPr>
        <dsp:cNvPr id="0" name=""/>
        <dsp:cNvSpPr/>
      </dsp:nvSpPr>
      <dsp:spPr>
        <a:xfrm rot="5400000">
          <a:off x="3892127" y="2916991"/>
          <a:ext cx="1188498" cy="1353063"/>
        </a:xfrm>
        <a:prstGeom prst="bentUpArrow">
          <a:avLst>
            <a:gd name="adj1" fmla="val 32840"/>
            <a:gd name="adj2" fmla="val 25000"/>
            <a:gd name="adj3" fmla="val 3578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85EFD7-D88B-42B6-A06D-15528F628FFC}">
      <dsp:nvSpPr>
        <dsp:cNvPr id="0" name=""/>
        <dsp:cNvSpPr/>
      </dsp:nvSpPr>
      <dsp:spPr>
        <a:xfrm>
          <a:off x="3267514" y="1599516"/>
          <a:ext cx="2620198" cy="1400447"/>
        </a:xfrm>
        <a:prstGeom prst="roundRect">
          <a:avLst>
            <a:gd name="adj" fmla="val 16670"/>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solidFill>
                <a:schemeClr val="bg1"/>
              </a:solidFill>
            </a:rPr>
            <a:t>Grantee reports progress of approved DMS Plan in RPPR* </a:t>
          </a:r>
        </a:p>
      </dsp:txBody>
      <dsp:txXfrm>
        <a:off x="3335890" y="1667892"/>
        <a:ext cx="2483446" cy="1263695"/>
      </dsp:txXfrm>
    </dsp:sp>
    <dsp:sp modelId="{BC5F6D54-3A52-4AE7-BD53-0A82517C119C}">
      <dsp:nvSpPr>
        <dsp:cNvPr id="0" name=""/>
        <dsp:cNvSpPr/>
      </dsp:nvSpPr>
      <dsp:spPr>
        <a:xfrm>
          <a:off x="5577979" y="1733081"/>
          <a:ext cx="1455141" cy="1131903"/>
        </a:xfrm>
        <a:prstGeom prst="rect">
          <a:avLst/>
        </a:prstGeom>
        <a:noFill/>
        <a:ln>
          <a:noFill/>
        </a:ln>
        <a:effectLst/>
      </dsp:spPr>
      <dsp:style>
        <a:lnRef idx="0">
          <a:scrgbClr r="0" g="0" b="0"/>
        </a:lnRef>
        <a:fillRef idx="0">
          <a:scrgbClr r="0" g="0" b="0"/>
        </a:fillRef>
        <a:effectRef idx="0">
          <a:scrgbClr r="0" g="0" b="0"/>
        </a:effectRef>
        <a:fontRef idx="minor"/>
      </dsp:style>
    </dsp:sp>
    <dsp:sp modelId="{D8B25323-2E76-4F2D-B4CB-491FBD528E4A}">
      <dsp:nvSpPr>
        <dsp:cNvPr id="0" name=""/>
        <dsp:cNvSpPr/>
      </dsp:nvSpPr>
      <dsp:spPr>
        <a:xfrm>
          <a:off x="5104104" y="3172681"/>
          <a:ext cx="2590708" cy="1400447"/>
        </a:xfrm>
        <a:prstGeom prst="roundRect">
          <a:avLst>
            <a:gd name="adj" fmla="val 16670"/>
          </a:avLst>
        </a:prstGeom>
        <a:solidFill>
          <a:schemeClr val="accent1">
            <a:lumMod val="75000"/>
          </a:schemeClr>
        </a:solidFill>
        <a:ln w="6350" cap="flat" cmpd="sng" algn="ctr">
          <a:solidFill>
            <a:schemeClr val="accent5">
              <a:lumMod val="75000"/>
            </a:schemeClr>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t>NIH reviews compliance annually</a:t>
          </a:r>
        </a:p>
      </dsp:txBody>
      <dsp:txXfrm>
        <a:off x="5172480" y="3241057"/>
        <a:ext cx="2453956" cy="1263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E4A5-87B7-4AC0-8BF0-EC1EB96CF758}">
      <dsp:nvSpPr>
        <dsp:cNvPr id="0" name=""/>
        <dsp:cNvSpPr/>
      </dsp:nvSpPr>
      <dsp:spPr>
        <a:xfrm>
          <a:off x="0" y="578112"/>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A6C9DCA-4679-4316-9261-74EB4277E674}">
      <dsp:nvSpPr>
        <dsp:cNvPr id="0" name=""/>
        <dsp:cNvSpPr/>
      </dsp:nvSpPr>
      <dsp:spPr>
        <a:xfrm>
          <a:off x="123347" y="110548"/>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Established repositories encouraged</a:t>
          </a:r>
        </a:p>
      </dsp:txBody>
      <dsp:txXfrm>
        <a:off x="156259" y="143460"/>
        <a:ext cx="9906152" cy="608380"/>
      </dsp:txXfrm>
    </dsp:sp>
    <dsp:sp modelId="{654CE8CD-3AAD-4359-BF56-D4B8F8E13464}">
      <dsp:nvSpPr>
        <dsp:cNvPr id="0" name=""/>
        <dsp:cNvSpPr/>
      </dsp:nvSpPr>
      <dsp:spPr>
        <a:xfrm>
          <a:off x="0" y="1474076"/>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0BED1C-D4F8-4C6C-BE83-7B57F38DA65C}">
      <dsp:nvSpPr>
        <dsp:cNvPr id="0" name=""/>
        <dsp:cNvSpPr/>
      </dsp:nvSpPr>
      <dsp:spPr>
        <a:xfrm>
          <a:off x="123347" y="1006512"/>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NIH ICs may designate specific data repository(</a:t>
          </a:r>
          <a:r>
            <a:rPr lang="en-US" sz="2400" b="0" kern="1200" dirty="0" err="1"/>
            <a:t>ies</a:t>
          </a:r>
          <a:r>
            <a:rPr lang="en-US" sz="2400" b="0" kern="1200" dirty="0"/>
            <a:t>)</a:t>
          </a:r>
        </a:p>
      </dsp:txBody>
      <dsp:txXfrm>
        <a:off x="156259" y="1039424"/>
        <a:ext cx="9906152" cy="608380"/>
      </dsp:txXfrm>
    </dsp:sp>
    <dsp:sp modelId="{2A2A7996-1229-4D9C-94FC-9B1E6F03893F}">
      <dsp:nvSpPr>
        <dsp:cNvPr id="0" name=""/>
        <dsp:cNvSpPr/>
      </dsp:nvSpPr>
      <dsp:spPr>
        <a:xfrm>
          <a:off x="0" y="2370041"/>
          <a:ext cx="10848975" cy="3528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301451C-CF59-4595-8E26-955E337874CA}">
      <dsp:nvSpPr>
        <dsp:cNvPr id="0" name=""/>
        <dsp:cNvSpPr/>
      </dsp:nvSpPr>
      <dsp:spPr>
        <a:xfrm>
          <a:off x="123347" y="1902476"/>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dirty="0"/>
            <a:t>Recommend using a data-type or discipline-specific repository if available</a:t>
          </a:r>
        </a:p>
      </dsp:txBody>
      <dsp:txXfrm>
        <a:off x="156259" y="1935388"/>
        <a:ext cx="9906152" cy="608380"/>
      </dsp:txXfrm>
    </dsp:sp>
    <dsp:sp modelId="{1FF8CF7F-FB7C-4036-9A1A-341DB3B67482}">
      <dsp:nvSpPr>
        <dsp:cNvPr id="0" name=""/>
        <dsp:cNvSpPr/>
      </dsp:nvSpPr>
      <dsp:spPr>
        <a:xfrm>
          <a:off x="0" y="3266005"/>
          <a:ext cx="10848975" cy="126232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42001" tIns="291592" rIns="842001"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Institutional repositories</a:t>
          </a:r>
        </a:p>
        <a:p>
          <a:pPr marL="171450" lvl="1" indent="-171450" algn="l" defTabSz="800100">
            <a:lnSpc>
              <a:spcPct val="90000"/>
            </a:lnSpc>
            <a:spcBef>
              <a:spcPct val="0"/>
            </a:spcBef>
            <a:spcAft>
              <a:spcPct val="15000"/>
            </a:spcAft>
            <a:buChar char="•"/>
          </a:pPr>
          <a:r>
            <a:rPr lang="en-US" sz="1800" b="0" kern="1200" dirty="0"/>
            <a:t>PubMed Central (small datasets only)</a:t>
          </a:r>
        </a:p>
        <a:p>
          <a:pPr marL="171450" lvl="1" indent="-171450" algn="l" defTabSz="800100">
            <a:lnSpc>
              <a:spcPct val="90000"/>
            </a:lnSpc>
            <a:spcBef>
              <a:spcPct val="0"/>
            </a:spcBef>
            <a:spcAft>
              <a:spcPct val="15000"/>
            </a:spcAft>
            <a:buChar char="•"/>
          </a:pPr>
          <a:r>
            <a:rPr lang="en-US" sz="1800" b="0" kern="1200" dirty="0"/>
            <a:t>Generalist repositories</a:t>
          </a:r>
        </a:p>
      </dsp:txBody>
      <dsp:txXfrm>
        <a:off x="0" y="3266005"/>
        <a:ext cx="10848975" cy="1262325"/>
      </dsp:txXfrm>
    </dsp:sp>
    <dsp:sp modelId="{32B10C9E-907E-46F7-AE31-EA9E78F60AFA}">
      <dsp:nvSpPr>
        <dsp:cNvPr id="0" name=""/>
        <dsp:cNvSpPr/>
      </dsp:nvSpPr>
      <dsp:spPr>
        <a:xfrm>
          <a:off x="123347" y="2798441"/>
          <a:ext cx="9971976" cy="67420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7046" tIns="0" rIns="287046" bIns="0" numCol="1" spcCol="1270" anchor="ctr" anchorCtr="0">
          <a:noAutofit/>
        </a:bodyPr>
        <a:lstStyle/>
        <a:p>
          <a:pPr marL="0" lvl="0" indent="0" algn="l" defTabSz="1066800">
            <a:lnSpc>
              <a:spcPct val="90000"/>
            </a:lnSpc>
            <a:spcBef>
              <a:spcPct val="0"/>
            </a:spcBef>
            <a:spcAft>
              <a:spcPct val="35000"/>
            </a:spcAft>
            <a:buNone/>
          </a:pPr>
          <a:r>
            <a:rPr lang="en-US" sz="2400" b="0" kern="1200"/>
            <a:t>Other suitable options include:</a:t>
          </a:r>
        </a:p>
      </dsp:txBody>
      <dsp:txXfrm>
        <a:off x="156259" y="2831353"/>
        <a:ext cx="9906152" cy="608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4BADD-6A30-4A8A-BC54-EC4A1D5960F2}">
      <dsp:nvSpPr>
        <dsp:cNvPr id="0" name=""/>
        <dsp:cNvSpPr/>
      </dsp:nvSpPr>
      <dsp:spPr>
        <a:xfrm>
          <a:off x="0" y="300015"/>
          <a:ext cx="9753750" cy="108108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108000"/>
            </a:lnSpc>
            <a:spcBef>
              <a:spcPct val="0"/>
            </a:spcBef>
            <a:spcAft>
              <a:spcPct val="35000"/>
            </a:spcAft>
            <a:buFont typeface="Wingdings" panose="05000000000000000000" pitchFamily="2" charset="2"/>
            <a:buNone/>
          </a:pPr>
          <a:r>
            <a:rPr lang="en-US" sz="2200" b="0" kern="1200">
              <a:latin typeface="Open Sans"/>
              <a:ea typeface="Open Sans"/>
              <a:cs typeface="Open Sans"/>
            </a:rPr>
            <a:t>De-identify to the greatest extent while maintaining scientific utility; Use Common Rule </a:t>
          </a:r>
          <a:r>
            <a:rPr lang="en-US" sz="2200" b="0" u="sng" kern="1200">
              <a:latin typeface="Open Sans"/>
              <a:ea typeface="Open Sans"/>
              <a:cs typeface="Open Sans"/>
            </a:rPr>
            <a:t>and</a:t>
          </a:r>
          <a:r>
            <a:rPr lang="en-US" sz="2200" b="0" kern="1200">
              <a:latin typeface="Open Sans"/>
              <a:ea typeface="Open Sans"/>
              <a:cs typeface="Open Sans"/>
            </a:rPr>
            <a:t> HIPAA Privacy Rule standards </a:t>
          </a:r>
          <a:endParaRPr lang="en-US" sz="2200" kern="1200"/>
        </a:p>
      </dsp:txBody>
      <dsp:txXfrm>
        <a:off x="52774" y="352789"/>
        <a:ext cx="9648202" cy="975532"/>
      </dsp:txXfrm>
    </dsp:sp>
    <dsp:sp modelId="{3451E187-9DB2-41B8-B9A7-A998D756F6DB}">
      <dsp:nvSpPr>
        <dsp:cNvPr id="0" name=""/>
        <dsp:cNvSpPr/>
      </dsp:nvSpPr>
      <dsp:spPr>
        <a:xfrm>
          <a:off x="0" y="1381095"/>
          <a:ext cx="9753750" cy="97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82" tIns="27940" rIns="156464" bIns="27940" numCol="1" spcCol="1270" anchor="t" anchorCtr="0">
          <a:noAutofit/>
        </a:bodyPr>
        <a:lstStyle/>
        <a:p>
          <a:pPr marL="171450" lvl="1" indent="-171450" algn="l" defTabSz="755650" rtl="0">
            <a:lnSpc>
              <a:spcPct val="108000"/>
            </a:lnSpc>
            <a:spcBef>
              <a:spcPct val="0"/>
            </a:spcBef>
            <a:spcAft>
              <a:spcPct val="20000"/>
            </a:spcAft>
            <a:buFont typeface="Arial" panose="020B0604020202020204" pitchFamily="34" charset="0"/>
            <a:buChar char="•"/>
          </a:pPr>
          <a:r>
            <a:rPr lang="en-US" sz="1700" kern="1200">
              <a:latin typeface="Open Sans"/>
              <a:ea typeface="Open Sans"/>
              <a:cs typeface="Open Sans"/>
            </a:rPr>
            <a:t>Consider risks from information even when de-identified </a:t>
          </a:r>
          <a:endParaRPr lang="en-US" sz="1700" kern="1200"/>
        </a:p>
        <a:p>
          <a:pPr marL="171450" lvl="1" indent="-171450" algn="l" defTabSz="755650">
            <a:lnSpc>
              <a:spcPct val="108000"/>
            </a:lnSpc>
            <a:spcBef>
              <a:spcPct val="0"/>
            </a:spcBef>
            <a:spcAft>
              <a:spcPct val="20000"/>
            </a:spcAft>
            <a:buFont typeface="Arial" panose="020B0604020202020204" pitchFamily="34" charset="0"/>
            <a:buChar char="•"/>
          </a:pPr>
          <a:r>
            <a:rPr lang="en-US" sz="1700" kern="1200">
              <a:latin typeface="Open Sans"/>
              <a:ea typeface="Open Sans"/>
              <a:cs typeface="Open Sans"/>
            </a:rPr>
            <a:t>Share identifiable data only with explicit consent</a:t>
          </a:r>
        </a:p>
      </dsp:txBody>
      <dsp:txXfrm>
        <a:off x="0" y="1381095"/>
        <a:ext cx="9753750" cy="978591"/>
      </dsp:txXfrm>
    </dsp:sp>
    <dsp:sp modelId="{EFF8625D-3C43-4580-B9DE-68A92389A029}">
      <dsp:nvSpPr>
        <dsp:cNvPr id="0" name=""/>
        <dsp:cNvSpPr/>
      </dsp:nvSpPr>
      <dsp:spPr>
        <a:xfrm>
          <a:off x="0" y="2359686"/>
          <a:ext cx="9753750" cy="64875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8000"/>
            </a:lnSpc>
            <a:spcBef>
              <a:spcPct val="0"/>
            </a:spcBef>
            <a:spcAft>
              <a:spcPct val="35000"/>
            </a:spcAft>
            <a:buNone/>
          </a:pPr>
          <a:r>
            <a:rPr lang="en-US" sz="2200" b="0" kern="1200">
              <a:latin typeface="Open Sans"/>
              <a:ea typeface="Open Sans"/>
              <a:cs typeface="Open Sans"/>
            </a:rPr>
            <a:t>Use agreements for transferring data </a:t>
          </a:r>
        </a:p>
      </dsp:txBody>
      <dsp:txXfrm>
        <a:off x="31670" y="2391356"/>
        <a:ext cx="9690410" cy="585416"/>
      </dsp:txXfrm>
    </dsp:sp>
    <dsp:sp modelId="{494FBD5D-93CE-4111-99BD-7F5AD297BE9D}">
      <dsp:nvSpPr>
        <dsp:cNvPr id="0" name=""/>
        <dsp:cNvSpPr/>
      </dsp:nvSpPr>
      <dsp:spPr>
        <a:xfrm>
          <a:off x="0" y="2977480"/>
          <a:ext cx="9753750" cy="72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9682" tIns="27940" rIns="156464" bIns="27940" numCol="1" spcCol="1270" anchor="t" anchorCtr="0">
          <a:noAutofit/>
        </a:bodyPr>
        <a:lstStyle/>
        <a:p>
          <a:pPr marL="171450" lvl="1" indent="-171450" algn="l" defTabSz="755650">
            <a:lnSpc>
              <a:spcPct val="108000"/>
            </a:lnSpc>
            <a:spcBef>
              <a:spcPct val="0"/>
            </a:spcBef>
            <a:spcAft>
              <a:spcPts val="1800"/>
            </a:spcAft>
            <a:buFont typeface="Arial" panose="020B0604020202020204" pitchFamily="34" charset="0"/>
            <a:buChar char="•"/>
          </a:pPr>
          <a:r>
            <a:rPr lang="en-US" sz="1700" kern="1200">
              <a:latin typeface="Open Sans"/>
              <a:ea typeface="Open Sans"/>
              <a:cs typeface="Open Sans"/>
            </a:rPr>
            <a:t>Communicate limitations on use, include prohibitions on re-identification or recontact</a:t>
          </a:r>
        </a:p>
      </dsp:txBody>
      <dsp:txXfrm>
        <a:off x="0" y="2977480"/>
        <a:ext cx="9753750" cy="723320"/>
      </dsp:txXfrm>
    </dsp:sp>
    <dsp:sp modelId="{73893E38-A9C6-49CD-8938-5BEB1B88CAD2}">
      <dsp:nvSpPr>
        <dsp:cNvPr id="0" name=""/>
        <dsp:cNvSpPr/>
      </dsp:nvSpPr>
      <dsp:spPr>
        <a:xfrm>
          <a:off x="0" y="3731763"/>
          <a:ext cx="9753750" cy="7208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8000"/>
            </a:lnSpc>
            <a:spcBef>
              <a:spcPct val="0"/>
            </a:spcBef>
            <a:spcAft>
              <a:spcPct val="35000"/>
            </a:spcAft>
            <a:buFont typeface="Wingdings" panose="05000000000000000000" pitchFamily="2" charset="2"/>
            <a:buNone/>
          </a:pPr>
          <a:r>
            <a:rPr lang="en-US" sz="2200" b="0" kern="1200">
              <a:latin typeface="Open Sans"/>
              <a:ea typeface="Open Sans"/>
              <a:cs typeface="Open Sans"/>
            </a:rPr>
            <a:t>Understand applicable legal protections and limitations on disclosure</a:t>
          </a:r>
        </a:p>
      </dsp:txBody>
      <dsp:txXfrm>
        <a:off x="35187" y="3766950"/>
        <a:ext cx="9683376" cy="6504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02599-A85C-4478-BB11-660BBE7AADBD}">
      <dsp:nvSpPr>
        <dsp:cNvPr id="0" name=""/>
        <dsp:cNvSpPr/>
      </dsp:nvSpPr>
      <dsp:spPr>
        <a:xfrm>
          <a:off x="0" y="3641517"/>
          <a:ext cx="2660971" cy="59742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Consider</a:t>
          </a:r>
        </a:p>
      </dsp:txBody>
      <dsp:txXfrm>
        <a:off x="0" y="3641517"/>
        <a:ext cx="2660971" cy="597421"/>
      </dsp:txXfrm>
    </dsp:sp>
    <dsp:sp modelId="{DFE9B480-865B-4642-B2EB-8344604714E4}">
      <dsp:nvSpPr>
        <dsp:cNvPr id="0" name=""/>
        <dsp:cNvSpPr/>
      </dsp:nvSpPr>
      <dsp:spPr>
        <a:xfrm>
          <a:off x="2660971" y="3641517"/>
          <a:ext cx="7982914" cy="59742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Consider additional protections, as necessary </a:t>
          </a:r>
        </a:p>
      </dsp:txBody>
      <dsp:txXfrm>
        <a:off x="2660971" y="3641517"/>
        <a:ext cx="7982914" cy="597421"/>
      </dsp:txXfrm>
    </dsp:sp>
    <dsp:sp modelId="{22FBF2D7-E75B-4A76-A148-11AE1C559B4A}">
      <dsp:nvSpPr>
        <dsp:cNvPr id="0" name=""/>
        <dsp:cNvSpPr/>
      </dsp:nvSpPr>
      <dsp:spPr>
        <a:xfrm rot="10800000">
          <a:off x="0" y="2731644"/>
          <a:ext cx="2660971" cy="918833"/>
        </a:xfrm>
        <a:prstGeom prst="upArrowCallout">
          <a:avLst>
            <a:gd name="adj1" fmla="val 5000"/>
            <a:gd name="adj2" fmla="val 10000"/>
            <a:gd name="adj3" fmla="val 15000"/>
            <a:gd name="adj4" fmla="val 64977"/>
          </a:avLst>
        </a:prstGeom>
        <a:solidFill>
          <a:schemeClr val="accent5">
            <a:hueOff val="-1712181"/>
            <a:satOff val="-3426"/>
            <a:lumOff val="687"/>
            <a:alphaOff val="0"/>
          </a:schemeClr>
        </a:solidFill>
        <a:ln w="12700" cap="flat" cmpd="sng" algn="ctr">
          <a:solidFill>
            <a:schemeClr val="accent5">
              <a:hueOff val="-1712181"/>
              <a:satOff val="-3426"/>
              <a:lumOff val="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Light" panose="020F0302020204030204"/>
            </a:rPr>
            <a:t>Agree</a:t>
          </a:r>
          <a:endParaRPr lang="en-US" sz="2100" kern="1200"/>
        </a:p>
      </dsp:txBody>
      <dsp:txXfrm rot="-10800000">
        <a:off x="0" y="2731644"/>
        <a:ext cx="2660971" cy="597242"/>
      </dsp:txXfrm>
    </dsp:sp>
    <dsp:sp modelId="{A17EF806-9FBA-46D2-807E-2A0A4D3A7CCB}">
      <dsp:nvSpPr>
        <dsp:cNvPr id="0" name=""/>
        <dsp:cNvSpPr/>
      </dsp:nvSpPr>
      <dsp:spPr>
        <a:xfrm>
          <a:off x="2660971" y="2731644"/>
          <a:ext cx="7982914" cy="597242"/>
        </a:xfrm>
        <a:prstGeom prst="rect">
          <a:avLst/>
        </a:prstGeom>
        <a:solidFill>
          <a:schemeClr val="accent5">
            <a:tint val="40000"/>
            <a:alpha val="90000"/>
            <a:hueOff val="-1734419"/>
            <a:satOff val="238"/>
            <a:lumOff val="54"/>
            <a:alphaOff val="0"/>
          </a:schemeClr>
        </a:solidFill>
        <a:ln w="12700" cap="flat" cmpd="sng" algn="ctr">
          <a:solidFill>
            <a:schemeClr val="accent5">
              <a:tint val="40000"/>
              <a:alpha val="90000"/>
              <a:hueOff val="-1734419"/>
              <a:satOff val="238"/>
              <a:lumOff val="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Agree who</a:t>
          </a:r>
          <a:r>
            <a:rPr lang="en-US" sz="2000" kern="1200"/>
            <a:t> will manage data (e.g., Tribe, researcher, trusted 3rd party)</a:t>
          </a:r>
        </a:p>
      </dsp:txBody>
      <dsp:txXfrm>
        <a:off x="2660971" y="2731644"/>
        <a:ext cx="7982914" cy="597242"/>
      </dsp:txXfrm>
    </dsp:sp>
    <dsp:sp modelId="{4581D28F-A1E7-4E18-85D9-BF1C7CB58387}">
      <dsp:nvSpPr>
        <dsp:cNvPr id="0" name=""/>
        <dsp:cNvSpPr/>
      </dsp:nvSpPr>
      <dsp:spPr>
        <a:xfrm rot="10800000">
          <a:off x="0" y="1821772"/>
          <a:ext cx="2660971" cy="918833"/>
        </a:xfrm>
        <a:prstGeom prst="upArrowCallout">
          <a:avLst>
            <a:gd name="adj1" fmla="val 5000"/>
            <a:gd name="adj2" fmla="val 10000"/>
            <a:gd name="adj3" fmla="val 15000"/>
            <a:gd name="adj4" fmla="val 64977"/>
          </a:avLst>
        </a:prstGeom>
        <a:solidFill>
          <a:schemeClr val="accent5">
            <a:hueOff val="-3424361"/>
            <a:satOff val="-6852"/>
            <a:lumOff val="1375"/>
            <a:alphaOff val="0"/>
          </a:schemeClr>
        </a:solidFill>
        <a:ln w="12700" cap="flat" cmpd="sng" algn="ctr">
          <a:solidFill>
            <a:schemeClr val="accent5">
              <a:hueOff val="-3424361"/>
              <a:satOff val="-6852"/>
              <a:lumOff val="13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Light" panose="020F0302020204030204"/>
            </a:rPr>
            <a:t>Establish</a:t>
          </a:r>
          <a:endParaRPr lang="en-US" sz="2100" kern="1200"/>
        </a:p>
      </dsp:txBody>
      <dsp:txXfrm rot="-10800000">
        <a:off x="0" y="1821772"/>
        <a:ext cx="2660971" cy="597242"/>
      </dsp:txXfrm>
    </dsp:sp>
    <dsp:sp modelId="{0337BFBA-395E-4D43-A8E4-760274B2A7A3}">
      <dsp:nvSpPr>
        <dsp:cNvPr id="0" name=""/>
        <dsp:cNvSpPr/>
      </dsp:nvSpPr>
      <dsp:spPr>
        <a:xfrm>
          <a:off x="2660971" y="1821772"/>
          <a:ext cx="7982914" cy="597242"/>
        </a:xfrm>
        <a:prstGeom prst="rect">
          <a:avLst/>
        </a:prstGeom>
        <a:solidFill>
          <a:schemeClr val="accent5">
            <a:tint val="40000"/>
            <a:alpha val="90000"/>
            <a:hueOff val="-3468837"/>
            <a:satOff val="477"/>
            <a:lumOff val="107"/>
            <a:alphaOff val="0"/>
          </a:schemeClr>
        </a:solidFill>
        <a:ln w="12700" cap="flat" cmpd="sng" algn="ctr">
          <a:solidFill>
            <a:schemeClr val="accent5">
              <a:tint val="40000"/>
              <a:alpha val="90000"/>
              <a:hueOff val="-3468837"/>
              <a:satOff val="477"/>
              <a:lumOff val="10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Establish mutually beneficial partnerships </a:t>
          </a:r>
        </a:p>
      </dsp:txBody>
      <dsp:txXfrm>
        <a:off x="2660971" y="1821772"/>
        <a:ext cx="7982914" cy="597242"/>
      </dsp:txXfrm>
    </dsp:sp>
    <dsp:sp modelId="{EB2EA8C1-96F0-4E66-A00A-CD199B2CB38F}">
      <dsp:nvSpPr>
        <dsp:cNvPr id="0" name=""/>
        <dsp:cNvSpPr/>
      </dsp:nvSpPr>
      <dsp:spPr>
        <a:xfrm rot="10800000">
          <a:off x="0" y="911899"/>
          <a:ext cx="2660971" cy="918833"/>
        </a:xfrm>
        <a:prstGeom prst="upArrowCallout">
          <a:avLst>
            <a:gd name="adj1" fmla="val 5000"/>
            <a:gd name="adj2" fmla="val 10000"/>
            <a:gd name="adj3" fmla="val 15000"/>
            <a:gd name="adj4" fmla="val 64977"/>
          </a:avLst>
        </a:prstGeom>
        <a:solidFill>
          <a:schemeClr val="accent5">
            <a:hueOff val="-5136541"/>
            <a:satOff val="-10277"/>
            <a:lumOff val="2062"/>
            <a:alphaOff val="0"/>
          </a:schemeClr>
        </a:solidFill>
        <a:ln w="12700" cap="flat" cmpd="sng" algn="ctr">
          <a:solidFill>
            <a:schemeClr val="accent5">
              <a:hueOff val="-5136541"/>
              <a:satOff val="-10277"/>
              <a:lumOff val="20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Engage</a:t>
          </a:r>
        </a:p>
      </dsp:txBody>
      <dsp:txXfrm rot="-10800000">
        <a:off x="0" y="911899"/>
        <a:ext cx="2660971" cy="597242"/>
      </dsp:txXfrm>
    </dsp:sp>
    <dsp:sp modelId="{0935AC07-F49A-49D1-A81A-FE7C2E61AF24}">
      <dsp:nvSpPr>
        <dsp:cNvPr id="0" name=""/>
        <dsp:cNvSpPr/>
      </dsp:nvSpPr>
      <dsp:spPr>
        <a:xfrm>
          <a:off x="2660971" y="911899"/>
          <a:ext cx="7982914" cy="597242"/>
        </a:xfrm>
        <a:prstGeom prst="rect">
          <a:avLst/>
        </a:prstGeom>
        <a:solidFill>
          <a:schemeClr val="accent5">
            <a:tint val="40000"/>
            <a:alpha val="90000"/>
            <a:hueOff val="-5203256"/>
            <a:satOff val="715"/>
            <a:lumOff val="161"/>
            <a:alphaOff val="0"/>
          </a:schemeClr>
        </a:solidFill>
        <a:ln w="12700" cap="flat" cmpd="sng" algn="ctr">
          <a:solidFill>
            <a:schemeClr val="accent5">
              <a:tint val="40000"/>
              <a:alpha val="90000"/>
              <a:hueOff val="-5203256"/>
              <a:satOff val="715"/>
              <a:lumOff val="1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rtl="0">
            <a:lnSpc>
              <a:spcPct val="90000"/>
            </a:lnSpc>
            <a:spcBef>
              <a:spcPct val="0"/>
            </a:spcBef>
            <a:spcAft>
              <a:spcPct val="35000"/>
            </a:spcAft>
            <a:buNone/>
          </a:pPr>
          <a:r>
            <a:rPr lang="en-US" sz="2000" b="0" kern="1200" dirty="0"/>
            <a:t>Engage early with Tribes when developing a data management and sharing plan, before research begins</a:t>
          </a:r>
          <a:r>
            <a:rPr lang="en-US" sz="2000" b="0" kern="1200" dirty="0">
              <a:latin typeface="Calibri Light" panose="020F0302020204030204"/>
            </a:rPr>
            <a:t>, and continue throughout research</a:t>
          </a:r>
          <a:endParaRPr lang="en-US" sz="2000" b="0" kern="1200" dirty="0"/>
        </a:p>
      </dsp:txBody>
      <dsp:txXfrm>
        <a:off x="2660971" y="911899"/>
        <a:ext cx="7982914" cy="597242"/>
      </dsp:txXfrm>
    </dsp:sp>
    <dsp:sp modelId="{8EEEF5FB-B078-4E9C-838C-03ADACFCFC75}">
      <dsp:nvSpPr>
        <dsp:cNvPr id="0" name=""/>
        <dsp:cNvSpPr/>
      </dsp:nvSpPr>
      <dsp:spPr>
        <a:xfrm rot="10800000">
          <a:off x="0" y="2027"/>
          <a:ext cx="2660971" cy="918833"/>
        </a:xfrm>
        <a:prstGeom prst="upArrowCallout">
          <a:avLst>
            <a:gd name="adj1" fmla="val 5000"/>
            <a:gd name="adj2" fmla="val 10000"/>
            <a:gd name="adj3" fmla="val 15000"/>
            <a:gd name="adj4" fmla="val 64977"/>
          </a:avLst>
        </a:prstGeom>
        <a:solidFill>
          <a:schemeClr val="accent5">
            <a:hueOff val="-6848722"/>
            <a:satOff val="-13703"/>
            <a:lumOff val="2750"/>
            <a:alphaOff val="0"/>
          </a:schemeClr>
        </a:solidFill>
        <a:ln w="12700" cap="flat" cmpd="sng" algn="ctr">
          <a:solidFill>
            <a:schemeClr val="accent5">
              <a:hueOff val="-6848722"/>
              <a:satOff val="-13703"/>
              <a:lumOff val="27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248" tIns="149352" rIns="189248" bIns="149352" numCol="1" spcCol="1270" anchor="ctr" anchorCtr="0">
          <a:noAutofit/>
        </a:bodyPr>
        <a:lstStyle/>
        <a:p>
          <a:pPr marL="0" lvl="0" indent="0" algn="ctr" defTabSz="933450">
            <a:lnSpc>
              <a:spcPct val="90000"/>
            </a:lnSpc>
            <a:spcBef>
              <a:spcPct val="0"/>
            </a:spcBef>
            <a:spcAft>
              <a:spcPct val="35000"/>
            </a:spcAft>
            <a:buNone/>
          </a:pPr>
          <a:r>
            <a:rPr lang="en-US" sz="2100" kern="1200"/>
            <a:t>Understand</a:t>
          </a:r>
        </a:p>
      </dsp:txBody>
      <dsp:txXfrm rot="-10800000">
        <a:off x="0" y="2027"/>
        <a:ext cx="2660971" cy="597242"/>
      </dsp:txXfrm>
    </dsp:sp>
    <dsp:sp modelId="{C4BC4E25-6AC1-4EC5-AF8C-528ADFEAECA2}">
      <dsp:nvSpPr>
        <dsp:cNvPr id="0" name=""/>
        <dsp:cNvSpPr/>
      </dsp:nvSpPr>
      <dsp:spPr>
        <a:xfrm>
          <a:off x="2660971" y="2027"/>
          <a:ext cx="7982914" cy="597242"/>
        </a:xfrm>
        <a:prstGeom prst="rect">
          <a:avLst/>
        </a:prstGeom>
        <a:solidFill>
          <a:schemeClr val="accent5">
            <a:tint val="40000"/>
            <a:alpha val="90000"/>
            <a:hueOff val="-6937675"/>
            <a:satOff val="954"/>
            <a:lumOff val="214"/>
            <a:alphaOff val="0"/>
          </a:schemeClr>
        </a:solidFill>
        <a:ln w="12700" cap="flat" cmpd="sng" algn="ctr">
          <a:solidFill>
            <a:schemeClr val="accent5">
              <a:tint val="40000"/>
              <a:alpha val="90000"/>
              <a:hueOff val="-6937675"/>
              <a:satOff val="954"/>
              <a:lumOff val="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1931" tIns="254000" rIns="161931" bIns="254000" numCol="1" spcCol="1270" anchor="ctr" anchorCtr="0">
          <a:noAutofit/>
        </a:bodyPr>
        <a:lstStyle/>
        <a:p>
          <a:pPr marL="0" lvl="0" indent="0" algn="l" defTabSz="889000">
            <a:lnSpc>
              <a:spcPct val="90000"/>
            </a:lnSpc>
            <a:spcBef>
              <a:spcPct val="0"/>
            </a:spcBef>
            <a:spcAft>
              <a:spcPct val="35000"/>
            </a:spcAft>
            <a:buNone/>
          </a:pPr>
          <a:r>
            <a:rPr lang="en-US" sz="2000" kern="1200"/>
            <a:t>Understand Tribal sovereignty and laws, regulations, policies, and preferences </a:t>
          </a:r>
        </a:p>
      </dsp:txBody>
      <dsp:txXfrm>
        <a:off x="2660971" y="2027"/>
        <a:ext cx="7982914" cy="5972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12/7/2022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a:t>
            </a:fld>
            <a:endParaRPr lang="en-US"/>
          </a:p>
        </p:txBody>
      </p:sp>
    </p:spTree>
    <p:extLst>
      <p:ext uri="{BB962C8B-B14F-4D97-AF65-F5344CB8AC3E}">
        <p14:creationId xmlns:p14="http://schemas.microsoft.com/office/powerpoint/2010/main" val="47779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13</a:t>
            </a:fld>
            <a:endParaRPr lang="en-US"/>
          </a:p>
        </p:txBody>
      </p:sp>
    </p:spTree>
    <p:extLst>
      <p:ext uri="{BB962C8B-B14F-4D97-AF65-F5344CB8AC3E}">
        <p14:creationId xmlns:p14="http://schemas.microsoft.com/office/powerpoint/2010/main" val="231463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14</a:t>
            </a:fld>
            <a:endParaRPr lang="en-US"/>
          </a:p>
        </p:txBody>
      </p:sp>
    </p:spTree>
    <p:extLst>
      <p:ext uri="{BB962C8B-B14F-4D97-AF65-F5344CB8AC3E}">
        <p14:creationId xmlns:p14="http://schemas.microsoft.com/office/powerpoint/2010/main" val="6852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15</a:t>
            </a:fld>
            <a:endParaRPr lang="en-US"/>
          </a:p>
        </p:txBody>
      </p:sp>
    </p:spTree>
    <p:extLst>
      <p:ext uri="{BB962C8B-B14F-4D97-AF65-F5344CB8AC3E}">
        <p14:creationId xmlns:p14="http://schemas.microsoft.com/office/powerpoint/2010/main" val="97789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16</a:t>
            </a:fld>
            <a:endParaRPr lang="en-US"/>
          </a:p>
        </p:txBody>
      </p:sp>
    </p:spTree>
    <p:extLst>
      <p:ext uri="{BB962C8B-B14F-4D97-AF65-F5344CB8AC3E}">
        <p14:creationId xmlns:p14="http://schemas.microsoft.com/office/powerpoint/2010/main" val="32120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17</a:t>
            </a:fld>
            <a:endParaRPr lang="en-US"/>
          </a:p>
        </p:txBody>
      </p:sp>
    </p:spTree>
    <p:extLst>
      <p:ext uri="{BB962C8B-B14F-4D97-AF65-F5344CB8AC3E}">
        <p14:creationId xmlns:p14="http://schemas.microsoft.com/office/powerpoint/2010/main" val="240493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18</a:t>
            </a:fld>
            <a:endParaRPr lang="en-US"/>
          </a:p>
        </p:txBody>
      </p:sp>
    </p:spTree>
    <p:extLst>
      <p:ext uri="{BB962C8B-B14F-4D97-AF65-F5344CB8AC3E}">
        <p14:creationId xmlns:p14="http://schemas.microsoft.com/office/powerpoint/2010/main" val="283852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19</a:t>
            </a:fld>
            <a:endParaRPr lang="en-US"/>
          </a:p>
        </p:txBody>
      </p:sp>
    </p:spTree>
    <p:extLst>
      <p:ext uri="{BB962C8B-B14F-4D97-AF65-F5344CB8AC3E}">
        <p14:creationId xmlns:p14="http://schemas.microsoft.com/office/powerpoint/2010/main" val="1405663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22</a:t>
            </a:fld>
            <a:endParaRPr lang="en-US"/>
          </a:p>
        </p:txBody>
      </p:sp>
    </p:spTree>
    <p:extLst>
      <p:ext uri="{BB962C8B-B14F-4D97-AF65-F5344CB8AC3E}">
        <p14:creationId xmlns:p14="http://schemas.microsoft.com/office/powerpoint/2010/main" val="413733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23</a:t>
            </a:fld>
            <a:endParaRPr lang="en-US"/>
          </a:p>
        </p:txBody>
      </p:sp>
    </p:spTree>
    <p:extLst>
      <p:ext uri="{BB962C8B-B14F-4D97-AF65-F5344CB8AC3E}">
        <p14:creationId xmlns:p14="http://schemas.microsoft.com/office/powerpoint/2010/main" val="2419026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24</a:t>
            </a:fld>
            <a:endParaRPr lang="en-US"/>
          </a:p>
        </p:txBody>
      </p:sp>
    </p:spTree>
    <p:extLst>
      <p:ext uri="{BB962C8B-B14F-4D97-AF65-F5344CB8AC3E}">
        <p14:creationId xmlns:p14="http://schemas.microsoft.com/office/powerpoint/2010/main" val="194435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4</a:t>
            </a:fld>
            <a:endParaRPr lang="en-US"/>
          </a:p>
        </p:txBody>
      </p:sp>
    </p:spTree>
    <p:extLst>
      <p:ext uri="{BB962C8B-B14F-4D97-AF65-F5344CB8AC3E}">
        <p14:creationId xmlns:p14="http://schemas.microsoft.com/office/powerpoint/2010/main" val="2167746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26</a:t>
            </a:fld>
            <a:endParaRPr lang="en-US"/>
          </a:p>
        </p:txBody>
      </p:sp>
    </p:spTree>
    <p:extLst>
      <p:ext uri="{BB962C8B-B14F-4D97-AF65-F5344CB8AC3E}">
        <p14:creationId xmlns:p14="http://schemas.microsoft.com/office/powerpoint/2010/main" val="823613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85629E-846D-43D2-99D5-7F47A1261E8B}" type="slidenum">
              <a:rPr lang="en-US" smtClean="0"/>
              <a:t>30</a:t>
            </a:fld>
            <a:endParaRPr lang="en-US"/>
          </a:p>
        </p:txBody>
      </p:sp>
    </p:spTree>
    <p:extLst>
      <p:ext uri="{BB962C8B-B14F-4D97-AF65-F5344CB8AC3E}">
        <p14:creationId xmlns:p14="http://schemas.microsoft.com/office/powerpoint/2010/main" val="707474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31</a:t>
            </a:fld>
            <a:endParaRPr lang="en-US"/>
          </a:p>
        </p:txBody>
      </p:sp>
    </p:spTree>
    <p:extLst>
      <p:ext uri="{BB962C8B-B14F-4D97-AF65-F5344CB8AC3E}">
        <p14:creationId xmlns:p14="http://schemas.microsoft.com/office/powerpoint/2010/main" val="386543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effectLst/>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33</a:t>
            </a:fld>
            <a:endParaRPr lang="en-US"/>
          </a:p>
        </p:txBody>
      </p:sp>
    </p:spTree>
    <p:extLst>
      <p:ext uri="{BB962C8B-B14F-4D97-AF65-F5344CB8AC3E}">
        <p14:creationId xmlns:p14="http://schemas.microsoft.com/office/powerpoint/2010/main" val="92674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5</a:t>
            </a:fld>
            <a:endParaRPr lang="en-US"/>
          </a:p>
        </p:txBody>
      </p:sp>
    </p:spTree>
    <p:extLst>
      <p:ext uri="{BB962C8B-B14F-4D97-AF65-F5344CB8AC3E}">
        <p14:creationId xmlns:p14="http://schemas.microsoft.com/office/powerpoint/2010/main" val="381187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6</a:t>
            </a:fld>
            <a:endParaRPr lang="en-US"/>
          </a:p>
        </p:txBody>
      </p:sp>
    </p:spTree>
    <p:extLst>
      <p:ext uri="{BB962C8B-B14F-4D97-AF65-F5344CB8AC3E}">
        <p14:creationId xmlns:p14="http://schemas.microsoft.com/office/powerpoint/2010/main" val="72290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7</a:t>
            </a:fld>
            <a:endParaRPr lang="en-US"/>
          </a:p>
        </p:txBody>
      </p:sp>
    </p:spTree>
    <p:extLst>
      <p:ext uri="{BB962C8B-B14F-4D97-AF65-F5344CB8AC3E}">
        <p14:creationId xmlns:p14="http://schemas.microsoft.com/office/powerpoint/2010/main" val="220556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5629E-846D-43D2-99D5-7F47A1261E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285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5629E-846D-43D2-99D5-7F47A1261E8B}" type="slidenum">
              <a:rPr lang="en-US" smtClean="0"/>
              <a:t>9</a:t>
            </a:fld>
            <a:endParaRPr lang="en-US"/>
          </a:p>
        </p:txBody>
      </p:sp>
    </p:spTree>
    <p:extLst>
      <p:ext uri="{BB962C8B-B14F-4D97-AF65-F5344CB8AC3E}">
        <p14:creationId xmlns:p14="http://schemas.microsoft.com/office/powerpoint/2010/main" val="405645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11</a:t>
            </a:fld>
            <a:endParaRPr lang="en-US"/>
          </a:p>
        </p:txBody>
      </p:sp>
    </p:spTree>
    <p:extLst>
      <p:ext uri="{BB962C8B-B14F-4D97-AF65-F5344CB8AC3E}">
        <p14:creationId xmlns:p14="http://schemas.microsoft.com/office/powerpoint/2010/main" val="421630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A585629E-846D-43D2-99D5-7F47A1261E8B}" type="slidenum">
              <a:rPr lang="en-US" smtClean="0"/>
              <a:t>12</a:t>
            </a:fld>
            <a:endParaRPr lang="en-US"/>
          </a:p>
        </p:txBody>
      </p:sp>
    </p:spTree>
    <p:extLst>
      <p:ext uri="{BB962C8B-B14F-4D97-AF65-F5344CB8AC3E}">
        <p14:creationId xmlns:p14="http://schemas.microsoft.com/office/powerpoint/2010/main" val="3802796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24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72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 uri="{C183D7F6-B498-43B3-948B-1728B52AA6E4}">
                <adec:decorative xmlns:adec="http://schemas.microsoft.com/office/drawing/2017/decorative" val="1"/>
              </a:ext>
            </a:extLst>
          </p:cNvPr>
          <p:cNvSpPr/>
          <p:nvPr userDrawn="1"/>
        </p:nvSpPr>
        <p:spPr>
          <a:xfrm>
            <a:off x="5232767" y="1202891"/>
            <a:ext cx="1868311" cy="158044"/>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NIH Logo-Turning Discovery Into Health">
            <a:extLst>
              <a:ext uri="{FF2B5EF4-FFF2-40B4-BE49-F238E27FC236}">
                <a16:creationId xmlns:a16="http://schemas.microsoft.com/office/drawing/2014/main" id="{F69AAFEC-0361-4E55-8750-4E5F716F2C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312" y="5185631"/>
            <a:ext cx="3817951" cy="662997"/>
          </a:xfrm>
          <a:prstGeom prst="rect">
            <a:avLst/>
          </a:prstGeom>
        </p:spPr>
      </p:pic>
      <p:sp>
        <p:nvSpPr>
          <p:cNvPr id="39" name="Rectangle 2">
            <a:extLst>
              <a:ext uri="{FF2B5EF4-FFF2-40B4-BE49-F238E27FC236}">
                <a16:creationId xmlns:a16="http://schemas.microsoft.com/office/drawing/2014/main" id="{13A73589-92E1-4286-887D-1299FB3A707E}"/>
              </a:ext>
            </a:extLst>
          </p:cNvPr>
          <p:cNvSpPr/>
          <p:nvPr userDrawn="1"/>
        </p:nvSpPr>
        <p:spPr>
          <a:xfrm>
            <a:off x="0" y="6303523"/>
            <a:ext cx="12192000" cy="554477"/>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03831"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03831"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15067"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2" name="Oval 3">
            <a:extLst>
              <a:ext uri="{FF2B5EF4-FFF2-40B4-BE49-F238E27FC236}">
                <a16:creationId xmlns:a16="http://schemas.microsoft.com/office/drawing/2014/main" id="{6E181137-1E8E-4080-8045-736C7364C5C0}"/>
              </a:ext>
            </a:extLst>
          </p:cNvPr>
          <p:cNvSpPr/>
          <p:nvPr userDrawn="1"/>
        </p:nvSpPr>
        <p:spPr>
          <a:xfrm>
            <a:off x="8816340"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20494"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20494"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31730"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Oval 2">
            <a:extLst>
              <a:ext uri="{FF2B5EF4-FFF2-40B4-BE49-F238E27FC236}">
                <a16:creationId xmlns:a16="http://schemas.microsoft.com/office/drawing/2014/main" id="{9F09F027-67B0-4832-AA05-069F00742A1F}"/>
              </a:ext>
            </a:extLst>
          </p:cNvPr>
          <p:cNvSpPr/>
          <p:nvPr userDrawn="1"/>
        </p:nvSpPr>
        <p:spPr>
          <a:xfrm>
            <a:off x="4833003"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37157" y="4588783"/>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37157" y="4325081"/>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48393" y="1877781"/>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Oval 1">
            <a:extLst>
              <a:ext uri="{FF2B5EF4-FFF2-40B4-BE49-F238E27FC236}">
                <a16:creationId xmlns:a16="http://schemas.microsoft.com/office/drawing/2014/main" id="{22E415E1-457D-4CB7-831E-C9A83D7E2379}"/>
              </a:ext>
            </a:extLst>
          </p:cNvPr>
          <p:cNvSpPr/>
          <p:nvPr userDrawn="1"/>
        </p:nvSpPr>
        <p:spPr>
          <a:xfrm>
            <a:off x="849666" y="1780286"/>
            <a:ext cx="2423160" cy="2423160"/>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047"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3948"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249"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9" name="Oval 4">
            <a:extLst>
              <a:ext uri="{FF2B5EF4-FFF2-40B4-BE49-F238E27FC236}">
                <a16:creationId xmlns:a16="http://schemas.microsoft.com/office/drawing/2014/main" id="{B6A79364-8CF2-4CE5-8BCA-87345CE51044}"/>
              </a:ext>
            </a:extLst>
          </p:cNvPr>
          <p:cNvSpPr/>
          <p:nvPr userDrawn="1"/>
        </p:nvSpPr>
        <p:spPr>
          <a:xfrm>
            <a:off x="9784524"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539"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148"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8" name="Oval 3">
            <a:extLst>
              <a:ext uri="{FF2B5EF4-FFF2-40B4-BE49-F238E27FC236}">
                <a16:creationId xmlns:a16="http://schemas.microsoft.com/office/drawing/2014/main" id="{D604F2E7-49C4-4E3A-BA01-3AAB9D427E3F}"/>
              </a:ext>
            </a:extLst>
          </p:cNvPr>
          <p:cNvSpPr/>
          <p:nvPr userDrawn="1"/>
        </p:nvSpPr>
        <p:spPr>
          <a:xfrm>
            <a:off x="6612423"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210"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322"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4909396"/>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4966" y="4850432"/>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423" y="2403132"/>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7" name="Oval 1">
            <a:extLst>
              <a:ext uri="{FF2B5EF4-FFF2-40B4-BE49-F238E27FC236}">
                <a16:creationId xmlns:a16="http://schemas.microsoft.com/office/drawing/2014/main" id="{2787829E-EEB1-4AE1-B17E-EE6E2FBD230A}"/>
              </a:ext>
            </a:extLst>
          </p:cNvPr>
          <p:cNvSpPr/>
          <p:nvPr userDrawn="1"/>
        </p:nvSpPr>
        <p:spPr>
          <a:xfrm>
            <a:off x="399225" y="2309734"/>
            <a:ext cx="2014249" cy="2014249"/>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2623"/>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0612" y="2231201"/>
            <a:ext cx="5183188"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0612" y="1407289"/>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8200" y="2231201"/>
            <a:ext cx="5157787" cy="368458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8200" y="1407289"/>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32"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435797"/>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Text</a:t>
            </a:r>
          </a:p>
          <a:p>
            <a:endParaRPr lang="en-US"/>
          </a:p>
          <a:p>
            <a:r>
              <a:rPr lang="en-US"/>
              <a:t>Text</a:t>
            </a:r>
          </a:p>
          <a:p>
            <a:endParaRPr lang="en-US"/>
          </a:p>
          <a:p>
            <a:r>
              <a:rPr lang="en-US"/>
              <a:t>@</a:t>
            </a:r>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a:t>WEBSITE </a:t>
            </a:r>
          </a:p>
          <a:p>
            <a:pPr algn="l"/>
            <a:endParaRPr lang="en-US"/>
          </a:p>
          <a:p>
            <a:pPr algn="l"/>
            <a:r>
              <a:rPr lang="en-US"/>
              <a:t>EMAIL </a:t>
            </a:r>
          </a:p>
          <a:p>
            <a:pPr algn="l"/>
            <a:endParaRPr lang="en-US"/>
          </a:p>
          <a:p>
            <a:pPr algn="l"/>
            <a:r>
              <a:rPr lang="en-US"/>
              <a:t>TWITTER </a:t>
            </a:r>
          </a:p>
        </p:txBody>
      </p:sp>
      <p:pic>
        <p:nvPicPr>
          <p:cNvPr id="3" name="Picture 2" descr="A picture containing text&#10;&#10;Description automatically generated">
            <a:extLst>
              <a:ext uri="{FF2B5EF4-FFF2-40B4-BE49-F238E27FC236}">
                <a16:creationId xmlns:a16="http://schemas.microsoft.com/office/drawing/2014/main" id="{4563B421-FF94-467A-80C5-407ADE7A6E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8501" y="2736186"/>
            <a:ext cx="5363318" cy="931354"/>
          </a:xfrm>
          <a:prstGeom prst="rect">
            <a:avLst/>
          </a:prstGeom>
        </p:spPr>
      </p:pic>
      <p:sp>
        <p:nvSpPr>
          <p:cNvPr id="5" name="TextBox 4">
            <a:extLst>
              <a:ext uri="{FF2B5EF4-FFF2-40B4-BE49-F238E27FC236}">
                <a16:creationId xmlns:a16="http://schemas.microsoft.com/office/drawing/2014/main" id="{98C5EF37-C526-47F0-B93D-8C21D9554CD5}"/>
              </a:ext>
            </a:extLst>
          </p:cNvPr>
          <p:cNvSpPr txBox="1"/>
          <p:nvPr userDrawn="1"/>
        </p:nvSpPr>
        <p:spPr>
          <a:xfrm>
            <a:off x="1162879" y="3006043"/>
            <a:ext cx="4820478" cy="830997"/>
          </a:xfrm>
          <a:prstGeom prst="rect">
            <a:avLst/>
          </a:prstGeom>
          <a:noFill/>
        </p:spPr>
        <p:txBody>
          <a:bodyPr wrap="square" rtlCol="0">
            <a:spAutoFit/>
          </a:bodyPr>
          <a:lstStyle/>
          <a:p>
            <a:r>
              <a:rPr lang="en-US" sz="4800" b="1">
                <a:solidFill>
                  <a:schemeClr val="bg1"/>
                </a:solidFill>
                <a:latin typeface="Open Sans" panose="020B0606030504020204" pitchFamily="34" charset="0"/>
                <a:ea typeface="Open Sans" panose="020B0606030504020204" pitchFamily="34" charset="0"/>
                <a:cs typeface="Open Sans" panose="020B0606030504020204" pitchFamily="34" charset="0"/>
              </a:rPr>
              <a:t>Contact Info</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1AE2-8399-4387-B274-B2010DD9C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FFF002-89B9-463E-A69B-276FFEE935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6234C9-8476-4684-BFAA-AA1626D5D5B4}"/>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5" name="Footer Placeholder 4">
            <a:extLst>
              <a:ext uri="{FF2B5EF4-FFF2-40B4-BE49-F238E27FC236}">
                <a16:creationId xmlns:a16="http://schemas.microsoft.com/office/drawing/2014/main" id="{411010BC-5873-4773-92F0-1E6EF2497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59C7A-CA72-4B73-8B7F-7A2997171F6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003363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B12FA-21A9-4D5E-BC7F-1C7428DC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D4A0B9-657E-4605-B8E3-761B6056F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5FCBA-9D32-4727-9C3E-553F93992FB1}"/>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5" name="Footer Placeholder 4">
            <a:extLst>
              <a:ext uri="{FF2B5EF4-FFF2-40B4-BE49-F238E27FC236}">
                <a16:creationId xmlns:a16="http://schemas.microsoft.com/office/drawing/2014/main" id="{BBB2EF68-BD55-4027-80E1-D7EE595DE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6D7D9-FDCB-4CC6-93D7-58964F549D25}"/>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440458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C73D-17CD-4477-9026-868CE7F33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6A755-D35C-4089-8FA7-F464FB352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1FD3CE-034C-41E3-B043-7DFB4039D0C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5" name="Footer Placeholder 4">
            <a:extLst>
              <a:ext uri="{FF2B5EF4-FFF2-40B4-BE49-F238E27FC236}">
                <a16:creationId xmlns:a16="http://schemas.microsoft.com/office/drawing/2014/main" id="{50712937-D4D2-4A91-8F8E-8A0CD0220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3D24A-A503-44DE-8172-51454EA3163A}"/>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292244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2FED3-8FE6-478D-BAF8-FD3313B81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ABDB7F-8ED8-4A8B-9A4A-8BC4BB3C0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BC5BB4-A321-46DD-97CD-B57FD29A69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F6AFC8-8E91-4217-BCC4-07FA7BC47DE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6" name="Footer Placeholder 5">
            <a:extLst>
              <a:ext uri="{FF2B5EF4-FFF2-40B4-BE49-F238E27FC236}">
                <a16:creationId xmlns:a16="http://schemas.microsoft.com/office/drawing/2014/main" id="{1876BB70-6258-403B-ADF5-4C19E3353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3BE0CB-A419-4D93-950E-ADC3212F0CE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86038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40164-EC15-450F-AB5F-DE06F441BC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8E1834-9A5C-48FE-967D-F3B47D350C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58572-AED4-4098-910A-AD180C94EE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253191-39CF-42B5-A5E2-8E27EF7E4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4F6E5-90BE-4673-B170-C1C3A4CA95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25E763-A7CC-4585-8F32-CF37D8BB7AA6}"/>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8" name="Footer Placeholder 7">
            <a:extLst>
              <a:ext uri="{FF2B5EF4-FFF2-40B4-BE49-F238E27FC236}">
                <a16:creationId xmlns:a16="http://schemas.microsoft.com/office/drawing/2014/main" id="{FDA23398-7454-411B-8E32-3AAFD1FEFD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7D1578-C46C-4328-8057-6F5BFEF4612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55058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0DF6-84DC-4383-A1A3-E07DBC43DE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B7458-D157-4194-981E-E5382689E635}"/>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4" name="Footer Placeholder 3">
            <a:extLst>
              <a:ext uri="{FF2B5EF4-FFF2-40B4-BE49-F238E27FC236}">
                <a16:creationId xmlns:a16="http://schemas.microsoft.com/office/drawing/2014/main" id="{2C545F3D-B24F-42D2-B354-5F634BF458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4251CA-31E2-4E1B-B4B9-EE49415AC716}"/>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4016167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85704B-EDD9-4E01-8EDB-E6E2F144A41C}"/>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3" name="Footer Placeholder 2">
            <a:extLst>
              <a:ext uri="{FF2B5EF4-FFF2-40B4-BE49-F238E27FC236}">
                <a16:creationId xmlns:a16="http://schemas.microsoft.com/office/drawing/2014/main" id="{36229C9B-4487-469D-B569-7C66BBA00B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ADC6-9ED3-4E0D-A839-250A7917036C}"/>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13453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4B3E-888E-4621-BDF5-BE61EFFFC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5D18E0-F033-4120-BCB4-D86A68F46A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2A3AE8-6B37-4264-9E55-2506F28EF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6148-BF7D-494D-B912-4B361E032080}"/>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6" name="Footer Placeholder 5">
            <a:extLst>
              <a:ext uri="{FF2B5EF4-FFF2-40B4-BE49-F238E27FC236}">
                <a16:creationId xmlns:a16="http://schemas.microsoft.com/office/drawing/2014/main" id="{D6631C7D-5A48-4D2E-A925-63B41A684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46FFA-43B6-47EB-8879-E54E6764F3A8}"/>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23937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12FB-FA22-4E9E-8B59-CCBCF9F42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210C95-1BC9-45EA-972E-10CB45926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D566D3-6CDE-4D9A-85AB-0AE4E4082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8015F-75C6-425C-9B85-539C4292ABA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6" name="Footer Placeholder 5">
            <a:extLst>
              <a:ext uri="{FF2B5EF4-FFF2-40B4-BE49-F238E27FC236}">
                <a16:creationId xmlns:a16="http://schemas.microsoft.com/office/drawing/2014/main" id="{1D9CB71F-34A9-44C3-9CF5-9C776C764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B58B9-B481-47FA-971E-775F83A5C1DD}"/>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80960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C751-DFFC-41FA-8E46-D24C1BE8E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F8DCAE-722B-4FB5-8FCF-990BDF967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AAEB8-E54D-4F93-84F3-D444192A113B}"/>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5" name="Footer Placeholder 4">
            <a:extLst>
              <a:ext uri="{FF2B5EF4-FFF2-40B4-BE49-F238E27FC236}">
                <a16:creationId xmlns:a16="http://schemas.microsoft.com/office/drawing/2014/main" id="{EA780F30-270B-4D5D-99B3-15DAA3D0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7494C-9981-4B54-A397-D77FF21A6B29}"/>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3107171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8B4A30-8D9C-4CCE-AE8C-735F685DF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45F865-CDF2-4059-896C-40E0F2C118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650AE5-FA68-4EB0-B3D8-B1D75FF75887}"/>
              </a:ext>
            </a:extLst>
          </p:cNvPr>
          <p:cNvSpPr>
            <a:spLocks noGrp="1"/>
          </p:cNvSpPr>
          <p:nvPr>
            <p:ph type="dt" sz="half" idx="10"/>
          </p:nvPr>
        </p:nvSpPr>
        <p:spPr>
          <a:xfrm>
            <a:off x="838200" y="6356350"/>
            <a:ext cx="2743200" cy="365125"/>
          </a:xfrm>
          <a:prstGeom prst="rect">
            <a:avLst/>
          </a:prstGeom>
        </p:spPr>
        <p:txBody>
          <a:bodyPr/>
          <a:lstStyle/>
          <a:p>
            <a:fld id="{E2E5D745-6BC5-4C3C-94A0-23B04A420195}" type="datetimeFigureOut">
              <a:rPr lang="en-US" smtClean="0"/>
              <a:t>12/7/2022</a:t>
            </a:fld>
            <a:endParaRPr lang="en-US"/>
          </a:p>
        </p:txBody>
      </p:sp>
      <p:sp>
        <p:nvSpPr>
          <p:cNvPr id="5" name="Footer Placeholder 4">
            <a:extLst>
              <a:ext uri="{FF2B5EF4-FFF2-40B4-BE49-F238E27FC236}">
                <a16:creationId xmlns:a16="http://schemas.microsoft.com/office/drawing/2014/main" id="{E9B0982D-CA57-458B-9BEF-473094A7E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30B51-3A96-4C8D-B296-E222E487373E}"/>
              </a:ext>
            </a:extLst>
          </p:cNvPr>
          <p:cNvSpPr>
            <a:spLocks noGrp="1"/>
          </p:cNvSpPr>
          <p:nvPr>
            <p:ph type="sldNum" sz="quarter" idx="12"/>
          </p:nvPr>
        </p:nvSpPr>
        <p:spPr/>
        <p:txBody>
          <a:bodyPr/>
          <a:lstStyle/>
          <a:p>
            <a:fld id="{239B2F80-9E1E-4B9E-B6F3-C25FEA4DD84A}" type="slidenum">
              <a:rPr lang="en-US" smtClean="0"/>
              <a:t>‹#›</a:t>
            </a:fld>
            <a:endParaRPr lang="en-US"/>
          </a:p>
        </p:txBody>
      </p:sp>
    </p:spTree>
    <p:extLst>
      <p:ext uri="{BB962C8B-B14F-4D97-AF65-F5344CB8AC3E}">
        <p14:creationId xmlns:p14="http://schemas.microsoft.com/office/powerpoint/2010/main" val="1077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a:extLst>
              <a:ext uri="{FF2B5EF4-FFF2-40B4-BE49-F238E27FC236}">
                <a16:creationId xmlns:a16="http://schemas.microsoft.com/office/drawing/2014/main" id="{37301DAC-9CD1-487B-9237-981D9C492F0A}"/>
              </a:ext>
            </a:extLst>
          </p:cNvPr>
          <p:cNvSpPr>
            <a:spLocks noGrp="1"/>
          </p:cNvSpPr>
          <p:nvPr>
            <p:ph idx="1" hasCustomPrompt="1"/>
          </p:nvPr>
        </p:nvSpPr>
        <p:spPr>
          <a:xfrm>
            <a:off x="838200" y="1389754"/>
            <a:ext cx="10515600" cy="487189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348552"/>
            <a:ext cx="5181600" cy="4893221"/>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2625"/>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6"/>
            <a:ext cx="5181600" cy="4863408"/>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368427"/>
            <a:ext cx="5995988" cy="486340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17260"/>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368424"/>
            <a:ext cx="5181600" cy="4987925"/>
          </a:xfrm>
        </p:spPr>
        <p:txBody>
          <a:bodyP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368424"/>
            <a:ext cx="5180013" cy="4987925"/>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17258"/>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20114" y="52526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20114" y="49889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72603" y="19286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368428"/>
            <a:ext cx="5181600" cy="4853467"/>
          </a:xfrm>
        </p:spPr>
        <p:txBody>
          <a:bodyPr anchor="ctr"/>
          <a:lstStyle>
            <a:lvl1pPr>
              <a:buClr>
                <a:srgbClr val="0F7FC9"/>
              </a:buClr>
              <a:defRPr>
                <a:latin typeface="Open Sans" panose="020B0606030504020204" pitchFamily="34" charset="0"/>
                <a:ea typeface="Open Sans" panose="020B0606030504020204" pitchFamily="34" charset="0"/>
                <a:cs typeface="Open Sans" panose="020B0606030504020204" pitchFamily="34" charset="0"/>
              </a:defRPr>
            </a:lvl1pPr>
            <a:lvl2pPr>
              <a:buClr>
                <a:srgbClr val="0F7FC9"/>
              </a:buClr>
              <a:defRPr>
                <a:latin typeface="Open Sans" panose="020B0606030504020204" pitchFamily="34" charset="0"/>
                <a:ea typeface="Open Sans" panose="020B0606030504020204" pitchFamily="34" charset="0"/>
                <a:cs typeface="Open Sans" panose="020B0606030504020204" pitchFamily="34" charset="0"/>
              </a:defRPr>
            </a:lvl2pPr>
            <a:lvl3pPr>
              <a:buClr>
                <a:srgbClr val="0F7FC9"/>
              </a:buClr>
              <a:defRPr>
                <a:latin typeface="Open Sans" panose="020B0606030504020204" pitchFamily="34" charset="0"/>
                <a:ea typeface="Open Sans" panose="020B0606030504020204" pitchFamily="34" charset="0"/>
                <a:cs typeface="Open Sans" panose="020B0606030504020204" pitchFamily="34" charset="0"/>
              </a:defRPr>
            </a:lvl3pPr>
            <a:lvl4pPr>
              <a:buClr>
                <a:srgbClr val="0F7FC9"/>
              </a:buClr>
              <a:defRPr>
                <a:latin typeface="Open Sans" panose="020B0606030504020204" pitchFamily="34" charset="0"/>
                <a:ea typeface="Open Sans" panose="020B0606030504020204" pitchFamily="34" charset="0"/>
                <a:cs typeface="Open Sans" panose="020B0606030504020204" pitchFamily="34" charset="0"/>
              </a:defRPr>
            </a:lvl4pPr>
            <a:lvl5pPr>
              <a:buClr>
                <a:srgbClr val="0F7FC9"/>
              </a:buCl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54337" y="181041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80502" y="5356246"/>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80502" y="5092544"/>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606134" y="1795708"/>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24399" y="1913973"/>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17257"/>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732231"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732231"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126455"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5" name="Oval 2">
            <a:extLst>
              <a:ext uri="{FF2B5EF4-FFF2-40B4-BE49-F238E27FC236}">
                <a16:creationId xmlns:a16="http://schemas.microsoft.com/office/drawing/2014/main" id="{428F8D71-B409-4E39-8278-084A09EA4E09}"/>
              </a:ext>
            </a:extLst>
          </p:cNvPr>
          <p:cNvSpPr/>
          <p:nvPr userDrawn="1"/>
        </p:nvSpPr>
        <p:spPr>
          <a:xfrm>
            <a:off x="7166454"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573966" y="5207159"/>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573966" y="4943457"/>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84720" y="1883152"/>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Oval 1">
            <a:extLst>
              <a:ext uri="{FF2B5EF4-FFF2-40B4-BE49-F238E27FC236}">
                <a16:creationId xmlns:a16="http://schemas.microsoft.com/office/drawing/2014/main" id="{0822A345-BBDB-4B7F-B49C-1F56538757FE}"/>
              </a:ext>
            </a:extLst>
          </p:cNvPr>
          <p:cNvSpPr/>
          <p:nvPr userDrawn="1"/>
        </p:nvSpPr>
        <p:spPr>
          <a:xfrm>
            <a:off x="2008189" y="1764886"/>
            <a:ext cx="2979731" cy="2979731"/>
          </a:xfrm>
          <a:prstGeom prst="ellipse">
            <a:avLst/>
          </a:prstGeom>
          <a:noFill/>
          <a:ln w="38100">
            <a:solidFill>
              <a:srgbClr val="205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7319"/>
            <a:ext cx="10515600" cy="1325563"/>
          </a:xfrm>
        </p:spPr>
        <p:txBody>
          <a:bodyPr/>
          <a:lstStyle>
            <a:lvl1pPr>
              <a:defRPr b="1">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BD9DF10-8548-48E9-9E9B-3E2D5A4E4DBB}"/>
              </a:ext>
            </a:extLst>
          </p:cNvPr>
          <p:cNvSpPr/>
          <p:nvPr userDrawn="1"/>
        </p:nvSpPr>
        <p:spPr>
          <a:xfrm>
            <a:off x="0" y="6249635"/>
            <a:ext cx="12192000" cy="608365"/>
          </a:xfrm>
          <a:prstGeom prst="rect">
            <a:avLst/>
          </a:prstGeom>
          <a:solidFill>
            <a:srgbClr val="205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415495"/>
            <a:ext cx="10515600" cy="476146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17260"/>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Graphical user interface, text, website&#10;&#10;Description automatically generated">
            <a:extLst>
              <a:ext uri="{FF2B5EF4-FFF2-40B4-BE49-F238E27FC236}">
                <a16:creationId xmlns:a16="http://schemas.microsoft.com/office/drawing/2014/main" id="{64D9F011-CB5C-4B33-AF56-32ACE665A07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13910" b="21196"/>
          <a:stretch/>
        </p:blipFill>
        <p:spPr>
          <a:xfrm>
            <a:off x="93544" y="6356350"/>
            <a:ext cx="2384883" cy="365125"/>
          </a:xfrm>
          <a:prstGeom prst="rect">
            <a:avLst/>
          </a:prstGeom>
        </p:spPr>
      </p:pic>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Lst>
  <p:hf sldNum="0" hdr="0" ftr="0"/>
  <p:txStyles>
    <p:titleStyle>
      <a:lvl1pPr algn="ctr" defTabSz="914400" rtl="0" eaLnBrk="1" latinLnBrk="0" hangingPunct="1">
        <a:lnSpc>
          <a:spcPct val="90000"/>
        </a:lnSpc>
        <a:spcBef>
          <a:spcPct val="0"/>
        </a:spcBef>
        <a:buNone/>
        <a:defRPr sz="48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14BFFF-AC77-4AAE-BD82-5F0F9D338C6C}"/>
              </a:ext>
            </a:extLst>
          </p:cNvPr>
          <p:cNvSpPr>
            <a:spLocks noGrp="1"/>
          </p:cNvSpPr>
          <p:nvPr>
            <p:ph type="body" idx="1"/>
          </p:nvPr>
        </p:nvSpPr>
        <p:spPr>
          <a:xfrm>
            <a:off x="5678130" y="604684"/>
            <a:ext cx="6164826" cy="57516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DC374F2-BBDB-4AAD-918E-8E3653F5D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AD7CB-C0AB-491B-BB22-2EA28F3A68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B2F80-9E1E-4B9E-B6F3-C25FEA4DD84A}" type="slidenum">
              <a:rPr lang="en-US" smtClean="0"/>
              <a:t>‹#›</a:t>
            </a:fld>
            <a:endParaRPr lang="en-US"/>
          </a:p>
        </p:txBody>
      </p:sp>
      <p:sp>
        <p:nvSpPr>
          <p:cNvPr id="7" name="Rectangle 6">
            <a:extLst>
              <a:ext uri="{FF2B5EF4-FFF2-40B4-BE49-F238E27FC236}">
                <a16:creationId xmlns:a16="http://schemas.microsoft.com/office/drawing/2014/main" id="{74EE5F5B-DB9A-4DEE-9845-04DEFA9030E0}"/>
              </a:ext>
            </a:extLst>
          </p:cNvPr>
          <p:cNvSpPr/>
          <p:nvPr userDrawn="1"/>
        </p:nvSpPr>
        <p:spPr>
          <a:xfrm>
            <a:off x="0" y="0"/>
            <a:ext cx="5265174" cy="6858000"/>
          </a:xfrm>
          <a:prstGeom prst="rect">
            <a:avLst/>
          </a:prstGeom>
          <a:solidFill>
            <a:srgbClr val="2055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2A46030-5DAD-40B2-A5D9-38ADA8DE7589}"/>
              </a:ext>
            </a:extLst>
          </p:cNvPr>
          <p:cNvSpPr>
            <a:spLocks noGrp="1"/>
          </p:cNvSpPr>
          <p:nvPr>
            <p:ph type="title"/>
          </p:nvPr>
        </p:nvSpPr>
        <p:spPr>
          <a:xfrm>
            <a:off x="524796" y="2515394"/>
            <a:ext cx="4215581"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58756913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lnSpc>
          <a:spcPct val="90000"/>
        </a:lnSpc>
        <a:spcBef>
          <a:spcPct val="0"/>
        </a:spcBef>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sharing.nih.gov/data-management-and-sharing-policy/planning-and-budgeting-DMS/writing-a-data-management-and-sharing-plan#after"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grants.nih.gov/grants/forms/all-forms-and-formats.htm?category=format-pages&amp;id=209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s://sharing.nih.gov/data-management-and-sharing-policy/planning-and-budgeting-DMS/writing-a-data-management-and-sharing-plan#after" TargetMode="External"/><Relationship Id="rId5" Type="http://schemas.openxmlformats.org/officeDocument/2006/relationships/hyperlink" Target="https://sharing.nih.gov/data-management-and-sharing-policy/planning-and-budgeting-DMS/writing-a-data-management-and-sharing-plan#elements-to-include-in-a-data-management-and-sharing-plan" TargetMode="Externa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writing-a-data-management-and-sharing-plan#afte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after"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sharing.nih.gov/data-management-and-sharing-policy/sharing-scientific-data/selecting-a-data-repository" TargetMode="Externa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hyperlink" Target="https://www.re3data.or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www.nature.com/sdata/policies/repositories" TargetMode="External"/><Relationship Id="rId5" Type="http://schemas.openxmlformats.org/officeDocument/2006/relationships/hyperlink" Target="https://sharing.nih.gov/data-management-and-sharing-policy/sharing-scientific-data/generalist-repositories"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hyperlink" Target="https://grants.nih.gov/grants/guide/notice-files/NOT-OD-22-198.html"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grants.nih.gov/grants/guide/notice-files/NOT-OD-22-213.html" TargetMode="Externa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hyperlink" Target="https://grants.nih.gov/grants/guide/notice-files/NOT-OD-22-214.html"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hyperlink" Target="https://sharing.nih.gov/"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sharing.nih.gov/faqs#/data-management-and-sharing-policy.htm"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nnlm.gov/training/class-catalog/nih-data-management-and-sharing-requirements-series" TargetMode="External"/><Relationship Id="rId7" Type="http://schemas.openxmlformats.org/officeDocument/2006/relationships/image" Target="../media/image22.jpg"/><Relationship Id="rId2" Type="http://schemas.openxmlformats.org/officeDocument/2006/relationships/hyperlink" Target="https://sharing.nih.gov/about/learning" TargetMode="External"/><Relationship Id="rId1" Type="http://schemas.openxmlformats.org/officeDocument/2006/relationships/slideLayout" Target="../slideLayouts/slideLayout3.xml"/><Relationship Id="rId6" Type="http://schemas.openxmlformats.org/officeDocument/2006/relationships/hyperlink" Target="https://www.faseb.org/resources/data-science-and-informatics/dataworks/dataworks-salons" TargetMode="External"/><Relationship Id="rId5" Type="http://schemas.openxmlformats.org/officeDocument/2006/relationships/hyperlink" Target="https://datascience.nih.gov/grei-collaborative-webinar-series" TargetMode="External"/><Relationship Id="rId4" Type="http://schemas.openxmlformats.org/officeDocument/2006/relationships/hyperlink" Target="https://datascience.nih.gov/data-curation-network-event-series"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osp.od.nih.gov/#boxzilla-11773" TargetMode="External"/><Relationship Id="rId3" Type="http://schemas.openxmlformats.org/officeDocument/2006/relationships/hyperlink" Target="https://nexus.od.nih.gov/all/category/blog/" TargetMode="External"/><Relationship Id="rId7" Type="http://schemas.openxmlformats.org/officeDocument/2006/relationships/hyperlink" Target="https://grants.nih.gov/grants/guide/listserv.htm" TargetMode="External"/><Relationship Id="rId2" Type="http://schemas.openxmlformats.org/officeDocument/2006/relationships/hyperlink" Target="https://osp.od.nih.gov/2022/01/25/gearing-up-for-2023-implementing-the-nih-data-management-and-sharing-policy/" TargetMode="External"/><Relationship Id="rId1" Type="http://schemas.openxmlformats.org/officeDocument/2006/relationships/slideLayout" Target="../slideLayouts/slideLayout13.xml"/><Relationship Id="rId6" Type="http://schemas.openxmlformats.org/officeDocument/2006/relationships/hyperlink" Target="https://public.govdelivery.com/accounts/USNIHOER/subscriber/new?qsp=CODE_RED" TargetMode="External"/><Relationship Id="rId11" Type="http://schemas.openxmlformats.org/officeDocument/2006/relationships/hyperlink" Target="https://sharing.nih.gov/news-events" TargetMode="External"/><Relationship Id="rId5" Type="http://schemas.openxmlformats.org/officeDocument/2006/relationships/hyperlink" Target="https://twitter.com/NIH_OSP?s=20&amp;t=2tuFshLdf0xQa6vPP487AA" TargetMode="External"/><Relationship Id="rId10" Type="http://schemas.openxmlformats.org/officeDocument/2006/relationships/image" Target="../media/image23.png"/><Relationship Id="rId4" Type="http://schemas.openxmlformats.org/officeDocument/2006/relationships/hyperlink" Target="https://twitter.com/NIHgrants?s=20&amp;t=2tuFshLdf0xQa6vPP487AA" TargetMode="External"/><Relationship Id="rId9" Type="http://schemas.openxmlformats.org/officeDocument/2006/relationships/hyperlink" Target="https://public.govdelivery.com/accounts/USNIHOER/signup/3292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y/research-covered-under-the-data-management-sharing-policy#after"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ADFD5E-E5B7-4C6F-BFEE-151505C11369}"/>
              </a:ext>
              <a:ext uri="{C183D7F6-B498-43B3-948B-1728B52AA6E4}">
                <adec:decorative xmlns:adec="http://schemas.microsoft.com/office/drawing/2017/decorative" val="0"/>
              </a:ext>
            </a:extLst>
          </p:cNvPr>
          <p:cNvSpPr>
            <a:spLocks noGrp="1"/>
          </p:cNvSpPr>
          <p:nvPr>
            <p:ph type="ctrTitle"/>
          </p:nvPr>
        </p:nvSpPr>
        <p:spPr>
          <a:xfrm>
            <a:off x="807155" y="1587151"/>
            <a:ext cx="10577689" cy="2398715"/>
          </a:xfrm>
        </p:spPr>
        <p:txBody>
          <a:bodyPr/>
          <a:lstStyle/>
          <a:p>
            <a:r>
              <a:rPr lang="en-US" sz="5400" dirty="0"/>
              <a:t>Implementing the NIH Data Management and Sharing (DMS) Policy</a:t>
            </a:r>
          </a:p>
        </p:txBody>
      </p:sp>
      <p:sp>
        <p:nvSpPr>
          <p:cNvPr id="6" name="Text Placeholder 5">
            <a:extLst>
              <a:ext uri="{FF2B5EF4-FFF2-40B4-BE49-F238E27FC236}">
                <a16:creationId xmlns:a16="http://schemas.microsoft.com/office/drawing/2014/main" id="{BA5BEF40-FA14-4C48-945D-FDD12C6728E7}"/>
              </a:ext>
              <a:ext uri="{C183D7F6-B498-43B3-948B-1728B52AA6E4}">
                <adec:decorative xmlns:adec="http://schemas.microsoft.com/office/drawing/2017/decorative" val="0"/>
              </a:ext>
            </a:extLst>
          </p:cNvPr>
          <p:cNvSpPr>
            <a:spLocks noGrp="1"/>
          </p:cNvSpPr>
          <p:nvPr>
            <p:ph type="body" idx="1"/>
          </p:nvPr>
        </p:nvSpPr>
        <p:spPr/>
        <p:txBody>
          <a:bodyPr/>
          <a:lstStyle/>
          <a:p>
            <a:r>
              <a:rPr lang="en-US" dirty="0"/>
              <a:t>October 2022</a:t>
            </a:r>
          </a:p>
        </p:txBody>
      </p:sp>
    </p:spTree>
    <p:custDataLst>
      <p:tags r:id="rId1"/>
    </p:custDataLst>
    <p:extLst>
      <p:ext uri="{BB962C8B-B14F-4D97-AF65-F5344CB8AC3E}">
        <p14:creationId xmlns:p14="http://schemas.microsoft.com/office/powerpoint/2010/main" val="7606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4E97-025F-40AA-8BA1-EBC0342430B4}"/>
              </a:ext>
            </a:extLst>
          </p:cNvPr>
          <p:cNvSpPr>
            <a:spLocks noGrp="1"/>
          </p:cNvSpPr>
          <p:nvPr>
            <p:ph type="title"/>
          </p:nvPr>
        </p:nvSpPr>
        <p:spPr/>
        <p:txBody>
          <a:bodyPr/>
          <a:lstStyle/>
          <a:p>
            <a:r>
              <a:rPr lang="en-US" dirty="0"/>
              <a:t>Planning &amp; Budgeting</a:t>
            </a:r>
          </a:p>
        </p:txBody>
      </p:sp>
    </p:spTree>
    <p:extLst>
      <p:ext uri="{BB962C8B-B14F-4D97-AF65-F5344CB8AC3E}">
        <p14:creationId xmlns:p14="http://schemas.microsoft.com/office/powerpoint/2010/main" val="168664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Elements of a DMS Plan</a:t>
            </a:r>
          </a:p>
        </p:txBody>
      </p:sp>
      <p:graphicFrame>
        <p:nvGraphicFramePr>
          <p:cNvPr id="5" name="Diagram 4">
            <a:extLst>
              <a:ext uri="{FF2B5EF4-FFF2-40B4-BE49-F238E27FC236}">
                <a16:creationId xmlns:a16="http://schemas.microsoft.com/office/drawing/2014/main" id="{A1347255-7A10-4A65-B66A-B92A0524266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7789647"/>
              </p:ext>
            </p:extLst>
          </p:nvPr>
        </p:nvGraphicFramePr>
        <p:xfrm>
          <a:off x="370599" y="1633912"/>
          <a:ext cx="3896601" cy="3889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D10615A8-5BE7-4B23-8AA9-C24FF8F12FD4}"/>
              </a:ext>
            </a:extLst>
          </p:cNvPr>
          <p:cNvSpPr>
            <a:spLocks noGrp="1"/>
          </p:cNvSpPr>
          <p:nvPr>
            <p:ph sz="half" idx="2"/>
          </p:nvPr>
        </p:nvSpPr>
        <p:spPr>
          <a:xfrm>
            <a:off x="4710545" y="1322939"/>
            <a:ext cx="7295583" cy="4708406"/>
          </a:xfrm>
        </p:spPr>
        <p:txBody>
          <a:bodyPr>
            <a:normAutofit fontScale="62500" lnSpcReduction="20000"/>
          </a:bodyPr>
          <a:lstStyle/>
          <a:p>
            <a:pPr>
              <a:lnSpc>
                <a:spcPct val="128000"/>
              </a:lnSpc>
            </a:pPr>
            <a:r>
              <a:rPr lang="en-US" b="1" dirty="0"/>
              <a:t>Data type</a:t>
            </a:r>
          </a:p>
          <a:p>
            <a:pPr lvl="1">
              <a:lnSpc>
                <a:spcPct val="128000"/>
              </a:lnSpc>
            </a:pPr>
            <a:r>
              <a:rPr lang="en-US" dirty="0"/>
              <a:t>Identifying data to be preserved and shared</a:t>
            </a:r>
          </a:p>
          <a:p>
            <a:pPr>
              <a:lnSpc>
                <a:spcPct val="128000"/>
              </a:lnSpc>
            </a:pPr>
            <a:r>
              <a:rPr lang="en-US" b="1" dirty="0"/>
              <a:t>Related tools, software, code </a:t>
            </a:r>
          </a:p>
          <a:p>
            <a:pPr lvl="1">
              <a:lnSpc>
                <a:spcPct val="128000"/>
              </a:lnSpc>
            </a:pPr>
            <a:r>
              <a:rPr lang="en-US" dirty="0"/>
              <a:t>Tools and software needed to access and manipulate data</a:t>
            </a:r>
          </a:p>
          <a:p>
            <a:pPr>
              <a:lnSpc>
                <a:spcPct val="128000"/>
              </a:lnSpc>
            </a:pPr>
            <a:r>
              <a:rPr lang="en-US" b="1" dirty="0"/>
              <a:t>Standards </a:t>
            </a:r>
          </a:p>
          <a:p>
            <a:pPr lvl="1">
              <a:lnSpc>
                <a:spcPct val="128000"/>
              </a:lnSpc>
            </a:pPr>
            <a:r>
              <a:rPr lang="en-US" dirty="0"/>
              <a:t>Standards to be applied to scientific data and metadata</a:t>
            </a:r>
          </a:p>
          <a:p>
            <a:pPr>
              <a:lnSpc>
                <a:spcPct val="128000"/>
              </a:lnSpc>
            </a:pPr>
            <a:r>
              <a:rPr lang="en-US" b="1" dirty="0"/>
              <a:t>Data preservation, access, timelines </a:t>
            </a:r>
          </a:p>
          <a:p>
            <a:pPr lvl="1">
              <a:lnSpc>
                <a:spcPct val="128000"/>
              </a:lnSpc>
            </a:pPr>
            <a:r>
              <a:rPr lang="en-US" dirty="0"/>
              <a:t>Repository to be used, persistent unique identifier, and when/ how long data will be available</a:t>
            </a:r>
          </a:p>
          <a:p>
            <a:pPr>
              <a:lnSpc>
                <a:spcPct val="128000"/>
              </a:lnSpc>
            </a:pPr>
            <a:r>
              <a:rPr lang="en-US" b="1" dirty="0"/>
              <a:t>Access, distribution, reuse considerations </a:t>
            </a:r>
          </a:p>
          <a:p>
            <a:pPr lvl="1">
              <a:lnSpc>
                <a:spcPct val="128000"/>
              </a:lnSpc>
            </a:pPr>
            <a:r>
              <a:rPr lang="en-US" dirty="0"/>
              <a:t>Description of factors for data access, distribution, or reuse</a:t>
            </a:r>
          </a:p>
          <a:p>
            <a:pPr>
              <a:lnSpc>
                <a:spcPct val="128000"/>
              </a:lnSpc>
            </a:pPr>
            <a:r>
              <a:rPr lang="en-US" b="1" dirty="0"/>
              <a:t>Oversight of data management and sharing </a:t>
            </a:r>
          </a:p>
          <a:p>
            <a:pPr lvl="1">
              <a:lnSpc>
                <a:spcPct val="128000"/>
              </a:lnSpc>
            </a:pPr>
            <a:r>
              <a:rPr lang="en-US" dirty="0"/>
              <a:t>Plan compliance will be monitored/ managed and by whom</a:t>
            </a:r>
          </a:p>
        </p:txBody>
      </p:sp>
      <p:sp>
        <p:nvSpPr>
          <p:cNvPr id="6" name="TextBox 5">
            <a:extLst>
              <a:ext uri="{FF2B5EF4-FFF2-40B4-BE49-F238E27FC236}">
                <a16:creationId xmlns:a16="http://schemas.microsoft.com/office/drawing/2014/main" id="{1B66A44D-B911-4376-B025-223676B893DC}"/>
              </a:ext>
            </a:extLst>
          </p:cNvPr>
          <p:cNvSpPr txBox="1"/>
          <p:nvPr/>
        </p:nvSpPr>
        <p:spPr>
          <a:xfrm>
            <a:off x="2793525" y="6162324"/>
            <a:ext cx="5876214" cy="615553"/>
          </a:xfrm>
          <a:prstGeom prst="rect">
            <a:avLst/>
          </a:prstGeom>
          <a:solidFill>
            <a:srgbClr val="C9E6FB"/>
          </a:solidFill>
        </p:spPr>
        <p:txBody>
          <a:bodyPr wrap="square" tIns="182880" bIns="182880" rtlCol="0">
            <a:spAutoFit/>
          </a:bodyPr>
          <a:lstStyle/>
          <a:p>
            <a:pPr algn="ctr"/>
            <a:r>
              <a:rPr lang="en-US" sz="1600" b="1"/>
              <a:t>See </a:t>
            </a:r>
            <a:r>
              <a:rPr lang="en-US" sz="1600" b="1">
                <a:hlinkClick r:id="rId8"/>
              </a:rPr>
              <a:t>Writing a Data Management &amp; Sharing Plan </a:t>
            </a:r>
            <a:r>
              <a:rPr lang="en-US" sz="1600" b="1"/>
              <a:t>for details</a:t>
            </a:r>
          </a:p>
        </p:txBody>
      </p:sp>
    </p:spTree>
    <p:extLst>
      <p:ext uri="{BB962C8B-B14F-4D97-AF65-F5344CB8AC3E}">
        <p14:creationId xmlns:p14="http://schemas.microsoft.com/office/powerpoint/2010/main" val="290116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838200" y="-2625"/>
            <a:ext cx="10515600" cy="1325563"/>
          </a:xfrm>
        </p:spPr>
        <p:txBody>
          <a:bodyPr>
            <a:normAutofit/>
          </a:bodyPr>
          <a:lstStyle/>
          <a:p>
            <a:r>
              <a:rPr lang="en-US"/>
              <a:t>Format of a DMS Plan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sz="half" idx="1"/>
          </p:nvPr>
        </p:nvSpPr>
        <p:spPr>
          <a:xfrm>
            <a:off x="636962" y="1904999"/>
            <a:ext cx="4016433" cy="2890486"/>
          </a:xfrm>
        </p:spPr>
        <p:txBody>
          <a:bodyPr vert="horz" lIns="91440" tIns="45720" rIns="91440" bIns="45720" rtlCol="0" anchor="t">
            <a:normAutofit/>
          </a:bodyPr>
          <a:lstStyle/>
          <a:p>
            <a:pPr marL="572770" indent="-572770">
              <a:lnSpc>
                <a:spcPct val="110000"/>
              </a:lnSpc>
              <a:spcBef>
                <a:spcPts val="1800"/>
              </a:spcBef>
              <a:buFont typeface="Wingdings,Sans-Serif" panose="05000000000000000000" pitchFamily="2" charset="2"/>
              <a:buChar char="ü"/>
            </a:pPr>
            <a:r>
              <a:rPr lang="en-US" sz="2400" dirty="0"/>
              <a:t>Plan recommended not to exceed 2 pages in length</a:t>
            </a:r>
          </a:p>
          <a:p>
            <a:pPr marL="572770" indent="-572770">
              <a:lnSpc>
                <a:spcPct val="110000"/>
              </a:lnSpc>
              <a:spcBef>
                <a:spcPts val="1800"/>
              </a:spcBef>
              <a:buFont typeface="Wingdings" panose="05000000000000000000" pitchFamily="2" charset="2"/>
              <a:buChar char="ü"/>
            </a:pPr>
            <a:r>
              <a:rPr lang="en-US" sz="2400" dirty="0">
                <a:latin typeface="Open Sans"/>
                <a:ea typeface="Open Sans"/>
                <a:cs typeface="Open Sans"/>
              </a:rPr>
              <a:t>Optional format page will be available</a:t>
            </a:r>
            <a:endParaRPr lang="en-US" sz="2400" dirty="0"/>
          </a:p>
        </p:txBody>
      </p:sp>
      <p:pic>
        <p:nvPicPr>
          <p:cNvPr id="14" name="Picture 13" descr="Screenshot of draft DMS Plan format page">
            <a:extLst>
              <a:ext uri="{FF2B5EF4-FFF2-40B4-BE49-F238E27FC236}">
                <a16:creationId xmlns:a16="http://schemas.microsoft.com/office/drawing/2014/main" id="{AFACBDCE-9C60-4E99-9F06-8B198BF9BDBD}"/>
              </a:ext>
            </a:extLst>
          </p:cNvPr>
          <p:cNvPicPr>
            <a:picLocks noChangeAspect="1"/>
          </p:cNvPicPr>
          <p:nvPr/>
        </p:nvPicPr>
        <p:blipFill rotWithShape="1">
          <a:blip r:embed="rId3"/>
          <a:srcRect t="2488"/>
          <a:stretch/>
        </p:blipFill>
        <p:spPr>
          <a:xfrm>
            <a:off x="5257097" y="1322938"/>
            <a:ext cx="5650832" cy="374172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E3C44C6-51A1-409C-9D04-C08F281A4FCA}"/>
              </a:ext>
            </a:extLst>
          </p:cNvPr>
          <p:cNvSpPr txBox="1"/>
          <p:nvPr/>
        </p:nvSpPr>
        <p:spPr>
          <a:xfrm>
            <a:off x="5742398" y="5352024"/>
            <a:ext cx="4680230" cy="677108"/>
          </a:xfrm>
          <a:prstGeom prst="rect">
            <a:avLst/>
          </a:prstGeom>
          <a:solidFill>
            <a:schemeClr val="accent1">
              <a:lumMod val="40000"/>
              <a:lumOff val="60000"/>
              <a:alpha val="60000"/>
            </a:schemeClr>
          </a:solidFill>
        </p:spPr>
        <p:txBody>
          <a:bodyPr wrap="square" tIns="182880" bIns="182880" rtlCol="0">
            <a:spAutoFit/>
          </a:bodyPr>
          <a:lstStyle/>
          <a:p>
            <a:pPr algn="ctr"/>
            <a:r>
              <a:rPr lang="en-US" sz="2000" b="1" dirty="0">
                <a:hlinkClick r:id="rId4"/>
              </a:rPr>
              <a:t>DMS Plan Format Page</a:t>
            </a:r>
            <a:endParaRPr lang="en-US" sz="2000" b="1" dirty="0"/>
          </a:p>
        </p:txBody>
      </p:sp>
    </p:spTree>
    <p:extLst>
      <p:ext uri="{BB962C8B-B14F-4D97-AF65-F5344CB8AC3E}">
        <p14:creationId xmlns:p14="http://schemas.microsoft.com/office/powerpoint/2010/main" val="43054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t>DMS Plan Submission</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654068" y="1328790"/>
            <a:ext cx="10515600" cy="4871898"/>
          </a:xfrm>
        </p:spPr>
        <p:txBody>
          <a:bodyPr vert="horz" lIns="91440" tIns="45720" rIns="91440" bIns="45720" rtlCol="0" anchor="t">
            <a:normAutofit/>
          </a:bodyPr>
          <a:lstStyle/>
          <a:p>
            <a:pPr>
              <a:lnSpc>
                <a:spcPct val="108000"/>
              </a:lnSpc>
            </a:pPr>
            <a:r>
              <a:rPr lang="en-US" sz="2400" dirty="0">
                <a:latin typeface="Open Sans"/>
                <a:ea typeface="Open Sans"/>
                <a:cs typeface="Open Sans"/>
              </a:rPr>
              <a:t>A new “</a:t>
            </a:r>
            <a:r>
              <a:rPr lang="en-US" sz="2400" b="1" dirty="0">
                <a:latin typeface="Open Sans"/>
                <a:ea typeface="Open Sans"/>
                <a:cs typeface="Open Sans"/>
              </a:rPr>
              <a:t>Other Plan(s)</a:t>
            </a:r>
            <a:r>
              <a:rPr lang="en-US" sz="2400" dirty="0">
                <a:latin typeface="Open Sans"/>
                <a:ea typeface="Open Sans"/>
                <a:cs typeface="Open Sans"/>
              </a:rPr>
              <a:t>” field added to the PHS 398 form to collect a single PDF attachment</a:t>
            </a:r>
          </a:p>
          <a:p>
            <a:pPr>
              <a:lnSpc>
                <a:spcPct val="108000"/>
              </a:lnSpc>
            </a:pPr>
            <a:r>
              <a:rPr lang="en-US" sz="2400" dirty="0"/>
              <a:t>Data Sharing Plans and Genomic Data Sharing Plans will no longer be submitted to the “Resource Sharing Plan(s)” field</a:t>
            </a:r>
          </a:p>
          <a:p>
            <a:endParaRPr lang="en-US" dirty="0"/>
          </a:p>
        </p:txBody>
      </p:sp>
      <p:grpSp>
        <p:nvGrpSpPr>
          <p:cNvPr id="11" name="Group 10" descr="screenshot of research plan form and new attachment field for &quot;other Plans&quot;">
            <a:extLst>
              <a:ext uri="{FF2B5EF4-FFF2-40B4-BE49-F238E27FC236}">
                <a16:creationId xmlns:a16="http://schemas.microsoft.com/office/drawing/2014/main" id="{453D4F74-88D9-489D-B728-10254AC68394}"/>
              </a:ext>
            </a:extLst>
          </p:cNvPr>
          <p:cNvGrpSpPr/>
          <p:nvPr/>
        </p:nvGrpSpPr>
        <p:grpSpPr>
          <a:xfrm>
            <a:off x="3629273" y="3267851"/>
            <a:ext cx="7475740" cy="2932837"/>
            <a:chOff x="3733800" y="3552586"/>
            <a:chExt cx="8059317" cy="3267787"/>
          </a:xfrm>
        </p:grpSpPr>
        <p:pic>
          <p:nvPicPr>
            <p:cNvPr id="15" name="Picture 1" descr="Mockup of location for &quot;Other Plan(s)&quot; attachment on the Research Plan Section, which will be used for DMS Plans">
              <a:extLst>
                <a:ext uri="{FF2B5EF4-FFF2-40B4-BE49-F238E27FC236}">
                  <a16:creationId xmlns:a16="http://schemas.microsoft.com/office/drawing/2014/main" id="{F1772CCC-C15C-4A93-AE7E-9289EFC79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descr="Box highlighting location of Other Plan(s) on the Research Plan Section">
              <a:extLst>
                <a:ext uri="{FF2B5EF4-FFF2-40B4-BE49-F238E27FC236}">
                  <a16:creationId xmlns:a16="http://schemas.microsoft.com/office/drawing/2014/main" id="{318D4242-BBE8-4AAF-98B4-BC052D22027C}"/>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02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48859" y="843004"/>
            <a:ext cx="4215581" cy="1325563"/>
          </a:xfrm>
        </p:spPr>
        <p:txBody>
          <a:bodyPr>
            <a:normAutofit fontScale="90000"/>
          </a:bodyPr>
          <a:lstStyle/>
          <a:p>
            <a:r>
              <a:rPr lang="en-US"/>
              <a:t>DMS Plan Assessment</a:t>
            </a:r>
          </a:p>
        </p:txBody>
      </p:sp>
      <p:pic>
        <p:nvPicPr>
          <p:cNvPr id="9" name="Content Placeholder 8" descr="Checklist outline">
            <a:extLst>
              <a:ext uri="{FF2B5EF4-FFF2-40B4-BE49-F238E27FC236}">
                <a16:creationId xmlns:a16="http://schemas.microsoft.com/office/drawing/2014/main" id="{A4E5F2FA-0B63-4C07-BD49-25AE761CCB7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23867"/>
            <a:ext cx="3453096" cy="3453096"/>
          </a:xfrm>
          <a:prstGeom prst="rect">
            <a:avLst/>
          </a:prstGeom>
        </p:spPr>
      </p:pic>
      <p:sp>
        <p:nvSpPr>
          <p:cNvPr id="5" name="Content Placeholder 4">
            <a:extLst>
              <a:ext uri="{FF2B5EF4-FFF2-40B4-BE49-F238E27FC236}">
                <a16:creationId xmlns:a16="http://schemas.microsoft.com/office/drawing/2014/main" id="{69C0FBE2-4B8C-427F-914A-55A4C5FB7BBE}"/>
              </a:ext>
            </a:extLst>
          </p:cNvPr>
          <p:cNvSpPr>
            <a:spLocks noGrp="1"/>
          </p:cNvSpPr>
          <p:nvPr>
            <p:ph sz="half" idx="2"/>
          </p:nvPr>
        </p:nvSpPr>
        <p:spPr>
          <a:xfrm>
            <a:off x="5486400" y="613143"/>
            <a:ext cx="6424863" cy="5963147"/>
          </a:xfrm>
        </p:spPr>
        <p:txBody>
          <a:bodyPr>
            <a:normAutofit/>
          </a:bodyPr>
          <a:lstStyle/>
          <a:p>
            <a:pPr>
              <a:lnSpc>
                <a:spcPct val="108000"/>
              </a:lnSpc>
              <a:spcBef>
                <a:spcPts val="1200"/>
              </a:spcBef>
              <a:buClr>
                <a:srgbClr val="0070C0"/>
              </a:buClr>
            </a:pPr>
            <a:r>
              <a:rPr lang="en-US" b="1" dirty="0">
                <a:latin typeface="Open Sans" panose="020B0606030504020204" pitchFamily="34" charset="0"/>
                <a:ea typeface="Open Sans" panose="020B0606030504020204" pitchFamily="34" charset="0"/>
                <a:cs typeface="Open Sans" panose="020B0606030504020204" pitchFamily="34" charset="0"/>
              </a:rPr>
              <a:t>NIH Program staff:</a:t>
            </a:r>
          </a:p>
          <a:p>
            <a:pPr lvl="1">
              <a:lnSpc>
                <a:spcPct val="108000"/>
              </a:lnSpc>
              <a:spcBef>
                <a:spcPts val="1200"/>
              </a:spcBef>
              <a:buClr>
                <a:srgbClr val="0070C0"/>
              </a:buClr>
            </a:pPr>
            <a:r>
              <a:rPr lang="en-US" dirty="0">
                <a:latin typeface="Open Sans" panose="020B0606030504020204" pitchFamily="34" charset="0"/>
                <a:ea typeface="Open Sans" panose="020B0606030504020204" pitchFamily="34" charset="0"/>
                <a:cs typeface="Open Sans" panose="020B0606030504020204" pitchFamily="34" charset="0"/>
              </a:rPr>
              <a:t>Ensure </a:t>
            </a:r>
            <a:r>
              <a:rPr lang="en-US" dirty="0">
                <a:latin typeface="Open Sans" panose="020B0606030504020204" pitchFamily="34" charset="0"/>
                <a:ea typeface="Open Sans" panose="020B0606030504020204" pitchFamily="34" charset="0"/>
                <a:cs typeface="Open Sans" panose="020B0606030504020204" pitchFamily="34" charset="0"/>
                <a:hlinkClick r:id="rId5"/>
              </a:rPr>
              <a:t>Elements of a DMS Plan</a:t>
            </a:r>
            <a:r>
              <a:rPr lang="en-US" dirty="0">
                <a:latin typeface="Open Sans" panose="020B0606030504020204" pitchFamily="34" charset="0"/>
                <a:ea typeface="Open Sans" panose="020B0606030504020204" pitchFamily="34" charset="0"/>
                <a:cs typeface="Open Sans" panose="020B0606030504020204" pitchFamily="34" charset="0"/>
              </a:rPr>
              <a:t> have been adequately addressed and assess the reasonableness of those responses</a:t>
            </a:r>
          </a:p>
          <a:p>
            <a:pPr lvl="1">
              <a:lnSpc>
                <a:spcPct val="108000"/>
              </a:lnSpc>
              <a:spcBef>
                <a:spcPts val="1200"/>
              </a:spcBef>
              <a:buClr>
                <a:srgbClr val="0070C0"/>
              </a:buClr>
            </a:pPr>
            <a:r>
              <a:rPr lang="en-US" dirty="0">
                <a:latin typeface="Open Sans"/>
                <a:ea typeface="Open Sans"/>
                <a:cs typeface="Open Sans"/>
              </a:rPr>
              <a:t>Applications will only be funded when Plan is complete and acceptable</a:t>
            </a:r>
            <a:endParaRPr lang="en-US" dirty="0">
              <a:latin typeface="Open Sans" panose="020B0606030504020204" pitchFamily="34" charset="0"/>
              <a:ea typeface="Open Sans" panose="020B0606030504020204" pitchFamily="34" charset="0"/>
              <a:cs typeface="Open Sans" panose="020B0606030504020204" pitchFamily="34" charset="0"/>
            </a:endParaRPr>
          </a:p>
          <a:p>
            <a:pPr>
              <a:lnSpc>
                <a:spcPct val="108000"/>
              </a:lnSpc>
              <a:spcBef>
                <a:spcPts val="1200"/>
              </a:spcBef>
              <a:buClr>
                <a:srgbClr val="0070C0"/>
              </a:buClr>
            </a:pPr>
            <a:r>
              <a:rPr lang="en-US" b="1" dirty="0">
                <a:latin typeface="Open Sans" panose="020B0606030504020204" pitchFamily="34" charset="0"/>
                <a:ea typeface="Open Sans" panose="020B0606030504020204" pitchFamily="34" charset="0"/>
                <a:cs typeface="Open Sans" panose="020B0606030504020204" pitchFamily="34" charset="0"/>
              </a:rPr>
              <a:t>Peer reviewers:</a:t>
            </a:r>
          </a:p>
          <a:p>
            <a:pPr lvl="1">
              <a:lnSpc>
                <a:spcPct val="108000"/>
              </a:lnSpc>
              <a:spcBef>
                <a:spcPts val="1200"/>
              </a:spcBef>
              <a:buClr>
                <a:srgbClr val="0070C0"/>
              </a:buClr>
            </a:pPr>
            <a:r>
              <a:rPr lang="en-US" dirty="0">
                <a:latin typeface="Open Sans" panose="020B0606030504020204" pitchFamily="34" charset="0"/>
                <a:ea typeface="Open Sans" panose="020B0606030504020204" pitchFamily="34" charset="0"/>
                <a:cs typeface="Open Sans" panose="020B0606030504020204" pitchFamily="34" charset="0"/>
              </a:rPr>
              <a:t>Consider if budget is reasonable</a:t>
            </a:r>
          </a:p>
          <a:p>
            <a:pPr marL="0" indent="0">
              <a:lnSpc>
                <a:spcPct val="108000"/>
              </a:lnSpc>
              <a:buClr>
                <a:srgbClr val="0070C0"/>
              </a:buClr>
              <a:buNone/>
            </a:pPr>
            <a:endParaRPr lang="en-US" sz="3200" dirty="0"/>
          </a:p>
        </p:txBody>
      </p:sp>
      <p:sp>
        <p:nvSpPr>
          <p:cNvPr id="6" name="TextBox 5">
            <a:extLst>
              <a:ext uri="{FF2B5EF4-FFF2-40B4-BE49-F238E27FC236}">
                <a16:creationId xmlns:a16="http://schemas.microsoft.com/office/drawing/2014/main" id="{3CB3E174-9AFA-438D-BD26-9A215AB9BBF8}"/>
              </a:ext>
            </a:extLst>
          </p:cNvPr>
          <p:cNvSpPr txBox="1"/>
          <p:nvPr/>
        </p:nvSpPr>
        <p:spPr>
          <a:xfrm>
            <a:off x="6157319" y="5921691"/>
            <a:ext cx="5196481"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Writing a Data Management &amp; Sharing Plan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57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dirty="0">
                <a:latin typeface="Open Sans"/>
                <a:ea typeface="Open Sans"/>
                <a:cs typeface="Open Sans"/>
              </a:rPr>
              <a:t>Resolving Plan Issues Before Award</a:t>
            </a:r>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646929"/>
            <a:ext cx="10515600" cy="4182371"/>
          </a:xfrm>
        </p:spPr>
        <p:txBody>
          <a:bodyPr vert="horz" lIns="91440" tIns="45720" rIns="91440" bIns="45720" rtlCol="0" anchor="t">
            <a:normAutofit/>
          </a:bodyPr>
          <a:lstStyle/>
          <a:p>
            <a:pPr>
              <a:lnSpc>
                <a:spcPct val="108000"/>
              </a:lnSpc>
              <a:spcBef>
                <a:spcPts val="1200"/>
              </a:spcBef>
            </a:pPr>
            <a:r>
              <a:rPr lang="en-US" dirty="0">
                <a:latin typeface="Open Sans"/>
                <a:ea typeface="Open Sans"/>
                <a:cs typeface="Open Sans"/>
              </a:rPr>
              <a:t>DMS Plan must be approved prior to award</a:t>
            </a:r>
          </a:p>
          <a:p>
            <a:pPr>
              <a:lnSpc>
                <a:spcPct val="108000"/>
              </a:lnSpc>
              <a:spcBef>
                <a:spcPts val="1200"/>
              </a:spcBef>
            </a:pPr>
            <a:r>
              <a:rPr lang="en-US" dirty="0">
                <a:latin typeface="Open Sans"/>
                <a:ea typeface="Open Sans"/>
                <a:cs typeface="Open Sans"/>
              </a:rPr>
              <a:t>If additional details needed, communicate with NIH staff to resolve issues with DMS Plan</a:t>
            </a:r>
          </a:p>
          <a:p>
            <a:pPr lvl="1">
              <a:lnSpc>
                <a:spcPct val="108000"/>
              </a:lnSpc>
              <a:spcBef>
                <a:spcPts val="1200"/>
              </a:spcBef>
            </a:pPr>
            <a:r>
              <a:rPr lang="en-US" dirty="0">
                <a:latin typeface="Open Sans"/>
                <a:ea typeface="Open Sans"/>
                <a:cs typeface="Open Sans"/>
              </a:rPr>
              <a:t>Will occur through standard Just-In-Time (JIT) process</a:t>
            </a:r>
          </a:p>
          <a:p>
            <a:pPr lvl="1">
              <a:lnSpc>
                <a:spcPct val="108000"/>
              </a:lnSpc>
              <a:spcBef>
                <a:spcPts val="1200"/>
              </a:spcBef>
            </a:pPr>
            <a:r>
              <a:rPr lang="en-US" dirty="0">
                <a:latin typeface="Open Sans"/>
                <a:ea typeface="Open Sans"/>
                <a:cs typeface="Open Sans"/>
              </a:rPr>
              <a:t>Provide additional information and potentially a revised DMS Plan</a:t>
            </a:r>
          </a:p>
        </p:txBody>
      </p:sp>
      <p:sp>
        <p:nvSpPr>
          <p:cNvPr id="4" name="TextBox 3">
            <a:extLst>
              <a:ext uri="{FF2B5EF4-FFF2-40B4-BE49-F238E27FC236}">
                <a16:creationId xmlns:a16="http://schemas.microsoft.com/office/drawing/2014/main" id="{4E8C5285-D849-4C32-9546-12DD21FE5FB3}"/>
              </a:ext>
            </a:extLst>
          </p:cNvPr>
          <p:cNvSpPr txBox="1"/>
          <p:nvPr/>
        </p:nvSpPr>
        <p:spPr>
          <a:xfrm>
            <a:off x="3252194" y="5172971"/>
            <a:ext cx="5196481"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Writing a Data Management &amp; Sharing Plan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64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a:xfrm>
            <a:off x="538162" y="128693"/>
            <a:ext cx="10410825" cy="1325563"/>
          </a:xfrm>
        </p:spPr>
        <p:txBody>
          <a:bodyPr>
            <a:normAutofit/>
          </a:bodyPr>
          <a:lstStyle/>
          <a:p>
            <a:r>
              <a:rPr lang="en-US" dirty="0">
                <a:solidFill>
                  <a:schemeClr val="tx1"/>
                </a:solidFill>
              </a:rPr>
              <a:t>Monitoring Compliance</a:t>
            </a:r>
          </a:p>
        </p:txBody>
      </p:sp>
      <p:graphicFrame>
        <p:nvGraphicFramePr>
          <p:cNvPr id="6" name="Diagram 5" descr="the approved plan becomes and term of award, the grantee reports progress on plan in RPPR, nih reviews compliance annually">
            <a:extLst>
              <a:ext uri="{FF2B5EF4-FFF2-40B4-BE49-F238E27FC236}">
                <a16:creationId xmlns:a16="http://schemas.microsoft.com/office/drawing/2014/main" id="{97FF0105-DEC2-4459-838C-95D9263272D6}"/>
              </a:ext>
            </a:extLst>
          </p:cNvPr>
          <p:cNvGraphicFramePr/>
          <p:nvPr>
            <p:extLst>
              <p:ext uri="{D42A27DB-BD31-4B8C-83A1-F6EECF244321}">
                <p14:modId xmlns:p14="http://schemas.microsoft.com/office/powerpoint/2010/main" val="1391769174"/>
              </p:ext>
            </p:extLst>
          </p:nvPr>
        </p:nvGraphicFramePr>
        <p:xfrm>
          <a:off x="814387" y="1643609"/>
          <a:ext cx="9125737" cy="4599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7696657" y="2244259"/>
            <a:ext cx="4104818" cy="1699091"/>
          </a:xfrm>
          <a:ln w="38100">
            <a:solidFill>
              <a:srgbClr val="FF8205"/>
            </a:solidFill>
          </a:ln>
        </p:spPr>
        <p:txBody>
          <a:bodyPr lIns="182880" tIns="182880" rIns="182880" bIns="182880">
            <a:normAutofit fontScale="92500" lnSpcReduction="10000"/>
          </a:bodyPr>
          <a:lstStyle/>
          <a:p>
            <a:pPr marL="0" indent="0">
              <a:buNone/>
            </a:pPr>
            <a:r>
              <a:rPr lang="en-US" b="1" dirty="0"/>
              <a:t>Failure to comply </a:t>
            </a:r>
            <a:r>
              <a:rPr lang="en-US" dirty="0"/>
              <a:t>may result in an enforcement action and affect future funding decisions.</a:t>
            </a:r>
          </a:p>
        </p:txBody>
      </p:sp>
      <p:sp>
        <p:nvSpPr>
          <p:cNvPr id="7" name="TextBox 6">
            <a:extLst>
              <a:ext uri="{FF2B5EF4-FFF2-40B4-BE49-F238E27FC236}">
                <a16:creationId xmlns:a16="http://schemas.microsoft.com/office/drawing/2014/main" id="{D646D843-79CB-4413-B539-0C76ACA47454}"/>
              </a:ext>
            </a:extLst>
          </p:cNvPr>
          <p:cNvSpPr txBox="1"/>
          <p:nvPr/>
        </p:nvSpPr>
        <p:spPr>
          <a:xfrm>
            <a:off x="244978" y="6144532"/>
            <a:ext cx="4543640" cy="584775"/>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a:t>
            </a:r>
            <a:r>
              <a:rPr lang="en-US" sz="1600" b="1" dirty="0">
                <a:latin typeface="Open Sans" panose="020B0606030504020204" pitchFamily="34" charset="0"/>
                <a:ea typeface="Open Sans" panose="020B0606030504020204" pitchFamily="34" charset="0"/>
                <a:cs typeface="Open Sans" panose="020B0606030504020204" pitchFamily="34" charset="0"/>
              </a:rPr>
              <a:t>RPPR:</a:t>
            </a:r>
            <a:r>
              <a:rPr lang="en-US" sz="1600" dirty="0">
                <a:latin typeface="Open Sans" panose="020B0606030504020204" pitchFamily="34" charset="0"/>
                <a:ea typeface="Open Sans" panose="020B0606030504020204" pitchFamily="34" charset="0"/>
                <a:cs typeface="Open Sans" panose="020B0606030504020204" pitchFamily="34" charset="0"/>
              </a:rPr>
              <a:t>  Research Performance Progress Report (RPPR) - Annual, Interim, and Final</a:t>
            </a:r>
          </a:p>
        </p:txBody>
      </p:sp>
    </p:spTree>
    <p:extLst>
      <p:ext uri="{BB962C8B-B14F-4D97-AF65-F5344CB8AC3E}">
        <p14:creationId xmlns:p14="http://schemas.microsoft.com/office/powerpoint/2010/main" val="57086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a:xfrm>
            <a:off x="838200" y="74217"/>
            <a:ext cx="10515600" cy="1325563"/>
          </a:xfrm>
        </p:spPr>
        <p:txBody>
          <a:bodyPr>
            <a:normAutofit fontScale="90000"/>
          </a:bodyPr>
          <a:lstStyle/>
          <a:p>
            <a:r>
              <a:rPr lang="en-US" dirty="0"/>
              <a:t>Data Management and Sharing Costs</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46560" y="1576757"/>
            <a:ext cx="5237265" cy="4893221"/>
          </a:xfrm>
        </p:spPr>
        <p:txBody>
          <a:bodyPr/>
          <a:lstStyle/>
          <a:p>
            <a:pPr marL="0" indent="0">
              <a:spcAft>
                <a:spcPts val="1200"/>
              </a:spcAft>
              <a:buNone/>
            </a:pPr>
            <a:r>
              <a:rPr lang="en-US" b="1" dirty="0">
                <a:solidFill>
                  <a:schemeClr val="accent1">
                    <a:lumMod val="50000"/>
                  </a:schemeClr>
                </a:solidFill>
              </a:rPr>
              <a:t>ALLOWABLE COSTS:</a:t>
            </a:r>
            <a:endParaRPr lang="en-US" dirty="0">
              <a:solidFill>
                <a:schemeClr val="accent1">
                  <a:lumMod val="50000"/>
                </a:schemeClr>
              </a:solidFill>
            </a:endParaRPr>
          </a:p>
          <a:p>
            <a:pPr>
              <a:lnSpc>
                <a:spcPct val="108000"/>
              </a:lnSpc>
            </a:pPr>
            <a:r>
              <a:rPr lang="en-US" sz="2200" dirty="0"/>
              <a:t>Curating data/developing supporting documentation</a:t>
            </a:r>
          </a:p>
          <a:p>
            <a:pPr>
              <a:lnSpc>
                <a:spcPct val="108000"/>
              </a:lnSpc>
            </a:pPr>
            <a:r>
              <a:rPr lang="en-US" sz="2200" dirty="0"/>
              <a:t>Preserving/sharing data through repositories</a:t>
            </a:r>
          </a:p>
          <a:p>
            <a:pPr>
              <a:lnSpc>
                <a:spcPct val="108000"/>
              </a:lnSpc>
            </a:pPr>
            <a:r>
              <a:rPr lang="en-US" sz="2200" dirty="0"/>
              <a:t>Local data management considerations</a:t>
            </a:r>
          </a:p>
          <a:p>
            <a:pPr>
              <a:lnSpc>
                <a:spcPct val="108000"/>
              </a:lnSpc>
            </a:pPr>
            <a:r>
              <a:rPr lang="en-US" sz="2200" b="1" dirty="0"/>
              <a:t>IMPORTANT: </a:t>
            </a:r>
            <a:r>
              <a:rPr lang="en-US" sz="2200" dirty="0"/>
              <a:t>Must be incurred during the performance period</a:t>
            </a:r>
          </a:p>
          <a:p>
            <a:endParaRPr lang="en-US" dirty="0"/>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6000750" y="2000250"/>
            <a:ext cx="0" cy="3087103"/>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4" y="1586677"/>
            <a:ext cx="5081180" cy="4893221"/>
          </a:xfrm>
        </p:spPr>
        <p:txBody>
          <a:bodyPr>
            <a:normAutofit/>
          </a:bodyPr>
          <a:lstStyle/>
          <a:p>
            <a:pPr marL="0" indent="0">
              <a:spcAft>
                <a:spcPts val="1200"/>
              </a:spcAft>
              <a:buNone/>
            </a:pPr>
            <a:r>
              <a:rPr lang="en-US" b="1" dirty="0">
                <a:solidFill>
                  <a:schemeClr val="accent1">
                    <a:lumMod val="50000"/>
                  </a:schemeClr>
                </a:solidFill>
              </a:rPr>
              <a:t>UNALLOWABLE COSTS:</a:t>
            </a:r>
          </a:p>
          <a:p>
            <a:pPr>
              <a:lnSpc>
                <a:spcPct val="108000"/>
              </a:lnSpc>
            </a:pPr>
            <a:r>
              <a:rPr lang="en-US" sz="2200" dirty="0"/>
              <a:t>Infrastructure costs typically included in indirect costs</a:t>
            </a:r>
          </a:p>
          <a:p>
            <a:pPr>
              <a:lnSpc>
                <a:spcPct val="108000"/>
              </a:lnSpc>
            </a:pPr>
            <a:r>
              <a:rPr lang="en-US" sz="2200" dirty="0"/>
              <a:t>Costs associated with the routine conduct of research (e.g., costs of gaining access to research data)</a:t>
            </a:r>
          </a:p>
        </p:txBody>
      </p:sp>
      <p:sp>
        <p:nvSpPr>
          <p:cNvPr id="7" name="TextBox 6">
            <a:extLst>
              <a:ext uri="{FF2B5EF4-FFF2-40B4-BE49-F238E27FC236}">
                <a16:creationId xmlns:a16="http://schemas.microsoft.com/office/drawing/2014/main" id="{9F307475-4695-45BD-BFCF-FDFA540378A0}"/>
              </a:ext>
            </a:extLst>
          </p:cNvPr>
          <p:cNvSpPr txBox="1"/>
          <p:nvPr/>
        </p:nvSpPr>
        <p:spPr>
          <a:xfrm>
            <a:off x="2928785" y="6036452"/>
            <a:ext cx="6958775"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Budgeting for Data Management &amp; Sharing </a:t>
            </a:r>
            <a:r>
              <a:rPr lang="en-US" b="1"/>
              <a:t>for details</a:t>
            </a:r>
          </a:p>
        </p:txBody>
      </p:sp>
    </p:spTree>
    <p:extLst>
      <p:ext uri="{BB962C8B-B14F-4D97-AF65-F5344CB8AC3E}">
        <p14:creationId xmlns:p14="http://schemas.microsoft.com/office/powerpoint/2010/main" val="250114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D036DC-EF36-9CBA-BB9A-3B1C2223C7B9}"/>
              </a:ext>
            </a:extLst>
          </p:cNvPr>
          <p:cNvSpPr>
            <a:spLocks noGrp="1"/>
          </p:cNvSpPr>
          <p:nvPr>
            <p:ph type="title"/>
          </p:nvPr>
        </p:nvSpPr>
        <p:spPr/>
        <p:txBody>
          <a:bodyPr>
            <a:normAutofit/>
          </a:bodyPr>
          <a:lstStyle/>
          <a:p>
            <a:r>
              <a:rPr lang="en-US">
                <a:latin typeface="Open Sans"/>
                <a:ea typeface="Open Sans"/>
                <a:cs typeface="Open Sans"/>
              </a:rPr>
              <a:t>Submitting DMS Budgets</a:t>
            </a:r>
            <a:endParaRPr lang="en-US"/>
          </a:p>
        </p:txBody>
      </p:sp>
      <p:sp>
        <p:nvSpPr>
          <p:cNvPr id="3" name="Content Placeholder 2">
            <a:extLst>
              <a:ext uri="{FF2B5EF4-FFF2-40B4-BE49-F238E27FC236}">
                <a16:creationId xmlns:a16="http://schemas.microsoft.com/office/drawing/2014/main" id="{CA73858F-FA13-DAAD-29C2-2089B4F087C1}"/>
              </a:ext>
            </a:extLst>
          </p:cNvPr>
          <p:cNvSpPr>
            <a:spLocks noGrp="1"/>
          </p:cNvSpPr>
          <p:nvPr>
            <p:ph idx="1"/>
          </p:nvPr>
        </p:nvSpPr>
        <p:spPr>
          <a:xfrm>
            <a:off x="838200" y="1342821"/>
            <a:ext cx="10515600" cy="4090314"/>
          </a:xfrm>
        </p:spPr>
        <p:txBody>
          <a:bodyPr vert="horz" lIns="91440" tIns="45720" rIns="91440" bIns="45720" rtlCol="0" anchor="t">
            <a:normAutofit fontScale="85000" lnSpcReduction="20000"/>
          </a:bodyPr>
          <a:lstStyle/>
          <a:p>
            <a:pPr marL="0" indent="0">
              <a:lnSpc>
                <a:spcPct val="118000"/>
              </a:lnSpc>
              <a:spcAft>
                <a:spcPts val="1200"/>
              </a:spcAft>
              <a:buNone/>
            </a:pPr>
            <a:r>
              <a:rPr lang="en-US" dirty="0">
                <a:latin typeface="Open Sans"/>
                <a:ea typeface="Open Sans"/>
                <a:cs typeface="Open Sans"/>
              </a:rPr>
              <a:t>Direct costs to support the activities proposed in DMS Plan must be indicated as “</a:t>
            </a:r>
            <a:r>
              <a:rPr lang="en-US" b="1" dirty="0">
                <a:latin typeface="Open Sans"/>
                <a:ea typeface="Open Sans"/>
                <a:cs typeface="Open Sans"/>
              </a:rPr>
              <a:t>Data Management and Sharing Costs</a:t>
            </a:r>
            <a:r>
              <a:rPr lang="en-US" dirty="0">
                <a:latin typeface="Open Sans"/>
                <a:ea typeface="Open Sans"/>
                <a:cs typeface="Open Sans"/>
              </a:rPr>
              <a:t>”</a:t>
            </a:r>
          </a:p>
          <a:p>
            <a:pPr lvl="1">
              <a:lnSpc>
                <a:spcPct val="118000"/>
              </a:lnSpc>
            </a:pPr>
            <a:r>
              <a:rPr lang="en-US" b="1" dirty="0">
                <a:latin typeface="Open Sans"/>
                <a:ea typeface="Open Sans"/>
                <a:cs typeface="Open Sans"/>
              </a:rPr>
              <a:t>R&amp;R Budget Form: </a:t>
            </a:r>
            <a:r>
              <a:rPr lang="en-US" dirty="0">
                <a:latin typeface="Open Sans"/>
                <a:ea typeface="Open Sans"/>
                <a:cs typeface="Open Sans"/>
              </a:rPr>
              <a:t>line item in section F. Other Direct Costs</a:t>
            </a:r>
            <a:br>
              <a:rPr lang="en-US" dirty="0">
                <a:latin typeface="Open Sans"/>
                <a:ea typeface="Open Sans"/>
                <a:cs typeface="Open Sans"/>
              </a:rPr>
            </a:br>
            <a:r>
              <a:rPr lang="en-US" dirty="0">
                <a:latin typeface="Open Sans"/>
                <a:ea typeface="Open Sans"/>
                <a:cs typeface="Open Sans"/>
              </a:rPr>
              <a:t> </a:t>
            </a:r>
            <a:br>
              <a:rPr lang="en-US" dirty="0">
                <a:latin typeface="Open Sans"/>
                <a:ea typeface="Open Sans"/>
                <a:cs typeface="Open Sans"/>
              </a:rPr>
            </a:br>
            <a:br>
              <a:rPr lang="en-US" dirty="0">
                <a:latin typeface="Open Sans"/>
                <a:ea typeface="Open Sans"/>
                <a:cs typeface="Open Sans"/>
              </a:rPr>
            </a:br>
            <a:br>
              <a:rPr lang="en-US" dirty="0">
                <a:latin typeface="Open Sans"/>
                <a:ea typeface="Open Sans"/>
                <a:cs typeface="Open Sans"/>
              </a:rPr>
            </a:br>
            <a:br>
              <a:rPr lang="en-US" dirty="0">
                <a:latin typeface="Open Sans"/>
                <a:ea typeface="Open Sans"/>
                <a:cs typeface="Open Sans"/>
              </a:rPr>
            </a:br>
            <a:br>
              <a:rPr lang="en-US" dirty="0">
                <a:latin typeface="Open Sans"/>
                <a:ea typeface="Open Sans"/>
                <a:cs typeface="Open Sans"/>
              </a:rPr>
            </a:br>
            <a:br>
              <a:rPr lang="en-US" dirty="0">
                <a:latin typeface="Open Sans"/>
                <a:ea typeface="Open Sans"/>
                <a:cs typeface="Open Sans"/>
              </a:rPr>
            </a:br>
            <a:endParaRPr lang="en-US" dirty="0">
              <a:latin typeface="Open Sans"/>
              <a:ea typeface="Open Sans"/>
              <a:cs typeface="Open Sans"/>
            </a:endParaRPr>
          </a:p>
          <a:p>
            <a:pPr lvl="1">
              <a:lnSpc>
                <a:spcPct val="118000"/>
              </a:lnSpc>
            </a:pPr>
            <a:r>
              <a:rPr lang="en-US" b="1" dirty="0">
                <a:latin typeface="Open Sans"/>
                <a:ea typeface="Open Sans"/>
                <a:cs typeface="Open Sans"/>
              </a:rPr>
              <a:t>PHS 398 Modular Budget Form: </a:t>
            </a:r>
            <a:r>
              <a:rPr lang="en-US" u="sng" dirty="0">
                <a:latin typeface="Open Sans"/>
                <a:ea typeface="Open Sans"/>
                <a:cs typeface="Open Sans"/>
              </a:rPr>
              <a:t>within</a:t>
            </a:r>
            <a:r>
              <a:rPr lang="en-US" dirty="0">
                <a:latin typeface="Open Sans"/>
                <a:ea typeface="Open Sans"/>
                <a:cs typeface="Open Sans"/>
              </a:rPr>
              <a:t> Additional Narrative Justification</a:t>
            </a:r>
            <a:endParaRPr lang="en-US" dirty="0"/>
          </a:p>
        </p:txBody>
      </p:sp>
      <p:grpSp>
        <p:nvGrpSpPr>
          <p:cNvPr id="5" name="Group 4" descr="screenshot of R&amp;R budget form">
            <a:extLst>
              <a:ext uri="{FF2B5EF4-FFF2-40B4-BE49-F238E27FC236}">
                <a16:creationId xmlns:a16="http://schemas.microsoft.com/office/drawing/2014/main" id="{B648C38C-4FED-4B36-8E74-8E66811B3379}"/>
              </a:ext>
            </a:extLst>
          </p:cNvPr>
          <p:cNvGrpSpPr/>
          <p:nvPr/>
        </p:nvGrpSpPr>
        <p:grpSpPr>
          <a:xfrm>
            <a:off x="3143787" y="2806071"/>
            <a:ext cx="6133563" cy="1843783"/>
            <a:chOff x="2636040" y="2352519"/>
            <a:chExt cx="6889438" cy="2229161"/>
          </a:xfrm>
        </p:grpSpPr>
        <p:pic>
          <p:nvPicPr>
            <p:cNvPr id="7" name="Picture 6" descr="Section F. Other Direct Costs on the R&amp;R Budget Form, which will be used for DMS Costs">
              <a:extLst>
                <a:ext uri="{FF2B5EF4-FFF2-40B4-BE49-F238E27FC236}">
                  <a16:creationId xmlns:a16="http://schemas.microsoft.com/office/drawing/2014/main" id="{B17F1BD6-D863-451A-9EE8-44F3B7312825}"/>
                </a:ext>
              </a:extLst>
            </p:cNvPr>
            <p:cNvPicPr>
              <a:picLocks noChangeAspect="1"/>
            </p:cNvPicPr>
            <p:nvPr/>
          </p:nvPicPr>
          <p:blipFill>
            <a:blip r:embed="rId3"/>
            <a:stretch>
              <a:fillRect/>
            </a:stretch>
          </p:blipFill>
          <p:spPr>
            <a:xfrm>
              <a:off x="2666521" y="2352519"/>
              <a:ext cx="6858957" cy="2229161"/>
            </a:xfrm>
            <a:prstGeom prst="rect">
              <a:avLst/>
            </a:prstGeom>
            <a:ln>
              <a:noFill/>
            </a:ln>
            <a:effectLst>
              <a:outerShdw blurRad="292100" dist="139700" dir="2700000" algn="tl" rotWithShape="0">
                <a:srgbClr val="333333">
                  <a:alpha val="65000"/>
                </a:srgbClr>
              </a:outerShdw>
            </a:effectLst>
          </p:spPr>
        </p:pic>
        <p:sp>
          <p:nvSpPr>
            <p:cNvPr id="8" name="Rectangle 7" descr="Box highlighting blank line under Other Direct Costs on the R&amp;R Budget Form where Data Management and Sharing Costs will be indicated">
              <a:extLst>
                <a:ext uri="{FF2B5EF4-FFF2-40B4-BE49-F238E27FC236}">
                  <a16:creationId xmlns:a16="http://schemas.microsoft.com/office/drawing/2014/main" id="{8A292EAA-2125-497B-A92A-0DAB3201D7D7}"/>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a:solidFill>
                    <a:schemeClr val="tx1"/>
                  </a:solidFill>
                </a:rPr>
                <a:t>     Data Management and Sharing Costs</a:t>
              </a:r>
            </a:p>
          </p:txBody>
        </p:sp>
      </p:grpSp>
      <p:grpSp>
        <p:nvGrpSpPr>
          <p:cNvPr id="9" name="Group 8" descr="screenshot of modular budget form">
            <a:extLst>
              <a:ext uri="{FF2B5EF4-FFF2-40B4-BE49-F238E27FC236}">
                <a16:creationId xmlns:a16="http://schemas.microsoft.com/office/drawing/2014/main" id="{A4A00663-4CE5-4571-91D0-4D52EEE2F0C5}"/>
              </a:ext>
            </a:extLst>
          </p:cNvPr>
          <p:cNvGrpSpPr/>
          <p:nvPr/>
        </p:nvGrpSpPr>
        <p:grpSpPr>
          <a:xfrm>
            <a:off x="3009000" y="5253321"/>
            <a:ext cx="6133562" cy="859783"/>
            <a:chOff x="2711801" y="5343449"/>
            <a:chExt cx="6725589" cy="1047898"/>
          </a:xfrm>
        </p:grpSpPr>
        <p:pic>
          <p:nvPicPr>
            <p:cNvPr id="10" name="Picture 9"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5FEAB6DD-8C68-490F-8C9B-6BA57536276F}"/>
                </a:ext>
              </a:extLst>
            </p:cNvPr>
            <p:cNvPicPr>
              <a:picLocks noChangeAspect="1"/>
            </p:cNvPicPr>
            <p:nvPr/>
          </p:nvPicPr>
          <p:blipFill>
            <a:blip r:embed="rId4"/>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1" name="Rectangle 10" descr="Box highlighting location of Additional Narrative Justification where Data Management and Sharing Costs will be indicated on the Modular Budget Form">
              <a:extLst>
                <a:ext uri="{FF2B5EF4-FFF2-40B4-BE49-F238E27FC236}">
                  <a16:creationId xmlns:a16="http://schemas.microsoft.com/office/drawing/2014/main" id="{34D5FB34-C362-435C-B249-99525A7DEF3C}"/>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941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8EA5E7-A0FA-42C5-9743-732A04B3C1F1}"/>
              </a:ext>
            </a:extLst>
          </p:cNvPr>
          <p:cNvSpPr>
            <a:spLocks noGrp="1"/>
          </p:cNvSpPr>
          <p:nvPr>
            <p:ph type="title"/>
          </p:nvPr>
        </p:nvSpPr>
        <p:spPr/>
        <p:txBody>
          <a:bodyPr/>
          <a:lstStyle/>
          <a:p>
            <a:r>
              <a:rPr lang="en-US"/>
              <a:t>Justifying DMS Budgets</a:t>
            </a:r>
          </a:p>
        </p:txBody>
      </p:sp>
      <p:sp>
        <p:nvSpPr>
          <p:cNvPr id="2" name="Content Placeholder 1">
            <a:extLst>
              <a:ext uri="{FF2B5EF4-FFF2-40B4-BE49-F238E27FC236}">
                <a16:creationId xmlns:a16="http://schemas.microsoft.com/office/drawing/2014/main" id="{406E3749-15B8-4020-802E-21E1C36C9941}"/>
              </a:ext>
            </a:extLst>
          </p:cNvPr>
          <p:cNvSpPr>
            <a:spLocks noGrp="1"/>
          </p:cNvSpPr>
          <p:nvPr>
            <p:ph idx="1"/>
          </p:nvPr>
        </p:nvSpPr>
        <p:spPr>
          <a:xfrm>
            <a:off x="838200" y="1389754"/>
            <a:ext cx="10515600" cy="3239395"/>
          </a:xfrm>
        </p:spPr>
        <p:txBody>
          <a:bodyPr>
            <a:normAutofit fontScale="92500" lnSpcReduction="10000"/>
          </a:bodyPr>
          <a:lstStyle/>
          <a:p>
            <a:pPr marL="0" indent="0">
              <a:lnSpc>
                <a:spcPct val="128000"/>
              </a:lnSpc>
              <a:spcBef>
                <a:spcPts val="1200"/>
              </a:spcBef>
              <a:spcAft>
                <a:spcPts val="1200"/>
              </a:spcAft>
              <a:buNone/>
            </a:pPr>
            <a:r>
              <a:rPr lang="en-US" sz="2800" dirty="0"/>
              <a:t>Brief summary of DMS Plan and description of DMS costs must be </a:t>
            </a:r>
            <a:r>
              <a:rPr lang="en-US" sz="2800" b="1" dirty="0"/>
              <a:t>included within the budget justification attachment</a:t>
            </a:r>
          </a:p>
          <a:p>
            <a:pPr lvl="1">
              <a:lnSpc>
                <a:spcPct val="108000"/>
              </a:lnSpc>
              <a:spcBef>
                <a:spcPts val="1200"/>
              </a:spcBef>
            </a:pPr>
            <a:r>
              <a:rPr lang="en-US" sz="2400" b="1" dirty="0"/>
              <a:t>R&amp;R Budget Form: </a:t>
            </a:r>
            <a:r>
              <a:rPr lang="en-US" sz="2400" dirty="0"/>
              <a:t>section L. Budget Justification</a:t>
            </a:r>
            <a:br>
              <a:rPr lang="en-US" dirty="0"/>
            </a:br>
            <a:endParaRPr lang="en-US" dirty="0"/>
          </a:p>
          <a:p>
            <a:pPr marL="457200" lvl="1" indent="0">
              <a:lnSpc>
                <a:spcPct val="108000"/>
              </a:lnSpc>
              <a:spcBef>
                <a:spcPts val="1200"/>
              </a:spcBef>
              <a:buNone/>
            </a:pPr>
            <a:br>
              <a:rPr lang="en-US" dirty="0"/>
            </a:br>
            <a:endParaRPr lang="en-US" dirty="0"/>
          </a:p>
          <a:p>
            <a:pPr lvl="1"/>
            <a:r>
              <a:rPr lang="en-US" sz="2400" b="1" dirty="0"/>
              <a:t>PHS 398 Modular Budget Form: </a:t>
            </a:r>
            <a:r>
              <a:rPr lang="en-US" sz="2400" dirty="0"/>
              <a:t>Additional Narrative Justification</a:t>
            </a:r>
          </a:p>
          <a:p>
            <a:pPr lvl="1"/>
            <a:endParaRPr lang="en-US" dirty="0"/>
          </a:p>
          <a:p>
            <a:pPr lvl="1"/>
            <a:endParaRPr lang="en-US" dirty="0"/>
          </a:p>
          <a:p>
            <a:pPr lvl="1"/>
            <a:endParaRPr lang="en-US" dirty="0"/>
          </a:p>
          <a:p>
            <a:pPr marL="457200" lvl="1" indent="0">
              <a:buNone/>
            </a:pPr>
            <a:endParaRPr lang="en-US" dirty="0"/>
          </a:p>
          <a:p>
            <a:endParaRPr lang="en-US" dirty="0"/>
          </a:p>
        </p:txBody>
      </p:sp>
      <p:pic>
        <p:nvPicPr>
          <p:cNvPr id="4" name="Picture 3" descr="Section L. Budget Justification on the R&amp;R Budget Form, which will be used for description of DMS Costs">
            <a:extLst>
              <a:ext uri="{FF2B5EF4-FFF2-40B4-BE49-F238E27FC236}">
                <a16:creationId xmlns:a16="http://schemas.microsoft.com/office/drawing/2014/main" id="{F9D99D18-BD39-407E-AE17-5B438E5E15AE}"/>
              </a:ext>
            </a:extLst>
          </p:cNvPr>
          <p:cNvPicPr>
            <a:picLocks noChangeAspect="1"/>
          </p:cNvPicPr>
          <p:nvPr/>
        </p:nvPicPr>
        <p:blipFill>
          <a:blip r:embed="rId3"/>
          <a:stretch>
            <a:fillRect/>
          </a:stretch>
        </p:blipFill>
        <p:spPr>
          <a:xfrm>
            <a:off x="2069840" y="3250474"/>
            <a:ext cx="8471419" cy="639133"/>
          </a:xfrm>
          <a:prstGeom prst="rect">
            <a:avLst/>
          </a:prstGeom>
          <a:ln>
            <a:noFill/>
          </a:ln>
          <a:effectLst>
            <a:outerShdw blurRad="292100" dist="139700" dir="2700000" algn="tl" rotWithShape="0">
              <a:srgbClr val="333333">
                <a:alpha val="65000"/>
              </a:srgbClr>
            </a:outerShdw>
          </a:effectLst>
        </p:spPr>
      </p:pic>
      <p:grpSp>
        <p:nvGrpSpPr>
          <p:cNvPr id="5" name="Group 4" descr="screenshot of modular budget form">
            <a:extLst>
              <a:ext uri="{FF2B5EF4-FFF2-40B4-BE49-F238E27FC236}">
                <a16:creationId xmlns:a16="http://schemas.microsoft.com/office/drawing/2014/main" id="{8805D560-C1E8-4B56-B079-BD8E2090C8EF}"/>
              </a:ext>
            </a:extLst>
          </p:cNvPr>
          <p:cNvGrpSpPr/>
          <p:nvPr/>
        </p:nvGrpSpPr>
        <p:grpSpPr>
          <a:xfrm>
            <a:off x="2069840" y="4895608"/>
            <a:ext cx="7376086" cy="1145273"/>
            <a:chOff x="2090752" y="2812109"/>
            <a:chExt cx="6725589" cy="1047896"/>
          </a:xfrm>
        </p:grpSpPr>
        <p:pic>
          <p:nvPicPr>
            <p:cNvPr id="6" name="Picture 5"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83A77BA9-4998-422A-BBC8-07620C203DCE}"/>
                </a:ext>
              </a:extLst>
            </p:cNvPr>
            <p:cNvPicPr>
              <a:picLocks noChangeAspect="1"/>
            </p:cNvPicPr>
            <p:nvPr/>
          </p:nvPicPr>
          <p:blipFill>
            <a:blip r:embed="rId4"/>
            <a:stretch>
              <a:fillRect/>
            </a:stretch>
          </p:blipFill>
          <p:spPr>
            <a:xfrm>
              <a:off x="2090752" y="2812109"/>
              <a:ext cx="6725589" cy="1047896"/>
            </a:xfrm>
            <a:prstGeom prst="rect">
              <a:avLst/>
            </a:prstGeom>
            <a:ln>
              <a:noFill/>
            </a:ln>
            <a:effectLst>
              <a:outerShdw blurRad="292100" dist="139700" dir="2700000" algn="tl" rotWithShape="0">
                <a:srgbClr val="333333">
                  <a:alpha val="65000"/>
                </a:srgbClr>
              </a:outerShdw>
            </a:effectLst>
          </p:spPr>
        </p:pic>
        <p:sp>
          <p:nvSpPr>
            <p:cNvPr id="7" name="Rectangle 6" descr="Box highlighting location of Additional Narrative Justification where Data Management and Sharing Costs will be indicated on the Modular Budget Form">
              <a:extLst>
                <a:ext uri="{FF2B5EF4-FFF2-40B4-BE49-F238E27FC236}">
                  <a16:creationId xmlns:a16="http://schemas.microsoft.com/office/drawing/2014/main" id="{0ADF00C8-B67C-411B-AF05-5A002F7D8D6E}"/>
                </a:ext>
              </a:extLst>
            </p:cNvPr>
            <p:cNvSpPr/>
            <p:nvPr/>
          </p:nvSpPr>
          <p:spPr>
            <a:xfrm>
              <a:off x="2407920" y="3555205"/>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508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9FFB-7B7D-4F2A-926D-C414476EDC63}"/>
              </a:ext>
            </a:extLst>
          </p:cNvPr>
          <p:cNvSpPr>
            <a:spLocks noGrp="1"/>
          </p:cNvSpPr>
          <p:nvPr>
            <p:ph type="title"/>
          </p:nvPr>
        </p:nvSpPr>
        <p:spPr/>
        <p:txBody>
          <a:bodyPr/>
          <a:lstStyle/>
          <a:p>
            <a:r>
              <a:rPr lang="en-US" dirty="0"/>
              <a:t>Policy Applicability</a:t>
            </a:r>
          </a:p>
        </p:txBody>
      </p:sp>
    </p:spTree>
    <p:extLst>
      <p:ext uri="{BB962C8B-B14F-4D97-AF65-F5344CB8AC3E}">
        <p14:creationId xmlns:p14="http://schemas.microsoft.com/office/powerpoint/2010/main" val="12957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09AE-F50E-419D-BC36-21F8738D7E28}"/>
              </a:ext>
            </a:extLst>
          </p:cNvPr>
          <p:cNvSpPr>
            <a:spLocks noGrp="1"/>
          </p:cNvSpPr>
          <p:nvPr>
            <p:ph type="title"/>
          </p:nvPr>
        </p:nvSpPr>
        <p:spPr/>
        <p:txBody>
          <a:bodyPr/>
          <a:lstStyle/>
          <a:p>
            <a:r>
              <a:rPr lang="en-US" dirty="0"/>
              <a:t>Sharing Scientific Data</a:t>
            </a:r>
          </a:p>
        </p:txBody>
      </p:sp>
    </p:spTree>
    <p:extLst>
      <p:ext uri="{BB962C8B-B14F-4D97-AF65-F5344CB8AC3E}">
        <p14:creationId xmlns:p14="http://schemas.microsoft.com/office/powerpoint/2010/main" val="93903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03FC8-7AEE-4A5F-BBE9-83CC1A715371}"/>
              </a:ext>
            </a:extLst>
          </p:cNvPr>
          <p:cNvSpPr>
            <a:spLocks noGrp="1"/>
          </p:cNvSpPr>
          <p:nvPr>
            <p:ph type="title"/>
          </p:nvPr>
        </p:nvSpPr>
        <p:spPr/>
        <p:txBody>
          <a:bodyPr>
            <a:normAutofit fontScale="90000"/>
          </a:bodyPr>
          <a:lstStyle/>
          <a:p>
            <a:r>
              <a:rPr lang="en-US" sz="4800" dirty="0">
                <a:latin typeface="Open Sans"/>
                <a:ea typeface="Open Sans"/>
                <a:cs typeface="Open Sans"/>
              </a:rPr>
              <a:t>Finding and Selecting a Repository</a:t>
            </a:r>
            <a:endParaRPr lang="en-US" dirty="0"/>
          </a:p>
        </p:txBody>
      </p:sp>
      <p:graphicFrame>
        <p:nvGraphicFramePr>
          <p:cNvPr id="5" name="Content Placeholder 4" descr="- established repositories encouraged&#10;- NIH ICs may designated specific data repositories&#10;- Recommend using a data-type of discipline-specific repository&#10;- other options inlcude institutional repositories, pubmed central, generalist respositories">
            <a:extLst>
              <a:ext uri="{FF2B5EF4-FFF2-40B4-BE49-F238E27FC236}">
                <a16:creationId xmlns:a16="http://schemas.microsoft.com/office/drawing/2014/main" id="{906465F7-77FD-426F-A953-633A773ACFAE}"/>
              </a:ext>
            </a:extLst>
          </p:cNvPr>
          <p:cNvGraphicFramePr>
            <a:graphicFrameLocks noGrp="1"/>
          </p:cNvGraphicFramePr>
          <p:nvPr>
            <p:ph idx="1"/>
            <p:extLst>
              <p:ext uri="{D42A27DB-BD31-4B8C-83A1-F6EECF244321}">
                <p14:modId xmlns:p14="http://schemas.microsoft.com/office/powerpoint/2010/main" val="3332451769"/>
              </p:ext>
            </p:extLst>
          </p:nvPr>
        </p:nvGraphicFramePr>
        <p:xfrm>
          <a:off x="838200" y="1428820"/>
          <a:ext cx="10848975" cy="4638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AEAD94-09AE-49A6-BBC6-AB6A67B90946}"/>
              </a:ext>
            </a:extLst>
          </p:cNvPr>
          <p:cNvSpPr txBox="1"/>
          <p:nvPr/>
        </p:nvSpPr>
        <p:spPr>
          <a:xfrm>
            <a:off x="3138862" y="6348299"/>
            <a:ext cx="5628968" cy="492443"/>
          </a:xfrm>
          <a:prstGeom prst="rect">
            <a:avLst/>
          </a:prstGeom>
          <a:solidFill>
            <a:schemeClr val="accent1">
              <a:lumMod val="40000"/>
              <a:lumOff val="60000"/>
              <a:alpha val="60000"/>
            </a:schemeClr>
          </a:solidFill>
        </p:spPr>
        <p:txBody>
          <a:bodyPr wrap="square" tIns="91440" bIns="91440" rtlCol="0">
            <a:spAutoFit/>
          </a:bodyPr>
          <a:lstStyle/>
          <a:p>
            <a:pPr algn="ctr"/>
            <a:r>
              <a:rPr lang="en-US" sz="2000" b="1"/>
              <a:t>See</a:t>
            </a:r>
            <a:r>
              <a:rPr lang="en-US" sz="2000" b="1">
                <a:solidFill>
                  <a:srgbClr val="20558A"/>
                </a:solidFill>
              </a:rPr>
              <a:t> </a:t>
            </a:r>
            <a:r>
              <a:rPr lang="en-US" sz="2000" b="1">
                <a:solidFill>
                  <a:srgbClr val="20558A"/>
                </a:solidFill>
                <a:hlinkClick r:id="rId7">
                  <a:extLst>
                    <a:ext uri="{A12FA001-AC4F-418D-AE19-62706E023703}">
                      <ahyp:hlinkClr xmlns:ahyp="http://schemas.microsoft.com/office/drawing/2018/hyperlinkcolor" val="tx"/>
                    </a:ext>
                  </a:extLst>
                </a:hlinkClick>
              </a:rPr>
              <a:t>Selecting a Data Repository</a:t>
            </a:r>
            <a:r>
              <a:rPr lang="en-US" sz="2000" b="1">
                <a:solidFill>
                  <a:srgbClr val="20558A"/>
                </a:solidFill>
              </a:rPr>
              <a:t> </a:t>
            </a:r>
            <a:r>
              <a:rPr lang="en-US" sz="2000" b="1"/>
              <a:t>for details</a:t>
            </a:r>
          </a:p>
        </p:txBody>
      </p:sp>
    </p:spTree>
    <p:extLst>
      <p:ext uri="{BB962C8B-B14F-4D97-AF65-F5344CB8AC3E}">
        <p14:creationId xmlns:p14="http://schemas.microsoft.com/office/powerpoint/2010/main" val="656188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sz="4000" dirty="0">
                <a:latin typeface="Open Sans"/>
                <a:ea typeface="Open Sans"/>
                <a:cs typeface="Open Sans"/>
              </a:rPr>
              <a:t>Finding and Selecting a Repository: </a:t>
            </a:r>
            <a:br>
              <a:rPr lang="en-US" sz="4000" dirty="0">
                <a:latin typeface="Open Sans"/>
                <a:ea typeface="Open Sans"/>
                <a:cs typeface="Open Sans"/>
              </a:rPr>
            </a:br>
            <a:r>
              <a:rPr lang="en-US" sz="4000" dirty="0">
                <a:latin typeface="Open Sans"/>
                <a:ea typeface="Open Sans"/>
                <a:cs typeface="Open Sans"/>
              </a:rPr>
              <a:t>NIH &amp; Other Resources </a:t>
            </a:r>
          </a:p>
        </p:txBody>
      </p:sp>
      <p:sp>
        <p:nvSpPr>
          <p:cNvPr id="17" name="Text Placeholder 16">
            <a:extLst>
              <a:ext uri="{FF2B5EF4-FFF2-40B4-BE49-F238E27FC236}">
                <a16:creationId xmlns:a16="http://schemas.microsoft.com/office/drawing/2014/main" id="{F1769ED4-82B6-47B8-8AA9-805CAB96DC3D}"/>
              </a:ext>
              <a:ext uri="{C183D7F6-B498-43B3-948B-1728B52AA6E4}">
                <adec:decorative xmlns:adec="http://schemas.microsoft.com/office/drawing/2017/decorative" val="0"/>
              </a:ext>
            </a:extLst>
          </p:cNvPr>
          <p:cNvSpPr>
            <a:spLocks noGrp="1"/>
          </p:cNvSpPr>
          <p:nvPr>
            <p:ph type="body" idx="1"/>
          </p:nvPr>
        </p:nvSpPr>
        <p:spPr>
          <a:xfrm>
            <a:off x="708896" y="1386973"/>
            <a:ext cx="5157787" cy="600861"/>
          </a:xfrm>
        </p:spPr>
        <p:txBody>
          <a:bodyPr>
            <a:normAutofit/>
          </a:bodyPr>
          <a:lstStyle/>
          <a:p>
            <a:r>
              <a:rPr lang="en-US" sz="2400">
                <a:solidFill>
                  <a:srgbClr val="F27900"/>
                </a:solidFill>
              </a:rPr>
              <a:t>NIH-Supported Repositories</a:t>
            </a:r>
          </a:p>
        </p:txBody>
      </p:sp>
      <p:sp>
        <p:nvSpPr>
          <p:cNvPr id="23" name="TextBox 22">
            <a:extLst>
              <a:ext uri="{FF2B5EF4-FFF2-40B4-BE49-F238E27FC236}">
                <a16:creationId xmlns:a16="http://schemas.microsoft.com/office/drawing/2014/main" id="{8CE4EF96-2477-4ABD-B96C-491BF74BC384}"/>
              </a:ext>
              <a:ext uri="{C183D7F6-B498-43B3-948B-1728B52AA6E4}">
                <adec:decorative xmlns:adec="http://schemas.microsoft.com/office/drawing/2017/decorative" val="0"/>
              </a:ext>
            </a:extLst>
          </p:cNvPr>
          <p:cNvSpPr txBox="1"/>
          <p:nvPr/>
        </p:nvSpPr>
        <p:spPr>
          <a:xfrm>
            <a:off x="301611" y="2232518"/>
            <a:ext cx="5897696" cy="461665"/>
          </a:xfrm>
          <a:prstGeom prst="rect">
            <a:avLst/>
          </a:prstGeom>
          <a:noFill/>
        </p:spPr>
        <p:txBody>
          <a:bodyPr wrap="square" rtlCol="0">
            <a:spAutoFit/>
          </a:bodyPr>
          <a:lstStyle/>
          <a:p>
            <a:pPr marL="68580">
              <a:buClr>
                <a:srgbClr val="0070C0"/>
              </a:buClr>
            </a:pPr>
            <a:r>
              <a:rPr lang="en-US" sz="2400" dirty="0">
                <a:latin typeface="Open Sans" panose="020B0606030504020204" pitchFamily="34" charset="0"/>
                <a:ea typeface="Open Sans" panose="020B0606030504020204" pitchFamily="34" charset="0"/>
                <a:cs typeface="Open Sans" panose="020B0606030504020204" pitchFamily="34" charset="0"/>
              </a:rPr>
              <a:t>Filterable list of 70+ </a:t>
            </a:r>
            <a:r>
              <a:rPr lang="en-US" sz="2400" dirty="0">
                <a:latin typeface="Open Sans" panose="020B0606030504020204" pitchFamily="34" charset="0"/>
                <a:ea typeface="Open Sans" panose="020B0606030504020204" pitchFamily="34" charset="0"/>
                <a:cs typeface="Open Sans" panose="020B0606030504020204" pitchFamily="34" charset="0"/>
                <a:hlinkClick r:id="rId3"/>
              </a:rPr>
              <a:t>NIH Repositories</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Content Placeholder 11" descr="screenshot of repositories list">
            <a:extLst>
              <a:ext uri="{FF2B5EF4-FFF2-40B4-BE49-F238E27FC236}">
                <a16:creationId xmlns:a16="http://schemas.microsoft.com/office/drawing/2014/main" id="{157E5501-86E0-45FA-ABF1-CF155649836D}"/>
              </a:ext>
              <a:ext uri="{C183D7F6-B498-43B3-948B-1728B52AA6E4}">
                <adec:decorative xmlns:adec="http://schemas.microsoft.com/office/drawing/2017/decorative" val="0"/>
              </a:ext>
            </a:extLst>
          </p:cNvPr>
          <p:cNvPicPr>
            <a:picLocks noGrp="1" noChangeAspect="1"/>
          </p:cNvPicPr>
          <p:nvPr>
            <p:ph sz="half" idx="2"/>
          </p:nvPr>
        </p:nvPicPr>
        <p:blipFill rotWithShape="1">
          <a:blip r:embed="rId4"/>
          <a:srcRect t="10098" r="17195" b="38428"/>
          <a:stretch/>
        </p:blipFill>
        <p:spPr>
          <a:xfrm>
            <a:off x="838200" y="3026492"/>
            <a:ext cx="4606865" cy="2016610"/>
          </a:xfrm>
          <a:prstGeom prst="rect">
            <a:avLst/>
          </a:prstGeom>
          <a:ln>
            <a:noFill/>
          </a:ln>
          <a:effectLst>
            <a:outerShdw blurRad="292100" dist="139700" dir="2700000" algn="tl" rotWithShape="0">
              <a:srgbClr val="333333">
                <a:alpha val="65000"/>
              </a:srgbClr>
            </a:outerShdw>
          </a:effectLst>
        </p:spPr>
      </p:pic>
      <p:sp>
        <p:nvSpPr>
          <p:cNvPr id="18" name="Text Placeholder 17">
            <a:extLst>
              <a:ext uri="{FF2B5EF4-FFF2-40B4-BE49-F238E27FC236}">
                <a16:creationId xmlns:a16="http://schemas.microsoft.com/office/drawing/2014/main" id="{FA23BC19-8776-4F56-8B04-50352C8AAA64}"/>
              </a:ext>
              <a:ext uri="{C183D7F6-B498-43B3-948B-1728B52AA6E4}">
                <adec:decorative xmlns:adec="http://schemas.microsoft.com/office/drawing/2017/decorative" val="0"/>
              </a:ext>
            </a:extLst>
          </p:cNvPr>
          <p:cNvSpPr>
            <a:spLocks noGrp="1"/>
          </p:cNvSpPr>
          <p:nvPr>
            <p:ph type="body" sz="quarter" idx="3"/>
          </p:nvPr>
        </p:nvSpPr>
        <p:spPr>
          <a:xfrm>
            <a:off x="6660824" y="1410017"/>
            <a:ext cx="5183188" cy="600861"/>
          </a:xfrm>
        </p:spPr>
        <p:txBody>
          <a:bodyPr>
            <a:normAutofit/>
          </a:bodyPr>
          <a:lstStyle/>
          <a:p>
            <a:r>
              <a:rPr lang="en-US" sz="2400">
                <a:solidFill>
                  <a:srgbClr val="F27900"/>
                </a:solidFill>
              </a:rPr>
              <a:t>Other Repository Resources</a:t>
            </a:r>
          </a:p>
        </p:txBody>
      </p:sp>
      <p:sp>
        <p:nvSpPr>
          <p:cNvPr id="16" name="Content Placeholder 15">
            <a:extLst>
              <a:ext uri="{FF2B5EF4-FFF2-40B4-BE49-F238E27FC236}">
                <a16:creationId xmlns:a16="http://schemas.microsoft.com/office/drawing/2014/main" id="{AFB81A50-2897-4B2B-AF57-6E6608BAA8E6}"/>
              </a:ext>
              <a:ext uri="{C183D7F6-B498-43B3-948B-1728B52AA6E4}">
                <adec:decorative xmlns:adec="http://schemas.microsoft.com/office/drawing/2017/decorative" val="0"/>
              </a:ext>
            </a:extLst>
          </p:cNvPr>
          <p:cNvSpPr>
            <a:spLocks noGrp="1"/>
          </p:cNvSpPr>
          <p:nvPr>
            <p:ph sz="quarter" idx="4"/>
          </p:nvPr>
        </p:nvSpPr>
        <p:spPr>
          <a:xfrm>
            <a:off x="6660824" y="2198076"/>
            <a:ext cx="5183188" cy="3684588"/>
          </a:xfrm>
        </p:spPr>
        <p:txBody>
          <a:bodyPr/>
          <a:lstStyle/>
          <a:p>
            <a:pPr>
              <a:lnSpc>
                <a:spcPct val="108000"/>
              </a:lnSpc>
              <a:spcAft>
                <a:spcPts val="600"/>
              </a:spcAft>
            </a:pPr>
            <a:r>
              <a:rPr lang="en-US" sz="2400" dirty="0">
                <a:solidFill>
                  <a:srgbClr val="0563C1"/>
                </a:solidFill>
                <a:hlinkClick r:id="rId5">
                  <a:extLst>
                    <a:ext uri="{A12FA001-AC4F-418D-AE19-62706E023703}">
                      <ahyp:hlinkClr xmlns:ahyp="http://schemas.microsoft.com/office/drawing/2018/hyperlinkcolor" val="tx"/>
                    </a:ext>
                  </a:extLst>
                </a:hlinkClick>
              </a:rPr>
              <a:t>G</a:t>
            </a:r>
            <a:r>
              <a:rPr lang="en-US" sz="2400" b="0" i="0" u="none" strike="noStrike" dirty="0">
                <a:solidFill>
                  <a:srgbClr val="0563C1"/>
                </a:solidFill>
                <a:effectLst/>
                <a:hlinkClick r:id="rId5">
                  <a:extLst>
                    <a:ext uri="{A12FA001-AC4F-418D-AE19-62706E023703}">
                      <ahyp:hlinkClr xmlns:ahyp="http://schemas.microsoft.com/office/drawing/2018/hyperlinkcolor" val="tx"/>
                    </a:ext>
                  </a:extLst>
                </a:hlinkClick>
              </a:rPr>
              <a:t>eneralist repositories</a:t>
            </a:r>
            <a:r>
              <a:rPr lang="en-US" sz="2400" b="0" i="0" dirty="0">
                <a:solidFill>
                  <a:srgbClr val="212529"/>
                </a:solidFill>
                <a:effectLst/>
              </a:rPr>
              <a:t> </a:t>
            </a:r>
          </a:p>
          <a:p>
            <a:pPr>
              <a:lnSpc>
                <a:spcPct val="108000"/>
              </a:lnSpc>
              <a:spcAft>
                <a:spcPts val="600"/>
              </a:spcAft>
            </a:pPr>
            <a:r>
              <a:rPr lang="en-US" sz="2400" b="0" i="0" u="none" strike="noStrike" dirty="0">
                <a:solidFill>
                  <a:srgbClr val="212529"/>
                </a:solidFill>
                <a:effectLst/>
                <a:hlinkClick r:id="rId6"/>
              </a:rPr>
              <a:t>Nature's Data Repository Guidance</a:t>
            </a:r>
            <a:endParaRPr lang="en-US" sz="2400" b="0" i="0" dirty="0">
              <a:solidFill>
                <a:srgbClr val="212529"/>
              </a:solidFill>
              <a:effectLst/>
            </a:endParaRPr>
          </a:p>
          <a:p>
            <a:pPr>
              <a:lnSpc>
                <a:spcPct val="108000"/>
              </a:lnSpc>
              <a:spcAft>
                <a:spcPts val="600"/>
              </a:spcAft>
            </a:pPr>
            <a:r>
              <a:rPr lang="en-US" sz="2400" b="0" i="0" u="none" strike="noStrike" dirty="0">
                <a:solidFill>
                  <a:srgbClr val="212529"/>
                </a:solidFill>
                <a:effectLst/>
                <a:hlinkClick r:id="rId7"/>
              </a:rPr>
              <a:t>Registry of Research Data Repositories</a:t>
            </a:r>
            <a:endParaRPr lang="en-US" sz="2400" b="0" i="0" dirty="0">
              <a:solidFill>
                <a:srgbClr val="212529"/>
              </a:solidFill>
              <a:effectLst/>
            </a:endParaRPr>
          </a:p>
          <a:p>
            <a:endParaRPr lang="en-US" dirty="0"/>
          </a:p>
        </p:txBody>
      </p:sp>
      <p:sp>
        <p:nvSpPr>
          <p:cNvPr id="22" name="TextBox 21">
            <a:extLst>
              <a:ext uri="{FF2B5EF4-FFF2-40B4-BE49-F238E27FC236}">
                <a16:creationId xmlns:a16="http://schemas.microsoft.com/office/drawing/2014/main" id="{CE760CD7-4408-420D-9433-DD152A2F4AAD}"/>
              </a:ext>
            </a:extLst>
          </p:cNvPr>
          <p:cNvSpPr txBox="1"/>
          <p:nvPr/>
        </p:nvSpPr>
        <p:spPr>
          <a:xfrm>
            <a:off x="3838472" y="5559498"/>
            <a:ext cx="5183188" cy="646331"/>
          </a:xfrm>
          <a:prstGeom prst="rect">
            <a:avLst/>
          </a:prstGeom>
          <a:solidFill>
            <a:schemeClr val="accent1">
              <a:lumMod val="40000"/>
              <a:lumOff val="60000"/>
              <a:alpha val="60000"/>
            </a:schemeClr>
          </a:solidFill>
        </p:spPr>
        <p:txBody>
          <a:bodyPr wrap="square" tIns="182880" bIns="182880" rtlCol="0">
            <a:spAutoFit/>
          </a:bodyPr>
          <a:lstStyle/>
          <a:p>
            <a:pPr algn="ctr"/>
            <a:r>
              <a:rPr lang="en-US" b="1"/>
              <a:t>See </a:t>
            </a:r>
            <a:r>
              <a:rPr lang="en-US" b="1">
                <a:hlinkClick r:id="rId3"/>
              </a:rPr>
              <a:t>Repositories for Sharing Scientific Data</a:t>
            </a:r>
            <a:endParaRPr lang="en-US" b="1"/>
          </a:p>
        </p:txBody>
      </p:sp>
    </p:spTree>
    <p:extLst>
      <p:ext uri="{BB962C8B-B14F-4D97-AF65-F5344CB8AC3E}">
        <p14:creationId xmlns:p14="http://schemas.microsoft.com/office/powerpoint/2010/main" val="2049763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537F2-DA5F-474F-ACFA-7C4544E88D93}"/>
              </a:ext>
            </a:extLst>
          </p:cNvPr>
          <p:cNvSpPr>
            <a:spLocks noGrp="1"/>
          </p:cNvSpPr>
          <p:nvPr>
            <p:ph type="title"/>
          </p:nvPr>
        </p:nvSpPr>
        <p:spPr/>
        <p:txBody>
          <a:bodyPr/>
          <a:lstStyle/>
          <a:p>
            <a:r>
              <a:rPr lang="en-US"/>
              <a:t>When should I share my data?</a:t>
            </a:r>
          </a:p>
        </p:txBody>
      </p:sp>
      <p:sp>
        <p:nvSpPr>
          <p:cNvPr id="2" name="Content Placeholder 1">
            <a:extLst>
              <a:ext uri="{FF2B5EF4-FFF2-40B4-BE49-F238E27FC236}">
                <a16:creationId xmlns:a16="http://schemas.microsoft.com/office/drawing/2014/main" id="{CAF2645B-9A06-4412-BA85-27CA35476483}"/>
              </a:ext>
            </a:extLst>
          </p:cNvPr>
          <p:cNvSpPr>
            <a:spLocks noGrp="1"/>
          </p:cNvSpPr>
          <p:nvPr>
            <p:ph idx="1"/>
          </p:nvPr>
        </p:nvSpPr>
        <p:spPr/>
        <p:txBody>
          <a:bodyPr/>
          <a:lstStyle/>
          <a:p>
            <a:pPr marL="0" indent="0" algn="ctr" rtl="0" eaLnBrk="1" latinLnBrk="0" hangingPunct="1">
              <a:lnSpc>
                <a:spcPct val="108000"/>
              </a:lnSpc>
              <a:buNone/>
            </a:pPr>
            <a:r>
              <a:rPr lang="en-US" sz="3200" b="1" kern="1200">
                <a:solidFill>
                  <a:srgbClr val="F27900"/>
                </a:solidFill>
                <a:effectLst/>
              </a:rPr>
              <a:t>As soon as possible!</a:t>
            </a:r>
          </a:p>
          <a:p>
            <a:pPr marL="0" indent="0" algn="ctr" rtl="0" eaLnBrk="1" latinLnBrk="0" hangingPunct="1">
              <a:lnSpc>
                <a:spcPct val="108000"/>
              </a:lnSpc>
              <a:spcBef>
                <a:spcPts val="0"/>
              </a:spcBef>
              <a:buNone/>
            </a:pPr>
            <a:endParaRPr lang="en-US" sz="2800" b="1" kern="1200">
              <a:solidFill>
                <a:srgbClr val="F27900"/>
              </a:solidFill>
              <a:effectLst/>
            </a:endParaRPr>
          </a:p>
          <a:p>
            <a:pPr marL="0" indent="0" algn="l" rtl="0" eaLnBrk="1" latinLnBrk="0" hangingPunct="1">
              <a:lnSpc>
                <a:spcPct val="108000"/>
              </a:lnSpc>
              <a:buNone/>
            </a:pPr>
            <a:r>
              <a:rPr lang="en-US" b="0" kern="1200">
                <a:solidFill>
                  <a:sysClr val="windowText" lastClr="000000"/>
                </a:solidFill>
                <a:effectLst/>
              </a:rPr>
              <a:t>No later than the time of a </a:t>
            </a:r>
            <a:r>
              <a:rPr lang="en-US" b="1" kern="1200">
                <a:solidFill>
                  <a:sysClr val="windowText" lastClr="000000"/>
                </a:solidFill>
                <a:effectLst/>
              </a:rPr>
              <a:t>publication of findings </a:t>
            </a:r>
            <a:r>
              <a:rPr lang="en-US" b="0" kern="1200">
                <a:solidFill>
                  <a:sysClr val="windowText" lastClr="000000"/>
                </a:solidFill>
                <a:effectLst/>
              </a:rPr>
              <a:t>in a peer-reviewed journal OR at the </a:t>
            </a:r>
            <a:r>
              <a:rPr lang="en-US" b="1" kern="1200">
                <a:solidFill>
                  <a:sysClr val="windowText" lastClr="000000"/>
                </a:solidFill>
                <a:effectLst/>
              </a:rPr>
              <a:t>end of the award</a:t>
            </a:r>
            <a:r>
              <a:rPr lang="en-US" b="0" kern="1200">
                <a:solidFill>
                  <a:sysClr val="windowText" lastClr="000000"/>
                </a:solidFill>
                <a:effectLst/>
              </a:rPr>
              <a:t>, whichever comes first </a:t>
            </a:r>
            <a:endParaRPr lang="en-US" b="0">
              <a:effectLst/>
            </a:endParaRPr>
          </a:p>
        </p:txBody>
      </p:sp>
      <p:grpSp>
        <p:nvGrpSpPr>
          <p:cNvPr id="4" name="Group 3" descr="graphic indicating general process of data collection, analysis, sharing, storage, accessing">
            <a:extLst>
              <a:ext uri="{FF2B5EF4-FFF2-40B4-BE49-F238E27FC236}">
                <a16:creationId xmlns:a16="http://schemas.microsoft.com/office/drawing/2014/main" id="{C79D0935-EFB1-4C51-9527-813B3C262EA2}"/>
              </a:ext>
            </a:extLst>
          </p:cNvPr>
          <p:cNvGrpSpPr/>
          <p:nvPr/>
        </p:nvGrpSpPr>
        <p:grpSpPr>
          <a:xfrm>
            <a:off x="958516" y="4047085"/>
            <a:ext cx="10515600" cy="1741887"/>
            <a:chOff x="1388663" y="2989694"/>
            <a:chExt cx="10059098" cy="1404839"/>
          </a:xfrm>
        </p:grpSpPr>
        <p:grpSp>
          <p:nvGrpSpPr>
            <p:cNvPr id="5" name="Group 4">
              <a:extLst>
                <a:ext uri="{FF2B5EF4-FFF2-40B4-BE49-F238E27FC236}">
                  <a16:creationId xmlns:a16="http://schemas.microsoft.com/office/drawing/2014/main" id="{94925B54-9C57-43BF-A37A-34BB38E1C3D7}"/>
                </a:ext>
              </a:extLst>
            </p:cNvPr>
            <p:cNvGrpSpPr/>
            <p:nvPr/>
          </p:nvGrpSpPr>
          <p:grpSpPr>
            <a:xfrm>
              <a:off x="1388663" y="2989694"/>
              <a:ext cx="8111558" cy="1404839"/>
              <a:chOff x="1388663" y="2989694"/>
              <a:chExt cx="8111558" cy="1404839"/>
            </a:xfrm>
          </p:grpSpPr>
          <p:sp>
            <p:nvSpPr>
              <p:cNvPr id="7" name="Arrow: Chevron 6">
                <a:extLst>
                  <a:ext uri="{FF2B5EF4-FFF2-40B4-BE49-F238E27FC236}">
                    <a16:creationId xmlns:a16="http://schemas.microsoft.com/office/drawing/2014/main" id="{43864343-AAAB-428B-AA48-2AA1ED72B468}"/>
                  </a:ext>
                </a:extLst>
              </p:cNvPr>
              <p:cNvSpPr/>
              <p:nvPr/>
            </p:nvSpPr>
            <p:spPr>
              <a:xfrm>
                <a:off x="1388663" y="3208815"/>
                <a:ext cx="2301977" cy="1013800"/>
              </a:xfrm>
              <a:prstGeom prst="chevron">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Collection</a:t>
                </a:r>
              </a:p>
            </p:txBody>
          </p:sp>
          <p:sp>
            <p:nvSpPr>
              <p:cNvPr id="8" name="Arrow: Chevron 7">
                <a:extLst>
                  <a:ext uri="{FF2B5EF4-FFF2-40B4-BE49-F238E27FC236}">
                    <a16:creationId xmlns:a16="http://schemas.microsoft.com/office/drawing/2014/main" id="{79A698DA-70DB-40AC-8ADF-7A7258C502E7}"/>
                  </a:ext>
                </a:extLst>
              </p:cNvPr>
              <p:cNvSpPr/>
              <p:nvPr/>
            </p:nvSpPr>
            <p:spPr>
              <a:xfrm>
                <a:off x="3350696" y="3208815"/>
                <a:ext cx="2232707" cy="1013800"/>
              </a:xfrm>
              <a:prstGeom prst="chevron">
                <a:avLst/>
              </a:prstGeom>
              <a:solidFill>
                <a:schemeClr val="accent1"/>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bg1"/>
                    </a:solidFill>
                  </a:rPr>
                  <a:t>Analysis/ Curation</a:t>
                </a:r>
              </a:p>
            </p:txBody>
          </p:sp>
          <p:sp>
            <p:nvSpPr>
              <p:cNvPr id="9" name="Arrow: Chevron 8">
                <a:extLst>
                  <a:ext uri="{FF2B5EF4-FFF2-40B4-BE49-F238E27FC236}">
                    <a16:creationId xmlns:a16="http://schemas.microsoft.com/office/drawing/2014/main" id="{A0E33242-D6D8-43FB-9579-D28D64C3BE65}"/>
                  </a:ext>
                </a:extLst>
              </p:cNvPr>
              <p:cNvSpPr/>
              <p:nvPr/>
            </p:nvSpPr>
            <p:spPr>
              <a:xfrm>
                <a:off x="4929048" y="2989694"/>
                <a:ext cx="2616389" cy="1404839"/>
              </a:xfrm>
              <a:prstGeom prst="chevron">
                <a:avLst/>
              </a:prstGeom>
              <a:solidFill>
                <a:srgbClr val="F279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 Sharing </a:t>
                </a:r>
              </a:p>
            </p:txBody>
          </p:sp>
          <p:sp>
            <p:nvSpPr>
              <p:cNvPr id="10" name="Arrow: Chevron 9">
                <a:extLst>
                  <a:ext uri="{FF2B5EF4-FFF2-40B4-BE49-F238E27FC236}">
                    <a16:creationId xmlns:a16="http://schemas.microsoft.com/office/drawing/2014/main" id="{7006CE27-C165-4D85-A114-D9E4ED3429A8}"/>
                  </a:ext>
                </a:extLst>
              </p:cNvPr>
              <p:cNvSpPr/>
              <p:nvPr/>
            </p:nvSpPr>
            <p:spPr>
              <a:xfrm>
                <a:off x="7161755" y="3208815"/>
                <a:ext cx="2338466" cy="1013800"/>
              </a:xfrm>
              <a:prstGeom prst="chevron">
                <a:avLst/>
              </a:prstGeom>
              <a:solidFill>
                <a:schemeClr val="accent1">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chemeClr val="tx1"/>
                    </a:solidFill>
                  </a:rPr>
                  <a:t>Storage</a:t>
                </a:r>
              </a:p>
            </p:txBody>
          </p:sp>
        </p:grpSp>
        <p:sp>
          <p:nvSpPr>
            <p:cNvPr id="6" name="Arrow: Chevron 5">
              <a:extLst>
                <a:ext uri="{FF2B5EF4-FFF2-40B4-BE49-F238E27FC236}">
                  <a16:creationId xmlns:a16="http://schemas.microsoft.com/office/drawing/2014/main" id="{6421D34F-7AC0-45AC-9FFE-AFEF1D7AE005}"/>
                </a:ext>
              </a:extLst>
            </p:cNvPr>
            <p:cNvSpPr/>
            <p:nvPr/>
          </p:nvSpPr>
          <p:spPr>
            <a:xfrm>
              <a:off x="9215054" y="3208815"/>
              <a:ext cx="2232707" cy="1013800"/>
            </a:xfrm>
            <a:prstGeom prst="chevron">
              <a:avLst/>
            </a:prstGeom>
            <a:solidFill>
              <a:schemeClr val="accent1">
                <a:lumMod val="40000"/>
                <a:lumOff val="60000"/>
              </a:schemeClr>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a:solidFill>
                    <a:sysClr val="windowText" lastClr="000000"/>
                  </a:solidFill>
                </a:rPr>
                <a:t>Access/ Archive</a:t>
              </a:r>
            </a:p>
          </p:txBody>
        </p:sp>
      </p:grpSp>
    </p:spTree>
    <p:extLst>
      <p:ext uri="{BB962C8B-B14F-4D97-AF65-F5344CB8AC3E}">
        <p14:creationId xmlns:p14="http://schemas.microsoft.com/office/powerpoint/2010/main" val="2338911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Limitations on Sharing</a:t>
            </a:r>
            <a:endParaRPr lang="en-US"/>
          </a:p>
        </p:txBody>
      </p:sp>
      <p:sp>
        <p:nvSpPr>
          <p:cNvPr id="2" name="TextBox 1">
            <a:extLst>
              <a:ext uri="{FF2B5EF4-FFF2-40B4-BE49-F238E27FC236}">
                <a16:creationId xmlns:a16="http://schemas.microsoft.com/office/drawing/2014/main" id="{5751AFAC-317D-4248-A7B5-E05E9BC69506}"/>
              </a:ext>
            </a:extLst>
          </p:cNvPr>
          <p:cNvSpPr txBox="1"/>
          <p:nvPr/>
        </p:nvSpPr>
        <p:spPr>
          <a:xfrm>
            <a:off x="491613" y="1342821"/>
            <a:ext cx="11208774" cy="738664"/>
          </a:xfrm>
          <a:prstGeom prst="rect">
            <a:avLst/>
          </a:prstGeom>
          <a:solidFill>
            <a:srgbClr val="FF8205"/>
          </a:solidFill>
          <a:effectLst>
            <a:outerShdw blurRad="50800" dist="38100" dir="18900000" algn="bl" rotWithShape="0">
              <a:prstClr val="black">
                <a:alpha val="40000"/>
              </a:prstClr>
            </a:outerShdw>
          </a:effectLst>
        </p:spPr>
        <p:txBody>
          <a:bodyPr wrap="square" tIns="182880" bIns="182880" rtlCol="0">
            <a:sp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DMS Plans should maximize appropriate sharing</a:t>
            </a:r>
            <a:endParaRPr lang="en-US" b="1"/>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424236" y="2454326"/>
            <a:ext cx="11208774" cy="3718872"/>
          </a:xfrm>
        </p:spPr>
        <p:txBody>
          <a:bodyPr vert="horz" lIns="91440" tIns="45720" rIns="91440" bIns="45720" rtlCol="0" anchor="t">
            <a:normAutofit/>
          </a:bodyPr>
          <a:lstStyle/>
          <a:p>
            <a:pPr marL="457200" lvl="1" indent="0">
              <a:lnSpc>
                <a:spcPct val="108000"/>
              </a:lnSpc>
              <a:buNone/>
            </a:pPr>
            <a:r>
              <a:rPr lang="en-US" b="1" dirty="0">
                <a:solidFill>
                  <a:schemeClr val="accent1">
                    <a:lumMod val="50000"/>
                  </a:schemeClr>
                </a:solidFill>
                <a:latin typeface="Open Sans"/>
                <a:ea typeface="Open Sans"/>
                <a:cs typeface="Open Sans"/>
              </a:rPr>
              <a:t>Justifiable ethical, legal, and technical factors for limiting sharing include: </a:t>
            </a:r>
            <a:endParaRPr lang="en-US" dirty="0">
              <a:solidFill>
                <a:schemeClr val="accent1">
                  <a:lumMod val="50000"/>
                </a:schemeClr>
              </a:solidFill>
            </a:endParaRPr>
          </a:p>
          <a:p>
            <a:pPr lvl="2">
              <a:lnSpc>
                <a:spcPct val="108000"/>
              </a:lnSpc>
              <a:spcAft>
                <a:spcPts val="1200"/>
              </a:spcAft>
            </a:pPr>
            <a:r>
              <a:rPr lang="en-US" dirty="0">
                <a:latin typeface="Open Sans"/>
                <a:ea typeface="Open Sans"/>
                <a:cs typeface="Open Sans"/>
              </a:rPr>
              <a:t>Informed consent will not permit or limits scope of sharing or use </a:t>
            </a:r>
            <a:endParaRPr lang="en-US" dirty="0"/>
          </a:p>
          <a:p>
            <a:pPr lvl="2">
              <a:lnSpc>
                <a:spcPct val="108000"/>
              </a:lnSpc>
              <a:spcAft>
                <a:spcPts val="1200"/>
              </a:spcAft>
            </a:pPr>
            <a:r>
              <a:rPr lang="en-US" dirty="0">
                <a:latin typeface="Open Sans"/>
                <a:ea typeface="Open Sans"/>
                <a:cs typeface="Open Sans"/>
              </a:rPr>
              <a:t>Privacy or safety of research participants would be compromised and available protections insufficient</a:t>
            </a:r>
            <a:endParaRPr lang="en-US" dirty="0"/>
          </a:p>
          <a:p>
            <a:pPr lvl="2">
              <a:lnSpc>
                <a:spcPct val="108000"/>
              </a:lnSpc>
              <a:spcAft>
                <a:spcPts val="1200"/>
              </a:spcAft>
            </a:pPr>
            <a:r>
              <a:rPr lang="en-US" dirty="0">
                <a:latin typeface="Open Sans"/>
                <a:ea typeface="Open Sans"/>
                <a:cs typeface="Open Sans"/>
              </a:rPr>
              <a:t>Explicit federal, state, local, or Tribal law, regulation, or policy prohibits disclosure </a:t>
            </a:r>
          </a:p>
          <a:p>
            <a:pPr lvl="2">
              <a:lnSpc>
                <a:spcPct val="108000"/>
              </a:lnSpc>
              <a:spcAft>
                <a:spcPts val="1200"/>
              </a:spcAft>
            </a:pPr>
            <a:r>
              <a:rPr lang="en-US" dirty="0">
                <a:latin typeface="Open Sans"/>
                <a:ea typeface="Open Sans"/>
                <a:cs typeface="Open Sans"/>
              </a:rPr>
              <a:t>Restrictions imposed by existing or anticipated agreements with other parties </a:t>
            </a:r>
            <a:endParaRPr lang="en-US" dirty="0"/>
          </a:p>
        </p:txBody>
      </p:sp>
    </p:spTree>
    <p:extLst>
      <p:ext uri="{BB962C8B-B14F-4D97-AF65-F5344CB8AC3E}">
        <p14:creationId xmlns:p14="http://schemas.microsoft.com/office/powerpoint/2010/main" val="2295285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2B284-E326-48EA-A215-3818439F7E05}"/>
              </a:ext>
            </a:extLst>
          </p:cNvPr>
          <p:cNvSpPr>
            <a:spLocks noGrp="1"/>
          </p:cNvSpPr>
          <p:nvPr>
            <p:ph type="title"/>
          </p:nvPr>
        </p:nvSpPr>
        <p:spPr/>
        <p:txBody>
          <a:bodyPr/>
          <a:lstStyle/>
          <a:p>
            <a:r>
              <a:rPr lang="en-US" dirty="0"/>
              <a:t>Additional Policies &amp; Expectations</a:t>
            </a:r>
          </a:p>
        </p:txBody>
      </p:sp>
    </p:spTree>
    <p:extLst>
      <p:ext uri="{BB962C8B-B14F-4D97-AF65-F5344CB8AC3E}">
        <p14:creationId xmlns:p14="http://schemas.microsoft.com/office/powerpoint/2010/main" val="3161783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B2B06-2B6B-4EAC-B840-61DEB9E84071}"/>
              </a:ext>
            </a:extLst>
          </p:cNvPr>
          <p:cNvSpPr>
            <a:spLocks noGrp="1"/>
          </p:cNvSpPr>
          <p:nvPr>
            <p:ph type="title"/>
          </p:nvPr>
        </p:nvSpPr>
        <p:spPr/>
        <p:txBody>
          <a:bodyPr>
            <a:normAutofit fontScale="90000"/>
          </a:bodyPr>
          <a:lstStyle/>
          <a:p>
            <a:br>
              <a:rPr lang="en-US" sz="4800">
                <a:effectLst/>
                <a:latin typeface="Calibri" panose="020F0502020204030204" pitchFamily="34" charset="0"/>
                <a:ea typeface="Calibri" panose="020F0502020204030204" pitchFamily="34" charset="0"/>
              </a:rPr>
            </a:br>
            <a:r>
              <a:rPr lang="en-US" sz="4900">
                <a:effectLst/>
                <a:latin typeface="Calibri" panose="020F0502020204030204" pitchFamily="34" charset="0"/>
                <a:ea typeface="Calibri" panose="020F0502020204030204" pitchFamily="34" charset="0"/>
              </a:rPr>
              <a:t>Is my research also subject to other NIH data sharing policies? </a:t>
            </a:r>
            <a:br>
              <a:rPr lang="en-US"/>
            </a:br>
            <a:endParaRPr lang="en-US"/>
          </a:p>
        </p:txBody>
      </p:sp>
      <p:sp>
        <p:nvSpPr>
          <p:cNvPr id="6" name="TextBox 5">
            <a:extLst>
              <a:ext uri="{FF2B5EF4-FFF2-40B4-BE49-F238E27FC236}">
                <a16:creationId xmlns:a16="http://schemas.microsoft.com/office/drawing/2014/main" id="{39172588-4099-4963-8270-0E699893AA08}"/>
              </a:ext>
            </a:extLst>
          </p:cNvPr>
          <p:cNvSpPr txBox="1"/>
          <p:nvPr/>
        </p:nvSpPr>
        <p:spPr>
          <a:xfrm>
            <a:off x="697079" y="1480818"/>
            <a:ext cx="4227615" cy="523220"/>
          </a:xfrm>
          <a:prstGeom prst="rect">
            <a:avLst/>
          </a:prstGeom>
          <a:noFill/>
        </p:spPr>
        <p:txBody>
          <a:bodyPr wrap="square" rtlCol="0">
            <a:spAutoFit/>
          </a:bodyPr>
          <a:lstStyle/>
          <a:p>
            <a:pPr algn="ctr"/>
            <a:r>
              <a:rPr lang="en-US" sz="2800" b="1">
                <a:solidFill>
                  <a:srgbClr val="F27900"/>
                </a:solidFill>
              </a:rPr>
              <a:t>DECISION TOOL</a:t>
            </a:r>
          </a:p>
        </p:txBody>
      </p:sp>
      <p:pic>
        <p:nvPicPr>
          <p:cNvPr id="5" name="Content Placeholder 4" descr="screenshot of decision tool">
            <a:extLst>
              <a:ext uri="{FF2B5EF4-FFF2-40B4-BE49-F238E27FC236}">
                <a16:creationId xmlns:a16="http://schemas.microsoft.com/office/drawing/2014/main" id="{A7E8EBA8-EE30-41B7-B09A-98615A5C6C79}"/>
              </a:ext>
            </a:extLst>
          </p:cNvPr>
          <p:cNvPicPr>
            <a:picLocks noGrp="1" noChangeAspect="1"/>
          </p:cNvPicPr>
          <p:nvPr>
            <p:ph idx="1"/>
          </p:nvPr>
        </p:nvPicPr>
        <p:blipFill rotWithShape="1">
          <a:blip r:embed="rId3"/>
          <a:srcRect r="15987"/>
          <a:stretch/>
        </p:blipFill>
        <p:spPr>
          <a:xfrm>
            <a:off x="314568" y="2128005"/>
            <a:ext cx="5242167" cy="3392463"/>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A00409BC-E824-48EA-9079-FAF915143FF9}"/>
              </a:ext>
            </a:extLst>
          </p:cNvPr>
          <p:cNvSpPr txBox="1"/>
          <p:nvPr/>
        </p:nvSpPr>
        <p:spPr>
          <a:xfrm>
            <a:off x="6096000" y="2255106"/>
            <a:ext cx="5242166" cy="954107"/>
          </a:xfrm>
          <a:prstGeom prst="rect">
            <a:avLst/>
          </a:prstGeom>
          <a:noFill/>
        </p:spPr>
        <p:txBody>
          <a:bodyPr wrap="square" rtlCol="0">
            <a:spAutoFit/>
          </a:bodyPr>
          <a:lstStyle/>
          <a:p>
            <a:pPr algn="ctr"/>
            <a:r>
              <a:rPr lang="en-US" sz="2800" b="1">
                <a:solidFill>
                  <a:srgbClr val="F27900"/>
                </a:solidFill>
              </a:rPr>
              <a:t>NIH INSTITUTE AND CENTER DATA SHARING POLICIES</a:t>
            </a:r>
          </a:p>
        </p:txBody>
      </p:sp>
      <p:pic>
        <p:nvPicPr>
          <p:cNvPr id="15" name="Picture 14" descr="screenshot of NIH IC data sharing policies table">
            <a:extLst>
              <a:ext uri="{FF2B5EF4-FFF2-40B4-BE49-F238E27FC236}">
                <a16:creationId xmlns:a16="http://schemas.microsoft.com/office/drawing/2014/main" id="{39077C69-7851-4DEF-A503-95C21D470D32}"/>
              </a:ext>
            </a:extLst>
          </p:cNvPr>
          <p:cNvPicPr>
            <a:picLocks noChangeAspect="1"/>
          </p:cNvPicPr>
          <p:nvPr/>
        </p:nvPicPr>
        <p:blipFill rotWithShape="1">
          <a:blip r:embed="rId4"/>
          <a:srcRect t="50163" r="31272"/>
          <a:stretch/>
        </p:blipFill>
        <p:spPr>
          <a:xfrm>
            <a:off x="4773897" y="3336313"/>
            <a:ext cx="6884524" cy="25792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5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E831-BDBC-4A7E-C497-8DEBA92D1F7E}"/>
              </a:ext>
            </a:extLst>
          </p:cNvPr>
          <p:cNvSpPr>
            <a:spLocks noGrp="1"/>
          </p:cNvSpPr>
          <p:nvPr>
            <p:ph type="title"/>
          </p:nvPr>
        </p:nvSpPr>
        <p:spPr>
          <a:xfrm>
            <a:off x="838200" y="165703"/>
            <a:ext cx="10515600" cy="1325563"/>
          </a:xfrm>
        </p:spPr>
        <p:txBody>
          <a:bodyPr>
            <a:noAutofit/>
          </a:bodyPr>
          <a:lstStyle/>
          <a:p>
            <a:r>
              <a:rPr lang="en-US" sz="3600" dirty="0">
                <a:latin typeface="Open Sans"/>
                <a:ea typeface="Open Sans"/>
                <a:cs typeface="Open Sans"/>
              </a:rPr>
              <a:t>Harmonization: </a:t>
            </a:r>
            <a:r>
              <a:rPr lang="en-US" sz="3600" b="0" dirty="0">
                <a:latin typeface="Open Sans"/>
                <a:ea typeface="Open Sans"/>
                <a:cs typeface="Open Sans"/>
              </a:rPr>
              <a:t>Research Subject to DMS and Genomic Data Sharing (GDS) Policies</a:t>
            </a:r>
          </a:p>
        </p:txBody>
      </p:sp>
      <p:sp>
        <p:nvSpPr>
          <p:cNvPr id="2" name="Content Placeholder 1">
            <a:extLst>
              <a:ext uri="{FF2B5EF4-FFF2-40B4-BE49-F238E27FC236}">
                <a16:creationId xmlns:a16="http://schemas.microsoft.com/office/drawing/2014/main" id="{A0AE6BC6-9CC0-BF3F-A434-6F8A470F97FE}"/>
              </a:ext>
            </a:extLst>
          </p:cNvPr>
          <p:cNvSpPr>
            <a:spLocks noGrp="1"/>
          </p:cNvSpPr>
          <p:nvPr>
            <p:ph idx="1"/>
          </p:nvPr>
        </p:nvSpPr>
        <p:spPr>
          <a:xfrm>
            <a:off x="683491" y="1634836"/>
            <a:ext cx="10991273" cy="4221020"/>
          </a:xfrm>
        </p:spPr>
        <p:txBody>
          <a:bodyPr vert="horz" lIns="91440" tIns="45720" rIns="91440" bIns="45720" rtlCol="0" anchor="t">
            <a:normAutofit fontScale="92500" lnSpcReduction="20000"/>
          </a:bodyPr>
          <a:lstStyle/>
          <a:p>
            <a:pPr marL="514350" indent="-514350">
              <a:lnSpc>
                <a:spcPct val="120000"/>
              </a:lnSpc>
              <a:spcBef>
                <a:spcPts val="1200"/>
              </a:spcBef>
              <a:buFont typeface="+mj-lt"/>
              <a:buAutoNum type="arabicPeriod"/>
            </a:pPr>
            <a:r>
              <a:rPr lang="en-US" sz="2400" b="1" dirty="0">
                <a:latin typeface="Open Sans"/>
                <a:ea typeface="Open Sans"/>
                <a:cs typeface="Open Sans"/>
              </a:rPr>
              <a:t>DMS Plan: </a:t>
            </a:r>
            <a:r>
              <a:rPr lang="en-US" sz="2400" dirty="0">
                <a:latin typeface="Open Sans"/>
                <a:ea typeface="Open Sans"/>
                <a:cs typeface="Open Sans"/>
              </a:rPr>
              <a:t>Include a single Plan that addresses GDS and DMS policies</a:t>
            </a:r>
          </a:p>
          <a:p>
            <a:pPr marL="514350" indent="-514350">
              <a:lnSpc>
                <a:spcPct val="120000"/>
              </a:lnSpc>
              <a:spcBef>
                <a:spcPts val="1200"/>
              </a:spcBef>
              <a:buFont typeface="+mj-lt"/>
              <a:buAutoNum type="arabicPeriod"/>
            </a:pPr>
            <a:r>
              <a:rPr lang="en-US" sz="2400" b="1" dirty="0">
                <a:latin typeface="Open Sans"/>
                <a:ea typeface="Open Sans"/>
                <a:cs typeface="Open Sans"/>
              </a:rPr>
              <a:t>DMS Plans Review: </a:t>
            </a:r>
            <a:r>
              <a:rPr lang="en-US" sz="2400" dirty="0">
                <a:latin typeface="Open Sans"/>
                <a:ea typeface="Open Sans"/>
                <a:cs typeface="Open Sans"/>
              </a:rPr>
              <a:t>Plan Assessment conducted by program staff, not by peer reviewers</a:t>
            </a:r>
          </a:p>
          <a:p>
            <a:pPr marL="514350" indent="-514350">
              <a:lnSpc>
                <a:spcPct val="120000"/>
              </a:lnSpc>
              <a:spcBef>
                <a:spcPts val="1200"/>
              </a:spcBef>
              <a:buFont typeface="+mj-lt"/>
              <a:buAutoNum type="arabicPeriod"/>
            </a:pPr>
            <a:r>
              <a:rPr lang="en-US" sz="2400" b="1" dirty="0">
                <a:latin typeface="Open Sans"/>
                <a:ea typeface="Open Sans"/>
                <a:cs typeface="Open Sans"/>
              </a:rPr>
              <a:t>Budget Considerations</a:t>
            </a:r>
            <a:r>
              <a:rPr lang="en-US" sz="2400" dirty="0">
                <a:latin typeface="Open Sans"/>
                <a:ea typeface="Open Sans"/>
                <a:cs typeface="Open Sans"/>
              </a:rPr>
              <a:t>: Detailed budget should include allow allowable costs for all data types</a:t>
            </a:r>
          </a:p>
          <a:p>
            <a:pPr marL="514350" indent="-514350">
              <a:lnSpc>
                <a:spcPct val="120000"/>
              </a:lnSpc>
              <a:spcBef>
                <a:spcPts val="1200"/>
              </a:spcBef>
              <a:buFont typeface="+mj-lt"/>
              <a:buAutoNum type="arabicPeriod"/>
            </a:pPr>
            <a:r>
              <a:rPr lang="en-US" sz="2400" b="1" dirty="0">
                <a:latin typeface="Open Sans"/>
                <a:ea typeface="Open Sans"/>
                <a:cs typeface="Open Sans"/>
              </a:rPr>
              <a:t>Compliance:</a:t>
            </a:r>
            <a:r>
              <a:rPr lang="en-US" sz="2400" dirty="0">
                <a:latin typeface="Open Sans"/>
                <a:ea typeface="Open Sans"/>
                <a:cs typeface="Open Sans"/>
              </a:rPr>
              <a:t> Monitoring handled in accordance with DMS policy compliance and enforcement terms </a:t>
            </a:r>
          </a:p>
          <a:p>
            <a:pPr marL="514350" indent="-514350">
              <a:lnSpc>
                <a:spcPct val="120000"/>
              </a:lnSpc>
              <a:spcBef>
                <a:spcPts val="1200"/>
              </a:spcBef>
              <a:buFont typeface="+mj-lt"/>
              <a:buAutoNum type="arabicPeriod"/>
            </a:pPr>
            <a:r>
              <a:rPr lang="en-US" sz="2400" b="1" dirty="0">
                <a:latin typeface="Open Sans"/>
                <a:ea typeface="Open Sans"/>
                <a:cs typeface="Open Sans"/>
              </a:rPr>
              <a:t>Timing of Data Sharing</a:t>
            </a:r>
            <a:r>
              <a:rPr lang="en-US" sz="2400" dirty="0">
                <a:latin typeface="Open Sans"/>
                <a:ea typeface="Open Sans"/>
                <a:cs typeface="Open Sans"/>
              </a:rPr>
              <a:t>: GDS policy provides specific timelines, the </a:t>
            </a:r>
            <a:r>
              <a:rPr lang="en-US" sz="2400" u="sng" dirty="0">
                <a:latin typeface="Open Sans"/>
                <a:ea typeface="Open Sans"/>
                <a:cs typeface="Open Sans"/>
              </a:rPr>
              <a:t>latest</a:t>
            </a:r>
            <a:r>
              <a:rPr lang="en-US" sz="2400" dirty="0">
                <a:latin typeface="Open Sans"/>
                <a:ea typeface="Open Sans"/>
                <a:cs typeface="Open Sans"/>
              </a:rPr>
              <a:t> possible time to submit data will be at the end of the award performance period</a:t>
            </a:r>
          </a:p>
        </p:txBody>
      </p:sp>
      <p:sp>
        <p:nvSpPr>
          <p:cNvPr id="4" name="TextBox 3">
            <a:extLst>
              <a:ext uri="{FF2B5EF4-FFF2-40B4-BE49-F238E27FC236}">
                <a16:creationId xmlns:a16="http://schemas.microsoft.com/office/drawing/2014/main" id="{1C5BE9C7-EEA1-4E7B-AB02-1DABAABFBB28}"/>
              </a:ext>
            </a:extLst>
          </p:cNvPr>
          <p:cNvSpPr txBox="1"/>
          <p:nvPr/>
        </p:nvSpPr>
        <p:spPr>
          <a:xfrm>
            <a:off x="4528227" y="5999426"/>
            <a:ext cx="3677028" cy="646331"/>
          </a:xfrm>
          <a:prstGeom prst="rect">
            <a:avLst/>
          </a:prstGeom>
          <a:solidFill>
            <a:srgbClr val="C9E6FB"/>
          </a:solidFill>
        </p:spPr>
        <p:txBody>
          <a:bodyPr wrap="square" lIns="91440" tIns="182880" rIns="91440" bIns="182880" rtlCol="0" anchor="t">
            <a:spAutoFit/>
          </a:bodyPr>
          <a:lstStyle/>
          <a:p>
            <a:pPr algn="ctr"/>
            <a:r>
              <a:rPr lang="en-US" b="0" i="0">
                <a:solidFill>
                  <a:srgbClr val="333333"/>
                </a:solidFill>
                <a:effectLst/>
                <a:latin typeface="Helvetica Neue"/>
                <a:hlinkClick r:id="rId2"/>
              </a:rPr>
              <a:t>NOT-OD-22-198</a:t>
            </a:r>
            <a:endParaRPr lang="en-US" b="1"/>
          </a:p>
        </p:txBody>
      </p:sp>
    </p:spTree>
    <p:extLst>
      <p:ext uri="{BB962C8B-B14F-4D97-AF65-F5344CB8AC3E}">
        <p14:creationId xmlns:p14="http://schemas.microsoft.com/office/powerpoint/2010/main" val="1187065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A37413-77E6-4DE8-A8C1-F44AF7430F41}"/>
              </a:ext>
            </a:extLst>
          </p:cNvPr>
          <p:cNvSpPr>
            <a:spLocks noGrp="1"/>
          </p:cNvSpPr>
          <p:nvPr>
            <p:ph type="title"/>
          </p:nvPr>
        </p:nvSpPr>
        <p:spPr/>
        <p:txBody>
          <a:bodyPr/>
          <a:lstStyle/>
          <a:p>
            <a:r>
              <a:rPr lang="en-US" dirty="0"/>
              <a:t>Protecting Privacy when Sharing Participant Data</a:t>
            </a:r>
          </a:p>
        </p:txBody>
      </p:sp>
    </p:spTree>
    <p:extLst>
      <p:ext uri="{BB962C8B-B14F-4D97-AF65-F5344CB8AC3E}">
        <p14:creationId xmlns:p14="http://schemas.microsoft.com/office/powerpoint/2010/main" val="316383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292963" y="291335"/>
            <a:ext cx="11060837" cy="1325563"/>
          </a:xfrm>
        </p:spPr>
        <p:txBody>
          <a:bodyPr vert="horz" lIns="91440" tIns="45720" rIns="91440" bIns="45720" rtlCol="0" anchor="ctr">
            <a:noAutofit/>
          </a:bodyPr>
          <a:lstStyle/>
          <a:p>
            <a:r>
              <a:rPr lang="en-US" sz="3600">
                <a:latin typeface="Open Sans"/>
                <a:ea typeface="Open Sans"/>
                <a:cs typeface="Open Sans"/>
              </a:rPr>
              <a:t>Best Practices for Protecting Privacy When Sharing Human Research Participant Data</a:t>
            </a:r>
            <a:endParaRPr lang="en-US" sz="3600"/>
          </a:p>
        </p:txBody>
      </p:sp>
      <p:graphicFrame>
        <p:nvGraphicFramePr>
          <p:cNvPr id="4" name="Diagram 3" descr="Best Practices for Protecting Privacy When Sharing Human Research Participant Data&#10;">
            <a:extLst>
              <a:ext uri="{FF2B5EF4-FFF2-40B4-BE49-F238E27FC236}">
                <a16:creationId xmlns:a16="http://schemas.microsoft.com/office/drawing/2014/main" id="{B9007268-5FCB-4BBB-A1D4-7190D0D58DC9}"/>
              </a:ext>
            </a:extLst>
          </p:cNvPr>
          <p:cNvGraphicFramePr/>
          <p:nvPr/>
        </p:nvGraphicFramePr>
        <p:xfrm>
          <a:off x="1473693" y="1701477"/>
          <a:ext cx="9753750" cy="4752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2B83228F-2F3E-450D-8B59-6E60B3C2B6B8}"/>
              </a:ext>
              <a:ext uri="{C183D7F6-B498-43B3-948B-1728B52AA6E4}">
                <adec:decorative xmlns:adec="http://schemas.microsoft.com/office/drawing/2017/decorative" val="1"/>
              </a:ext>
            </a:extLst>
          </p:cNvPr>
          <p:cNvGrpSpPr/>
          <p:nvPr/>
        </p:nvGrpSpPr>
        <p:grpSpPr>
          <a:xfrm>
            <a:off x="399501" y="2015231"/>
            <a:ext cx="825624" cy="816746"/>
            <a:chOff x="417257" y="2015231"/>
            <a:chExt cx="825624" cy="816746"/>
          </a:xfrm>
        </p:grpSpPr>
        <p:sp>
          <p:nvSpPr>
            <p:cNvPr id="2" name="TextBox 1">
              <a:extLst>
                <a:ext uri="{FF2B5EF4-FFF2-40B4-BE49-F238E27FC236}">
                  <a16:creationId xmlns:a16="http://schemas.microsoft.com/office/drawing/2014/main" id="{2185E93E-0FF1-4BF9-9110-42EB0DB4474C}"/>
                </a:ext>
              </a:extLst>
            </p:cNvPr>
            <p:cNvSpPr txBox="1"/>
            <p:nvPr/>
          </p:nvSpPr>
          <p:spPr>
            <a:xfrm>
              <a:off x="577055" y="2068496"/>
              <a:ext cx="648070" cy="646331"/>
            </a:xfrm>
            <a:prstGeom prst="rect">
              <a:avLst/>
            </a:prstGeom>
            <a:noFill/>
          </p:spPr>
          <p:txBody>
            <a:bodyPr wrap="square" rtlCol="0">
              <a:spAutoFit/>
            </a:bodyPr>
            <a:lstStyle/>
            <a:p>
              <a:r>
                <a:rPr lang="en-US" sz="3600"/>
                <a:t>1.</a:t>
              </a:r>
            </a:p>
          </p:txBody>
        </p:sp>
        <p:sp>
          <p:nvSpPr>
            <p:cNvPr id="5" name="Oval 4">
              <a:extLst>
                <a:ext uri="{FF2B5EF4-FFF2-40B4-BE49-F238E27FC236}">
                  <a16:creationId xmlns:a16="http://schemas.microsoft.com/office/drawing/2014/main" id="{732F07FA-5737-4EE1-8C4E-BF9C49986953}"/>
                </a:ext>
              </a:extLst>
            </p:cNvPr>
            <p:cNvSpPr/>
            <p:nvPr/>
          </p:nvSpPr>
          <p:spPr>
            <a:xfrm>
              <a:off x="417257" y="2015231"/>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ED2E683-1B75-4117-B1DC-22D78C2115EB}"/>
              </a:ext>
              <a:ext uri="{C183D7F6-B498-43B3-948B-1728B52AA6E4}">
                <adec:decorative xmlns:adec="http://schemas.microsoft.com/office/drawing/2017/decorative" val="1"/>
              </a:ext>
            </a:extLst>
          </p:cNvPr>
          <p:cNvGrpSpPr/>
          <p:nvPr/>
        </p:nvGrpSpPr>
        <p:grpSpPr>
          <a:xfrm>
            <a:off x="399501" y="3866226"/>
            <a:ext cx="825624" cy="816746"/>
            <a:chOff x="399501" y="3866226"/>
            <a:chExt cx="825624" cy="816746"/>
          </a:xfrm>
        </p:grpSpPr>
        <p:sp>
          <p:nvSpPr>
            <p:cNvPr id="6" name="TextBox 5">
              <a:extLst>
                <a:ext uri="{FF2B5EF4-FFF2-40B4-BE49-F238E27FC236}">
                  <a16:creationId xmlns:a16="http://schemas.microsoft.com/office/drawing/2014/main" id="{FA73C31A-CA2B-446B-BF7F-205BAA9ECC31}"/>
                </a:ext>
              </a:extLst>
            </p:cNvPr>
            <p:cNvSpPr txBox="1"/>
            <p:nvPr/>
          </p:nvSpPr>
          <p:spPr>
            <a:xfrm>
              <a:off x="559299" y="3919491"/>
              <a:ext cx="648070" cy="646331"/>
            </a:xfrm>
            <a:prstGeom prst="rect">
              <a:avLst/>
            </a:prstGeom>
            <a:noFill/>
          </p:spPr>
          <p:txBody>
            <a:bodyPr wrap="square" rtlCol="0">
              <a:spAutoFit/>
            </a:bodyPr>
            <a:lstStyle/>
            <a:p>
              <a:r>
                <a:rPr lang="en-US" sz="3600"/>
                <a:t>2.</a:t>
              </a:r>
            </a:p>
          </p:txBody>
        </p:sp>
        <p:sp>
          <p:nvSpPr>
            <p:cNvPr id="7" name="Oval 6">
              <a:extLst>
                <a:ext uri="{FF2B5EF4-FFF2-40B4-BE49-F238E27FC236}">
                  <a16:creationId xmlns:a16="http://schemas.microsoft.com/office/drawing/2014/main" id="{8FD04C33-A919-4EE2-BBEF-AA4F04296230}"/>
                </a:ext>
              </a:extLst>
            </p:cNvPr>
            <p:cNvSpPr/>
            <p:nvPr/>
          </p:nvSpPr>
          <p:spPr>
            <a:xfrm>
              <a:off x="399501" y="3866226"/>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A573E2D-4B50-4995-88D5-75CD10CEC3CB}"/>
              </a:ext>
              <a:ext uri="{C183D7F6-B498-43B3-948B-1728B52AA6E4}">
                <adec:decorative xmlns:adec="http://schemas.microsoft.com/office/drawing/2017/decorative" val="1"/>
              </a:ext>
            </a:extLst>
          </p:cNvPr>
          <p:cNvGrpSpPr/>
          <p:nvPr/>
        </p:nvGrpSpPr>
        <p:grpSpPr>
          <a:xfrm>
            <a:off x="399501" y="5381348"/>
            <a:ext cx="825624" cy="816746"/>
            <a:chOff x="417257" y="5381348"/>
            <a:chExt cx="825624" cy="816746"/>
          </a:xfrm>
        </p:grpSpPr>
        <p:sp>
          <p:nvSpPr>
            <p:cNvPr id="8" name="TextBox 7">
              <a:extLst>
                <a:ext uri="{FF2B5EF4-FFF2-40B4-BE49-F238E27FC236}">
                  <a16:creationId xmlns:a16="http://schemas.microsoft.com/office/drawing/2014/main" id="{B723333E-F6C9-4084-8080-BD6AA1C02300}"/>
                </a:ext>
              </a:extLst>
            </p:cNvPr>
            <p:cNvSpPr txBox="1"/>
            <p:nvPr/>
          </p:nvSpPr>
          <p:spPr>
            <a:xfrm>
              <a:off x="577055" y="5434613"/>
              <a:ext cx="648070" cy="646331"/>
            </a:xfrm>
            <a:prstGeom prst="rect">
              <a:avLst/>
            </a:prstGeom>
            <a:noFill/>
          </p:spPr>
          <p:txBody>
            <a:bodyPr wrap="square" rtlCol="0">
              <a:spAutoFit/>
            </a:bodyPr>
            <a:lstStyle/>
            <a:p>
              <a:r>
                <a:rPr lang="en-US" sz="3600"/>
                <a:t>3.</a:t>
              </a:r>
            </a:p>
          </p:txBody>
        </p:sp>
        <p:sp>
          <p:nvSpPr>
            <p:cNvPr id="9" name="Oval 8">
              <a:extLst>
                <a:ext uri="{FF2B5EF4-FFF2-40B4-BE49-F238E27FC236}">
                  <a16:creationId xmlns:a16="http://schemas.microsoft.com/office/drawing/2014/main" id="{C6F35344-DD0D-4191-AD23-71DD563C2362}"/>
                </a:ext>
              </a:extLst>
            </p:cNvPr>
            <p:cNvSpPr/>
            <p:nvPr/>
          </p:nvSpPr>
          <p:spPr>
            <a:xfrm>
              <a:off x="417257" y="5381348"/>
              <a:ext cx="825624" cy="816746"/>
            </a:xfrm>
            <a:prstGeom prst="ellipse">
              <a:avLst/>
            </a:prstGeom>
            <a:noFill/>
            <a:ln w="38100">
              <a:solidFill>
                <a:srgbClr val="F27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DEBDF8CE-589C-4FCA-8B80-F678C7AE31E7}"/>
              </a:ext>
            </a:extLst>
          </p:cNvPr>
          <p:cNvSpPr txBox="1"/>
          <p:nvPr/>
        </p:nvSpPr>
        <p:spPr>
          <a:xfrm>
            <a:off x="4384748" y="6243499"/>
            <a:ext cx="2877265" cy="646331"/>
          </a:xfrm>
          <a:prstGeom prst="rect">
            <a:avLst/>
          </a:prstGeom>
          <a:solidFill>
            <a:srgbClr val="C9E6FB"/>
          </a:solidFill>
        </p:spPr>
        <p:txBody>
          <a:bodyPr wrap="square" lIns="91440" tIns="182880" rIns="91440" bIns="182880" rtlCol="0" anchor="t">
            <a:spAutoFit/>
          </a:bodyPr>
          <a:lstStyle/>
          <a:p>
            <a:pPr algn="ctr"/>
            <a:r>
              <a:rPr lang="en-US" sz="1800" b="1">
                <a:latin typeface="Open Sans"/>
                <a:ea typeface="Open Sans"/>
                <a:cs typeface="Open Sans"/>
                <a:hlinkClick r:id="rId7"/>
              </a:rPr>
              <a:t>NOT-OD-22-213</a:t>
            </a:r>
            <a:endParaRPr lang="en-US" b="1"/>
          </a:p>
        </p:txBody>
      </p:sp>
    </p:spTree>
    <p:extLst>
      <p:ext uri="{BB962C8B-B14F-4D97-AF65-F5344CB8AC3E}">
        <p14:creationId xmlns:p14="http://schemas.microsoft.com/office/powerpoint/2010/main" val="41926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1 James Shannon Building">
            <a:extLst>
              <a:ext uri="{FF2B5EF4-FFF2-40B4-BE49-F238E27FC236}">
                <a16:creationId xmlns:a16="http://schemas.microsoft.com/office/drawing/2014/main" id="{BD3113A6-2F63-4CCD-9C7E-C21FF92DD8E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0809" r="459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FF44B8-EDF3-42B4-8556-CF698AA007D6}"/>
              </a:ext>
            </a:extLst>
          </p:cNvPr>
          <p:cNvSpPr>
            <a:spLocks noGrp="1"/>
          </p:cNvSpPr>
          <p:nvPr>
            <p:ph type="title"/>
          </p:nvPr>
        </p:nvSpPr>
        <p:spPr>
          <a:xfrm>
            <a:off x="7230359" y="0"/>
            <a:ext cx="5121715" cy="1899912"/>
          </a:xfrm>
        </p:spPr>
        <p:txBody>
          <a:bodyPr vert="horz" lIns="91440" tIns="45720" rIns="91440" bIns="45720" rtlCol="0" anchor="ctr">
            <a:normAutofit/>
          </a:bodyPr>
          <a:lstStyle/>
          <a:p>
            <a:pPr algn="l"/>
            <a:r>
              <a:rPr lang="en-US" sz="3100">
                <a:solidFill>
                  <a:schemeClr val="tx1"/>
                </a:solidFill>
                <a:latin typeface="+mn-lt"/>
                <a:ea typeface="+mj-ea"/>
                <a:cs typeface="+mj-cs"/>
              </a:rPr>
              <a:t>NIH has a longstanding commitment to making the results of research available.</a:t>
            </a:r>
          </a:p>
        </p:txBody>
      </p:sp>
      <p:sp>
        <p:nvSpPr>
          <p:cNvPr id="6" name="Content Placeholder 5">
            <a:extLst>
              <a:ext uri="{FF2B5EF4-FFF2-40B4-BE49-F238E27FC236}">
                <a16:creationId xmlns:a16="http://schemas.microsoft.com/office/drawing/2014/main" id="{4650BEC4-DF42-4716-8E0B-E547DDE06135}"/>
              </a:ext>
            </a:extLst>
          </p:cNvPr>
          <p:cNvSpPr>
            <a:spLocks noGrp="1"/>
          </p:cNvSpPr>
          <p:nvPr>
            <p:ph sz="half" idx="2"/>
          </p:nvPr>
        </p:nvSpPr>
        <p:spPr>
          <a:xfrm>
            <a:off x="8294215" y="2584630"/>
            <a:ext cx="3822189" cy="3742762"/>
          </a:xfrm>
        </p:spPr>
        <p:txBody>
          <a:bodyPr vert="horz" lIns="91440" tIns="45720" rIns="91440" bIns="45720" rtlCol="0">
            <a:normAutofit/>
          </a:bodyPr>
          <a:lstStyle/>
          <a:p>
            <a:pPr marL="0" indent="0">
              <a:lnSpc>
                <a:spcPct val="108000"/>
              </a:lnSpc>
              <a:buNone/>
            </a:pPr>
            <a:r>
              <a:rPr lang="en-US">
                <a:latin typeface="+mn-lt"/>
                <a:ea typeface="+mn-ea"/>
                <a:cs typeface="+mn-cs"/>
              </a:rPr>
              <a:t>Data Management and Sharing Policy will create a </a:t>
            </a:r>
            <a:r>
              <a:rPr lang="en-US" b="1">
                <a:latin typeface="+mn-lt"/>
                <a:ea typeface="+mn-ea"/>
                <a:cs typeface="+mn-cs"/>
              </a:rPr>
              <a:t>consistent minimum expectation </a:t>
            </a:r>
            <a:r>
              <a:rPr lang="en-US">
                <a:latin typeface="+mn-lt"/>
                <a:ea typeface="+mn-ea"/>
                <a:cs typeface="+mn-cs"/>
              </a:rPr>
              <a:t>for all research supported by agency. </a:t>
            </a:r>
          </a:p>
          <a:p>
            <a:endParaRPr lang="en-US" sz="2000">
              <a:latin typeface="+mn-lt"/>
              <a:ea typeface="+mn-ea"/>
              <a:cs typeface="+mn-cs"/>
            </a:endParaRPr>
          </a:p>
        </p:txBody>
      </p:sp>
    </p:spTree>
    <p:extLst>
      <p:ext uri="{BB962C8B-B14F-4D97-AF65-F5344CB8AC3E}">
        <p14:creationId xmlns:p14="http://schemas.microsoft.com/office/powerpoint/2010/main" val="186613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8AB71-5B71-4B4B-97A2-EB074B6ED4AF}"/>
              </a:ext>
            </a:extLst>
          </p:cNvPr>
          <p:cNvSpPr>
            <a:spLocks noGrp="1"/>
          </p:cNvSpPr>
          <p:nvPr>
            <p:ph type="title"/>
          </p:nvPr>
        </p:nvSpPr>
        <p:spPr>
          <a:xfrm>
            <a:off x="838200" y="189286"/>
            <a:ext cx="10515600" cy="1325563"/>
          </a:xfrm>
        </p:spPr>
        <p:txBody>
          <a:bodyPr>
            <a:normAutofit fontScale="90000"/>
          </a:bodyPr>
          <a:lstStyle/>
          <a:p>
            <a:r>
              <a:rPr lang="en-US">
                <a:latin typeface="Open Sans"/>
                <a:ea typeface="Open Sans"/>
                <a:cs typeface="Open Sans"/>
              </a:rPr>
              <a:t>Factors to Consider: Type of Access</a:t>
            </a:r>
          </a:p>
        </p:txBody>
      </p:sp>
      <p:sp>
        <p:nvSpPr>
          <p:cNvPr id="2" name="Content Placeholder 1">
            <a:extLst>
              <a:ext uri="{FF2B5EF4-FFF2-40B4-BE49-F238E27FC236}">
                <a16:creationId xmlns:a16="http://schemas.microsoft.com/office/drawing/2014/main" id="{44D26EBB-6F3C-43F2-9848-9C6FC500DA2B}"/>
              </a:ext>
              <a:ext uri="{C183D7F6-B498-43B3-948B-1728B52AA6E4}">
                <adec:decorative xmlns:adec="http://schemas.microsoft.com/office/drawing/2017/decorative" val="0"/>
              </a:ext>
            </a:extLst>
          </p:cNvPr>
          <p:cNvSpPr>
            <a:spLocks noGrp="1"/>
          </p:cNvSpPr>
          <p:nvPr>
            <p:ph sz="half" idx="1"/>
          </p:nvPr>
        </p:nvSpPr>
        <p:spPr>
          <a:xfrm>
            <a:off x="738716" y="1617348"/>
            <a:ext cx="5181600" cy="4379106"/>
          </a:xfrm>
        </p:spPr>
        <p:txBody>
          <a:bodyPr vert="horz" lIns="91440" tIns="45720" rIns="91440" bIns="45720" rtlCol="0" anchor="t">
            <a:normAutofit lnSpcReduction="10000"/>
          </a:bodyPr>
          <a:lstStyle/>
          <a:p>
            <a:pPr marL="457200" lvl="1" indent="0">
              <a:lnSpc>
                <a:spcPct val="108000"/>
              </a:lnSpc>
              <a:buNone/>
            </a:pPr>
            <a:r>
              <a:rPr lang="en-US" sz="3000">
                <a:latin typeface="Open Sans"/>
                <a:ea typeface="Open Sans"/>
                <a:cs typeface="Open Sans"/>
              </a:rPr>
              <a:t>Sharing through </a:t>
            </a:r>
            <a:r>
              <a:rPr lang="en-US" sz="3000" b="1">
                <a:latin typeface="Open Sans"/>
                <a:ea typeface="Open Sans"/>
                <a:cs typeface="Open Sans"/>
              </a:rPr>
              <a:t>controlled access</a:t>
            </a:r>
            <a:r>
              <a:rPr lang="en-US" sz="3000">
                <a:latin typeface="Open Sans"/>
                <a:ea typeface="Open Sans"/>
                <a:cs typeface="Open Sans"/>
              </a:rPr>
              <a:t> if… </a:t>
            </a:r>
          </a:p>
          <a:p>
            <a:pPr>
              <a:lnSpc>
                <a:spcPct val="108000"/>
              </a:lnSpc>
              <a:spcBef>
                <a:spcPts val="1800"/>
              </a:spcBef>
            </a:pPr>
            <a:r>
              <a:rPr lang="en-US" sz="2400">
                <a:latin typeface="Open Sans"/>
                <a:ea typeface="Open Sans"/>
                <a:cs typeface="Open Sans"/>
              </a:rPr>
              <a:t>Explicit limitations on sharing</a:t>
            </a:r>
          </a:p>
          <a:p>
            <a:pPr>
              <a:lnSpc>
                <a:spcPct val="108000"/>
              </a:lnSpc>
              <a:spcBef>
                <a:spcPts val="1200"/>
              </a:spcBef>
            </a:pPr>
            <a:r>
              <a:rPr lang="en-US" sz="2400">
                <a:latin typeface="Open Sans"/>
                <a:ea typeface="Open Sans"/>
                <a:cs typeface="Open Sans"/>
              </a:rPr>
              <a:t>Data pose particular risks to participants or groups </a:t>
            </a:r>
          </a:p>
          <a:p>
            <a:pPr>
              <a:lnSpc>
                <a:spcPct val="108000"/>
              </a:lnSpc>
              <a:spcBef>
                <a:spcPts val="1200"/>
              </a:spcBef>
            </a:pPr>
            <a:r>
              <a:rPr lang="en-US" sz="2400">
                <a:latin typeface="Open Sans"/>
                <a:ea typeface="Open Sans"/>
                <a:cs typeface="Open Sans"/>
              </a:rPr>
              <a:t>Data cannot be sufficiently de-identified </a:t>
            </a:r>
          </a:p>
          <a:p>
            <a:pPr>
              <a:lnSpc>
                <a:spcPct val="108000"/>
              </a:lnSpc>
              <a:spcBef>
                <a:spcPts val="1200"/>
              </a:spcBef>
            </a:pPr>
            <a:r>
              <a:rPr lang="en-US" sz="2400">
                <a:latin typeface="Open Sans"/>
                <a:ea typeface="Open Sans"/>
                <a:cs typeface="Open Sans"/>
              </a:rPr>
              <a:t>Unanticipated risks are discovered after initial planning</a:t>
            </a:r>
          </a:p>
        </p:txBody>
      </p:sp>
      <p:sp>
        <p:nvSpPr>
          <p:cNvPr id="4" name="Content Placeholder 3">
            <a:extLst>
              <a:ext uri="{FF2B5EF4-FFF2-40B4-BE49-F238E27FC236}">
                <a16:creationId xmlns:a16="http://schemas.microsoft.com/office/drawing/2014/main" id="{6131AE65-147B-46D0-88BD-6362ED8C647F}"/>
              </a:ext>
              <a:ext uri="{C183D7F6-B498-43B3-948B-1728B52AA6E4}">
                <adec:decorative xmlns:adec="http://schemas.microsoft.com/office/drawing/2017/decorative" val="0"/>
              </a:ext>
            </a:extLst>
          </p:cNvPr>
          <p:cNvSpPr>
            <a:spLocks noGrp="1"/>
          </p:cNvSpPr>
          <p:nvPr>
            <p:ph sz="half" idx="2"/>
          </p:nvPr>
        </p:nvSpPr>
        <p:spPr>
          <a:xfrm>
            <a:off x="6096000" y="1722047"/>
            <a:ext cx="5511797" cy="4379106"/>
          </a:xfrm>
        </p:spPr>
        <p:txBody>
          <a:bodyPr/>
          <a:lstStyle/>
          <a:p>
            <a:pPr marL="914400" lvl="2" indent="0">
              <a:lnSpc>
                <a:spcPct val="108000"/>
              </a:lnSpc>
              <a:buNone/>
            </a:pPr>
            <a:r>
              <a:rPr lang="en-US" sz="2800">
                <a:latin typeface="Open Sans"/>
                <a:ea typeface="Open Sans"/>
                <a:cs typeface="Open Sans"/>
              </a:rPr>
              <a:t>Sharing through </a:t>
            </a:r>
            <a:r>
              <a:rPr lang="en-US" sz="2800" b="1">
                <a:latin typeface="Open Sans"/>
                <a:ea typeface="Open Sans"/>
                <a:cs typeface="Open Sans"/>
              </a:rPr>
              <a:t>unrestricted access</a:t>
            </a:r>
            <a:r>
              <a:rPr lang="en-US" sz="2800">
                <a:latin typeface="Open Sans"/>
                <a:ea typeface="Open Sans"/>
                <a:cs typeface="Open Sans"/>
              </a:rPr>
              <a:t> if….</a:t>
            </a:r>
            <a:endParaRPr lang="en-US" sz="3200"/>
          </a:p>
          <a:p>
            <a:pPr lvl="1">
              <a:lnSpc>
                <a:spcPct val="108000"/>
              </a:lnSpc>
              <a:spcBef>
                <a:spcPts val="1800"/>
              </a:spcBef>
            </a:pPr>
            <a:r>
              <a:rPr lang="en-US" sz="2200">
                <a:latin typeface="Open Sans"/>
                <a:ea typeface="Open Sans"/>
                <a:cs typeface="Open Sans"/>
              </a:rPr>
              <a:t>Explicitly consented for unrestricted sharing</a:t>
            </a:r>
            <a:endParaRPr lang="en-US" sz="2200"/>
          </a:p>
          <a:p>
            <a:pPr lvl="1">
              <a:lnSpc>
                <a:spcPct val="108000"/>
              </a:lnSpc>
              <a:spcBef>
                <a:spcPts val="1200"/>
              </a:spcBef>
            </a:pPr>
            <a:r>
              <a:rPr lang="en-US" sz="2200">
                <a:latin typeface="Open Sans"/>
                <a:ea typeface="Open Sans"/>
                <a:cs typeface="Open Sans"/>
              </a:rPr>
              <a:t>De-identified and institutional review finds unrestricted sharing poses very low risk </a:t>
            </a:r>
            <a:endParaRPr lang="en-US" sz="2200"/>
          </a:p>
          <a:p>
            <a:endParaRPr lang="en-US"/>
          </a:p>
        </p:txBody>
      </p:sp>
      <p:cxnSp>
        <p:nvCxnSpPr>
          <p:cNvPr id="5" name="Straight Connector 4">
            <a:extLst>
              <a:ext uri="{FF2B5EF4-FFF2-40B4-BE49-F238E27FC236}">
                <a16:creationId xmlns:a16="http://schemas.microsoft.com/office/drawing/2014/main" id="{042DB0E6-8D27-45D9-8B29-3CBC0D2E7D06}"/>
              </a:ext>
              <a:ext uri="{C183D7F6-B498-43B3-948B-1728B52AA6E4}">
                <adec:decorative xmlns:adec="http://schemas.microsoft.com/office/drawing/2017/decorative" val="1"/>
              </a:ext>
            </a:extLst>
          </p:cNvPr>
          <p:cNvCxnSpPr>
            <a:cxnSpLocks/>
          </p:cNvCxnSpPr>
          <p:nvPr/>
        </p:nvCxnSpPr>
        <p:spPr>
          <a:xfrm>
            <a:off x="6096000" y="3067050"/>
            <a:ext cx="0" cy="2712861"/>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EFD01000-3222-4369-963B-DED063EB90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585" y="1514849"/>
            <a:ext cx="994261" cy="994261"/>
          </a:xfrm>
          <a:prstGeom prst="rect">
            <a:avLst/>
          </a:prstGeom>
        </p:spPr>
      </p:pic>
      <p:pic>
        <p:nvPicPr>
          <p:cNvPr id="11" name="Graphic 10">
            <a:extLst>
              <a:ext uri="{FF2B5EF4-FFF2-40B4-BE49-F238E27FC236}">
                <a16:creationId xmlns:a16="http://schemas.microsoft.com/office/drawing/2014/main" id="{F11660D9-FCBE-42EC-80B6-E5010AB017F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6000" y="1722047"/>
            <a:ext cx="808677" cy="808677"/>
          </a:xfrm>
          <a:prstGeom prst="rect">
            <a:avLst/>
          </a:prstGeom>
        </p:spPr>
      </p:pic>
    </p:spTree>
    <p:extLst>
      <p:ext uri="{BB962C8B-B14F-4D97-AF65-F5344CB8AC3E}">
        <p14:creationId xmlns:p14="http://schemas.microsoft.com/office/powerpoint/2010/main" val="1214102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descr="Best Practices for Responsible Management and Sharing of AI/AN Participant Data">
            <a:extLst>
              <a:ext uri="{FF2B5EF4-FFF2-40B4-BE49-F238E27FC236}">
                <a16:creationId xmlns:a16="http://schemas.microsoft.com/office/drawing/2014/main" id="{7A68AB71-5B71-4B4B-97A2-EB074B6ED4AF}"/>
              </a:ext>
            </a:extLst>
          </p:cNvPr>
          <p:cNvSpPr>
            <a:spLocks noGrp="1"/>
          </p:cNvSpPr>
          <p:nvPr>
            <p:ph type="title"/>
          </p:nvPr>
        </p:nvSpPr>
        <p:spPr>
          <a:xfrm>
            <a:off x="838200" y="388570"/>
            <a:ext cx="10515600" cy="1133499"/>
          </a:xfrm>
        </p:spPr>
        <p:txBody>
          <a:bodyPr vert="horz" lIns="91440" tIns="45720" rIns="91440" bIns="45720" rtlCol="0">
            <a:normAutofit/>
          </a:bodyPr>
          <a:lstStyle/>
          <a:p>
            <a:r>
              <a:rPr lang="en-US" sz="3600">
                <a:latin typeface="Open Sans"/>
                <a:ea typeface="Open Sans"/>
                <a:cs typeface="Open Sans"/>
              </a:rPr>
              <a:t>Best Practices for Responsible Management and Sharing of AI/AN Participant Data</a:t>
            </a:r>
            <a:endParaRPr lang="en-US" sz="3600" b="0">
              <a:latin typeface="Open Sans"/>
              <a:ea typeface="Open Sans"/>
              <a:cs typeface="Open Sans"/>
            </a:endParaRPr>
          </a:p>
        </p:txBody>
      </p:sp>
      <p:graphicFrame>
        <p:nvGraphicFramePr>
          <p:cNvPr id="6" name="Content Placeholder 1" descr="Best Practices for Responsible Management and Sharing of AI/AN Par&#10;ticipant Data">
            <a:extLst>
              <a:ext uri="{FF2B5EF4-FFF2-40B4-BE49-F238E27FC236}">
                <a16:creationId xmlns:a16="http://schemas.microsoft.com/office/drawing/2014/main" id="{F5871AC1-167E-FB9C-1D76-5162ADE9F3C3}"/>
              </a:ext>
            </a:extLst>
          </p:cNvPr>
          <p:cNvGraphicFramePr>
            <a:graphicFrameLocks noGrp="1"/>
          </p:cNvGraphicFramePr>
          <p:nvPr>
            <p:ph idx="1"/>
            <p:extLst>
              <p:ext uri="{D42A27DB-BD31-4B8C-83A1-F6EECF244321}">
                <p14:modId xmlns:p14="http://schemas.microsoft.com/office/powerpoint/2010/main" val="1795165461"/>
              </p:ext>
            </p:extLst>
          </p:nvPr>
        </p:nvGraphicFramePr>
        <p:xfrm>
          <a:off x="838200" y="1828800"/>
          <a:ext cx="10643886" cy="4240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87208A3-27D8-48D1-B0C4-C465E3AF0913}"/>
              </a:ext>
            </a:extLst>
          </p:cNvPr>
          <p:cNvSpPr txBox="1"/>
          <p:nvPr/>
        </p:nvSpPr>
        <p:spPr>
          <a:xfrm>
            <a:off x="4447794" y="6211669"/>
            <a:ext cx="2877265" cy="646331"/>
          </a:xfrm>
          <a:prstGeom prst="rect">
            <a:avLst/>
          </a:prstGeom>
          <a:solidFill>
            <a:srgbClr val="C9E6FB"/>
          </a:solidFill>
        </p:spPr>
        <p:txBody>
          <a:bodyPr wrap="square" lIns="91440" tIns="182880" rIns="91440" bIns="182880" rtlCol="0" anchor="t">
            <a:spAutoFit/>
          </a:bodyPr>
          <a:lstStyle/>
          <a:p>
            <a:pPr algn="ctr"/>
            <a:r>
              <a:rPr lang="en-US" b="1">
                <a:latin typeface="Open Sans"/>
                <a:ea typeface="Open Sans"/>
                <a:cs typeface="Open Sans"/>
                <a:hlinkClick r:id="rId8"/>
              </a:rPr>
              <a:t>NOT-OD-22-214</a:t>
            </a:r>
            <a:endParaRPr lang="en-US" b="1"/>
          </a:p>
        </p:txBody>
      </p:sp>
    </p:spTree>
    <p:extLst>
      <p:ext uri="{BB962C8B-B14F-4D97-AF65-F5344CB8AC3E}">
        <p14:creationId xmlns:p14="http://schemas.microsoft.com/office/powerpoint/2010/main" val="90216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585F-CF0E-4369-9C26-149EDBA08C1D}"/>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27448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a:latin typeface="Open Sans"/>
                <a:ea typeface="Open Sans"/>
                <a:cs typeface="Open Sans"/>
              </a:rPr>
              <a:t>You Can Prepare Now</a:t>
            </a:r>
            <a:endParaRPr lang="en-US"/>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342821"/>
            <a:ext cx="10515600" cy="4871898"/>
          </a:xfrm>
        </p:spPr>
        <p:txBody>
          <a:bodyPr vert="horz" lIns="91440" tIns="45720" rIns="91440" bIns="45720" rtlCol="0" anchor="t">
            <a:normAutofit fontScale="62500" lnSpcReduction="20000"/>
          </a:bodyPr>
          <a:lstStyle/>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Familiarize yourself </a:t>
            </a:r>
            <a:r>
              <a:rPr lang="en-US" sz="3800" dirty="0">
                <a:latin typeface="Open Sans"/>
                <a:ea typeface="Open Sans"/>
                <a:cs typeface="Open Sans"/>
              </a:rPr>
              <a:t>with the DMS Policy and resources available at sharing.nih.gov  </a:t>
            </a:r>
            <a:endParaRPr lang="en-US" sz="3800" u="sng" dirty="0">
              <a:latin typeface="Open Sans"/>
              <a:ea typeface="Open Sans"/>
              <a:cs typeface="Open Sans"/>
            </a:endParaRPr>
          </a:p>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Identify existing resources and expertise within your institution</a:t>
            </a:r>
            <a:r>
              <a:rPr lang="en-US" sz="3800" dirty="0">
                <a:latin typeface="Open Sans"/>
                <a:ea typeface="Open Sans"/>
                <a:cs typeface="Open Sans"/>
              </a:rPr>
              <a:t> that may be able to assist you, such as data librarians </a:t>
            </a:r>
            <a:endParaRPr lang="en-US" sz="3800" dirty="0"/>
          </a:p>
          <a:p>
            <a:pPr marL="365760" indent="-365760">
              <a:lnSpc>
                <a:spcPct val="128000"/>
              </a:lnSpc>
              <a:spcAft>
                <a:spcPts val="600"/>
              </a:spcAft>
              <a:buFont typeface="Wingdings" panose="05000000000000000000" pitchFamily="2" charset="2"/>
              <a:buChar char="q"/>
            </a:pPr>
            <a:r>
              <a:rPr lang="en-US" sz="3800" dirty="0">
                <a:latin typeface="Open Sans"/>
                <a:ea typeface="Open Sans"/>
                <a:cs typeface="Open Sans"/>
              </a:rPr>
              <a:t>Try </a:t>
            </a:r>
            <a:r>
              <a:rPr lang="en-US" sz="3800" b="1" dirty="0">
                <a:latin typeface="Open Sans"/>
                <a:ea typeface="Open Sans"/>
                <a:cs typeface="Open Sans"/>
              </a:rPr>
              <a:t>drafting a Data Management and Sharing Plan</a:t>
            </a:r>
            <a:r>
              <a:rPr lang="en-US" sz="3800" dirty="0">
                <a:latin typeface="Open Sans"/>
                <a:ea typeface="Open Sans"/>
                <a:cs typeface="Open Sans"/>
              </a:rPr>
              <a:t> for your work based on the recommended elements (</a:t>
            </a:r>
            <a:r>
              <a:rPr lang="en-US" sz="3800" u="sng" dirty="0">
                <a:latin typeface="Open Sans"/>
                <a:ea typeface="Open Sans"/>
                <a:cs typeface="Open Sans"/>
                <a:hlinkClick r:id="rId3"/>
              </a:rPr>
              <a:t>NOT-OD-21-014</a:t>
            </a:r>
            <a:r>
              <a:rPr lang="en-US" sz="3800" dirty="0">
                <a:latin typeface="Open Sans"/>
                <a:ea typeface="Open Sans"/>
                <a:cs typeface="Open Sans"/>
              </a:rPr>
              <a:t>)</a:t>
            </a:r>
            <a:endParaRPr lang="en-US" sz="3800" b="1" i="1" dirty="0"/>
          </a:p>
          <a:p>
            <a:pPr marL="365760" indent="-365760">
              <a:lnSpc>
                <a:spcPct val="128000"/>
              </a:lnSpc>
              <a:spcAft>
                <a:spcPts val="600"/>
              </a:spcAft>
              <a:buFont typeface="Wingdings" panose="05000000000000000000" pitchFamily="2" charset="2"/>
              <a:buChar char="q"/>
            </a:pPr>
            <a:r>
              <a:rPr lang="en-US" sz="3800" b="1" dirty="0">
                <a:latin typeface="Open Sans"/>
                <a:ea typeface="Open Sans"/>
                <a:cs typeface="Open Sans"/>
              </a:rPr>
              <a:t>Review your past data sharing practices</a:t>
            </a:r>
            <a:r>
              <a:rPr lang="en-US" sz="3800" dirty="0">
                <a:latin typeface="Open Sans"/>
                <a:ea typeface="Open Sans"/>
                <a:cs typeface="Open Sans"/>
              </a:rPr>
              <a:t> to meet other funder or publisher expectations and consider what you may need to update for the new Policy in the future </a:t>
            </a:r>
            <a:endParaRPr lang="en-US" sz="3800" dirty="0"/>
          </a:p>
        </p:txBody>
      </p:sp>
    </p:spTree>
    <p:extLst>
      <p:ext uri="{BB962C8B-B14F-4D97-AF65-F5344CB8AC3E}">
        <p14:creationId xmlns:p14="http://schemas.microsoft.com/office/powerpoint/2010/main" val="151643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E37DE-1FB0-4BDE-908D-3EE31A1434AF}"/>
              </a:ext>
            </a:extLst>
          </p:cNvPr>
          <p:cNvSpPr>
            <a:spLocks noGrp="1"/>
          </p:cNvSpPr>
          <p:nvPr>
            <p:ph type="title"/>
          </p:nvPr>
        </p:nvSpPr>
        <p:spPr/>
        <p:txBody>
          <a:bodyPr/>
          <a:lstStyle/>
          <a:p>
            <a:r>
              <a:rPr lang="en-US" dirty="0"/>
              <a:t>Scientific Data Sharing Website</a:t>
            </a:r>
          </a:p>
        </p:txBody>
      </p:sp>
      <p:pic>
        <p:nvPicPr>
          <p:cNvPr id="5" name="Picture 4" descr="screenshot of NIH sharing website">
            <a:extLst>
              <a:ext uri="{FF2B5EF4-FFF2-40B4-BE49-F238E27FC236}">
                <a16:creationId xmlns:a16="http://schemas.microsoft.com/office/drawing/2014/main" id="{5607C1CC-6D77-4885-B0D6-FFAA8FCCBB3C}"/>
              </a:ext>
            </a:extLst>
          </p:cNvPr>
          <p:cNvPicPr>
            <a:picLocks noChangeAspect="1"/>
          </p:cNvPicPr>
          <p:nvPr/>
        </p:nvPicPr>
        <p:blipFill>
          <a:blip r:embed="rId2"/>
          <a:stretch>
            <a:fillRect/>
          </a:stretch>
        </p:blipFill>
        <p:spPr>
          <a:xfrm>
            <a:off x="1086864" y="1342821"/>
            <a:ext cx="6554114" cy="3716251"/>
          </a:xfrm>
          <a:prstGeom prst="rect">
            <a:avLst/>
          </a:prstGeom>
          <a:ln>
            <a:noFill/>
          </a:ln>
          <a:effectLst>
            <a:outerShdw blurRad="292100" dist="139700" dir="2700000" algn="tl" rotWithShape="0">
              <a:srgbClr val="333333">
                <a:alpha val="65000"/>
              </a:srgbClr>
            </a:outerShdw>
          </a:effectLst>
        </p:spPr>
      </p:pic>
      <p:pic>
        <p:nvPicPr>
          <p:cNvPr id="8" name="Picture 7" descr="screenshot of DMS landing page on sharing website">
            <a:extLst>
              <a:ext uri="{FF2B5EF4-FFF2-40B4-BE49-F238E27FC236}">
                <a16:creationId xmlns:a16="http://schemas.microsoft.com/office/drawing/2014/main" id="{FE1BC28F-9FEC-44C9-82C3-7ED1C6FE33AD}"/>
              </a:ext>
            </a:extLst>
          </p:cNvPr>
          <p:cNvPicPr>
            <a:picLocks noChangeAspect="1"/>
          </p:cNvPicPr>
          <p:nvPr/>
        </p:nvPicPr>
        <p:blipFill>
          <a:blip r:embed="rId3"/>
          <a:stretch>
            <a:fillRect/>
          </a:stretch>
        </p:blipFill>
        <p:spPr>
          <a:xfrm>
            <a:off x="5399052" y="2668384"/>
            <a:ext cx="5270959" cy="303212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EE0F98D5-65CE-4DD6-9C63-274FFFD29AF1}"/>
              </a:ext>
            </a:extLst>
          </p:cNvPr>
          <p:cNvSpPr txBox="1"/>
          <p:nvPr/>
        </p:nvSpPr>
        <p:spPr>
          <a:xfrm>
            <a:off x="4184479" y="6046081"/>
            <a:ext cx="2985032" cy="677108"/>
          </a:xfrm>
          <a:prstGeom prst="rect">
            <a:avLst/>
          </a:prstGeom>
          <a:solidFill>
            <a:srgbClr val="C9E6FB"/>
          </a:solidFill>
        </p:spPr>
        <p:txBody>
          <a:bodyPr wrap="square" lIns="91440" tIns="182880" rIns="91440" bIns="182880" rtlCol="0" anchor="t">
            <a:spAutoFit/>
          </a:bodyPr>
          <a:lstStyle/>
          <a:p>
            <a:pPr algn="ctr"/>
            <a:r>
              <a:rPr lang="en-US" sz="2000" b="1" dirty="0">
                <a:hlinkClick r:id="rId4"/>
              </a:rPr>
              <a:t>Sharing Website</a:t>
            </a:r>
            <a:endParaRPr lang="en-US" sz="2000" b="1" dirty="0"/>
          </a:p>
        </p:txBody>
      </p:sp>
    </p:spTree>
    <p:extLst>
      <p:ext uri="{BB962C8B-B14F-4D97-AF65-F5344CB8AC3E}">
        <p14:creationId xmlns:p14="http://schemas.microsoft.com/office/powerpoint/2010/main" val="2969812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16561-8B67-440B-9C88-EE64D4649B03}"/>
              </a:ext>
            </a:extLst>
          </p:cNvPr>
          <p:cNvSpPr>
            <a:spLocks noGrp="1"/>
          </p:cNvSpPr>
          <p:nvPr>
            <p:ph type="title"/>
          </p:nvPr>
        </p:nvSpPr>
        <p:spPr/>
        <p:txBody>
          <a:bodyPr/>
          <a:lstStyle/>
          <a:p>
            <a:r>
              <a:rPr lang="en-US" dirty="0"/>
              <a:t>Frequently Asked Questions</a:t>
            </a:r>
          </a:p>
        </p:txBody>
      </p:sp>
      <p:pic>
        <p:nvPicPr>
          <p:cNvPr id="8" name="Content Placeholder 7" descr="screenshot of FAQs on NIH sharing site">
            <a:extLst>
              <a:ext uri="{FF2B5EF4-FFF2-40B4-BE49-F238E27FC236}">
                <a16:creationId xmlns:a16="http://schemas.microsoft.com/office/drawing/2014/main" id="{523875C4-75E0-4A48-9C84-E5EC9201FADA}"/>
              </a:ext>
            </a:extLst>
          </p:cNvPr>
          <p:cNvPicPr>
            <a:picLocks noGrp="1" noChangeAspect="1"/>
          </p:cNvPicPr>
          <p:nvPr>
            <p:ph idx="1"/>
          </p:nvPr>
        </p:nvPicPr>
        <p:blipFill rotWithShape="1">
          <a:blip r:embed="rId2"/>
          <a:srcRect l="2157" t="9160" r="1958" b="51012"/>
          <a:stretch/>
        </p:blipFill>
        <p:spPr>
          <a:xfrm>
            <a:off x="1128712" y="1943100"/>
            <a:ext cx="9401175" cy="2425745"/>
          </a:xfrm>
          <a:prstGeom prst="rect">
            <a:avLst/>
          </a:prstGeom>
          <a:ln>
            <a:noFill/>
          </a:ln>
          <a:effectLst>
            <a:outerShdw blurRad="292100" dist="139700" dir="2700000" algn="tl" rotWithShape="0">
              <a:srgbClr val="333333">
                <a:alpha val="65000"/>
              </a:srgbClr>
            </a:outerShdw>
          </a:effectLst>
        </p:spPr>
      </p:pic>
      <p:sp>
        <p:nvSpPr>
          <p:cNvPr id="10" name="Arrow: Down 9">
            <a:extLst>
              <a:ext uri="{FF2B5EF4-FFF2-40B4-BE49-F238E27FC236}">
                <a16:creationId xmlns:a16="http://schemas.microsoft.com/office/drawing/2014/main" id="{BC7A28FB-F76C-436F-A0D5-21664523AFDC}"/>
              </a:ext>
              <a:ext uri="{C183D7F6-B498-43B3-948B-1728B52AA6E4}">
                <adec:decorative xmlns:adec="http://schemas.microsoft.com/office/drawing/2017/decorative" val="1"/>
              </a:ext>
            </a:extLst>
          </p:cNvPr>
          <p:cNvSpPr/>
          <p:nvPr/>
        </p:nvSpPr>
        <p:spPr>
          <a:xfrm rot="10800000">
            <a:off x="8524857" y="3072777"/>
            <a:ext cx="801066" cy="1896347"/>
          </a:xfrm>
          <a:prstGeom prst="downArrow">
            <a:avLst/>
          </a:prstGeom>
          <a:solidFill>
            <a:srgbClr val="F27900"/>
          </a:solidFill>
          <a:ln>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09AF395-78FE-4D04-A4A7-F100D4FF398B}"/>
              </a:ext>
            </a:extLst>
          </p:cNvPr>
          <p:cNvSpPr txBox="1"/>
          <p:nvPr/>
        </p:nvSpPr>
        <p:spPr>
          <a:xfrm>
            <a:off x="4503239" y="5197454"/>
            <a:ext cx="2652119" cy="677108"/>
          </a:xfrm>
          <a:prstGeom prst="rect">
            <a:avLst/>
          </a:prstGeom>
          <a:solidFill>
            <a:srgbClr val="C9E6FB"/>
          </a:solidFill>
        </p:spPr>
        <p:txBody>
          <a:bodyPr wrap="square" lIns="91440" tIns="182880" rIns="91440" bIns="182880" rtlCol="0" anchor="t">
            <a:spAutoFit/>
          </a:bodyPr>
          <a:lstStyle/>
          <a:p>
            <a:pPr algn="ctr"/>
            <a:r>
              <a:rPr lang="en-US" sz="2000" b="1" dirty="0">
                <a:hlinkClick r:id="rId3"/>
              </a:rPr>
              <a:t>FAQs</a:t>
            </a:r>
            <a:endParaRPr lang="en-US" sz="2000" b="1" dirty="0"/>
          </a:p>
        </p:txBody>
      </p:sp>
      <p:sp>
        <p:nvSpPr>
          <p:cNvPr id="12" name="Oval 11">
            <a:extLst>
              <a:ext uri="{FF2B5EF4-FFF2-40B4-BE49-F238E27FC236}">
                <a16:creationId xmlns:a16="http://schemas.microsoft.com/office/drawing/2014/main" id="{12C29421-F2D1-4CB5-A2B0-B3460DA608B3}"/>
              </a:ext>
              <a:ext uri="{C183D7F6-B498-43B3-948B-1728B52AA6E4}">
                <adec:decorative xmlns:adec="http://schemas.microsoft.com/office/drawing/2017/decorative" val="1"/>
              </a:ext>
            </a:extLst>
          </p:cNvPr>
          <p:cNvSpPr/>
          <p:nvPr/>
        </p:nvSpPr>
        <p:spPr>
          <a:xfrm>
            <a:off x="8272928" y="2057400"/>
            <a:ext cx="1304925" cy="901077"/>
          </a:xfrm>
          <a:prstGeom prst="ellipse">
            <a:avLst/>
          </a:prstGeom>
          <a:noFill/>
          <a:ln w="76200">
            <a:solidFill>
              <a:srgbClr val="FF82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7864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11AE62E-B98F-4D27-AC34-7E679F90AC67}"/>
              </a:ext>
            </a:extLst>
          </p:cNvPr>
          <p:cNvSpPr>
            <a:spLocks noGrp="1"/>
          </p:cNvSpPr>
          <p:nvPr>
            <p:ph type="title"/>
          </p:nvPr>
        </p:nvSpPr>
        <p:spPr>
          <a:xfrm>
            <a:off x="562613" y="622220"/>
            <a:ext cx="4560584" cy="1128068"/>
          </a:xfrm>
        </p:spPr>
        <p:txBody>
          <a:bodyPr anchor="ctr">
            <a:normAutofit/>
          </a:bodyPr>
          <a:lstStyle/>
          <a:p>
            <a:r>
              <a:rPr lang="en-US" sz="3700" dirty="0"/>
              <a:t>Featured Webinars</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2F5CDCF-88F8-474F-BC06-94D3601C5429}"/>
              </a:ext>
            </a:extLst>
          </p:cNvPr>
          <p:cNvSpPr>
            <a:spLocks noGrp="1"/>
          </p:cNvSpPr>
          <p:nvPr>
            <p:ph idx="1"/>
          </p:nvPr>
        </p:nvSpPr>
        <p:spPr>
          <a:xfrm>
            <a:off x="441349" y="2314034"/>
            <a:ext cx="4803113" cy="3979585"/>
          </a:xfrm>
        </p:spPr>
        <p:txBody>
          <a:bodyPr anchor="ctr">
            <a:normAutofit/>
          </a:bodyPr>
          <a:lstStyle/>
          <a:p>
            <a:pPr>
              <a:lnSpc>
                <a:spcPct val="108000"/>
              </a:lnSpc>
              <a:spcBef>
                <a:spcPts val="600"/>
              </a:spcBef>
              <a:spcAft>
                <a:spcPts val="1200"/>
              </a:spcAft>
            </a:pPr>
            <a:r>
              <a:rPr lang="en-US" sz="2000" dirty="0">
                <a:hlinkClick r:id="rId2"/>
              </a:rPr>
              <a:t>Implementing the New NIH Data Management and Sharing Policy: 2-part Series</a:t>
            </a:r>
            <a:endParaRPr lang="en-US" sz="2000" dirty="0"/>
          </a:p>
          <a:p>
            <a:pPr>
              <a:lnSpc>
                <a:spcPct val="108000"/>
              </a:lnSpc>
              <a:spcBef>
                <a:spcPts val="600"/>
              </a:spcBef>
              <a:spcAft>
                <a:spcPts val="1200"/>
              </a:spcAft>
            </a:pPr>
            <a:r>
              <a:rPr lang="en-US" sz="2000" dirty="0">
                <a:hlinkClick r:id="rId3"/>
              </a:rPr>
              <a:t>NNLM Data Management and Sharing Series</a:t>
            </a:r>
            <a:endParaRPr lang="en-US" sz="2000" dirty="0"/>
          </a:p>
          <a:p>
            <a:pPr>
              <a:lnSpc>
                <a:spcPct val="108000"/>
              </a:lnSpc>
              <a:spcBef>
                <a:spcPts val="600"/>
              </a:spcBef>
              <a:spcAft>
                <a:spcPts val="1200"/>
              </a:spcAft>
            </a:pPr>
            <a:r>
              <a:rPr lang="en-US" sz="2000" dirty="0">
                <a:hlinkClick r:id="rId4"/>
              </a:rPr>
              <a:t>Data Curation Network Series</a:t>
            </a:r>
            <a:endParaRPr lang="en-US" sz="2000" dirty="0"/>
          </a:p>
          <a:p>
            <a:pPr>
              <a:lnSpc>
                <a:spcPct val="108000"/>
              </a:lnSpc>
              <a:spcBef>
                <a:spcPts val="600"/>
              </a:spcBef>
              <a:spcAft>
                <a:spcPts val="1200"/>
              </a:spcAft>
            </a:pPr>
            <a:r>
              <a:rPr lang="en-US" sz="2000" dirty="0">
                <a:hlinkClick r:id="rId5"/>
              </a:rPr>
              <a:t>GREI Collaborative Series: Generalist Repositories</a:t>
            </a:r>
            <a:endParaRPr lang="en-US" sz="2000" dirty="0"/>
          </a:p>
          <a:p>
            <a:pPr>
              <a:lnSpc>
                <a:spcPct val="108000"/>
              </a:lnSpc>
              <a:spcBef>
                <a:spcPts val="600"/>
              </a:spcBef>
              <a:spcAft>
                <a:spcPts val="1200"/>
              </a:spcAft>
            </a:pPr>
            <a:r>
              <a:rPr lang="en-US" sz="2000" dirty="0">
                <a:hlinkClick r:id="rId6"/>
              </a:rPr>
              <a:t>FASEB </a:t>
            </a:r>
            <a:r>
              <a:rPr lang="en-US" sz="2000" dirty="0" err="1">
                <a:hlinkClick r:id="rId6"/>
              </a:rPr>
              <a:t>DataWorks</a:t>
            </a:r>
            <a:r>
              <a:rPr lang="en-US" sz="2000" dirty="0">
                <a:hlinkClick r:id="rId6"/>
              </a:rPr>
              <a:t>! Salons</a:t>
            </a:r>
            <a:endParaRPr lang="en-US"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me office">
            <a:extLst>
              <a:ext uri="{FF2B5EF4-FFF2-40B4-BE49-F238E27FC236}">
                <a16:creationId xmlns:a16="http://schemas.microsoft.com/office/drawing/2014/main" id="{2DF63CCD-B87F-444B-8A02-83692F9B89FA}"/>
              </a:ext>
            </a:extLst>
          </p:cNvPr>
          <p:cNvPicPr>
            <a:picLocks noChangeAspect="1"/>
          </p:cNvPicPr>
          <p:nvPr/>
        </p:nvPicPr>
        <p:blipFill rotWithShape="1">
          <a:blip r:embed="rId7">
            <a:extLst>
              <a:ext uri="{28A0092B-C50C-407E-A947-70E740481C1C}">
                <a14:useLocalDpi xmlns:a14="http://schemas.microsoft.com/office/drawing/2010/main" val="0"/>
              </a:ext>
            </a:extLst>
          </a:blip>
          <a:srcRect l="14368" r="16774" b="1"/>
          <a:stretch/>
        </p:blipFill>
        <p:spPr>
          <a:xfrm>
            <a:off x="5977788" y="799352"/>
            <a:ext cx="5425410" cy="5259296"/>
          </a:xfrm>
          <a:prstGeom prst="rect">
            <a:avLst/>
          </a:prstGeom>
        </p:spPr>
      </p:pic>
    </p:spTree>
    <p:extLst>
      <p:ext uri="{BB962C8B-B14F-4D97-AF65-F5344CB8AC3E}">
        <p14:creationId xmlns:p14="http://schemas.microsoft.com/office/powerpoint/2010/main" val="1469914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EAE24-DEEB-48B8-AE1D-E043B270C0BF}"/>
              </a:ext>
            </a:extLst>
          </p:cNvPr>
          <p:cNvSpPr>
            <a:spLocks noGrp="1"/>
          </p:cNvSpPr>
          <p:nvPr>
            <p:ph type="title"/>
          </p:nvPr>
        </p:nvSpPr>
        <p:spPr>
          <a:xfrm>
            <a:off x="497485" y="96053"/>
            <a:ext cx="10515600" cy="1325563"/>
          </a:xfrm>
        </p:spPr>
        <p:txBody>
          <a:bodyPr>
            <a:normAutofit/>
          </a:bodyPr>
          <a:lstStyle/>
          <a:p>
            <a:r>
              <a:rPr lang="en-US"/>
              <a:t>Stay in the loop!</a:t>
            </a:r>
          </a:p>
        </p:txBody>
      </p:sp>
      <p:grpSp>
        <p:nvGrpSpPr>
          <p:cNvPr id="31" name="Group 30" descr="blogs">
            <a:extLst>
              <a:ext uri="{FF2B5EF4-FFF2-40B4-BE49-F238E27FC236}">
                <a16:creationId xmlns:a16="http://schemas.microsoft.com/office/drawing/2014/main" id="{570A13EA-62B1-48E6-A9F4-67AEE9DC83CF}"/>
              </a:ext>
            </a:extLst>
          </p:cNvPr>
          <p:cNvGrpSpPr/>
          <p:nvPr/>
        </p:nvGrpSpPr>
        <p:grpSpPr>
          <a:xfrm>
            <a:off x="419971" y="1624274"/>
            <a:ext cx="3237630" cy="1717580"/>
            <a:chOff x="707923" y="1342821"/>
            <a:chExt cx="3149654" cy="1597769"/>
          </a:xfrm>
        </p:grpSpPr>
        <p:sp>
          <p:nvSpPr>
            <p:cNvPr id="32" name="TextBox 31">
              <a:extLst>
                <a:ext uri="{FF2B5EF4-FFF2-40B4-BE49-F238E27FC236}">
                  <a16:creationId xmlns:a16="http://schemas.microsoft.com/office/drawing/2014/main" id="{7B9A044C-EBEC-4999-B20C-8E6D15807F58}"/>
                </a:ext>
              </a:extLst>
            </p:cNvPr>
            <p:cNvSpPr txBox="1"/>
            <p:nvPr/>
          </p:nvSpPr>
          <p:spPr>
            <a:xfrm>
              <a:off x="707923" y="1342821"/>
              <a:ext cx="2890683" cy="578882"/>
            </a:xfrm>
            <a:prstGeom prst="roundRect">
              <a:avLst/>
            </a:prstGeom>
            <a:solidFill>
              <a:srgbClr val="286090"/>
            </a:solidFill>
            <a:ln>
              <a:noFill/>
            </a:ln>
          </p:spPr>
          <p:txBody>
            <a:bodyPr wrap="square" rtlCol="0">
              <a:spAutoFit/>
            </a:bodyPr>
            <a:lstStyle/>
            <a:p>
              <a:pPr algn="ctr"/>
              <a:r>
                <a:rPr lang="en-US" sz="2800" b="1" dirty="0">
                  <a:solidFill>
                    <a:schemeClr val="bg1"/>
                  </a:solidFill>
                </a:rPr>
                <a:t>BLOGS</a:t>
              </a:r>
            </a:p>
          </p:txBody>
        </p:sp>
        <p:sp>
          <p:nvSpPr>
            <p:cNvPr id="33" name="TextBox 32">
              <a:extLst>
                <a:ext uri="{FF2B5EF4-FFF2-40B4-BE49-F238E27FC236}">
                  <a16:creationId xmlns:a16="http://schemas.microsoft.com/office/drawing/2014/main" id="{92903C84-0A7A-48BA-B14D-6709B2B0D93E}"/>
                </a:ext>
              </a:extLst>
            </p:cNvPr>
            <p:cNvSpPr txBox="1"/>
            <p:nvPr/>
          </p:nvSpPr>
          <p:spPr>
            <a:xfrm>
              <a:off x="707923" y="2069484"/>
              <a:ext cx="3149654" cy="871106"/>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200" b="1">
                  <a:hlinkClick r:id="rId2"/>
                </a:rPr>
                <a:t>Under the </a:t>
              </a:r>
              <a:r>
                <a:rPr lang="en-US" sz="2200" b="1" err="1">
                  <a:hlinkClick r:id="rId2"/>
                </a:rPr>
                <a:t>Poliscope</a:t>
              </a:r>
              <a:endParaRPr lang="en-US" sz="2200" b="1"/>
            </a:p>
            <a:p>
              <a:pPr marL="342900" indent="-342900">
                <a:spcAft>
                  <a:spcPts val="600"/>
                </a:spcAft>
                <a:buFont typeface="Arial" panose="020B0604020202020204" pitchFamily="34" charset="0"/>
                <a:buChar char="•"/>
              </a:pPr>
              <a:r>
                <a:rPr lang="en-US" sz="2200" b="1">
                  <a:hlinkClick r:id="rId3"/>
                </a:rPr>
                <a:t>Open Mike</a:t>
              </a:r>
              <a:endParaRPr lang="en-US" sz="2200" b="1"/>
            </a:p>
          </p:txBody>
        </p:sp>
      </p:grpSp>
      <p:grpSp>
        <p:nvGrpSpPr>
          <p:cNvPr id="18" name="Group 17" descr="social media channels">
            <a:extLst>
              <a:ext uri="{FF2B5EF4-FFF2-40B4-BE49-F238E27FC236}">
                <a16:creationId xmlns:a16="http://schemas.microsoft.com/office/drawing/2014/main" id="{88D5E9F7-F50C-45B8-8D4C-70CD2BB217B9}"/>
              </a:ext>
            </a:extLst>
          </p:cNvPr>
          <p:cNvGrpSpPr/>
          <p:nvPr/>
        </p:nvGrpSpPr>
        <p:grpSpPr>
          <a:xfrm>
            <a:off x="311471" y="3977443"/>
            <a:ext cx="3046816" cy="1739891"/>
            <a:chOff x="707923" y="1342821"/>
            <a:chExt cx="3135346" cy="1739891"/>
          </a:xfrm>
        </p:grpSpPr>
        <p:sp>
          <p:nvSpPr>
            <p:cNvPr id="19" name="TextBox 18">
              <a:extLst>
                <a:ext uri="{FF2B5EF4-FFF2-40B4-BE49-F238E27FC236}">
                  <a16:creationId xmlns:a16="http://schemas.microsoft.com/office/drawing/2014/main" id="{D512EC1B-7DB8-468C-AC44-E475C6903506}"/>
                </a:ext>
              </a:extLst>
            </p:cNvPr>
            <p:cNvSpPr txBox="1"/>
            <p:nvPr/>
          </p:nvSpPr>
          <p:spPr>
            <a:xfrm>
              <a:off x="707923" y="1342821"/>
              <a:ext cx="3135346" cy="578882"/>
            </a:xfrm>
            <a:prstGeom prst="roundRect">
              <a:avLst/>
            </a:prstGeom>
            <a:solidFill>
              <a:srgbClr val="286090"/>
            </a:solidFill>
            <a:ln>
              <a:noFill/>
            </a:ln>
          </p:spPr>
          <p:txBody>
            <a:bodyPr wrap="square" rtlCol="0">
              <a:spAutoFit/>
            </a:bodyPr>
            <a:lstStyle/>
            <a:p>
              <a:pPr algn="ctr"/>
              <a:r>
                <a:rPr lang="en-US" sz="2800" b="1" dirty="0">
                  <a:solidFill>
                    <a:schemeClr val="bg1"/>
                  </a:solidFill>
                </a:rPr>
                <a:t>SOCIAL MEDIA</a:t>
              </a:r>
            </a:p>
          </p:txBody>
        </p:sp>
        <p:sp>
          <p:nvSpPr>
            <p:cNvPr id="23" name="TextBox 22">
              <a:extLst>
                <a:ext uri="{FF2B5EF4-FFF2-40B4-BE49-F238E27FC236}">
                  <a16:creationId xmlns:a16="http://schemas.microsoft.com/office/drawing/2014/main" id="{9CD84187-8947-40E6-9B59-A999A46D141F}"/>
                </a:ext>
              </a:extLst>
            </p:cNvPr>
            <p:cNvSpPr txBox="1"/>
            <p:nvPr/>
          </p:nvSpPr>
          <p:spPr>
            <a:xfrm>
              <a:off x="878044" y="2146285"/>
              <a:ext cx="2890683" cy="936427"/>
            </a:xfrm>
            <a:prstGeom prst="roundRect">
              <a:avLst/>
            </a:prstGeom>
            <a:noFill/>
            <a:ln>
              <a:noFill/>
            </a:ln>
          </p:spPr>
          <p:txBody>
            <a:bodyPr wrap="square" rtlCol="0">
              <a:spAutoFit/>
            </a:bodyPr>
            <a:lstStyle/>
            <a:p>
              <a:pPr marL="342900" indent="-342900">
                <a:spcAft>
                  <a:spcPts val="600"/>
                </a:spcAft>
                <a:buFont typeface="Arial" panose="020B0604020202020204" pitchFamily="34" charset="0"/>
                <a:buChar char="•"/>
              </a:pPr>
              <a:r>
                <a:rPr lang="en-US" sz="2200" b="1">
                  <a:hlinkClick r:id="rId4"/>
                </a:rPr>
                <a:t>@NIHGrants</a:t>
              </a:r>
              <a:endParaRPr lang="en-US" sz="2200" b="1"/>
            </a:p>
            <a:p>
              <a:pPr marL="342900" indent="-342900">
                <a:spcAft>
                  <a:spcPts val="600"/>
                </a:spcAft>
                <a:buFont typeface="Arial" panose="020B0604020202020204" pitchFamily="34" charset="0"/>
                <a:buChar char="•"/>
              </a:pPr>
              <a:r>
                <a:rPr lang="en-US" sz="2200" b="1">
                  <a:hlinkClick r:id="rId5"/>
                </a:rPr>
                <a:t>@NIH_OSP</a:t>
              </a:r>
              <a:endParaRPr lang="en-US" sz="2200" b="1"/>
            </a:p>
          </p:txBody>
        </p:sp>
      </p:grpSp>
      <p:grpSp>
        <p:nvGrpSpPr>
          <p:cNvPr id="7" name="Group 6" descr="listservs">
            <a:extLst>
              <a:ext uri="{FF2B5EF4-FFF2-40B4-BE49-F238E27FC236}">
                <a16:creationId xmlns:a16="http://schemas.microsoft.com/office/drawing/2014/main" id="{DBDD6D7E-3318-494D-8CD9-967BA826B970}"/>
              </a:ext>
            </a:extLst>
          </p:cNvPr>
          <p:cNvGrpSpPr/>
          <p:nvPr/>
        </p:nvGrpSpPr>
        <p:grpSpPr>
          <a:xfrm>
            <a:off x="8203069" y="1541737"/>
            <a:ext cx="3988931" cy="3724612"/>
            <a:chOff x="529267" y="1292663"/>
            <a:chExt cx="3026839" cy="3113539"/>
          </a:xfrm>
        </p:grpSpPr>
        <p:sp>
          <p:nvSpPr>
            <p:cNvPr id="5" name="TextBox 4">
              <a:extLst>
                <a:ext uri="{FF2B5EF4-FFF2-40B4-BE49-F238E27FC236}">
                  <a16:creationId xmlns:a16="http://schemas.microsoft.com/office/drawing/2014/main" id="{6C6A139C-410D-434D-B10F-2C46C34EA6A7}"/>
                </a:ext>
              </a:extLst>
            </p:cNvPr>
            <p:cNvSpPr txBox="1"/>
            <p:nvPr/>
          </p:nvSpPr>
          <p:spPr>
            <a:xfrm>
              <a:off x="600279" y="1292663"/>
              <a:ext cx="2890683" cy="483909"/>
            </a:xfrm>
            <a:prstGeom prst="roundRect">
              <a:avLst/>
            </a:prstGeom>
            <a:solidFill>
              <a:srgbClr val="286090"/>
            </a:solidFill>
            <a:ln>
              <a:noFill/>
            </a:ln>
          </p:spPr>
          <p:txBody>
            <a:bodyPr wrap="square" rtlCol="0">
              <a:spAutoFit/>
            </a:bodyPr>
            <a:lstStyle/>
            <a:p>
              <a:pPr algn="ctr"/>
              <a:r>
                <a:rPr lang="en-US" sz="2800" b="1">
                  <a:solidFill>
                    <a:schemeClr val="bg1"/>
                  </a:solidFill>
                </a:rPr>
                <a:t>LISTSERVS</a:t>
              </a:r>
            </a:p>
          </p:txBody>
        </p:sp>
        <p:sp>
          <p:nvSpPr>
            <p:cNvPr id="6" name="TextBox 5">
              <a:extLst>
                <a:ext uri="{FF2B5EF4-FFF2-40B4-BE49-F238E27FC236}">
                  <a16:creationId xmlns:a16="http://schemas.microsoft.com/office/drawing/2014/main" id="{81F83052-9188-4CD7-B640-4A333C860B72}"/>
                </a:ext>
              </a:extLst>
            </p:cNvPr>
            <p:cNvSpPr txBox="1"/>
            <p:nvPr/>
          </p:nvSpPr>
          <p:spPr>
            <a:xfrm>
              <a:off x="529267" y="1755913"/>
              <a:ext cx="3026839" cy="2650289"/>
            </a:xfrm>
            <a:prstGeom prst="roundRect">
              <a:avLst/>
            </a:prstGeom>
            <a:noFill/>
            <a:ln>
              <a:noFill/>
            </a:ln>
          </p:spPr>
          <p:txBody>
            <a:bodyPr wrap="square" rtlCol="0">
              <a:spAutoFit/>
            </a:bodyPr>
            <a:lstStyle/>
            <a:p>
              <a:pPr marL="342900" indent="-342900">
                <a:lnSpc>
                  <a:spcPct val="108000"/>
                </a:lnSpc>
                <a:spcAft>
                  <a:spcPts val="600"/>
                </a:spcAft>
                <a:buFont typeface="Arial" panose="020B0604020202020204" pitchFamily="34" charset="0"/>
                <a:buChar char="•"/>
              </a:pPr>
              <a:r>
                <a:rPr lang="en-US" sz="2200" b="1">
                  <a:hlinkClick r:id="rId6"/>
                </a:rPr>
                <a:t>Extramural Nexus</a:t>
              </a:r>
              <a:endParaRPr lang="en-US" sz="2200" b="1"/>
            </a:p>
            <a:p>
              <a:pPr marL="342900" indent="-342900">
                <a:lnSpc>
                  <a:spcPct val="108000"/>
                </a:lnSpc>
                <a:spcAft>
                  <a:spcPts val="600"/>
                </a:spcAft>
                <a:buFont typeface="Arial" panose="020B0604020202020204" pitchFamily="34" charset="0"/>
                <a:buChar char="•"/>
              </a:pPr>
              <a:r>
                <a:rPr lang="en-US" sz="2200" b="1">
                  <a:hlinkClick r:id="rId7"/>
                </a:rPr>
                <a:t>NIH Guide to Grants &amp; Contracts </a:t>
              </a:r>
              <a:endParaRPr lang="en-US" sz="2200" b="1"/>
            </a:p>
            <a:p>
              <a:pPr marL="342900" indent="-342900">
                <a:lnSpc>
                  <a:spcPct val="108000"/>
                </a:lnSpc>
                <a:spcAft>
                  <a:spcPts val="600"/>
                </a:spcAft>
                <a:buFont typeface="Arial" panose="020B0604020202020204" pitchFamily="34" charset="0"/>
                <a:buChar char="•"/>
              </a:pPr>
              <a:r>
                <a:rPr lang="en-US" sz="2200" b="1">
                  <a:hlinkClick r:id="rId8"/>
                </a:rPr>
                <a:t>Office of Science Policy News</a:t>
              </a:r>
              <a:endParaRPr lang="en-US" sz="2200" b="1"/>
            </a:p>
            <a:p>
              <a:pPr marL="342900" indent="-342900">
                <a:lnSpc>
                  <a:spcPct val="108000"/>
                </a:lnSpc>
                <a:spcAft>
                  <a:spcPts val="600"/>
                </a:spcAft>
                <a:buFont typeface="Arial" panose="020B0604020202020204" pitchFamily="34" charset="0"/>
                <a:buChar char="•"/>
              </a:pPr>
              <a:r>
                <a:rPr lang="en-US" sz="2200" b="1">
                  <a:hlinkClick r:id="rId9"/>
                </a:rPr>
                <a:t>NIH Scientific Data Sharing News &amp; Events</a:t>
              </a:r>
              <a:endParaRPr lang="en-US" sz="2200" b="1"/>
            </a:p>
          </p:txBody>
        </p:sp>
      </p:grpSp>
      <p:pic>
        <p:nvPicPr>
          <p:cNvPr id="8" name="Picture 7">
            <a:extLst>
              <a:ext uri="{FF2B5EF4-FFF2-40B4-BE49-F238E27FC236}">
                <a16:creationId xmlns:a16="http://schemas.microsoft.com/office/drawing/2014/main" id="{C08EA2C8-C371-4A9D-A685-B11C8F50C8E0}"/>
              </a:ext>
              <a:ext uri="{C183D7F6-B498-43B3-948B-1728B52AA6E4}">
                <adec:decorative xmlns:adec="http://schemas.microsoft.com/office/drawing/2017/decorative" val="1"/>
              </a:ext>
            </a:extLst>
          </p:cNvPr>
          <p:cNvPicPr>
            <a:picLocks noChangeAspect="1"/>
          </p:cNvPicPr>
          <p:nvPr/>
        </p:nvPicPr>
        <p:blipFill rotWithShape="1">
          <a:blip r:embed="rId10"/>
          <a:srcRect r="50000"/>
          <a:stretch/>
        </p:blipFill>
        <p:spPr>
          <a:xfrm>
            <a:off x="3862294" y="1421616"/>
            <a:ext cx="3809497" cy="264125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5605D0D3-9757-4736-A184-B5E41FF63BDE}"/>
              </a:ext>
              <a:ext uri="{C183D7F6-B498-43B3-948B-1728B52AA6E4}">
                <adec:decorative xmlns:adec="http://schemas.microsoft.com/office/drawing/2017/decorative" val="1"/>
              </a:ext>
            </a:extLst>
          </p:cNvPr>
          <p:cNvPicPr>
            <a:picLocks noChangeAspect="1"/>
          </p:cNvPicPr>
          <p:nvPr/>
        </p:nvPicPr>
        <p:blipFill rotWithShape="1">
          <a:blip r:embed="rId10"/>
          <a:srcRect l="51413"/>
          <a:stretch/>
        </p:blipFill>
        <p:spPr>
          <a:xfrm>
            <a:off x="4472938" y="2639359"/>
            <a:ext cx="3657693" cy="2609761"/>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1831E6A-FCD2-4990-9FA8-A0052098A1DE}"/>
              </a:ext>
            </a:extLst>
          </p:cNvPr>
          <p:cNvSpPr txBox="1"/>
          <p:nvPr/>
        </p:nvSpPr>
        <p:spPr>
          <a:xfrm>
            <a:off x="4184143" y="5896732"/>
            <a:ext cx="3823714" cy="677108"/>
          </a:xfrm>
          <a:prstGeom prst="rect">
            <a:avLst/>
          </a:prstGeom>
          <a:solidFill>
            <a:srgbClr val="C9E6FB"/>
          </a:solidFill>
        </p:spPr>
        <p:txBody>
          <a:bodyPr wrap="square" tIns="182880" bIns="182880" rtlCol="0">
            <a:spAutoFit/>
          </a:bodyPr>
          <a:lstStyle/>
          <a:p>
            <a:pPr algn="ctr"/>
            <a:r>
              <a:rPr lang="en-US" sz="2000" b="1">
                <a:hlinkClick r:id="rId11"/>
              </a:rPr>
              <a:t>News &amp; Events</a:t>
            </a:r>
            <a:endParaRPr lang="en-US" sz="2000" b="1"/>
          </a:p>
        </p:txBody>
      </p:sp>
    </p:spTree>
    <p:extLst>
      <p:ext uri="{BB962C8B-B14F-4D97-AF65-F5344CB8AC3E}">
        <p14:creationId xmlns:p14="http://schemas.microsoft.com/office/powerpoint/2010/main" val="383801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F685F-4B84-412B-9373-DC0C0279A9ED}"/>
              </a:ext>
            </a:extLst>
          </p:cNvPr>
          <p:cNvSpPr>
            <a:spLocks noGrp="1"/>
          </p:cNvSpPr>
          <p:nvPr>
            <p:ph type="title"/>
          </p:nvPr>
        </p:nvSpPr>
        <p:spPr/>
        <p:txBody>
          <a:bodyPr/>
          <a:lstStyle/>
          <a:p>
            <a:r>
              <a:rPr lang="en-US"/>
              <a:t>Policy Effective Dates</a:t>
            </a:r>
          </a:p>
        </p:txBody>
      </p:sp>
      <p:sp>
        <p:nvSpPr>
          <p:cNvPr id="3" name="Content Placeholder 2">
            <a:extLst>
              <a:ext uri="{FF2B5EF4-FFF2-40B4-BE49-F238E27FC236}">
                <a16:creationId xmlns:a16="http://schemas.microsoft.com/office/drawing/2014/main" id="{006D137D-1886-4D61-9E8B-77F33476663D}"/>
              </a:ext>
            </a:extLst>
          </p:cNvPr>
          <p:cNvSpPr>
            <a:spLocks noGrp="1"/>
          </p:cNvSpPr>
          <p:nvPr>
            <p:ph idx="1"/>
          </p:nvPr>
        </p:nvSpPr>
        <p:spPr/>
        <p:txBody>
          <a:bodyPr vert="horz" lIns="91440" tIns="45720" rIns="91440" bIns="45720" rtlCol="0" anchor="t">
            <a:normAutofit/>
          </a:bodyPr>
          <a:lstStyle/>
          <a:p>
            <a:pPr marL="0" indent="0">
              <a:buNone/>
            </a:pPr>
            <a:r>
              <a:rPr lang="en-US" sz="2800" b="1">
                <a:latin typeface="Open Sans"/>
                <a:ea typeface="Open Sans"/>
                <a:cs typeface="Open Sans"/>
              </a:rPr>
              <a:t>The DMS </a:t>
            </a:r>
            <a:r>
              <a:rPr lang="en-US" b="1">
                <a:latin typeface="Open Sans"/>
                <a:ea typeface="Open Sans"/>
                <a:cs typeface="Open Sans"/>
              </a:rPr>
              <a:t>Policy</a:t>
            </a:r>
            <a:r>
              <a:rPr lang="en-US" sz="2800" b="1">
                <a:latin typeface="Open Sans"/>
                <a:ea typeface="Open Sans"/>
                <a:cs typeface="Open Sans"/>
              </a:rPr>
              <a:t> applies to all NIH funding mechanisms</a:t>
            </a:r>
          </a:p>
        </p:txBody>
      </p:sp>
      <p:graphicFrame>
        <p:nvGraphicFramePr>
          <p:cNvPr id="5" name="Table 5">
            <a:extLst>
              <a:ext uri="{FF2B5EF4-FFF2-40B4-BE49-F238E27FC236}">
                <a16:creationId xmlns:a16="http://schemas.microsoft.com/office/drawing/2014/main" id="{E99FB921-15F6-404C-B3F1-F9F51E8CFADF}"/>
              </a:ext>
            </a:extLst>
          </p:cNvPr>
          <p:cNvGraphicFramePr>
            <a:graphicFrameLocks noGrp="1"/>
          </p:cNvGraphicFramePr>
          <p:nvPr>
            <p:extLst>
              <p:ext uri="{D42A27DB-BD31-4B8C-83A1-F6EECF244321}">
                <p14:modId xmlns:p14="http://schemas.microsoft.com/office/powerpoint/2010/main" val="3985496683"/>
              </p:ext>
            </p:extLst>
          </p:nvPr>
        </p:nvGraphicFramePr>
        <p:xfrm>
          <a:off x="771159" y="2087936"/>
          <a:ext cx="10582641" cy="3703320"/>
        </p:xfrm>
        <a:graphic>
          <a:graphicData uri="http://schemas.openxmlformats.org/drawingml/2006/table">
            <a:tbl>
              <a:tblPr firstRow="1" bandRow="1">
                <a:tableStyleId>{BDBED569-4797-4DF1-A0F4-6AAB3CD982D8}</a:tableStyleId>
              </a:tblPr>
              <a:tblGrid>
                <a:gridCol w="2893690">
                  <a:extLst>
                    <a:ext uri="{9D8B030D-6E8A-4147-A177-3AD203B41FA5}">
                      <a16:colId xmlns:a16="http://schemas.microsoft.com/office/drawing/2014/main" val="2967797436"/>
                    </a:ext>
                  </a:extLst>
                </a:gridCol>
                <a:gridCol w="7688951">
                  <a:extLst>
                    <a:ext uri="{9D8B030D-6E8A-4147-A177-3AD203B41FA5}">
                      <a16:colId xmlns:a16="http://schemas.microsoft.com/office/drawing/2014/main" val="2182383722"/>
                    </a:ext>
                  </a:extLst>
                </a:gridCol>
              </a:tblGrid>
              <a:tr h="1143000">
                <a:tc>
                  <a:txBody>
                    <a:bodyPr/>
                    <a:lstStyle/>
                    <a:p>
                      <a:pPr lvl="0" algn="l"/>
                      <a:r>
                        <a:rPr lang="en-US" sz="2000" b="1">
                          <a:solidFill>
                            <a:schemeClr val="tx1"/>
                          </a:solidFill>
                        </a:rPr>
                        <a:t>Extramural</a:t>
                      </a:r>
                      <a:endParaRPr lang="en-US" sz="20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u="sng" kern="1200" dirty="0">
                          <a:solidFill>
                            <a:schemeClr val="tx1"/>
                          </a:solidFill>
                        </a:rPr>
                        <a:t>Competing</a:t>
                      </a:r>
                      <a:r>
                        <a:rPr lang="en-US" sz="2000" b="0" kern="1200" dirty="0">
                          <a:solidFill>
                            <a:schemeClr val="tx1"/>
                          </a:solidFill>
                        </a:rPr>
                        <a:t> applications submitted for Jan 25, 2023, and subsequent receipt dates</a:t>
                      </a:r>
                    </a:p>
                  </a:txBody>
                  <a:tcPr marL="137160" marR="137160" marT="137160" marB="137160" anchor="ctr"/>
                </a:tc>
                <a:extLst>
                  <a:ext uri="{0D108BD9-81ED-4DB2-BD59-A6C34878D82A}">
                    <a16:rowId xmlns:a16="http://schemas.microsoft.com/office/drawing/2014/main" val="4293292365"/>
                  </a:ext>
                </a:extLst>
              </a:tr>
              <a:tr h="685800">
                <a:tc>
                  <a:txBody>
                    <a:bodyPr/>
                    <a:lstStyle/>
                    <a:p>
                      <a:pPr marL="0" lvl="0" algn="l" defTabSz="457200" rtl="0" eaLnBrk="1" latinLnBrk="0" hangingPunct="1"/>
                      <a:r>
                        <a:rPr lang="en-US" sz="2000" b="1" kern="1200">
                          <a:solidFill>
                            <a:schemeClr val="tx1"/>
                          </a:solidFill>
                        </a:rPr>
                        <a:t>Contracts</a:t>
                      </a:r>
                      <a:endParaRPr lang="en-US" sz="2000" b="1" kern="1200">
                        <a:solidFill>
                          <a:schemeClr val="tx1"/>
                        </a:solidFill>
                        <a:latin typeface="+mn-lt"/>
                        <a:ea typeface="+mn-ea"/>
                        <a:cs typeface="+mn-cs"/>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rPr>
                        <a:t>Proposals submitted on or after Jan 25, 2023</a:t>
                      </a:r>
                    </a:p>
                  </a:txBody>
                  <a:tcPr marL="137160" marR="137160" marT="137160" marB="137160" anchor="ctr"/>
                </a:tc>
                <a:extLst>
                  <a:ext uri="{0D108BD9-81ED-4DB2-BD59-A6C34878D82A}">
                    <a16:rowId xmlns:a16="http://schemas.microsoft.com/office/drawing/2014/main" val="229394736"/>
                  </a:ext>
                </a:extLst>
              </a:tr>
              <a:tr h="685800">
                <a:tc>
                  <a:txBody>
                    <a:bodyPr/>
                    <a:lstStyle/>
                    <a:p>
                      <a:pPr lvl="0" algn="l"/>
                      <a:r>
                        <a:rPr lang="en-US" sz="2000" b="1">
                          <a:solidFill>
                            <a:schemeClr val="tx1"/>
                          </a:solidFill>
                        </a:rPr>
                        <a:t>Intramural </a:t>
                      </a:r>
                      <a:endParaRPr lang="en-US" sz="200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kern="1200">
                          <a:solidFill>
                            <a:schemeClr val="tx1"/>
                          </a:solidFill>
                        </a:rPr>
                        <a:t>Projects conducted on or after Jan 25, 2023</a:t>
                      </a:r>
                    </a:p>
                  </a:txBody>
                  <a:tcPr marL="137160" marR="137160" marT="137160" marB="137160" anchor="ctr"/>
                </a:tc>
                <a:extLst>
                  <a:ext uri="{0D108BD9-81ED-4DB2-BD59-A6C34878D82A}">
                    <a16:rowId xmlns:a16="http://schemas.microsoft.com/office/drawing/2014/main" val="2401690849"/>
                  </a:ext>
                </a:extLst>
              </a:tr>
              <a:tr h="880533">
                <a:tc>
                  <a:txBody>
                    <a:bodyPr/>
                    <a:lstStyle/>
                    <a:p>
                      <a:pPr lvl="0" algn="l"/>
                      <a:r>
                        <a:rPr lang="en-US" sz="2000" b="1">
                          <a:solidFill>
                            <a:schemeClr val="tx1"/>
                          </a:solidFill>
                        </a:rPr>
                        <a:t>Other funding agreements (e.g., Other Transactions) </a:t>
                      </a:r>
                      <a:endParaRPr lang="en-US" sz="2000" b="1" i="0">
                        <a:solidFill>
                          <a:schemeClr val="tx1"/>
                        </a:solidFill>
                      </a:endParaRPr>
                    </a:p>
                  </a:txBody>
                  <a:tcPr marL="137160" marR="137160" marT="137160" marB="13716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Executed on or after Jan 25, 2023, unless otherwise stipulated by NIH</a:t>
                      </a:r>
                    </a:p>
                  </a:txBody>
                  <a:tcPr marL="137160" marR="137160" marT="137160" marB="137160" anchor="ctr"/>
                </a:tc>
                <a:extLst>
                  <a:ext uri="{0D108BD9-81ED-4DB2-BD59-A6C34878D82A}">
                    <a16:rowId xmlns:a16="http://schemas.microsoft.com/office/drawing/2014/main" val="1144074133"/>
                  </a:ext>
                </a:extLst>
              </a:tr>
            </a:tbl>
          </a:graphicData>
        </a:graphic>
      </p:graphicFrame>
      <p:sp>
        <p:nvSpPr>
          <p:cNvPr id="4" name="Slide Number Placeholder 3">
            <a:extLst>
              <a:ext uri="{FF2B5EF4-FFF2-40B4-BE49-F238E27FC236}">
                <a16:creationId xmlns:a16="http://schemas.microsoft.com/office/drawing/2014/main" id="{DE985A2C-8815-43F7-B46E-A097990818E2}"/>
              </a:ext>
            </a:extLst>
          </p:cNvPr>
          <p:cNvSpPr>
            <a:spLocks noGrp="1"/>
          </p:cNvSpPr>
          <p:nvPr>
            <p:ph type="sldNum" sz="quarter" idx="10"/>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000" b="1" kern="1200">
                <a:solidFill>
                  <a:srgbClr val="000000"/>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60583324-AE1C-3546-A724-4BA4670D7901}" type="slidenum">
              <a:rPr lang="en-US" smtClean="0"/>
              <a:pPr/>
              <a:t>4</a:t>
            </a:fld>
            <a:endParaRPr lang="en-US"/>
          </a:p>
        </p:txBody>
      </p:sp>
    </p:spTree>
    <p:extLst>
      <p:ext uri="{BB962C8B-B14F-4D97-AF65-F5344CB8AC3E}">
        <p14:creationId xmlns:p14="http://schemas.microsoft.com/office/powerpoint/2010/main" val="200688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a:bodyPr>
          <a:lstStyle/>
          <a:p>
            <a:r>
              <a:rPr lang="en-US" dirty="0">
                <a:solidFill>
                  <a:schemeClr val="tx1"/>
                </a:solidFill>
                <a:latin typeface="Open Sans"/>
                <a:ea typeface="Open Sans"/>
                <a:cs typeface="Open Sans"/>
              </a:rPr>
              <a:t>Scope of DMS Policy</a:t>
            </a:r>
            <a:endParaRPr lang="en-US" dirty="0">
              <a:solidFill>
                <a:schemeClr val="tx1"/>
              </a:solidFill>
            </a:endParaRPr>
          </a:p>
        </p:txBody>
      </p:sp>
      <p:sp>
        <p:nvSpPr>
          <p:cNvPr id="2" name="Content Placeholder 1">
            <a:extLst>
              <a:ext uri="{FF2B5EF4-FFF2-40B4-BE49-F238E27FC236}">
                <a16:creationId xmlns:a16="http://schemas.microsoft.com/office/drawing/2014/main" id="{75A2A112-4694-4271-975C-24009DB04637}"/>
              </a:ext>
            </a:extLst>
          </p:cNvPr>
          <p:cNvSpPr>
            <a:spLocks noGrp="1"/>
          </p:cNvSpPr>
          <p:nvPr>
            <p:ph sz="half" idx="2"/>
          </p:nvPr>
        </p:nvSpPr>
        <p:spPr>
          <a:xfrm>
            <a:off x="545237" y="1322938"/>
            <a:ext cx="11189563" cy="4793949"/>
          </a:xfrm>
        </p:spPr>
        <p:txBody>
          <a:bodyPr/>
          <a:lstStyle/>
          <a:p>
            <a:pPr marL="0" indent="0">
              <a:lnSpc>
                <a:spcPct val="108000"/>
              </a:lnSpc>
              <a:buNone/>
            </a:pPr>
            <a:r>
              <a:rPr lang="en-US" dirty="0">
                <a:latin typeface="Open Sans" panose="020B0606030504020204" pitchFamily="34" charset="0"/>
                <a:ea typeface="Open Sans" panose="020B0606030504020204" pitchFamily="34" charset="0"/>
                <a:cs typeface="Open Sans" panose="020B0606030504020204" pitchFamily="34" charset="0"/>
              </a:rPr>
              <a:t>Applies to all research, funded or conducted in whole or in part by NIH, that results in the generation of "</a:t>
            </a:r>
            <a:r>
              <a:rPr lang="en-US" b="1" dirty="0">
                <a:latin typeface="Open Sans" panose="020B0606030504020204" pitchFamily="34" charset="0"/>
                <a:ea typeface="Open Sans" panose="020B0606030504020204" pitchFamily="34" charset="0"/>
                <a:cs typeface="Open Sans" panose="020B0606030504020204" pitchFamily="34" charset="0"/>
              </a:rPr>
              <a:t>scientific data</a:t>
            </a:r>
            <a:r>
              <a:rPr lang="en-US" dirty="0">
                <a:latin typeface="Open Sans" panose="020B0606030504020204" pitchFamily="34" charset="0"/>
                <a:ea typeface="Open Sans" panose="020B0606030504020204" pitchFamily="34" charset="0"/>
                <a:cs typeface="Open Sans" panose="020B0606030504020204" pitchFamily="34" charset="0"/>
              </a:rPr>
              <a:t>“.</a:t>
            </a:r>
          </a:p>
          <a:p>
            <a:endParaRPr lang="en-US" dirty="0"/>
          </a:p>
        </p:txBody>
      </p:sp>
      <p:sp>
        <p:nvSpPr>
          <p:cNvPr id="7" name="TextBox 6">
            <a:extLst>
              <a:ext uri="{FF2B5EF4-FFF2-40B4-BE49-F238E27FC236}">
                <a16:creationId xmlns:a16="http://schemas.microsoft.com/office/drawing/2014/main" id="{706931F7-0A29-461C-9C45-1D7461DDDD27}"/>
              </a:ext>
            </a:extLst>
          </p:cNvPr>
          <p:cNvSpPr txBox="1"/>
          <p:nvPr/>
        </p:nvSpPr>
        <p:spPr>
          <a:xfrm>
            <a:off x="2352675" y="2663529"/>
            <a:ext cx="7486650" cy="3185487"/>
          </a:xfrm>
          <a:prstGeom prst="rect">
            <a:avLst/>
          </a:prstGeom>
          <a:solidFill>
            <a:srgbClr val="FF9933">
              <a:alpha val="20000"/>
            </a:srgbClr>
          </a:solidFill>
          <a:ln w="98425">
            <a:solidFill>
              <a:srgbClr val="F27900"/>
            </a:solidFill>
          </a:ln>
        </p:spPr>
        <p:txBody>
          <a:bodyPr wrap="square" lIns="274320" tIns="182880" bIns="182880" rtlCol="0">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r>
              <a:rPr lang="en-US" sz="2800" b="1" dirty="0">
                <a:latin typeface="Open Sans" panose="020B0606030504020204" pitchFamily="34" charset="0"/>
                <a:ea typeface="Open Sans" panose="020B0606030504020204" pitchFamily="34" charset="0"/>
                <a:cs typeface="Open Sans" panose="020B0606030504020204" pitchFamily="34" charset="0"/>
              </a:rPr>
              <a:t>Scientific data</a:t>
            </a:r>
            <a:r>
              <a:rPr lang="en-US" sz="2800" dirty="0">
                <a:latin typeface="Open Sans" panose="020B0606030504020204" pitchFamily="34" charset="0"/>
                <a:ea typeface="Open Sans" panose="020B0606030504020204" pitchFamily="34" charset="0"/>
                <a:cs typeface="Open Sans" panose="020B0606030504020204" pitchFamily="34" charset="0"/>
              </a:rPr>
              <a:t>" is defined as: </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lvl="1"/>
            <a:endParaRPr lang="en-US" sz="1100" dirty="0">
              <a:latin typeface="Open Sans" panose="020B0606030504020204" pitchFamily="34" charset="0"/>
              <a:ea typeface="Open Sans" panose="020B0606030504020204" pitchFamily="34" charset="0"/>
              <a:cs typeface="Open Sans" panose="020B0606030504020204" pitchFamily="34" charset="0"/>
            </a:endParaRPr>
          </a:p>
          <a:p>
            <a:pPr lvl="1"/>
            <a:r>
              <a:rPr lang="en-US" sz="2400" i="1" dirty="0">
                <a:latin typeface="Open Sans" panose="020B0606030504020204" pitchFamily="34" charset="0"/>
                <a:ea typeface="Open Sans" panose="020B0606030504020204" pitchFamily="34" charset="0"/>
                <a:cs typeface="Open Sans" panose="020B0606030504020204" pitchFamily="34" charset="0"/>
              </a:rPr>
              <a:t>"</a:t>
            </a:r>
            <a:r>
              <a:rPr lang="en-US" sz="2400" dirty="0">
                <a:latin typeface="Open Sans" panose="020B0606030504020204" pitchFamily="34" charset="0"/>
                <a:ea typeface="Open Sans" panose="020B0606030504020204" pitchFamily="34" charset="0"/>
                <a:cs typeface="Open Sans" panose="020B0606030504020204" pitchFamily="34" charset="0"/>
              </a:rPr>
              <a:t>the recorded factual material commonly accepted in the scientific community as of sufficient quality to validate and replicate research findings, regardless of whether the data are used to support scholarly publications."</a:t>
            </a:r>
          </a:p>
        </p:txBody>
      </p:sp>
    </p:spTree>
    <p:extLst>
      <p:ext uri="{BB962C8B-B14F-4D97-AF65-F5344CB8AC3E}">
        <p14:creationId xmlns:p14="http://schemas.microsoft.com/office/powerpoint/2010/main" val="75649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838200" y="1269797"/>
            <a:ext cx="10515600" cy="1148938"/>
          </a:xfrm>
        </p:spPr>
        <p:txBody>
          <a:bodyPr vert="horz" lIns="91440" tIns="45720" rIns="91440" bIns="45720" rtlCol="0" anchor="t">
            <a:normAutofit/>
          </a:bodyPr>
          <a:lstStyle/>
          <a:p>
            <a:pPr marL="0" indent="0" algn="ctr">
              <a:buNone/>
            </a:pPr>
            <a:r>
              <a:rPr lang="en-US" sz="3200" b="1">
                <a:solidFill>
                  <a:srgbClr val="F27900"/>
                </a:solidFill>
                <a:latin typeface="Open Sans"/>
                <a:ea typeface="Open Sans"/>
                <a:cs typeface="Open Sans"/>
              </a:rPr>
              <a:t>Scientific data will vary depending on the </a:t>
            </a:r>
          </a:p>
          <a:p>
            <a:pPr marL="0" indent="0" algn="ctr">
              <a:buNone/>
            </a:pPr>
            <a:r>
              <a:rPr lang="en-US" sz="3200" b="1">
                <a:solidFill>
                  <a:srgbClr val="F27900"/>
                </a:solidFill>
                <a:latin typeface="Open Sans"/>
                <a:ea typeface="Open Sans"/>
                <a:cs typeface="Open Sans"/>
              </a:rPr>
              <a:t>project and the context.</a:t>
            </a:r>
            <a:endParaRPr lang="en-US" sz="3200" b="1">
              <a:solidFill>
                <a:srgbClr val="F27900"/>
              </a:solidFill>
            </a:endParaRPr>
          </a:p>
          <a:p>
            <a:pPr marL="0" indent="0">
              <a:buNone/>
            </a:pPr>
            <a:endParaRPr lang="en-US" sz="1200">
              <a:latin typeface="Open Sans"/>
              <a:ea typeface="Open Sans"/>
              <a:cs typeface="Open Sans"/>
            </a:endParaRPr>
          </a:p>
        </p:txBody>
      </p:sp>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rmAutofit fontScale="90000"/>
          </a:bodyPr>
          <a:lstStyle/>
          <a:p>
            <a:r>
              <a:rPr lang="en-US">
                <a:latin typeface="Open Sans"/>
                <a:ea typeface="Open Sans"/>
                <a:cs typeface="Open Sans"/>
              </a:rPr>
              <a:t>Potential Examples of Scientific Data</a:t>
            </a:r>
            <a:endParaRPr lang="en-US"/>
          </a:p>
        </p:txBody>
      </p:sp>
      <p:graphicFrame>
        <p:nvGraphicFramePr>
          <p:cNvPr id="2" name="Diagram 1" descr="examples of scientific data">
            <a:extLst>
              <a:ext uri="{FF2B5EF4-FFF2-40B4-BE49-F238E27FC236}">
                <a16:creationId xmlns:a16="http://schemas.microsoft.com/office/drawing/2014/main" id="{9389BE63-3DE2-4E5A-8B71-613D130308F1}"/>
              </a:ext>
            </a:extLst>
          </p:cNvPr>
          <p:cNvGraphicFramePr/>
          <p:nvPr>
            <p:extLst>
              <p:ext uri="{D42A27DB-BD31-4B8C-83A1-F6EECF244321}">
                <p14:modId xmlns:p14="http://schemas.microsoft.com/office/powerpoint/2010/main" val="2885694253"/>
              </p:ext>
            </p:extLst>
          </p:nvPr>
        </p:nvGraphicFramePr>
        <p:xfrm>
          <a:off x="545690" y="2595360"/>
          <a:ext cx="10690123" cy="335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2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B37A6-22AE-4A77-B819-A9942855F423}"/>
              </a:ext>
            </a:extLst>
          </p:cNvPr>
          <p:cNvSpPr>
            <a:spLocks noGrp="1"/>
          </p:cNvSpPr>
          <p:nvPr>
            <p:ph type="title"/>
          </p:nvPr>
        </p:nvSpPr>
        <p:spPr/>
        <p:txBody>
          <a:bodyPr>
            <a:noAutofit/>
          </a:bodyPr>
          <a:lstStyle/>
          <a:p>
            <a:r>
              <a:rPr lang="en-US" sz="4800">
                <a:latin typeface="Open Sans"/>
                <a:ea typeface="Open Sans"/>
                <a:cs typeface="Open Sans"/>
              </a:rPr>
              <a:t>Exclusions from the DMS Policy</a:t>
            </a:r>
            <a:endParaRPr lang="en-US" sz="4800"/>
          </a:p>
        </p:txBody>
      </p:sp>
      <p:sp>
        <p:nvSpPr>
          <p:cNvPr id="8" name="Content Placeholder 7">
            <a:extLst>
              <a:ext uri="{FF2B5EF4-FFF2-40B4-BE49-F238E27FC236}">
                <a16:creationId xmlns:a16="http://schemas.microsoft.com/office/drawing/2014/main" id="{907252B9-BD42-49FE-9EBB-D77C73A434B4}"/>
              </a:ext>
            </a:extLst>
          </p:cNvPr>
          <p:cNvSpPr>
            <a:spLocks noGrp="1"/>
          </p:cNvSpPr>
          <p:nvPr>
            <p:ph idx="1"/>
          </p:nvPr>
        </p:nvSpPr>
        <p:spPr>
          <a:xfrm>
            <a:off x="5329989" y="309717"/>
            <a:ext cx="6862011" cy="6430296"/>
          </a:xfrm>
        </p:spPr>
        <p:txBody>
          <a:bodyPr vert="horz" lIns="91440" tIns="45720" rIns="91440" bIns="45720" rtlCol="0" anchor="t">
            <a:normAutofit fontScale="92500"/>
          </a:bodyPr>
          <a:lstStyle/>
          <a:p>
            <a:pPr marL="0" indent="0" algn="ctr">
              <a:buNone/>
            </a:pPr>
            <a:r>
              <a:rPr lang="en-US" sz="3900" b="1">
                <a:latin typeface="Open Sans"/>
                <a:ea typeface="Open Sans"/>
                <a:cs typeface="Open Sans"/>
              </a:rPr>
              <a:t>Scientific data do </a:t>
            </a:r>
            <a:endParaRPr lang="en-US" sz="3900" b="1">
              <a:latin typeface="Open Sans" panose="020B0606030504020204" pitchFamily="34" charset="0"/>
              <a:ea typeface="Open Sans" panose="020B0606030504020204" pitchFamily="34" charset="0"/>
              <a:cs typeface="Open Sans" panose="020B0606030504020204" pitchFamily="34" charset="0"/>
            </a:endParaRPr>
          </a:p>
          <a:p>
            <a:pPr marL="0" indent="0" algn="ctr">
              <a:buNone/>
            </a:pPr>
            <a:r>
              <a:rPr lang="en-US" sz="3900" b="1" u="sng">
                <a:latin typeface="Open Sans"/>
                <a:ea typeface="Open Sans"/>
                <a:cs typeface="Open Sans"/>
              </a:rPr>
              <a:t>not</a:t>
            </a:r>
            <a:r>
              <a:rPr lang="en-US" sz="3900" b="1">
                <a:latin typeface="Open Sans"/>
                <a:ea typeface="Open Sans"/>
                <a:cs typeface="Open Sans"/>
              </a:rPr>
              <a:t> include:</a:t>
            </a:r>
            <a:endParaRPr lang="en-US" sz="3900" b="1" i="1">
              <a:latin typeface="Open Sans"/>
              <a:ea typeface="Open Sans"/>
              <a:cs typeface="Open Sans"/>
            </a:endParaRPr>
          </a:p>
          <a:p>
            <a:pPr lvl="1"/>
            <a:endParaRPr lang="en-US" sz="2000">
              <a:latin typeface="Open Sans"/>
              <a:ea typeface="Open Sans"/>
              <a:cs typeface="Open Sans"/>
            </a:endParaRPr>
          </a:p>
          <a:p>
            <a:pPr lvl="1">
              <a:lnSpc>
                <a:spcPct val="128000"/>
              </a:lnSpc>
              <a:buClr>
                <a:srgbClr val="0070C0"/>
              </a:buClr>
            </a:pPr>
            <a:r>
              <a:rPr lang="en-US">
                <a:latin typeface="Open Sans"/>
                <a:ea typeface="Open Sans"/>
                <a:cs typeface="Open Sans"/>
              </a:rPr>
              <a:t>Data </a:t>
            </a:r>
            <a:r>
              <a:rPr lang="en-US" b="1">
                <a:latin typeface="Open Sans"/>
                <a:ea typeface="Open Sans"/>
                <a:cs typeface="Open Sans"/>
              </a:rPr>
              <a:t>not</a:t>
            </a:r>
            <a:r>
              <a:rPr lang="en-US">
                <a:latin typeface="Open Sans"/>
                <a:ea typeface="Open Sans"/>
                <a:cs typeface="Open Sans"/>
              </a:rPr>
              <a:t> necessary for or of sufficient quality to validate and replicate research findings, </a:t>
            </a:r>
            <a:endParaRPr lang="en-US"/>
          </a:p>
          <a:p>
            <a:pPr lvl="1">
              <a:lnSpc>
                <a:spcPct val="128000"/>
              </a:lnSpc>
              <a:buClr>
                <a:srgbClr val="0070C0"/>
              </a:buClr>
            </a:pPr>
            <a:r>
              <a:rPr lang="en-US">
                <a:latin typeface="Open Sans"/>
                <a:ea typeface="Open Sans"/>
                <a:cs typeface="Open Sans"/>
              </a:rPr>
              <a:t>Laboratory notebooks, </a:t>
            </a:r>
            <a:endParaRPr lang="en-US"/>
          </a:p>
          <a:p>
            <a:pPr lvl="1">
              <a:lnSpc>
                <a:spcPct val="128000"/>
              </a:lnSpc>
              <a:buClr>
                <a:srgbClr val="0070C0"/>
              </a:buClr>
            </a:pPr>
            <a:r>
              <a:rPr lang="en-US">
                <a:latin typeface="Open Sans"/>
                <a:ea typeface="Open Sans"/>
                <a:cs typeface="Open Sans"/>
              </a:rPr>
              <a:t>Preliminary analyses, </a:t>
            </a:r>
            <a:endParaRPr lang="en-US"/>
          </a:p>
          <a:p>
            <a:pPr lvl="1">
              <a:lnSpc>
                <a:spcPct val="128000"/>
              </a:lnSpc>
              <a:buClr>
                <a:srgbClr val="0070C0"/>
              </a:buClr>
            </a:pPr>
            <a:r>
              <a:rPr lang="en-US">
                <a:latin typeface="Open Sans"/>
                <a:ea typeface="Open Sans"/>
                <a:cs typeface="Open Sans"/>
              </a:rPr>
              <a:t>Completed case report forms, </a:t>
            </a:r>
            <a:endParaRPr lang="en-US"/>
          </a:p>
          <a:p>
            <a:pPr lvl="1">
              <a:lnSpc>
                <a:spcPct val="128000"/>
              </a:lnSpc>
              <a:buClr>
                <a:srgbClr val="0070C0"/>
              </a:buClr>
            </a:pPr>
            <a:r>
              <a:rPr lang="en-US">
                <a:latin typeface="Open Sans"/>
                <a:ea typeface="Open Sans"/>
                <a:cs typeface="Open Sans"/>
              </a:rPr>
              <a:t>Drafts of scientific papers,  </a:t>
            </a:r>
            <a:endParaRPr lang="en-US"/>
          </a:p>
          <a:p>
            <a:pPr lvl="1">
              <a:lnSpc>
                <a:spcPct val="128000"/>
              </a:lnSpc>
              <a:buClr>
                <a:srgbClr val="0070C0"/>
              </a:buClr>
            </a:pPr>
            <a:r>
              <a:rPr lang="en-US">
                <a:latin typeface="Open Sans"/>
                <a:ea typeface="Open Sans"/>
                <a:cs typeface="Open Sans"/>
              </a:rPr>
              <a:t>Plans for future research,  </a:t>
            </a:r>
            <a:endParaRPr lang="en-US"/>
          </a:p>
          <a:p>
            <a:pPr lvl="1">
              <a:lnSpc>
                <a:spcPct val="128000"/>
              </a:lnSpc>
              <a:buClr>
                <a:srgbClr val="0070C0"/>
              </a:buClr>
            </a:pPr>
            <a:r>
              <a:rPr lang="en-US">
                <a:latin typeface="Open Sans"/>
                <a:ea typeface="Open Sans"/>
                <a:cs typeface="Open Sans"/>
              </a:rPr>
              <a:t>Peer reviews,  </a:t>
            </a:r>
            <a:endParaRPr lang="en-US"/>
          </a:p>
          <a:p>
            <a:pPr lvl="1">
              <a:lnSpc>
                <a:spcPct val="128000"/>
              </a:lnSpc>
              <a:buClr>
                <a:srgbClr val="0070C0"/>
              </a:buClr>
            </a:pPr>
            <a:r>
              <a:rPr lang="en-US">
                <a:latin typeface="Open Sans"/>
                <a:ea typeface="Open Sans"/>
                <a:cs typeface="Open Sans"/>
              </a:rPr>
              <a:t>Communications with colleagues, or  </a:t>
            </a:r>
            <a:endParaRPr lang="en-US" b="1" i="1"/>
          </a:p>
          <a:p>
            <a:pPr lvl="1">
              <a:lnSpc>
                <a:spcPct val="128000"/>
              </a:lnSpc>
              <a:buClr>
                <a:srgbClr val="0070C0"/>
              </a:buClr>
            </a:pPr>
            <a:r>
              <a:rPr lang="en-US">
                <a:latin typeface="Open Sans"/>
                <a:ea typeface="Open Sans"/>
                <a:cs typeface="Open Sans"/>
              </a:rPr>
              <a:t>Physical objects, (e.g., laboratory specimens) </a:t>
            </a:r>
            <a:endParaRPr lang="en-US" b="1" i="1">
              <a:latin typeface="Open Sans"/>
              <a:ea typeface="Open Sans"/>
              <a:cs typeface="Open Sans"/>
            </a:endParaRPr>
          </a:p>
        </p:txBody>
      </p:sp>
    </p:spTree>
    <p:extLst>
      <p:ext uri="{BB962C8B-B14F-4D97-AF65-F5344CB8AC3E}">
        <p14:creationId xmlns:p14="http://schemas.microsoft.com/office/powerpoint/2010/main" val="61788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22EC4D-8E20-46C6-B737-D70595F0F010}"/>
              </a:ext>
            </a:extLst>
          </p:cNvPr>
          <p:cNvSpPr>
            <a:spLocks noGrp="1"/>
          </p:cNvSpPr>
          <p:nvPr>
            <p:ph type="title"/>
          </p:nvPr>
        </p:nvSpPr>
        <p:spPr/>
        <p:txBody>
          <a:bodyPr>
            <a:normAutofit fontScale="90000"/>
          </a:bodyPr>
          <a:lstStyle/>
          <a:p>
            <a:r>
              <a:rPr lang="en-US"/>
              <a:t>Activities Subject to the DMS Policy</a:t>
            </a:r>
          </a:p>
        </p:txBody>
      </p:sp>
      <p:sp>
        <p:nvSpPr>
          <p:cNvPr id="3" name="Content Placeholder 2">
            <a:extLst>
              <a:ext uri="{FF2B5EF4-FFF2-40B4-BE49-F238E27FC236}">
                <a16:creationId xmlns:a16="http://schemas.microsoft.com/office/drawing/2014/main" id="{B06CA7A4-CA99-4819-98DC-A2DB6E4BD2E4}"/>
              </a:ext>
            </a:extLst>
          </p:cNvPr>
          <p:cNvSpPr>
            <a:spLocks noGrp="1"/>
          </p:cNvSpPr>
          <p:nvPr>
            <p:ph sz="half" idx="1"/>
          </p:nvPr>
        </p:nvSpPr>
        <p:spPr>
          <a:xfrm>
            <a:off x="513736" y="1475534"/>
            <a:ext cx="5066892" cy="4893221"/>
          </a:xfrm>
        </p:spPr>
        <p:txBody>
          <a:bodyPr vert="horz" lIns="91440" tIns="45720" rIns="91440" bIns="45720" rtlCol="0" anchor="t">
            <a:normAutofit/>
          </a:bodyPr>
          <a:lstStyle/>
          <a:p>
            <a:pPr marL="0" indent="0">
              <a:buNone/>
            </a:pPr>
            <a:r>
              <a:rPr lang="en-US" b="1" dirty="0">
                <a:solidFill>
                  <a:schemeClr val="accent1">
                    <a:lumMod val="50000"/>
                  </a:schemeClr>
                </a:solidFill>
                <a:latin typeface="Open Sans"/>
                <a:ea typeface="Open Sans"/>
                <a:cs typeface="Open Sans"/>
              </a:rPr>
              <a:t>APPLIES TO</a:t>
            </a:r>
            <a:r>
              <a:rPr lang="en-US" dirty="0">
                <a:solidFill>
                  <a:schemeClr val="accent1">
                    <a:lumMod val="50000"/>
                  </a:schemeClr>
                </a:solidFill>
                <a:latin typeface="Open Sans"/>
                <a:ea typeface="Open Sans"/>
                <a:cs typeface="Open Sans"/>
              </a:rPr>
              <a:t>…</a:t>
            </a:r>
          </a:p>
          <a:p>
            <a:pPr marL="0" indent="0">
              <a:lnSpc>
                <a:spcPct val="108000"/>
              </a:lnSpc>
              <a:buNone/>
            </a:pPr>
            <a:r>
              <a:rPr lang="en-US" sz="2200" b="1" dirty="0">
                <a:latin typeface="Open Sans"/>
                <a:ea typeface="Open Sans"/>
                <a:cs typeface="Open Sans"/>
              </a:rPr>
              <a:t>All research generating scientific    data, </a:t>
            </a:r>
            <a:r>
              <a:rPr lang="en-US" sz="2200" dirty="0">
                <a:latin typeface="Open Sans"/>
                <a:ea typeface="Open Sans"/>
                <a:cs typeface="Open Sans"/>
              </a:rPr>
              <a:t>including but not limited to:</a:t>
            </a:r>
            <a:endParaRPr lang="en-US" dirty="0"/>
          </a:p>
          <a:p>
            <a:pPr>
              <a:lnSpc>
                <a:spcPct val="108000"/>
              </a:lnSpc>
            </a:pPr>
            <a:r>
              <a:rPr lang="en-US" sz="2000" dirty="0">
                <a:latin typeface="Open Sans"/>
                <a:ea typeface="Open Sans"/>
                <a:cs typeface="Open Sans"/>
              </a:rPr>
              <a:t>Research Projects</a:t>
            </a:r>
          </a:p>
          <a:p>
            <a:pPr>
              <a:lnSpc>
                <a:spcPct val="108000"/>
              </a:lnSpc>
            </a:pPr>
            <a:r>
              <a:rPr lang="en-US" sz="2000" dirty="0">
                <a:latin typeface="Open Sans"/>
                <a:ea typeface="Open Sans"/>
                <a:cs typeface="Open Sans"/>
              </a:rPr>
              <a:t>Certain Career Development Awards (Ks)</a:t>
            </a:r>
          </a:p>
          <a:p>
            <a:pPr>
              <a:lnSpc>
                <a:spcPct val="108000"/>
              </a:lnSpc>
            </a:pPr>
            <a:r>
              <a:rPr lang="en-US" sz="2000" dirty="0">
                <a:latin typeface="Open Sans"/>
                <a:ea typeface="Open Sans"/>
                <a:cs typeface="Open Sans"/>
              </a:rPr>
              <a:t>Small Business SBIR/STTR</a:t>
            </a:r>
          </a:p>
          <a:p>
            <a:pPr>
              <a:lnSpc>
                <a:spcPct val="108000"/>
              </a:lnSpc>
            </a:pPr>
            <a:r>
              <a:rPr lang="en-US" sz="2000" dirty="0">
                <a:latin typeface="Open Sans"/>
                <a:ea typeface="Open Sans"/>
                <a:cs typeface="Open Sans"/>
              </a:rPr>
              <a:t>Research Centers</a:t>
            </a:r>
          </a:p>
        </p:txBody>
      </p:sp>
      <p:sp>
        <p:nvSpPr>
          <p:cNvPr id="2" name="Content Placeholder 1">
            <a:extLst>
              <a:ext uri="{FF2B5EF4-FFF2-40B4-BE49-F238E27FC236}">
                <a16:creationId xmlns:a16="http://schemas.microsoft.com/office/drawing/2014/main" id="{DFC4645C-A00E-4A97-B702-1E9535769D10}"/>
              </a:ext>
            </a:extLst>
          </p:cNvPr>
          <p:cNvSpPr>
            <a:spLocks noGrp="1"/>
          </p:cNvSpPr>
          <p:nvPr>
            <p:ph sz="half" idx="2"/>
          </p:nvPr>
        </p:nvSpPr>
        <p:spPr>
          <a:xfrm>
            <a:off x="6408173" y="1471651"/>
            <a:ext cx="5582265" cy="4394974"/>
          </a:xfrm>
        </p:spPr>
        <p:txBody>
          <a:bodyPr vert="horz" lIns="91440" tIns="45720" rIns="91440" bIns="45720" rtlCol="0" anchor="t">
            <a:normAutofit fontScale="92500" lnSpcReduction="20000"/>
          </a:bodyPr>
          <a:lstStyle/>
          <a:p>
            <a:pPr marL="0" indent="0">
              <a:buNone/>
            </a:pPr>
            <a:r>
              <a:rPr lang="en-US" sz="3300" b="1" dirty="0">
                <a:solidFill>
                  <a:schemeClr val="accent1">
                    <a:lumMod val="50000"/>
                  </a:schemeClr>
                </a:solidFill>
                <a:latin typeface="Open Sans"/>
                <a:ea typeface="Open Sans"/>
                <a:cs typeface="Open Sans"/>
              </a:rPr>
              <a:t>DOES NOT APPLY TO…</a:t>
            </a:r>
          </a:p>
          <a:p>
            <a:pPr marL="0" indent="0">
              <a:lnSpc>
                <a:spcPct val="118000"/>
              </a:lnSpc>
              <a:buNone/>
            </a:pPr>
            <a:r>
              <a:rPr lang="en-US" sz="2400" b="1" dirty="0">
                <a:latin typeface="Open Sans"/>
                <a:ea typeface="Open Sans"/>
                <a:cs typeface="Open Sans"/>
              </a:rPr>
              <a:t>R</a:t>
            </a:r>
            <a:r>
              <a:rPr lang="en-US" sz="2400" b="1">
                <a:latin typeface="Open Sans"/>
                <a:ea typeface="Open Sans"/>
                <a:cs typeface="Open Sans"/>
              </a:rPr>
              <a:t>esearch </a:t>
            </a:r>
            <a:r>
              <a:rPr lang="en-US" sz="2400" b="1" dirty="0">
                <a:latin typeface="Open Sans"/>
                <a:ea typeface="Open Sans"/>
                <a:cs typeface="Open Sans"/>
              </a:rPr>
              <a:t>projects </a:t>
            </a:r>
            <a:r>
              <a:rPr lang="en-US" sz="2400" b="1" u="sng" dirty="0">
                <a:latin typeface="Open Sans"/>
                <a:ea typeface="Open Sans"/>
                <a:cs typeface="Open Sans"/>
              </a:rPr>
              <a:t>not</a:t>
            </a:r>
            <a:r>
              <a:rPr lang="en-US" sz="2400" b="1" dirty="0">
                <a:latin typeface="Open Sans"/>
                <a:ea typeface="Open Sans"/>
                <a:cs typeface="Open Sans"/>
              </a:rPr>
              <a:t> generating scientific data or non-research projects</a:t>
            </a:r>
            <a:r>
              <a:rPr lang="en-US" sz="2400" dirty="0">
                <a:latin typeface="Open Sans"/>
                <a:ea typeface="Open Sans"/>
                <a:cs typeface="Open Sans"/>
              </a:rPr>
              <a:t>, including but not limited to:</a:t>
            </a:r>
          </a:p>
          <a:p>
            <a:pPr>
              <a:lnSpc>
                <a:spcPct val="118000"/>
              </a:lnSpc>
            </a:pPr>
            <a:r>
              <a:rPr lang="en-US" sz="2100" dirty="0">
                <a:latin typeface="Open Sans"/>
                <a:ea typeface="Open Sans"/>
                <a:cs typeface="Open Sans"/>
              </a:rPr>
              <a:t>Training (Ts)</a:t>
            </a:r>
          </a:p>
          <a:p>
            <a:pPr>
              <a:lnSpc>
                <a:spcPct val="118000"/>
              </a:lnSpc>
            </a:pPr>
            <a:r>
              <a:rPr lang="en-US" sz="2100" dirty="0">
                <a:latin typeface="Open Sans"/>
                <a:ea typeface="Open Sans"/>
                <a:cs typeface="Open Sans"/>
              </a:rPr>
              <a:t>Fellowships (Fs)</a:t>
            </a:r>
          </a:p>
          <a:p>
            <a:pPr>
              <a:lnSpc>
                <a:spcPct val="118000"/>
              </a:lnSpc>
            </a:pPr>
            <a:r>
              <a:rPr lang="en-US" sz="2100" dirty="0">
                <a:latin typeface="Open Sans"/>
                <a:ea typeface="Open Sans"/>
                <a:cs typeface="Open Sans"/>
              </a:rPr>
              <a:t>Construction (C06)</a:t>
            </a:r>
          </a:p>
          <a:p>
            <a:pPr>
              <a:lnSpc>
                <a:spcPct val="118000"/>
              </a:lnSpc>
            </a:pPr>
            <a:r>
              <a:rPr lang="en-US" sz="2100" dirty="0">
                <a:latin typeface="Open Sans"/>
                <a:ea typeface="Open Sans"/>
                <a:cs typeface="Open Sans"/>
              </a:rPr>
              <a:t>Conference Grants (R13)</a:t>
            </a:r>
          </a:p>
          <a:p>
            <a:pPr>
              <a:lnSpc>
                <a:spcPct val="118000"/>
              </a:lnSpc>
            </a:pPr>
            <a:r>
              <a:rPr lang="en-US" sz="2100" dirty="0">
                <a:latin typeface="Open Sans"/>
                <a:ea typeface="Open Sans"/>
                <a:cs typeface="Open Sans"/>
              </a:rPr>
              <a:t>Resources (</a:t>
            </a:r>
            <a:r>
              <a:rPr lang="en-US" sz="2100" dirty="0" err="1">
                <a:latin typeface="Open Sans"/>
                <a:ea typeface="Open Sans"/>
                <a:cs typeface="Open Sans"/>
              </a:rPr>
              <a:t>Gs</a:t>
            </a:r>
            <a:r>
              <a:rPr lang="en-US" sz="2100" dirty="0">
                <a:latin typeface="Open Sans"/>
                <a:ea typeface="Open Sans"/>
                <a:cs typeface="Open Sans"/>
              </a:rPr>
              <a:t>)</a:t>
            </a:r>
          </a:p>
          <a:p>
            <a:pPr>
              <a:lnSpc>
                <a:spcPct val="118000"/>
              </a:lnSpc>
            </a:pPr>
            <a:r>
              <a:rPr lang="en-US" sz="2100" dirty="0">
                <a:latin typeface="Open Sans"/>
                <a:ea typeface="Open Sans"/>
                <a:cs typeface="Open Sans"/>
              </a:rPr>
              <a:t>Research-Related Infrastructure Programs (e.g., S06)</a:t>
            </a:r>
            <a:endParaRPr lang="en-US" sz="2400" dirty="0">
              <a:latin typeface="Open Sans"/>
              <a:ea typeface="Open Sans"/>
              <a:cs typeface="Open Sans"/>
            </a:endParaRPr>
          </a:p>
        </p:txBody>
      </p:sp>
      <p:cxnSp>
        <p:nvCxnSpPr>
          <p:cNvPr id="6" name="Straight Connector 5">
            <a:extLst>
              <a:ext uri="{FF2B5EF4-FFF2-40B4-BE49-F238E27FC236}">
                <a16:creationId xmlns:a16="http://schemas.microsoft.com/office/drawing/2014/main" id="{650CACB7-0BCE-4512-A639-FA672F81AE2E}"/>
              </a:ext>
              <a:ext uri="{C183D7F6-B498-43B3-948B-1728B52AA6E4}">
                <adec:decorative xmlns:adec="http://schemas.microsoft.com/office/drawing/2017/decorative" val="1"/>
              </a:ext>
            </a:extLst>
          </p:cNvPr>
          <p:cNvCxnSpPr>
            <a:cxnSpLocks/>
          </p:cNvCxnSpPr>
          <p:nvPr/>
        </p:nvCxnSpPr>
        <p:spPr>
          <a:xfrm>
            <a:off x="5749961" y="1726168"/>
            <a:ext cx="0" cy="3509862"/>
          </a:xfrm>
          <a:prstGeom prst="line">
            <a:avLst/>
          </a:prstGeom>
          <a:ln w="38100">
            <a:solidFill>
              <a:srgbClr val="20558A"/>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55F6743-F68E-467E-BDE5-12AAE09EE706}"/>
              </a:ext>
            </a:extLst>
          </p:cNvPr>
          <p:cNvSpPr txBox="1"/>
          <p:nvPr/>
        </p:nvSpPr>
        <p:spPr>
          <a:xfrm>
            <a:off x="2067069" y="6015338"/>
            <a:ext cx="7854664" cy="646331"/>
          </a:xfrm>
          <a:prstGeom prst="rect">
            <a:avLst/>
          </a:prstGeom>
          <a:solidFill>
            <a:srgbClr val="C9E6FB"/>
          </a:solidFill>
        </p:spPr>
        <p:txBody>
          <a:bodyPr wrap="square" t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See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hlinkClick r:id="rId3"/>
              </a:rPr>
              <a:t>Research Covered Under the Data Management &amp; Sharing Policy</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7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C12100B-74F3-451C-A272-54EC1774AC50}"/>
              </a:ext>
            </a:extLst>
          </p:cNvPr>
          <p:cNvSpPr>
            <a:spLocks noGrp="1"/>
          </p:cNvSpPr>
          <p:nvPr>
            <p:ph type="title"/>
          </p:nvPr>
        </p:nvSpPr>
        <p:spPr>
          <a:xfrm>
            <a:off x="-20" y="1683756"/>
            <a:ext cx="3701764" cy="2396359"/>
          </a:xfrm>
        </p:spPr>
        <p:txBody>
          <a:bodyPr anchor="b">
            <a:normAutofit/>
          </a:bodyPr>
          <a:lstStyle/>
          <a:p>
            <a:pPr algn="r"/>
            <a:r>
              <a:rPr lang="en-US" sz="3600" dirty="0">
                <a:solidFill>
                  <a:srgbClr val="FFFFFF"/>
                </a:solidFill>
                <a:latin typeface="Open Sans"/>
                <a:ea typeface="Open Sans"/>
                <a:cs typeface="Open Sans"/>
              </a:rPr>
              <a:t>Policy Requirements</a:t>
            </a:r>
            <a:endParaRPr lang="en-US" sz="3600" dirty="0">
              <a:solidFill>
                <a:srgbClr val="FFFFFF"/>
              </a:solidFill>
            </a:endParaRPr>
          </a:p>
        </p:txBody>
      </p:sp>
      <p:graphicFrame>
        <p:nvGraphicFramePr>
          <p:cNvPr id="20" name="Content Placeholder 1" descr="Submission of Plan and Compliance with Approved Plan">
            <a:extLst>
              <a:ext uri="{FF2B5EF4-FFF2-40B4-BE49-F238E27FC236}">
                <a16:creationId xmlns:a16="http://schemas.microsoft.com/office/drawing/2014/main" id="{217DC04F-E194-ADC7-7FF2-39CA1C0A551E}"/>
              </a:ext>
            </a:extLst>
          </p:cNvPr>
          <p:cNvGraphicFramePr>
            <a:graphicFrameLocks noGrp="1"/>
          </p:cNvGraphicFramePr>
          <p:nvPr>
            <p:ph idx="1"/>
            <p:extLst>
              <p:ext uri="{D42A27DB-BD31-4B8C-83A1-F6EECF244321}">
                <p14:modId xmlns:p14="http://schemas.microsoft.com/office/powerpoint/2010/main" val="2591406319"/>
              </p:ext>
            </p:extLst>
          </p:nvPr>
        </p:nvGraphicFramePr>
        <p:xfrm>
          <a:off x="4820751" y="746227"/>
          <a:ext cx="6666833" cy="5365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533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145f55b-83f8-4fcf-a351-87838bf097dc" xsi:nil="true"/>
    <lcf76f155ced4ddcb4097134ff3c332f xmlns="5990453b-a366-4db8-b1a1-e11880f9ba7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DD6E4AD92DAE4A96509A5049277B0D" ma:contentTypeVersion="13" ma:contentTypeDescription="Create a new document." ma:contentTypeScope="" ma:versionID="77c3f37a071506a751d21a8f09564fa2">
  <xsd:schema xmlns:xsd="http://www.w3.org/2001/XMLSchema" xmlns:xs="http://www.w3.org/2001/XMLSchema" xmlns:p="http://schemas.microsoft.com/office/2006/metadata/properties" xmlns:ns2="5990453b-a366-4db8-b1a1-e11880f9ba71" xmlns:ns3="6145f55b-83f8-4fcf-a351-87838bf097dc" targetNamespace="http://schemas.microsoft.com/office/2006/metadata/properties" ma:root="true" ma:fieldsID="2f28dec793aecf746662dd5a7b16f271" ns2:_="" ns3:_="">
    <xsd:import namespace="5990453b-a366-4db8-b1a1-e11880f9ba71"/>
    <xsd:import namespace="6145f55b-83f8-4fcf-a351-87838bf097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0453b-a366-4db8-b1a1-e11880f9ba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145f55b-83f8-4fcf-a351-87838bf097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118db4e-441d-42fb-bf5e-d497a3d29d54}" ma:internalName="TaxCatchAll" ma:showField="CatchAllData" ma:web="6145f55b-83f8-4fcf-a351-87838bf09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46BB0C-6012-465E-87C1-5EA49490DF4E}">
  <ds:schemaRefs>
    <ds:schemaRef ds:uri="http://purl.org/dc/dcmitype/"/>
    <ds:schemaRef ds:uri="http://schemas.microsoft.com/office/infopath/2007/PartnerControls"/>
    <ds:schemaRef ds:uri="http://purl.org/dc/elements/1.1/"/>
    <ds:schemaRef ds:uri="http://schemas.microsoft.com/office/2006/metadata/properties"/>
    <ds:schemaRef ds:uri="5990453b-a366-4db8-b1a1-e11880f9ba71"/>
    <ds:schemaRef ds:uri="http://schemas.microsoft.com/office/2006/documentManagement/types"/>
    <ds:schemaRef ds:uri="http://schemas.openxmlformats.org/package/2006/metadata/core-properties"/>
    <ds:schemaRef ds:uri="6145f55b-83f8-4fcf-a351-87838bf097dc"/>
    <ds:schemaRef ds:uri="http://www.w3.org/XML/1998/namespace"/>
    <ds:schemaRef ds:uri="http://purl.org/dc/terms/"/>
  </ds:schemaRefs>
</ds:datastoreItem>
</file>

<file path=customXml/itemProps2.xml><?xml version="1.0" encoding="utf-8"?>
<ds:datastoreItem xmlns:ds="http://schemas.openxmlformats.org/officeDocument/2006/customXml" ds:itemID="{51F27191-ABDC-4299-A52F-56C70890A158}">
  <ds:schemaRefs>
    <ds:schemaRef ds:uri="5990453b-a366-4db8-b1a1-e11880f9ba71"/>
    <ds:schemaRef ds:uri="6145f55b-83f8-4fcf-a351-87838bf09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12EE83-F210-45E0-89BC-4FE5AE9F1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1252</TotalTime>
  <Words>1770</Words>
  <Application>Microsoft Office PowerPoint</Application>
  <PresentationFormat>Widescreen</PresentationFormat>
  <Paragraphs>261</Paragraphs>
  <Slides>37</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Wingdings</vt:lpstr>
      <vt:lpstr>Open Sans Light ITALIC</vt:lpstr>
      <vt:lpstr>Open Sans ExtraBold</vt:lpstr>
      <vt:lpstr>Arial</vt:lpstr>
      <vt:lpstr>Open Sans Light</vt:lpstr>
      <vt:lpstr>Helvetica Neue</vt:lpstr>
      <vt:lpstr>Wingdings,Sans-Serif</vt:lpstr>
      <vt:lpstr>Calibri Light</vt:lpstr>
      <vt:lpstr>Open Sans</vt:lpstr>
      <vt:lpstr>Calibri</vt:lpstr>
      <vt:lpstr>Office Theme</vt:lpstr>
      <vt:lpstr>Custom Design</vt:lpstr>
      <vt:lpstr>Implementing the NIH Data Management and Sharing (DMS) Policy</vt:lpstr>
      <vt:lpstr>Policy Applicability</vt:lpstr>
      <vt:lpstr>NIH has a longstanding commitment to making the results of research available.</vt:lpstr>
      <vt:lpstr>Policy Effective Dates</vt:lpstr>
      <vt:lpstr>Scope of DMS Policy</vt:lpstr>
      <vt:lpstr>Potential Examples of Scientific Data</vt:lpstr>
      <vt:lpstr>Exclusions from the DMS Policy</vt:lpstr>
      <vt:lpstr>Activities Subject to the DMS Policy</vt:lpstr>
      <vt:lpstr>Policy Requirements</vt:lpstr>
      <vt:lpstr>Planning &amp; Budgeting</vt:lpstr>
      <vt:lpstr>Elements of a DMS Plan</vt:lpstr>
      <vt:lpstr>Format of a DMS Plan</vt:lpstr>
      <vt:lpstr>DMS Plan Submission</vt:lpstr>
      <vt:lpstr>DMS Plan Assessment</vt:lpstr>
      <vt:lpstr>Resolving Plan Issues Before Award</vt:lpstr>
      <vt:lpstr>Monitoring Compliance</vt:lpstr>
      <vt:lpstr>Data Management and Sharing Costs</vt:lpstr>
      <vt:lpstr>Submitting DMS Budgets</vt:lpstr>
      <vt:lpstr>Justifying DMS Budgets</vt:lpstr>
      <vt:lpstr>Sharing Scientific Data</vt:lpstr>
      <vt:lpstr>Finding and Selecting a Repository</vt:lpstr>
      <vt:lpstr>Finding and Selecting a Repository:  NIH &amp; Other Resources </vt:lpstr>
      <vt:lpstr>When should I share my data?</vt:lpstr>
      <vt:lpstr>Limitations on Sharing</vt:lpstr>
      <vt:lpstr>Additional Policies &amp; Expectations</vt:lpstr>
      <vt:lpstr> Is my research also subject to other NIH data sharing policies?  </vt:lpstr>
      <vt:lpstr>Harmonization: Research Subject to DMS and Genomic Data Sharing (GDS) Policies</vt:lpstr>
      <vt:lpstr>Protecting Privacy when Sharing Participant Data</vt:lpstr>
      <vt:lpstr>Best Practices for Protecting Privacy When Sharing Human Research Participant Data</vt:lpstr>
      <vt:lpstr>Factors to Consider: Type of Access</vt:lpstr>
      <vt:lpstr>Best Practices for Responsible Management and Sharing of AI/AN Participant Data</vt:lpstr>
      <vt:lpstr>Resources</vt:lpstr>
      <vt:lpstr>You Can Prepare Now</vt:lpstr>
      <vt:lpstr>Scientific Data Sharing Website</vt:lpstr>
      <vt:lpstr>Frequently Asked Questions</vt:lpstr>
      <vt:lpstr>Featured Webinars</vt:lpstr>
      <vt:lpstr>Stay in the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Dwyer</dc:creator>
  <cp:lastModifiedBy>Leonard, Michelle M</cp:lastModifiedBy>
  <cp:revision>3</cp:revision>
  <dcterms:created xsi:type="dcterms:W3CDTF">2017-11-13T14:56:05Z</dcterms:created>
  <dcterms:modified xsi:type="dcterms:W3CDTF">2022-12-07T14:45:41Z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0x010100EDDD6E4AD92DAE4A96509A5049277B0D</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