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8" r:id="rId3"/>
    <p:sldMasterId id="2147483672" r:id="rId4"/>
  </p:sldMasterIdLst>
  <p:notesMasterIdLst>
    <p:notesMasterId r:id="rId34"/>
  </p:notesMasterIdLst>
  <p:handoutMasterIdLst>
    <p:handoutMasterId r:id="rId35"/>
  </p:handoutMasterIdLst>
  <p:sldIdLst>
    <p:sldId id="304" r:id="rId5"/>
    <p:sldId id="363" r:id="rId6"/>
    <p:sldId id="351" r:id="rId7"/>
    <p:sldId id="355" r:id="rId8"/>
    <p:sldId id="311" r:id="rId9"/>
    <p:sldId id="312" r:id="rId10"/>
    <p:sldId id="346" r:id="rId11"/>
    <p:sldId id="349" r:id="rId12"/>
    <p:sldId id="347" r:id="rId13"/>
    <p:sldId id="334" r:id="rId14"/>
    <p:sldId id="345" r:id="rId15"/>
    <p:sldId id="350" r:id="rId16"/>
    <p:sldId id="335" r:id="rId17"/>
    <p:sldId id="306" r:id="rId18"/>
    <p:sldId id="333" r:id="rId19"/>
    <p:sldId id="331" r:id="rId20"/>
    <p:sldId id="359" r:id="rId21"/>
    <p:sldId id="336" r:id="rId22"/>
    <p:sldId id="353" r:id="rId23"/>
    <p:sldId id="354" r:id="rId24"/>
    <p:sldId id="348" r:id="rId25"/>
    <p:sldId id="352" r:id="rId26"/>
    <p:sldId id="361" r:id="rId27"/>
    <p:sldId id="356" r:id="rId28"/>
    <p:sldId id="357" r:id="rId29"/>
    <p:sldId id="358" r:id="rId30"/>
    <p:sldId id="360" r:id="rId31"/>
    <p:sldId id="362" r:id="rId32"/>
    <p:sldId id="34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BEEC"/>
    <a:srgbClr val="FFD243"/>
    <a:srgbClr val="A7D971"/>
    <a:srgbClr val="47CFFF"/>
    <a:srgbClr val="FF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8" autoAdjust="0"/>
    <p:restoredTop sz="81395" autoAdjust="0"/>
  </p:normalViewPr>
  <p:slideViewPr>
    <p:cSldViewPr snapToGrid="0">
      <p:cViewPr varScale="1">
        <p:scale>
          <a:sx n="108" d="100"/>
          <a:sy n="108" d="100"/>
        </p:scale>
        <p:origin x="-50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69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C55B6-EF47-4547-8CA2-7E7E67BB7C18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AEECC-C6BC-40E2-9E0B-95BFD5051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D693-D162-41CB-AEEE-33D7A30B1B98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514F8-D8AA-4F00-92DC-6553DD96A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8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4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</a:t>
            </a:r>
            <a:r>
              <a:rPr lang="en-US" baseline="0" dirty="0" smtClean="0"/>
              <a:t> 2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96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</a:t>
            </a:r>
            <a:r>
              <a:rPr lang="en-US" baseline="0" dirty="0" smtClean="0"/>
              <a:t> 2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45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</a:t>
            </a:r>
            <a:r>
              <a:rPr lang="en-US" baseline="0" dirty="0" smtClean="0"/>
              <a:t> 2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72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 1 min</a:t>
            </a:r>
          </a:p>
          <a:p>
            <a:r>
              <a:rPr lang="en-US" dirty="0" smtClean="0"/>
              <a:t>Terra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59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 1 min</a:t>
            </a:r>
          </a:p>
          <a:p>
            <a:r>
              <a:rPr lang="en-US" dirty="0" smtClean="0"/>
              <a:t>Terra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30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 1 min</a:t>
            </a:r>
          </a:p>
          <a:p>
            <a:r>
              <a:rPr lang="en-US" dirty="0" smtClean="0"/>
              <a:t>Gary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40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 1 min </a:t>
            </a:r>
          </a:p>
          <a:p>
            <a:r>
              <a:rPr lang="en-US" dirty="0" smtClean="0"/>
              <a:t>Gary or Chris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26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 1 min </a:t>
            </a:r>
          </a:p>
          <a:p>
            <a:r>
              <a:rPr lang="en-US" dirty="0" smtClean="0"/>
              <a:t>Gary or Chris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84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 1 min</a:t>
            </a:r>
          </a:p>
          <a:p>
            <a:r>
              <a:rPr lang="en-US" dirty="0" smtClean="0"/>
              <a:t>Terra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7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 1 min</a:t>
            </a:r>
          </a:p>
          <a:p>
            <a:r>
              <a:rPr lang="en-US" dirty="0" smtClean="0"/>
              <a:t>Terra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11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 1 min</a:t>
            </a:r>
          </a:p>
          <a:p>
            <a:r>
              <a:rPr lang="en-US" dirty="0" smtClean="0"/>
              <a:t>Terra</a:t>
            </a:r>
          </a:p>
          <a:p>
            <a:endParaRPr lang="en-US" dirty="0" smtClean="0"/>
          </a:p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374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 1 min</a:t>
            </a:r>
          </a:p>
          <a:p>
            <a:r>
              <a:rPr lang="en-US" dirty="0" smtClean="0"/>
              <a:t>Terra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11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</a:t>
            </a:r>
            <a:r>
              <a:rPr lang="en-US" baseline="0" dirty="0" smtClean="0"/>
              <a:t> 2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64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 1 min</a:t>
            </a:r>
          </a:p>
          <a:p>
            <a:r>
              <a:rPr lang="en-US" dirty="0" smtClean="0"/>
              <a:t>Terra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06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 1 min</a:t>
            </a:r>
          </a:p>
          <a:p>
            <a:r>
              <a:rPr lang="en-US" dirty="0" smtClean="0"/>
              <a:t>Terra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08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 1 min</a:t>
            </a:r>
          </a:p>
          <a:p>
            <a:r>
              <a:rPr lang="en-US" dirty="0" smtClean="0"/>
              <a:t>Terra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388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 1 min</a:t>
            </a:r>
          </a:p>
          <a:p>
            <a:r>
              <a:rPr lang="en-US" dirty="0" smtClean="0"/>
              <a:t>Terra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047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 1 min</a:t>
            </a:r>
          </a:p>
          <a:p>
            <a:r>
              <a:rPr lang="en-US" dirty="0" smtClean="0"/>
              <a:t>Terra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21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 1 min</a:t>
            </a:r>
          </a:p>
          <a:p>
            <a:r>
              <a:rPr lang="en-US" dirty="0" smtClean="0"/>
              <a:t>Terra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94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296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 permitting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1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 1 min</a:t>
            </a:r>
          </a:p>
          <a:p>
            <a:r>
              <a:rPr lang="en-US" dirty="0" smtClean="0"/>
              <a:t>Terra</a:t>
            </a:r>
          </a:p>
          <a:p>
            <a:endParaRPr lang="en-US" dirty="0" smtClean="0"/>
          </a:p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05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 1 min</a:t>
            </a:r>
          </a:p>
          <a:p>
            <a:r>
              <a:rPr lang="en-US" dirty="0" smtClean="0"/>
              <a:t>Terra</a:t>
            </a:r>
          </a:p>
          <a:p>
            <a:endParaRPr lang="en-US" dirty="0" smtClean="0"/>
          </a:p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37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 1 min</a:t>
            </a:r>
          </a:p>
          <a:p>
            <a:r>
              <a:rPr lang="en-US" dirty="0" smtClean="0"/>
              <a:t>Gary</a:t>
            </a:r>
          </a:p>
          <a:p>
            <a:endParaRPr lang="en-US" dirty="0" smtClean="0"/>
          </a:p>
          <a:p>
            <a:r>
              <a:rPr lang="en-US" dirty="0" smtClean="0"/>
              <a:t>Example: Promotional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63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 1 min</a:t>
            </a:r>
          </a:p>
          <a:p>
            <a:r>
              <a:rPr lang="en-US" dirty="0" smtClean="0"/>
              <a:t>Gary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84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</a:t>
            </a:r>
            <a:r>
              <a:rPr lang="en-US" baseline="0" dirty="0" smtClean="0"/>
              <a:t> 2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5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</a:t>
            </a:r>
            <a:r>
              <a:rPr lang="en-US" baseline="0" dirty="0" smtClean="0"/>
              <a:t> 2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46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Time:</a:t>
            </a:r>
            <a:r>
              <a:rPr lang="en-US" baseline="0" dirty="0" smtClean="0"/>
              <a:t> 2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514F8-D8AA-4F00-92DC-6553DD96A9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23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2575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9621"/>
            <a:ext cx="10515600" cy="1191068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82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45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650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65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867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28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60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35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>
              <a:defRPr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>
              <a:defRPr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>
              <a:defRPr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>
              <a:defRPr>
                <a:solidFill>
                  <a:schemeClr val="bg1"/>
                </a:solidFill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097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85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86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184825" y="-99021"/>
            <a:ext cx="590306" cy="665080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4584" y="203380"/>
            <a:ext cx="356938" cy="24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4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829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078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945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09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2" t="3" r="-4" b="-71"/>
          <a:stretch/>
        </p:blipFill>
        <p:spPr>
          <a:xfrm>
            <a:off x="-38500" y="4"/>
            <a:ext cx="12301087" cy="686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3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1182594" y="-99021"/>
            <a:ext cx="590306" cy="665080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2353" y="203380"/>
            <a:ext cx="356938" cy="24131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225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222146" y="-99021"/>
            <a:ext cx="590306" cy="665080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1905" y="203380"/>
            <a:ext cx="356938" cy="24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9" r:id="rId2"/>
    <p:sldLayoutId id="21474836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1182594" y="-99021"/>
            <a:ext cx="590306" cy="665080"/>
          </a:xfrm>
          <a:prstGeom prst="rect">
            <a:avLst/>
          </a:prstGeom>
          <a:solidFill>
            <a:srgbClr val="002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2353" y="203380"/>
            <a:ext cx="356938" cy="24131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90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ufl.edu/dsp/proposals/budgeting/direct-cost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nistrativememo.ufl.edu/2019/02/your-responsibilities-regarding-the-disclosure-of-activities-involving-foreign-entitie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66842"/>
            <a:ext cx="12192000" cy="4768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ndara" panose="020E0502030303020204" pitchFamily="34" charset="0"/>
              </a:rPr>
              <a:t>DSP </a:t>
            </a:r>
            <a:r>
              <a:rPr lang="en-US" sz="4400" b="1" dirty="0" smtClean="0">
                <a:latin typeface="Candara" panose="020E0502030303020204" pitchFamily="34" charset="0"/>
              </a:rPr>
              <a:t>Update</a:t>
            </a:r>
          </a:p>
          <a:p>
            <a:endParaRPr lang="en-US" sz="3600" b="1" dirty="0">
              <a:latin typeface="Candara" panose="020E0502030303020204" pitchFamily="34" charset="0"/>
            </a:endParaRPr>
          </a:p>
          <a:p>
            <a:pPr lvl="1"/>
            <a:r>
              <a:rPr lang="en-US" sz="3600" dirty="0" smtClean="0"/>
              <a:t>USDA F&amp;A &amp; Match</a:t>
            </a:r>
          </a:p>
          <a:p>
            <a:pPr lvl="1"/>
            <a:r>
              <a:rPr lang="en-US" sz="3600" dirty="0" smtClean="0">
                <a:hlinkClick r:id="rId3"/>
              </a:rPr>
              <a:t>Equipment Rental</a:t>
            </a:r>
            <a:endParaRPr lang="en-US" sz="3600" dirty="0" smtClean="0"/>
          </a:p>
          <a:p>
            <a:pPr lvl="1"/>
            <a:r>
              <a:rPr lang="en-US" sz="3600" dirty="0" smtClean="0"/>
              <a:t>Staffing Update</a:t>
            </a:r>
          </a:p>
          <a:p>
            <a:pPr lvl="1"/>
            <a:r>
              <a:rPr lang="en-US" sz="3600" dirty="0"/>
              <a:t>NIH Salary Cap </a:t>
            </a:r>
            <a:endParaRPr lang="en-US" sz="3600" dirty="0" smtClean="0"/>
          </a:p>
          <a:p>
            <a:pPr lvl="1"/>
            <a:r>
              <a:rPr lang="en-US" sz="3600" dirty="0" smtClean="0"/>
              <a:t>UFIRST Enhancement Release</a:t>
            </a:r>
            <a:endParaRPr lang="en-US" sz="3600" dirty="0" smtClean="0">
              <a:hlinkClick r:id="rId3"/>
            </a:endParaRPr>
          </a:p>
          <a:p>
            <a:endParaRPr lang="en-US" sz="3600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203051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432" y="595947"/>
            <a:ext cx="9753092" cy="509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30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96" y="522185"/>
            <a:ext cx="7487412" cy="537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52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332" y="281347"/>
            <a:ext cx="8769335" cy="629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59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mean for UF research?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5039591"/>
          </a:xfrm>
        </p:spPr>
        <p:txBody>
          <a:bodyPr>
            <a:noAutofit/>
          </a:bodyPr>
          <a:lstStyle/>
          <a:p>
            <a:r>
              <a:rPr lang="en-US" sz="3200" dirty="0" smtClean="0"/>
              <a:t>Increasing awareness of required disclosures:</a:t>
            </a:r>
          </a:p>
          <a:p>
            <a:pPr lvl="1"/>
            <a:r>
              <a:rPr lang="en-US" sz="3200" dirty="0" smtClean="0"/>
              <a:t>Disclose to sponsors </a:t>
            </a:r>
            <a:r>
              <a:rPr lang="en-US" sz="3200" dirty="0" smtClean="0">
                <a:sym typeface="Wingdings" panose="05000000000000000000" pitchFamily="2" charset="2"/>
              </a:rPr>
              <a:t></a:t>
            </a:r>
            <a:r>
              <a:rPr lang="en-US" sz="3200" dirty="0" smtClean="0"/>
              <a:t> “other support” and “foreign components” in proposals and annual reports</a:t>
            </a:r>
          </a:p>
          <a:p>
            <a:pPr lvl="1"/>
            <a:r>
              <a:rPr lang="en-US" sz="3200" dirty="0" smtClean="0"/>
              <a:t>Disclose to UF </a:t>
            </a:r>
            <a:r>
              <a:rPr lang="en-US" sz="3200" dirty="0" smtClean="0">
                <a:sym typeface="Wingdings" panose="05000000000000000000" pitchFamily="2" charset="2"/>
              </a:rPr>
              <a:t> A</a:t>
            </a:r>
            <a:r>
              <a:rPr lang="en-US" sz="3200" dirty="0" smtClean="0"/>
              <a:t>ctivities and Interests</a:t>
            </a:r>
          </a:p>
          <a:p>
            <a:r>
              <a:rPr lang="en-US" sz="3200" dirty="0" smtClean="0"/>
              <a:t>Heightened scrutiny of activities with partners in </a:t>
            </a:r>
            <a:br>
              <a:rPr lang="en-US" sz="3200" dirty="0" smtClean="0"/>
            </a:br>
            <a:r>
              <a:rPr lang="en-US" sz="3200" dirty="0" smtClean="0"/>
              <a:t>high risk countries</a:t>
            </a:r>
          </a:p>
          <a:p>
            <a:r>
              <a:rPr lang="en-US" sz="3200" dirty="0" smtClean="0"/>
              <a:t>Certain activities with foreign governments </a:t>
            </a:r>
            <a:r>
              <a:rPr lang="en-US" sz="3200" b="1" i="1" dirty="0" smtClean="0"/>
              <a:t>might</a:t>
            </a:r>
            <a:r>
              <a:rPr lang="en-US" sz="3200" dirty="0" smtClean="0"/>
              <a:t> have negative implications for U.S. grant funding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0047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 Admin Memo</a:t>
            </a:r>
            <a:endParaRPr lang="en-US" dirty="0"/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286" y="1407522"/>
            <a:ext cx="5933465" cy="517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51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Activities &amp; Interests to disclose?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5102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2D050"/>
                </a:solidFill>
              </a:rPr>
              <a:t>Work, positions, and financial interests that fall outside regular job duties for UF.</a:t>
            </a:r>
          </a:p>
          <a:p>
            <a:r>
              <a:rPr lang="en-US" dirty="0"/>
              <a:t>Consulting, Employment, Contractual </a:t>
            </a:r>
            <a:r>
              <a:rPr lang="en-US" dirty="0" smtClean="0"/>
              <a:t>Relationship</a:t>
            </a:r>
            <a:endParaRPr lang="en-US" dirty="0"/>
          </a:p>
          <a:p>
            <a:r>
              <a:rPr lang="en-US" dirty="0"/>
              <a:t>Business Owner, Officer, Board Member, etc.</a:t>
            </a:r>
          </a:p>
          <a:p>
            <a:r>
              <a:rPr lang="en-US" dirty="0"/>
              <a:t>Speaking and Advisory </a:t>
            </a:r>
            <a:r>
              <a:rPr lang="en-US" dirty="0" smtClean="0"/>
              <a:t>Boards</a:t>
            </a:r>
            <a:endParaRPr lang="en-US" dirty="0"/>
          </a:p>
          <a:p>
            <a:r>
              <a:rPr lang="en-US" dirty="0"/>
              <a:t>Writing, Editing, </a:t>
            </a:r>
            <a:r>
              <a:rPr lang="en-US" dirty="0" smtClean="0"/>
              <a:t>Publishing</a:t>
            </a:r>
            <a:endParaRPr lang="en-US" dirty="0"/>
          </a:p>
          <a:p>
            <a:r>
              <a:rPr lang="en-US" dirty="0"/>
              <a:t>Time </a:t>
            </a:r>
            <a:r>
              <a:rPr lang="en-US" dirty="0" smtClean="0"/>
              <a:t>commitment</a:t>
            </a:r>
            <a:endParaRPr lang="en-US" dirty="0"/>
          </a:p>
          <a:p>
            <a:r>
              <a:rPr lang="en-US" dirty="0"/>
              <a:t>Involves other UF Personnel or </a:t>
            </a:r>
            <a:r>
              <a:rPr lang="en-US" dirty="0" smtClean="0"/>
              <a:t>Students</a:t>
            </a:r>
            <a:endParaRPr lang="en-US" dirty="0"/>
          </a:p>
          <a:p>
            <a:r>
              <a:rPr lang="en-US" dirty="0"/>
              <a:t>Outside </a:t>
            </a:r>
            <a:r>
              <a:rPr lang="en-US" dirty="0" smtClean="0"/>
              <a:t>Teaching/Research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449" y="2222807"/>
            <a:ext cx="2346935" cy="351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6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you can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3962"/>
            <a:ext cx="10778836" cy="5564038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sz="3200" dirty="0" smtClean="0"/>
              <a:t>You often are in the best position to know what’s </a:t>
            </a:r>
            <a:br>
              <a:rPr lang="en-US" sz="3200" dirty="0" smtClean="0"/>
            </a:br>
            <a:r>
              <a:rPr lang="en-US" sz="3200" dirty="0" smtClean="0"/>
              <a:t>going on in your departments! If you see something, say something. </a:t>
            </a:r>
            <a:endParaRPr lang="en-US" dirty="0" smtClean="0"/>
          </a:p>
          <a:p>
            <a:pPr lvl="1">
              <a:spcAft>
                <a:spcPts val="1800"/>
              </a:spcAft>
            </a:pPr>
            <a:r>
              <a:rPr lang="en-US" dirty="0" smtClean="0"/>
              <a:t>Have they disclosed? How do you know?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Frequent foreign travel?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Visitors in your lab?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Gmail emails?  </a:t>
            </a:r>
          </a:p>
          <a:p>
            <a:r>
              <a:rPr lang="en-US" sz="3200" dirty="0" smtClean="0"/>
              <a:t>“When you hear hoof beats think of horses not zebras.” </a:t>
            </a:r>
            <a:br>
              <a:rPr lang="en-US" sz="3200" dirty="0" smtClean="0"/>
            </a:br>
            <a:r>
              <a:rPr lang="en-US" sz="3200" dirty="0" smtClean="0"/>
              <a:t>But think of zebras too. </a:t>
            </a:r>
          </a:p>
          <a:p>
            <a:r>
              <a:rPr lang="en-US" sz="3200" dirty="0" smtClean="0"/>
              <a:t>Contact your Chair, Associate Dean, or DRCGS!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610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Other Support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2098"/>
            <a:ext cx="10778836" cy="4735902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They call it clarifying but…</a:t>
            </a:r>
            <a:endParaRPr lang="en-US" sz="3200" b="1" dirty="0" smtClean="0">
              <a:solidFill>
                <a:srgbClr val="FFC000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3200" dirty="0" smtClean="0"/>
              <a:t>Federal agency interpretation of “support” is much more broad than just sponsored projects as previously interpreted</a:t>
            </a:r>
          </a:p>
          <a:p>
            <a:pPr>
              <a:spcAft>
                <a:spcPts val="1800"/>
              </a:spcAft>
            </a:pPr>
            <a:r>
              <a:rPr lang="en-US" sz="3200" dirty="0" smtClean="0"/>
              <a:t>Generally includes any support not just cash to operate and disseminate</a:t>
            </a:r>
          </a:p>
          <a:p>
            <a:pPr>
              <a:spcAft>
                <a:spcPts val="1800"/>
              </a:spcAft>
            </a:pPr>
            <a:r>
              <a:rPr lang="en-US" sz="3200" dirty="0" smtClean="0"/>
              <a:t>Failure to disclose is fraud</a:t>
            </a:r>
          </a:p>
          <a:p>
            <a:pPr>
              <a:spcAft>
                <a:spcPts val="1800"/>
              </a:spcAft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5936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Sponsor are changing their Other/Current &amp; Pending Support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8623"/>
            <a:ext cx="10515600" cy="4250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Must disclose all support received. This includes: </a:t>
            </a:r>
          </a:p>
          <a:p>
            <a:pPr lvl="1"/>
            <a:r>
              <a:rPr lang="en-US" sz="2800" dirty="0" smtClean="0"/>
              <a:t>Sponsored funding</a:t>
            </a:r>
          </a:p>
          <a:p>
            <a:pPr lvl="1"/>
            <a:r>
              <a:rPr lang="en-US" sz="2800" dirty="0" smtClean="0"/>
              <a:t>Gifts supporting your UF activities</a:t>
            </a:r>
          </a:p>
          <a:p>
            <a:pPr lvl="1"/>
            <a:r>
              <a:rPr lang="en-US" sz="2800" dirty="0" smtClean="0"/>
              <a:t>Students, postdocs, or visiting scholars working with you at UF who are paid or supported by a non-UF entity</a:t>
            </a:r>
          </a:p>
          <a:p>
            <a:pPr lvl="1"/>
            <a:r>
              <a:rPr lang="en-US" sz="2800" dirty="0" smtClean="0"/>
              <a:t>Salary, stipend, honoraria, expense reimbursements, directly paid travel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Doesn’t fit easily into the sponsors’ current forms</a:t>
            </a:r>
            <a:endParaRPr lang="en-US" sz="2800" b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0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 Other Support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9" y="1330928"/>
            <a:ext cx="11075661" cy="1295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973" y="2801282"/>
            <a:ext cx="9070298" cy="390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9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34" y="968489"/>
            <a:ext cx="7749370" cy="4593215"/>
          </a:xfrm>
        </p:spPr>
        <p:txBody>
          <a:bodyPr>
            <a:normAutofit/>
          </a:bodyPr>
          <a:lstStyle/>
          <a:p>
            <a:pPr algn="ctr">
              <a:spcBef>
                <a:spcPts val="1800"/>
              </a:spcBef>
            </a:pPr>
            <a:r>
              <a:rPr lang="en-US" b="1" dirty="0" smtClean="0">
                <a:latin typeface="Candara" panose="020E0502030303020204" pitchFamily="34" charset="0"/>
              </a:rPr>
              <a:t>Activities &amp; Interests Reporting</a:t>
            </a:r>
            <a:br>
              <a:rPr lang="en-US" b="1" dirty="0" smtClean="0">
                <a:latin typeface="Candara" panose="020E0502030303020204" pitchFamily="34" charset="0"/>
              </a:rPr>
            </a:br>
            <a:r>
              <a:rPr lang="en-US" b="1" dirty="0" smtClean="0">
                <a:latin typeface="Candara" panose="020E0502030303020204" pitchFamily="34" charset="0"/>
              </a:rPr>
              <a:t>AND</a:t>
            </a:r>
            <a:br>
              <a:rPr lang="en-US" b="1" dirty="0" smtClean="0">
                <a:latin typeface="Candara" panose="020E0502030303020204" pitchFamily="34" charset="0"/>
              </a:rPr>
            </a:br>
            <a:r>
              <a:rPr lang="en-US" b="1" dirty="0" smtClean="0">
                <a:latin typeface="Candara" panose="020E0502030303020204" pitchFamily="34" charset="0"/>
              </a:rPr>
              <a:t>Grants </a:t>
            </a:r>
            <a:r>
              <a:rPr lang="en-US" dirty="0" smtClean="0"/>
              <a:t>Other Support</a:t>
            </a:r>
            <a:endParaRPr lang="en-US" sz="1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016138"/>
            <a:ext cx="79184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dirty="0" smtClean="0">
                <a:solidFill>
                  <a:prstClr val="white"/>
                </a:solidFill>
                <a:latin typeface="Candara" panose="020E0502030303020204" pitchFamily="34" charset="0"/>
              </a:rPr>
              <a:t>Stephanie Gray, Assistant Vice President for Research</a:t>
            </a:r>
          </a:p>
          <a:p>
            <a:pPr lvl="0" algn="ctr"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April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18, 2019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66513" y="0"/>
            <a:ext cx="200297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18468" y="0"/>
            <a:ext cx="97281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398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NSF Current &amp; Pending Support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340" y="1690688"/>
            <a:ext cx="9470667" cy="435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11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855" y="1690687"/>
            <a:ext cx="9014289" cy="4934955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DOD Current &amp; Pending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076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843" y="365125"/>
            <a:ext cx="11113957" cy="1325563"/>
          </a:xfrm>
        </p:spPr>
        <p:txBody>
          <a:bodyPr/>
          <a:lstStyle/>
          <a:p>
            <a:r>
              <a:rPr lang="en-US" dirty="0" smtClean="0"/>
              <a:t>Other changes &amp; clarifications from Sponsors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1625"/>
            <a:ext cx="10515600" cy="27070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For NIH, applications &amp; RPPRs require “foreign component”</a:t>
            </a:r>
          </a:p>
          <a:p>
            <a:pPr lvl="1"/>
            <a:r>
              <a:rPr lang="en-US" sz="2800" dirty="0" smtClean="0"/>
              <a:t>Performance of any significant scientific element of a project outside of the U.S., whether or not grant funds are expended</a:t>
            </a:r>
          </a:p>
          <a:p>
            <a:pPr lvl="1"/>
            <a:r>
              <a:rPr lang="en-US" sz="2800" dirty="0" smtClean="0"/>
              <a:t>Includes things like “deemed” export. NIH re-affirmed that non-US citizens working in the US is the same as a “foreign” component.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809" t="20772"/>
          <a:stretch/>
        </p:blipFill>
        <p:spPr>
          <a:xfrm>
            <a:off x="3928153" y="3799841"/>
            <a:ext cx="7316638" cy="3058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843" y="4382218"/>
            <a:ext cx="30899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Update on your RPPR!!</a:t>
            </a:r>
            <a:endParaRPr lang="en-US" sz="3600" b="1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636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843" y="365125"/>
            <a:ext cx="11113957" cy="1325563"/>
          </a:xfrm>
        </p:spPr>
        <p:txBody>
          <a:bodyPr/>
          <a:lstStyle/>
          <a:p>
            <a:r>
              <a:rPr lang="en-US" dirty="0" smtClean="0"/>
              <a:t>UFIRST &amp; UF support for International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1625"/>
            <a:ext cx="10515600" cy="5009058"/>
          </a:xfrm>
        </p:spPr>
        <p:txBody>
          <a:bodyPr>
            <a:noAutofit/>
          </a:bodyPr>
          <a:lstStyle/>
          <a:p>
            <a:r>
              <a:rPr lang="en-US" dirty="0" smtClean="0"/>
              <a:t>Expanded UF questions launched this spring</a:t>
            </a:r>
          </a:p>
          <a:p>
            <a:r>
              <a:rPr lang="en-US" sz="2800" dirty="0" smtClean="0"/>
              <a:t>To identify projects where UF is implementing programs abroad</a:t>
            </a:r>
          </a:p>
          <a:p>
            <a:pPr lvl="1"/>
            <a:r>
              <a:rPr lang="en-US" dirty="0" smtClean="0"/>
              <a:t>More support for services execution</a:t>
            </a:r>
            <a:endParaRPr lang="en-US" dirty="0"/>
          </a:p>
          <a:p>
            <a:pPr lvl="1"/>
            <a:r>
              <a:rPr lang="en-US" dirty="0" smtClean="0"/>
              <a:t>More detailed review of  on the ground programs where execution and implementation is higher risk</a:t>
            </a:r>
            <a:endParaRPr lang="en-US" dirty="0"/>
          </a:p>
          <a:p>
            <a:pPr marL="457200" lvl="1" indent="0">
              <a:buNone/>
            </a:pPr>
            <a:endParaRPr lang="en-US" sz="3200" b="1" dirty="0" smtClean="0">
              <a:solidFill>
                <a:srgbClr val="FFC000"/>
              </a:solidFill>
            </a:endParaRPr>
          </a:p>
          <a:p>
            <a:pPr marL="457200" lvl="1" indent="0">
              <a:buNone/>
            </a:pPr>
            <a:endParaRPr lang="en-US" sz="3200" b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64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843" y="365125"/>
            <a:ext cx="11113957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Increased UF support for international activities performed under UF sponsored programs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24" y="1690688"/>
            <a:ext cx="9626935" cy="467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40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843" y="365125"/>
            <a:ext cx="11113957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Increased UF support for international activities performed under UF sponsored programs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58" y="1690688"/>
            <a:ext cx="10590487" cy="405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55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843" y="365125"/>
            <a:ext cx="11113957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Increased UF support for international activities performed under UF sponsored programs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44" y="2225525"/>
            <a:ext cx="10663356" cy="301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66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843" y="365125"/>
            <a:ext cx="11113957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Visiting Persons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571625"/>
            <a:ext cx="10515600" cy="50090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Persons unpaid in UF labs is great free work, but….</a:t>
            </a:r>
          </a:p>
          <a:p>
            <a:pPr lvl="1"/>
            <a:r>
              <a:rPr lang="en-US" sz="2800" dirty="0" smtClean="0"/>
              <a:t>Have they been vetted?</a:t>
            </a:r>
          </a:p>
          <a:p>
            <a:pPr lvl="1"/>
            <a:r>
              <a:rPr lang="en-US" sz="2800" dirty="0" smtClean="0"/>
              <a:t>Who is paying for them to be here?</a:t>
            </a:r>
          </a:p>
          <a:p>
            <a:pPr lvl="1"/>
            <a:r>
              <a:rPr lang="en-US" sz="2800" dirty="0" smtClean="0"/>
              <a:t>What are they taking back?</a:t>
            </a:r>
          </a:p>
          <a:p>
            <a:pPr lvl="1"/>
            <a:endParaRPr lang="en-US" sz="2800" dirty="0"/>
          </a:p>
          <a:p>
            <a:pPr marL="457200" lvl="1" indent="0">
              <a:buNone/>
            </a:pPr>
            <a:r>
              <a:rPr lang="en-US" sz="2800" dirty="0" smtClean="0"/>
              <a:t>If concerns, UFIC &amp; DRCGS can help!</a:t>
            </a:r>
            <a:endParaRPr lang="en-US" sz="2800" dirty="0"/>
          </a:p>
          <a:p>
            <a:pPr marL="457200" lvl="1" indent="0">
              <a:buNone/>
            </a:pPr>
            <a:endParaRPr lang="en-US" sz="3200" b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843" y="365125"/>
            <a:ext cx="11113957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…we know what you know…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58112" y="2744002"/>
            <a:ext cx="5851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</a:rPr>
              <a:t>But it’s a moving target</a:t>
            </a:r>
            <a:endParaRPr lang="en-US" sz="1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764" y="2721049"/>
            <a:ext cx="110240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latin typeface="Candara" panose="020E0502030303020204" pitchFamily="34" charset="0"/>
              </a:rPr>
              <a:t>Questions?</a:t>
            </a:r>
            <a:endParaRPr lang="en-US" sz="8800" b="1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912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045" y="2196851"/>
            <a:ext cx="79184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dirty="0" smtClean="0">
                <a:solidFill>
                  <a:prstClr val="white"/>
                </a:solidFill>
                <a:latin typeface="Candara" panose="020E0502030303020204" pitchFamily="34" charset="0"/>
              </a:rPr>
              <a:t>Credit also to:</a:t>
            </a:r>
          </a:p>
          <a:p>
            <a:pPr lvl="0" algn="ctr"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2800" dirty="0" smtClean="0">
                <a:solidFill>
                  <a:prstClr val="white"/>
                </a:solidFill>
                <a:latin typeface="Candara" panose="020E0502030303020204" pitchFamily="34" charset="0"/>
              </a:rPr>
              <a:t>Gary </a:t>
            </a:r>
            <a:r>
              <a:rPr lang="en-US" sz="2800" dirty="0" err="1" smtClean="0">
                <a:solidFill>
                  <a:prstClr val="white"/>
                </a:solidFill>
                <a:latin typeface="Candara" panose="020E0502030303020204" pitchFamily="34" charset="0"/>
              </a:rPr>
              <a:t>Wimsett</a:t>
            </a:r>
            <a:endParaRPr lang="en-US" sz="2800" dirty="0" smtClean="0">
              <a:solidFill>
                <a:prstClr val="white"/>
              </a:solidFill>
              <a:latin typeface="Candara" panose="020E0502030303020204" pitchFamily="34" charset="0"/>
            </a:endParaRPr>
          </a:p>
          <a:p>
            <a:pPr lvl="0" algn="ctr"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Terra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DuBois</a:t>
            </a:r>
          </a:p>
          <a:p>
            <a:pPr lvl="0" algn="ctr">
              <a:defRPr/>
            </a:pPr>
            <a:r>
              <a:rPr lang="en-US" sz="2800" dirty="0" smtClean="0">
                <a:solidFill>
                  <a:prstClr val="white"/>
                </a:solidFill>
                <a:latin typeface="Candara" panose="020E0502030303020204" pitchFamily="34" charset="0"/>
              </a:rPr>
              <a:t>Chris Hass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2800" baseline="0" dirty="0" smtClean="0">
                <a:solidFill>
                  <a:prstClr val="white"/>
                </a:solidFill>
                <a:latin typeface="Candara" panose="020E0502030303020204" pitchFamily="34" charset="0"/>
              </a:rPr>
              <a:t>Gwynn</a:t>
            </a:r>
            <a:r>
              <a:rPr lang="en-US" sz="2800" dirty="0" smtClean="0">
                <a:solidFill>
                  <a:prstClr val="white"/>
                </a:solidFill>
                <a:latin typeface="Candara" panose="020E0502030303020204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Candara" panose="020E0502030303020204" pitchFamily="34" charset="0"/>
              </a:rPr>
              <a:t>Cadwallader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66513" y="0"/>
            <a:ext cx="200297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18468" y="0"/>
            <a:ext cx="97281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1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4838" y="1897048"/>
            <a:ext cx="73328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prstClr val="white"/>
                </a:solidFill>
                <a:latin typeface="Candara" panose="020E0502030303020204" pitchFamily="34" charset="0"/>
              </a:rPr>
              <a:t>Key Principles</a:t>
            </a:r>
          </a:p>
          <a:p>
            <a:pPr marL="514350" lvl="0" indent="-514350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prstClr val="white"/>
                </a:solidFill>
                <a:latin typeface="Candara" panose="020E0502030303020204" pitchFamily="34" charset="0"/>
              </a:rPr>
              <a:t>Current Landscape</a:t>
            </a:r>
          </a:p>
          <a:p>
            <a:pPr marL="514350" lvl="0" indent="-514350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prstClr val="white"/>
                </a:solidFill>
                <a:latin typeface="Candara" panose="020E0502030303020204" pitchFamily="34" charset="0"/>
              </a:rPr>
              <a:t>Activities &amp; Interests</a:t>
            </a:r>
          </a:p>
          <a:p>
            <a:pPr marL="514350" lvl="0" indent="-514350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prstClr val="white"/>
                </a:solidFill>
                <a:latin typeface="Candara" panose="020E0502030303020204" pitchFamily="34" charset="0"/>
              </a:rPr>
              <a:t>Changes/Clarifications in Agency Requirements</a:t>
            </a:r>
          </a:p>
          <a:p>
            <a:pPr marL="514350" lvl="0" indent="-514350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prstClr val="white"/>
                </a:solidFill>
                <a:latin typeface="Candara" panose="020E0502030303020204" pitchFamily="34" charset="0"/>
              </a:rPr>
              <a:t>UFIRST Changes regarding International Activities – DRCGS support</a:t>
            </a:r>
          </a:p>
          <a:p>
            <a:pPr marL="514350" lvl="0" indent="-514350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prstClr val="white"/>
                </a:solidFill>
                <a:latin typeface="Candara" panose="020E0502030303020204" pitchFamily="34" charset="0"/>
              </a:rPr>
              <a:t>Visiting Persons</a:t>
            </a:r>
          </a:p>
          <a:p>
            <a:pPr lvl="0" algn="ctr">
              <a:defRPr/>
            </a:pPr>
            <a:endParaRPr lang="en-US" sz="2800" dirty="0" smtClean="0">
              <a:solidFill>
                <a:prstClr val="white"/>
              </a:solidFill>
              <a:latin typeface="Candara" panose="020E0502030303020204" pitchFamily="34" charset="0"/>
            </a:endParaRPr>
          </a:p>
          <a:p>
            <a:pPr lvl="0" algn="ctr"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66513" y="0"/>
            <a:ext cx="200297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18468" y="0"/>
            <a:ext cx="97281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will cover…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21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Key Principles?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567543"/>
            <a:ext cx="7370135" cy="4609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92D050"/>
                </a:solidFill>
              </a:rPr>
              <a:t>UF is an institution of public trust. </a:t>
            </a:r>
            <a:endParaRPr lang="en-US" sz="3600" b="1" dirty="0" smtClean="0">
              <a:solidFill>
                <a:srgbClr val="92D050"/>
              </a:solidFill>
            </a:endParaRPr>
          </a:p>
          <a:p>
            <a:r>
              <a:rPr lang="en-US" dirty="0" smtClean="0"/>
              <a:t>Employees must respect that status and conduct their affairs in ways that will not compromise the integrity of the University or that trust. As a reviewer, you have a role. 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Common </a:t>
            </a:r>
            <a:r>
              <a:rPr lang="en-US" dirty="0"/>
              <a:t>sense must prevail in the interpretation of COI policies. 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What </a:t>
            </a:r>
            <a:r>
              <a:rPr lang="en-US" dirty="0"/>
              <a:t>to disclose? 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917" y="1495876"/>
            <a:ext cx="3168502" cy="475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7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I be mindful of?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1" y="1567543"/>
            <a:ext cx="8115300" cy="4609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92D050"/>
                </a:solidFill>
              </a:rPr>
              <a:t>Primary loyalty must be to UF. 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Employees do not have a “given” </a:t>
            </a:r>
            <a:r>
              <a:rPr lang="en-US" dirty="0"/>
              <a:t>right to engage in outside activities. </a:t>
            </a:r>
            <a:r>
              <a:rPr lang="en-US" dirty="0" smtClean="0"/>
              <a:t>Saying </a:t>
            </a:r>
            <a:r>
              <a:rPr lang="en-US" b="1" dirty="0" smtClean="0"/>
              <a:t>NO</a:t>
            </a:r>
            <a:r>
              <a:rPr lang="en-US" dirty="0" smtClean="0"/>
              <a:t> is an option.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It’s </a:t>
            </a:r>
            <a:r>
              <a:rPr lang="en-US" dirty="0"/>
              <a:t>not just conflicts of interest. Conflicts of commitment are important and there are as many scenarios as there are employees. 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A </a:t>
            </a:r>
            <a:r>
              <a:rPr lang="en-US" dirty="0"/>
              <a:t>series of allowable activities can add up to a conflict of commitment. </a:t>
            </a:r>
            <a:r>
              <a:rPr lang="en-US" dirty="0" smtClean="0"/>
              <a:t>Expert </a:t>
            </a:r>
            <a:r>
              <a:rPr lang="en-US" dirty="0"/>
              <a:t>witness </a:t>
            </a:r>
            <a:r>
              <a:rPr lang="en-US" dirty="0" smtClean="0"/>
              <a:t>services can be an example of this.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6" t="2698" r="11345" b="562"/>
          <a:stretch/>
        </p:blipFill>
        <p:spPr>
          <a:xfrm>
            <a:off x="9211742" y="1567543"/>
            <a:ext cx="2560092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920" y="493640"/>
            <a:ext cx="9700159" cy="587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90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073" y="550796"/>
            <a:ext cx="6915854" cy="575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28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608" y="861071"/>
            <a:ext cx="9038784" cy="513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293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826</Words>
  <Application>Microsoft Office PowerPoint</Application>
  <PresentationFormat>Custom</PresentationFormat>
  <Paragraphs>179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1_Custom Design</vt:lpstr>
      <vt:lpstr>1_Office Theme</vt:lpstr>
      <vt:lpstr>2_Custom Design</vt:lpstr>
      <vt:lpstr>3_Custom Design</vt:lpstr>
      <vt:lpstr>PowerPoint Presentation</vt:lpstr>
      <vt:lpstr>Activities &amp; Interests Reporting AND Grants Other Support</vt:lpstr>
      <vt:lpstr>PowerPoint Presentation</vt:lpstr>
      <vt:lpstr>We will cover…</vt:lpstr>
      <vt:lpstr>What are the Key Principles?</vt:lpstr>
      <vt:lpstr>What should I be mindful of?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does this mean for UF research?</vt:lpstr>
      <vt:lpstr>UF Admin Memo</vt:lpstr>
      <vt:lpstr>What Activities &amp; Interests to disclose?</vt:lpstr>
      <vt:lpstr>How you can help?</vt:lpstr>
      <vt:lpstr>Changes in Other Support Requirements</vt:lpstr>
      <vt:lpstr>Sponsor are changing their Other/Current &amp; Pending Support Requirements</vt:lpstr>
      <vt:lpstr>NIH Other Support</vt:lpstr>
      <vt:lpstr>NSF Current &amp; Pending Support</vt:lpstr>
      <vt:lpstr>DOD Current &amp; Pending Support</vt:lpstr>
      <vt:lpstr>Other changes &amp; clarifications from Sponsors</vt:lpstr>
      <vt:lpstr>UFIRST &amp; UF support for International</vt:lpstr>
      <vt:lpstr>Increased UF support for international activities performed under UF sponsored programs</vt:lpstr>
      <vt:lpstr>Increased UF support for international activities performed under UF sponsored programs</vt:lpstr>
      <vt:lpstr>Increased UF support for international activities performed under UF sponsored programs</vt:lpstr>
      <vt:lpstr>Visiting Persons</vt:lpstr>
      <vt:lpstr>…we know what you know…</vt:lpstr>
      <vt:lpstr>PowerPoint Presentation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CFO’s Office</dc:title>
  <dc:creator>Cadwallader,Gwynn</dc:creator>
  <cp:lastModifiedBy>Forrest,Barry</cp:lastModifiedBy>
  <cp:revision>141</cp:revision>
  <cp:lastPrinted>2019-04-12T13:14:09Z</cp:lastPrinted>
  <dcterms:created xsi:type="dcterms:W3CDTF">2018-11-27T19:50:10Z</dcterms:created>
  <dcterms:modified xsi:type="dcterms:W3CDTF">2019-04-18T17:07:07Z</dcterms:modified>
</cp:coreProperties>
</file>