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4"/>
  </p:notesMasterIdLst>
  <p:sldIdLst>
    <p:sldId id="256" r:id="rId2"/>
    <p:sldId id="258" r:id="rId3"/>
    <p:sldId id="264" r:id="rId4"/>
    <p:sldId id="265" r:id="rId5"/>
    <p:sldId id="269" r:id="rId6"/>
    <p:sldId id="270" r:id="rId7"/>
    <p:sldId id="271" r:id="rId8"/>
    <p:sldId id="272" r:id="rId9"/>
    <p:sldId id="273" r:id="rId10"/>
    <p:sldId id="260" r:id="rId11"/>
    <p:sldId id="262"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 uri="{2D200454-40CA-4A62-9FC3-DE9A4176ACB9}">
      <p15:notes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lder,Kelly P" initials="WP"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83855" autoAdjust="0"/>
  </p:normalViewPr>
  <p:slideViewPr>
    <p:cSldViewPr snapToGrid="0">
      <p:cViewPr varScale="1">
        <p:scale>
          <a:sx n="111" d="100"/>
          <a:sy n="111" d="100"/>
        </p:scale>
        <p:origin x="-552" y="-96"/>
      </p:cViewPr>
      <p:guideLst>
        <p:guide orient="horz" pos="2160"/>
        <p:guide pos="3840"/>
      </p:guideLst>
    </p:cSldViewPr>
  </p:slideViewPr>
  <p:notesTextViewPr>
    <p:cViewPr>
      <p:scale>
        <a:sx n="1" d="1"/>
        <a:sy n="1" d="1"/>
      </p:scale>
      <p:origin x="0" y="0"/>
    </p:cViewPr>
  </p:notesTextViewPr>
  <p:notesViewPr>
    <p:cSldViewPr snapToGrid="0">
      <p:cViewPr varScale="1">
        <p:scale>
          <a:sx n="56" d="100"/>
          <a:sy n="56" d="100"/>
        </p:scale>
        <p:origin x="2856"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12622F-F788-4CFA-AF17-15FDB24C4A45}" type="datetimeFigureOut">
              <a:rPr lang="en-US" smtClean="0"/>
              <a:t>8/21/2019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863FE5-C49B-450A-879D-C11B0F99A95B}" type="slidenum">
              <a:rPr lang="en-US" smtClean="0"/>
              <a:t>‹#›</a:t>
            </a:fld>
            <a:endParaRPr lang="en-US" dirty="0"/>
          </a:p>
        </p:txBody>
      </p:sp>
    </p:spTree>
    <p:extLst>
      <p:ext uri="{BB962C8B-B14F-4D97-AF65-F5344CB8AC3E}">
        <p14:creationId xmlns:p14="http://schemas.microsoft.com/office/powerpoint/2010/main" val="24430003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A863FE5-C49B-450A-879D-C11B0F99A95B}" type="slidenum">
              <a:rPr lang="en-US" smtClean="0"/>
              <a:t>1</a:t>
            </a:fld>
            <a:endParaRPr lang="en-US" dirty="0"/>
          </a:p>
        </p:txBody>
      </p:sp>
    </p:spTree>
    <p:extLst>
      <p:ext uri="{BB962C8B-B14F-4D97-AF65-F5344CB8AC3E}">
        <p14:creationId xmlns:p14="http://schemas.microsoft.com/office/powerpoint/2010/main" val="12133523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Terri - Review Expenditures to ensure all are reasonable, allocable, and allowable costs made in support of the performance of the project</a:t>
            </a:r>
          </a:p>
          <a:p>
            <a:endParaRPr lang="en-US" dirty="0"/>
          </a:p>
          <a:p>
            <a:endParaRPr lang="en-US" dirty="0"/>
          </a:p>
          <a:p>
            <a:r>
              <a:rPr lang="en-US" dirty="0"/>
              <a:t>If large amounts of residual amount –have all expenditures been applied – are we doing the budgeting accurately</a:t>
            </a:r>
          </a:p>
        </p:txBody>
      </p:sp>
      <p:sp>
        <p:nvSpPr>
          <p:cNvPr id="4" name="Slide Number Placeholder 3"/>
          <p:cNvSpPr>
            <a:spLocks noGrp="1"/>
          </p:cNvSpPr>
          <p:nvPr>
            <p:ph type="sldNum" sz="quarter" idx="10"/>
          </p:nvPr>
        </p:nvSpPr>
        <p:spPr/>
        <p:txBody>
          <a:bodyPr/>
          <a:lstStyle/>
          <a:p>
            <a:fld id="{EA863FE5-C49B-450A-879D-C11B0F99A95B}" type="slidenum">
              <a:rPr lang="en-US" smtClean="0"/>
              <a:t>10</a:t>
            </a:fld>
            <a:endParaRPr lang="en-US" dirty="0"/>
          </a:p>
        </p:txBody>
      </p:sp>
    </p:spTree>
    <p:extLst>
      <p:ext uri="{BB962C8B-B14F-4D97-AF65-F5344CB8AC3E}">
        <p14:creationId xmlns:p14="http://schemas.microsoft.com/office/powerpoint/2010/main" val="4312789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Kelly</a:t>
            </a:r>
          </a:p>
        </p:txBody>
      </p:sp>
      <p:sp>
        <p:nvSpPr>
          <p:cNvPr id="4" name="Slide Number Placeholder 3"/>
          <p:cNvSpPr>
            <a:spLocks noGrp="1"/>
          </p:cNvSpPr>
          <p:nvPr>
            <p:ph type="sldNum" sz="quarter" idx="5"/>
          </p:nvPr>
        </p:nvSpPr>
        <p:spPr/>
        <p:txBody>
          <a:bodyPr/>
          <a:lstStyle/>
          <a:p>
            <a:fld id="{EA863FE5-C49B-450A-879D-C11B0F99A95B}" type="slidenum">
              <a:rPr lang="en-US" smtClean="0"/>
              <a:t>11</a:t>
            </a:fld>
            <a:endParaRPr lang="en-US" dirty="0"/>
          </a:p>
        </p:txBody>
      </p:sp>
    </p:spTree>
    <p:extLst>
      <p:ext uri="{BB962C8B-B14F-4D97-AF65-F5344CB8AC3E}">
        <p14:creationId xmlns:p14="http://schemas.microsoft.com/office/powerpoint/2010/main" val="12369979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Terri</a:t>
            </a:r>
          </a:p>
          <a:p>
            <a:r>
              <a:rPr lang="en-US" dirty="0"/>
              <a:t>Three Phases</a:t>
            </a:r>
            <a:r>
              <a:rPr lang="en-US" baseline="0" dirty="0"/>
              <a:t> of Award Management</a:t>
            </a:r>
          </a:p>
          <a:p>
            <a:r>
              <a:rPr lang="en-US" baseline="0" dirty="0"/>
              <a:t>Setup – new faculty member orientation</a:t>
            </a:r>
          </a:p>
          <a:p>
            <a:r>
              <a:rPr lang="en-US" baseline="0" dirty="0"/>
              <a:t>Continuous Review</a:t>
            </a:r>
          </a:p>
          <a:p>
            <a:r>
              <a:rPr lang="en-US" baseline="0" dirty="0"/>
              <a:t>Closeout</a:t>
            </a:r>
          </a:p>
          <a:p>
            <a:endParaRPr lang="en-US" baseline="0" dirty="0"/>
          </a:p>
          <a:p>
            <a:r>
              <a:rPr lang="en-US" baseline="0" dirty="0"/>
              <a:t>How do we work to give the Faculty members the information they need to complete their research, while ensuring that all award requirement are met throughout the life of the award?</a:t>
            </a:r>
          </a:p>
          <a:p>
            <a:r>
              <a:rPr lang="en-US" baseline="0" dirty="0"/>
              <a:t>COMMUNICATION, COMMUNICATION,COMMUNICATION!! Does not have to be in person, what works best for PI</a:t>
            </a:r>
            <a:endParaRPr lang="en-US" dirty="0"/>
          </a:p>
        </p:txBody>
      </p:sp>
      <p:sp>
        <p:nvSpPr>
          <p:cNvPr id="4" name="Slide Number Placeholder 3"/>
          <p:cNvSpPr>
            <a:spLocks noGrp="1"/>
          </p:cNvSpPr>
          <p:nvPr>
            <p:ph type="sldNum" sz="quarter" idx="10"/>
          </p:nvPr>
        </p:nvSpPr>
        <p:spPr/>
        <p:txBody>
          <a:bodyPr/>
          <a:lstStyle/>
          <a:p>
            <a:fld id="{EA863FE5-C49B-450A-879D-C11B0F99A95B}" type="slidenum">
              <a:rPr lang="en-US" smtClean="0"/>
              <a:t>2</a:t>
            </a:fld>
            <a:endParaRPr lang="en-US" dirty="0"/>
          </a:p>
        </p:txBody>
      </p:sp>
    </p:spTree>
    <p:extLst>
      <p:ext uri="{BB962C8B-B14F-4D97-AF65-F5344CB8AC3E}">
        <p14:creationId xmlns:p14="http://schemas.microsoft.com/office/powerpoint/2010/main" val="24187811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Terri -When an award is</a:t>
            </a:r>
            <a:r>
              <a:rPr lang="en-US" baseline="0" dirty="0"/>
              <a:t> received:</a:t>
            </a:r>
          </a:p>
          <a:p>
            <a:r>
              <a:rPr lang="en-US" baseline="0" dirty="0"/>
              <a:t>Within the first month –set up meeting</a:t>
            </a:r>
          </a:p>
          <a:p>
            <a:r>
              <a:rPr lang="en-US" dirty="0"/>
              <a:t>Highlight Important award terms and conditions for the PI such as:  effort commitments, publication restrictions, reporting requirements, deadlines</a:t>
            </a:r>
          </a:p>
          <a:p>
            <a:r>
              <a:rPr lang="en-US" dirty="0"/>
              <a:t>Ensure all deliverables are set up in Ufirst so emails will be released to faculty and RA staff</a:t>
            </a:r>
          </a:p>
          <a:p>
            <a:r>
              <a:rPr lang="en-US" dirty="0"/>
              <a:t>Review awarded budget with the PI and update any internal spreadsheets that are reviewed with the faculty member</a:t>
            </a:r>
          </a:p>
          <a:p>
            <a:endParaRPr lang="en-US" baseline="0" dirty="0"/>
          </a:p>
        </p:txBody>
      </p:sp>
      <p:sp>
        <p:nvSpPr>
          <p:cNvPr id="4" name="Slide Number Placeholder 3"/>
          <p:cNvSpPr>
            <a:spLocks noGrp="1"/>
          </p:cNvSpPr>
          <p:nvPr>
            <p:ph type="sldNum" sz="quarter" idx="10"/>
          </p:nvPr>
        </p:nvSpPr>
        <p:spPr/>
        <p:txBody>
          <a:bodyPr/>
          <a:lstStyle/>
          <a:p>
            <a:fld id="{EA863FE5-C49B-450A-879D-C11B0F99A95B}" type="slidenum">
              <a:rPr lang="en-US" smtClean="0"/>
              <a:t>3</a:t>
            </a:fld>
            <a:endParaRPr lang="en-US" dirty="0"/>
          </a:p>
        </p:txBody>
      </p:sp>
    </p:spTree>
    <p:extLst>
      <p:ext uri="{BB962C8B-B14F-4D97-AF65-F5344CB8AC3E}">
        <p14:creationId xmlns:p14="http://schemas.microsoft.com/office/powerpoint/2010/main" val="25221821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a:t>Get PI confirmation of initial effort allocation for personnel assigned to project and update distribution</a:t>
            </a:r>
          </a:p>
          <a:p>
            <a:pPr lvl="1"/>
            <a:r>
              <a:rPr lang="en-US" dirty="0"/>
              <a:t>Plan for any major equipment purchases (for short term awards, ensure that you mention the 120 days prior to closeout requirements)</a:t>
            </a:r>
          </a:p>
          <a:p>
            <a:pPr lvl="1"/>
            <a:r>
              <a:rPr lang="en-US" dirty="0"/>
              <a:t>If any rebudgeting is required, remember to review terms if sponsor approval is needed</a:t>
            </a:r>
          </a:p>
          <a:p>
            <a:pPr lvl="1"/>
            <a:r>
              <a:rPr lang="en-US" dirty="0"/>
              <a:t>If a subaward is included, ensure this is being processed in Ufirst, as well as review the subrecipient monitoring plan</a:t>
            </a:r>
          </a:p>
          <a:p>
            <a:pPr lvl="1"/>
            <a:r>
              <a:rPr lang="en-US" dirty="0"/>
              <a:t>As needed, work with the PI on the coordination budget with other departments and confirm any cost share requirements from all projects on the award.</a:t>
            </a:r>
          </a:p>
          <a:p>
            <a:endParaRPr lang="en-US" dirty="0"/>
          </a:p>
        </p:txBody>
      </p:sp>
      <p:sp>
        <p:nvSpPr>
          <p:cNvPr id="4" name="Slide Number Placeholder 3"/>
          <p:cNvSpPr>
            <a:spLocks noGrp="1"/>
          </p:cNvSpPr>
          <p:nvPr>
            <p:ph type="sldNum" sz="quarter" idx="10"/>
          </p:nvPr>
        </p:nvSpPr>
        <p:spPr/>
        <p:txBody>
          <a:bodyPr/>
          <a:lstStyle/>
          <a:p>
            <a:fld id="{EA863FE5-C49B-450A-879D-C11B0F99A95B}" type="slidenum">
              <a:rPr lang="en-US" smtClean="0"/>
              <a:t>4</a:t>
            </a:fld>
            <a:endParaRPr lang="en-US" dirty="0"/>
          </a:p>
        </p:txBody>
      </p:sp>
    </p:spTree>
    <p:extLst>
      <p:ext uri="{BB962C8B-B14F-4D97-AF65-F5344CB8AC3E}">
        <p14:creationId xmlns:p14="http://schemas.microsoft.com/office/powerpoint/2010/main" val="10744024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Brittini</a:t>
            </a:r>
            <a:r>
              <a:rPr lang="en-US" dirty="0"/>
              <a:t> - Goal is to check in monthly with </a:t>
            </a:r>
            <a:r>
              <a:rPr lang="en-US" dirty="0" err="1"/>
              <a:t>Pis</a:t>
            </a:r>
            <a:endParaRPr lang="en-US" dirty="0"/>
          </a:p>
          <a:p>
            <a:endParaRPr lang="en-US" dirty="0"/>
          </a:p>
        </p:txBody>
      </p:sp>
      <p:sp>
        <p:nvSpPr>
          <p:cNvPr id="4" name="Slide Number Placeholder 3"/>
          <p:cNvSpPr>
            <a:spLocks noGrp="1"/>
          </p:cNvSpPr>
          <p:nvPr>
            <p:ph type="sldNum" sz="quarter" idx="10"/>
          </p:nvPr>
        </p:nvSpPr>
        <p:spPr/>
        <p:txBody>
          <a:bodyPr/>
          <a:lstStyle/>
          <a:p>
            <a:fld id="{5F780A77-0754-448C-90C1-2E7EA16B3B41}" type="slidenum">
              <a:rPr lang="en-US" smtClean="0"/>
              <a:t>5</a:t>
            </a:fld>
            <a:endParaRPr lang="en-US"/>
          </a:p>
        </p:txBody>
      </p:sp>
    </p:spTree>
    <p:extLst>
      <p:ext uri="{BB962C8B-B14F-4D97-AF65-F5344CB8AC3E}">
        <p14:creationId xmlns:p14="http://schemas.microsoft.com/office/powerpoint/2010/main" val="24705143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Brittini</a:t>
            </a:r>
            <a:endParaRPr lang="en-US" dirty="0"/>
          </a:p>
        </p:txBody>
      </p:sp>
      <p:sp>
        <p:nvSpPr>
          <p:cNvPr id="4" name="Slide Number Placeholder 3"/>
          <p:cNvSpPr>
            <a:spLocks noGrp="1"/>
          </p:cNvSpPr>
          <p:nvPr>
            <p:ph type="sldNum" sz="quarter" idx="5"/>
          </p:nvPr>
        </p:nvSpPr>
        <p:spPr/>
        <p:txBody>
          <a:bodyPr/>
          <a:lstStyle/>
          <a:p>
            <a:fld id="{EA863FE5-C49B-450A-879D-C11B0F99A95B}" type="slidenum">
              <a:rPr lang="en-US" smtClean="0"/>
              <a:t>6</a:t>
            </a:fld>
            <a:endParaRPr lang="en-US" dirty="0"/>
          </a:p>
        </p:txBody>
      </p:sp>
    </p:spTree>
    <p:extLst>
      <p:ext uri="{BB962C8B-B14F-4D97-AF65-F5344CB8AC3E}">
        <p14:creationId xmlns:p14="http://schemas.microsoft.com/office/powerpoint/2010/main" val="35439737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Brittini</a:t>
            </a:r>
            <a:r>
              <a:rPr lang="en-US" dirty="0"/>
              <a:t> - General concepts of the tool – monitor and manage awards</a:t>
            </a:r>
          </a:p>
          <a:p>
            <a:r>
              <a:rPr lang="en-US" dirty="0"/>
              <a:t>Summarize projects, individual personnel and where they are being paid, sandbox</a:t>
            </a:r>
          </a:p>
        </p:txBody>
      </p:sp>
      <p:sp>
        <p:nvSpPr>
          <p:cNvPr id="4" name="Slide Number Placeholder 3"/>
          <p:cNvSpPr>
            <a:spLocks noGrp="1"/>
          </p:cNvSpPr>
          <p:nvPr>
            <p:ph type="sldNum" sz="quarter" idx="5"/>
          </p:nvPr>
        </p:nvSpPr>
        <p:spPr/>
        <p:txBody>
          <a:bodyPr/>
          <a:lstStyle/>
          <a:p>
            <a:fld id="{EA863FE5-C49B-450A-879D-C11B0F99A95B}" type="slidenum">
              <a:rPr lang="en-US" smtClean="0"/>
              <a:t>7</a:t>
            </a:fld>
            <a:endParaRPr lang="en-US" dirty="0"/>
          </a:p>
        </p:txBody>
      </p:sp>
    </p:spTree>
    <p:extLst>
      <p:ext uri="{BB962C8B-B14F-4D97-AF65-F5344CB8AC3E}">
        <p14:creationId xmlns:p14="http://schemas.microsoft.com/office/powerpoint/2010/main" val="40905409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Kelly - Effort meetings are</a:t>
            </a:r>
            <a:r>
              <a:rPr lang="en-US" baseline="0" dirty="0"/>
              <a:t> minimum</a:t>
            </a:r>
            <a:endParaRPr lang="en-US" dirty="0"/>
          </a:p>
        </p:txBody>
      </p:sp>
      <p:sp>
        <p:nvSpPr>
          <p:cNvPr id="4" name="Slide Number Placeholder 3"/>
          <p:cNvSpPr>
            <a:spLocks noGrp="1"/>
          </p:cNvSpPr>
          <p:nvPr>
            <p:ph type="sldNum" sz="quarter" idx="10"/>
          </p:nvPr>
        </p:nvSpPr>
        <p:spPr/>
        <p:txBody>
          <a:bodyPr/>
          <a:lstStyle/>
          <a:p>
            <a:fld id="{5F780A77-0754-448C-90C1-2E7EA16B3B41}" type="slidenum">
              <a:rPr lang="en-US" smtClean="0"/>
              <a:t>8</a:t>
            </a:fld>
            <a:endParaRPr lang="en-US"/>
          </a:p>
        </p:txBody>
      </p:sp>
    </p:spTree>
    <p:extLst>
      <p:ext uri="{BB962C8B-B14F-4D97-AF65-F5344CB8AC3E}">
        <p14:creationId xmlns:p14="http://schemas.microsoft.com/office/powerpoint/2010/main" val="21960730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Kelly</a:t>
            </a:r>
          </a:p>
        </p:txBody>
      </p:sp>
      <p:sp>
        <p:nvSpPr>
          <p:cNvPr id="4" name="Slide Number Placeholder 3"/>
          <p:cNvSpPr>
            <a:spLocks noGrp="1"/>
          </p:cNvSpPr>
          <p:nvPr>
            <p:ph type="sldNum" sz="quarter" idx="5"/>
          </p:nvPr>
        </p:nvSpPr>
        <p:spPr/>
        <p:txBody>
          <a:bodyPr/>
          <a:lstStyle/>
          <a:p>
            <a:fld id="{EA863FE5-C49B-450A-879D-C11B0F99A95B}" type="slidenum">
              <a:rPr lang="en-US" smtClean="0"/>
              <a:t>9</a:t>
            </a:fld>
            <a:endParaRPr lang="en-US" dirty="0"/>
          </a:p>
        </p:txBody>
      </p:sp>
    </p:spTree>
    <p:extLst>
      <p:ext uri="{BB962C8B-B14F-4D97-AF65-F5344CB8AC3E}">
        <p14:creationId xmlns:p14="http://schemas.microsoft.com/office/powerpoint/2010/main" val="33432198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1E700B27-DE4C-4B9E-BB11-B9027034A00F}" type="datetimeFigureOut">
              <a:rPr lang="en-US" dirty="0"/>
              <a:pPr/>
              <a:t>8/21/2019</a:t>
            </a:fld>
            <a:endParaRPr lang="en-US" dirty="0"/>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r>
              <a:rPr lang="en-US" dirty="0"/>
              <a:t>
              </a:t>
            </a: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40F4739-9812-4A9F-890D-2AD6BA5F6EE8}" type="datetimeFigureOut">
              <a:rPr lang="en-US" dirty="0"/>
              <a:t>8/21/2019</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18845AC5-A3F8-44AA-BA8F-596CDCC976D3}" type="datetimeFigureOut">
              <a:rPr lang="en-US" dirty="0"/>
              <a:t>8/21/2019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C873B183-A821-4095-A363-9EC968635539}" type="datetimeFigureOut">
              <a:rPr lang="en-US" dirty="0"/>
              <a:t>8/21/2019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74D01B4-0AA5-45E6-B2E6-5FA4078AEBCF}" type="datetimeFigureOut">
              <a:rPr lang="en-US" dirty="0"/>
              <a:t>8/21/2019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147335C-0450-40D7-8612-B3203BED4F28}" type="datetimeFigureOut">
              <a:rPr lang="en-US" dirty="0"/>
              <a:t>8/21/2019</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246A105-2A1C-4284-B4EA-07CF89B1A393}" type="datetimeFigureOut">
              <a:rPr lang="en-US" dirty="0"/>
              <a:t>8/21/2019</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0DBE609-F3F2-45E6-BD6A-E03A8C86C1AE}" type="datetimeFigureOut">
              <a:rPr lang="en-US" dirty="0"/>
              <a:t>8/21/2019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24AD68-089C-4467-A8F3-EA2BBCA6B44E}" type="datetimeFigureOut">
              <a:rPr lang="en-US" dirty="0"/>
              <a:t>8/21/2019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C51FCE-E4BB-4680-8E50-3C0E348D2609}" type="datetimeFigureOut">
              <a:rPr lang="en-US" dirty="0"/>
              <a:t>8/21/2019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AAA073D-A903-47F8-8D16-77642FB0DF1F}" type="datetimeFigureOut">
              <a:rPr lang="en-US" dirty="0"/>
              <a:t>8/21/2019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B91FA40-626B-4CA1-85D0-7A9016E395BA}" type="datetimeFigureOut">
              <a:rPr lang="en-US" dirty="0"/>
              <a:t>8/21/2019</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3F425EA-B9DC-48A7-991E-9A82573B1B21}" type="datetimeFigureOut">
              <a:rPr lang="en-US" dirty="0"/>
              <a:t>8/21/2019</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6CB97F8-6CEB-469B-AFCC-889F2A2B1D5A}" type="datetimeFigureOut">
              <a:rPr lang="en-US" dirty="0"/>
              <a:t>8/21/2019</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A9179F-009E-4FA5-B091-7EBB82A185BD}" type="datetimeFigureOut">
              <a:rPr lang="en-US" dirty="0"/>
              <a:t>8/21/2019</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E665CEB-0076-4E37-B880-BCEA9784DE0A}" type="datetimeFigureOut">
              <a:rPr lang="en-US" dirty="0"/>
              <a:t>8/21/2019</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6149E5E-3896-4118-99A7-7B85668F1C5E}" type="datetimeFigureOut">
              <a:rPr lang="en-US" dirty="0"/>
              <a:t>8/21/2019</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7E0D914D-B099-4142-A885-11F276715148}" type="datetimeFigureOut">
              <a:rPr lang="en-US" dirty="0"/>
              <a:t>8/21/2019</a:t>
            </a:fld>
            <a:endParaRPr lang="en-US" dirty="0"/>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r>
              <a:rPr lang="en-US" dirty="0"/>
              <a:t>
              </a:t>
            </a:r>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wilsonc7@ufl.ed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mailto:bsbalch@ufl.edu" TargetMode="External"/><Relationship Id="rId4" Type="http://schemas.openxmlformats.org/officeDocument/2006/relationships/hyperlink" Target="mailto:kelly87@ufl.edu"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kelly87@ufl.edu" TargetMode="External"/><Relationship Id="rId2" Type="http://schemas.openxmlformats.org/officeDocument/2006/relationships/hyperlink" Target="mailto:wilsonc7@ufl.edu" TargetMode="External"/><Relationship Id="rId1" Type="http://schemas.openxmlformats.org/officeDocument/2006/relationships/slideLayout" Target="../slideLayouts/slideLayout1.xml"/><Relationship Id="rId4" Type="http://schemas.openxmlformats.org/officeDocument/2006/relationships/hyperlink" Target="mailto:bsbalch@ufl.edu"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Faculty Meetings</a:t>
            </a:r>
          </a:p>
        </p:txBody>
      </p:sp>
      <p:sp>
        <p:nvSpPr>
          <p:cNvPr id="3" name="Subtitle 2"/>
          <p:cNvSpPr>
            <a:spLocks noGrp="1"/>
          </p:cNvSpPr>
          <p:nvPr>
            <p:ph type="subTitle" idx="1"/>
          </p:nvPr>
        </p:nvSpPr>
        <p:spPr>
          <a:xfrm>
            <a:off x="1154955" y="4927693"/>
            <a:ext cx="4256289" cy="861420"/>
          </a:xfrm>
        </p:spPr>
        <p:txBody>
          <a:bodyPr>
            <a:normAutofit fontScale="62500" lnSpcReduction="20000"/>
          </a:bodyPr>
          <a:lstStyle/>
          <a:p>
            <a:r>
              <a:rPr lang="en-US" dirty="0"/>
              <a:t>Terri Dildine</a:t>
            </a:r>
          </a:p>
          <a:p>
            <a:r>
              <a:rPr lang="en-US" dirty="0"/>
              <a:t>Mechanical and aerospace engineering	</a:t>
            </a:r>
          </a:p>
          <a:p>
            <a:r>
              <a:rPr lang="en-US" dirty="0"/>
              <a:t>tdildine@ufl.edu </a:t>
            </a:r>
          </a:p>
          <a:p>
            <a:endParaRPr lang="en-US" dirty="0"/>
          </a:p>
        </p:txBody>
      </p:sp>
      <p:sp>
        <p:nvSpPr>
          <p:cNvPr id="4" name="Subtitle 2"/>
          <p:cNvSpPr txBox="1">
            <a:spLocks/>
          </p:cNvSpPr>
          <p:nvPr/>
        </p:nvSpPr>
        <p:spPr>
          <a:xfrm>
            <a:off x="4466699" y="4831623"/>
            <a:ext cx="4256289" cy="861420"/>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800" b="0" i="0" kern="1200" cap="all">
                <a:solidFill>
                  <a:schemeClr val="accent1"/>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b="0" i="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b="0" i="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9pPr>
          </a:lstStyle>
          <a:p>
            <a:r>
              <a:rPr lang="en-US" sz="1100" dirty="0"/>
              <a:t>Kelly wilder</a:t>
            </a:r>
          </a:p>
          <a:p>
            <a:r>
              <a:rPr lang="en-US" sz="1100" dirty="0" err="1">
                <a:hlinkClick r:id="rId3"/>
              </a:rPr>
              <a:t>I</a:t>
            </a:r>
            <a:r>
              <a:rPr lang="en-US" sz="1100" dirty="0" err="1"/>
              <a:t>fas</a:t>
            </a:r>
            <a:r>
              <a:rPr lang="en-US" sz="1100" dirty="0"/>
              <a:t> Shared services center</a:t>
            </a:r>
          </a:p>
          <a:p>
            <a:r>
              <a:rPr lang="en-US" sz="1100" dirty="0">
                <a:hlinkClick r:id="rId4"/>
              </a:rPr>
              <a:t>kelly87@ufl.edu</a:t>
            </a:r>
            <a:r>
              <a:rPr lang="en-US" sz="1100" dirty="0"/>
              <a:t> </a:t>
            </a:r>
          </a:p>
          <a:p>
            <a:endParaRPr lang="en-US" dirty="0"/>
          </a:p>
        </p:txBody>
      </p:sp>
      <p:sp>
        <p:nvSpPr>
          <p:cNvPr id="5" name="Subtitle 2">
            <a:extLst>
              <a:ext uri="{FF2B5EF4-FFF2-40B4-BE49-F238E27FC236}">
                <a16:creationId xmlns:a16="http://schemas.microsoft.com/office/drawing/2014/main" xmlns="" id="{3C3BD51A-A871-4624-A365-1673F2FFE9DB}"/>
              </a:ext>
            </a:extLst>
          </p:cNvPr>
          <p:cNvSpPr txBox="1">
            <a:spLocks/>
          </p:cNvSpPr>
          <p:nvPr/>
        </p:nvSpPr>
        <p:spPr>
          <a:xfrm>
            <a:off x="7070897" y="4819527"/>
            <a:ext cx="4256289" cy="861420"/>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800" b="0" i="0" kern="1200" cap="all">
                <a:solidFill>
                  <a:schemeClr val="accent1"/>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b="0" i="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b="0" i="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9pPr>
          </a:lstStyle>
          <a:p>
            <a:r>
              <a:rPr lang="en-US" sz="1100" dirty="0" err="1"/>
              <a:t>Brittini</a:t>
            </a:r>
            <a:r>
              <a:rPr lang="en-US" sz="1100" dirty="0"/>
              <a:t> Balch</a:t>
            </a:r>
          </a:p>
          <a:p>
            <a:r>
              <a:rPr lang="en-US" sz="1100" dirty="0" err="1">
                <a:hlinkClick r:id="rId3"/>
              </a:rPr>
              <a:t>I</a:t>
            </a:r>
            <a:r>
              <a:rPr lang="en-US" sz="1100" dirty="0" err="1"/>
              <a:t>fas</a:t>
            </a:r>
            <a:r>
              <a:rPr lang="en-US" sz="1100" dirty="0"/>
              <a:t> Shared services center</a:t>
            </a:r>
          </a:p>
          <a:p>
            <a:r>
              <a:rPr lang="en-US" sz="1100" dirty="0">
                <a:hlinkClick r:id="rId5"/>
              </a:rPr>
              <a:t>bsbalch@ufl.edu</a:t>
            </a:r>
            <a:r>
              <a:rPr lang="en-US" sz="1100" dirty="0"/>
              <a:t> </a:t>
            </a:r>
          </a:p>
          <a:p>
            <a:endParaRPr lang="en-US" dirty="0"/>
          </a:p>
        </p:txBody>
      </p:sp>
    </p:spTree>
    <p:extLst>
      <p:ext uri="{BB962C8B-B14F-4D97-AF65-F5344CB8AC3E}">
        <p14:creationId xmlns:p14="http://schemas.microsoft.com/office/powerpoint/2010/main" val="495167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300" dirty="0">
                <a:solidFill>
                  <a:srgbClr val="EBEBEB"/>
                </a:solidFill>
              </a:rPr>
              <a:t>Award Closeout</a:t>
            </a:r>
            <a:endParaRPr lang="en-US" dirty="0"/>
          </a:p>
        </p:txBody>
      </p:sp>
      <p:sp>
        <p:nvSpPr>
          <p:cNvPr id="3" name="Content Placeholder 2"/>
          <p:cNvSpPr>
            <a:spLocks noGrp="1"/>
          </p:cNvSpPr>
          <p:nvPr>
            <p:ph idx="1"/>
          </p:nvPr>
        </p:nvSpPr>
        <p:spPr>
          <a:xfrm>
            <a:off x="1154954" y="2603500"/>
            <a:ext cx="9104167" cy="4020324"/>
          </a:xfrm>
        </p:spPr>
        <p:txBody>
          <a:bodyPr/>
          <a:lstStyle/>
          <a:p>
            <a:r>
              <a:rPr lang="en-US" dirty="0">
                <a:solidFill>
                  <a:schemeClr val="tx1"/>
                </a:solidFill>
              </a:rPr>
              <a:t>Start this process early (at least 60-90 days prior to closeout) – See closeout checklist</a:t>
            </a:r>
          </a:p>
          <a:p>
            <a:r>
              <a:rPr lang="en-US" dirty="0"/>
              <a:t>Review Expenditures – Are there any outstanding charges?</a:t>
            </a:r>
          </a:p>
          <a:p>
            <a:r>
              <a:rPr lang="en-US" dirty="0">
                <a:solidFill>
                  <a:schemeClr val="tx1"/>
                </a:solidFill>
              </a:rPr>
              <a:t>Make sure salary is distributed, encumbrances are closed, and all invoices from subcontractors are approved and paid</a:t>
            </a:r>
          </a:p>
          <a:p>
            <a:r>
              <a:rPr lang="en-US" dirty="0">
                <a:solidFill>
                  <a:schemeClr val="tx1"/>
                </a:solidFill>
              </a:rPr>
              <a:t>Fixed price awards – Update the closeout letter with the appropriate distribution of the remaining funds.</a:t>
            </a:r>
          </a:p>
          <a:p>
            <a:endParaRPr lang="en-US" dirty="0">
              <a:solidFill>
                <a:schemeClr val="tx1"/>
              </a:solidFill>
            </a:endParaRPr>
          </a:p>
        </p:txBody>
      </p:sp>
    </p:spTree>
    <p:extLst>
      <p:ext uri="{BB962C8B-B14F-4D97-AF65-F5344CB8AC3E}">
        <p14:creationId xmlns:p14="http://schemas.microsoft.com/office/powerpoint/2010/main" val="39895689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300" dirty="0">
                <a:solidFill>
                  <a:srgbClr val="EBEBEB"/>
                </a:solidFill>
              </a:rPr>
              <a:t>Don’t forget your partners – Core Offices</a:t>
            </a:r>
            <a:endParaRPr lang="en-US" dirty="0"/>
          </a:p>
        </p:txBody>
      </p:sp>
      <p:sp>
        <p:nvSpPr>
          <p:cNvPr id="3" name="Content Placeholder 2"/>
          <p:cNvSpPr>
            <a:spLocks noGrp="1"/>
          </p:cNvSpPr>
          <p:nvPr>
            <p:ph idx="1"/>
          </p:nvPr>
        </p:nvSpPr>
        <p:spPr/>
        <p:txBody>
          <a:bodyPr/>
          <a:lstStyle/>
          <a:p>
            <a:r>
              <a:rPr lang="en-US" dirty="0"/>
              <a:t>Include your partners in Contracts and Grants (C&amp;G), Cost Analysis, and the Division of Sponsored Programs (DSP) when making decisions on the best process to use when making changes, updates, etc.</a:t>
            </a:r>
          </a:p>
          <a:p>
            <a:r>
              <a:rPr lang="en-US" dirty="0"/>
              <a:t>Modifications to the award, no cost extensions, changes in PI, updates to effort, closeout invention forms, property forms, requests to change the budget, are all types of updates that can require assistance from one of the members from the above teams.</a:t>
            </a:r>
          </a:p>
          <a:p>
            <a:endParaRPr lang="en-US" dirty="0"/>
          </a:p>
        </p:txBody>
      </p:sp>
    </p:spTree>
    <p:extLst>
      <p:ext uri="{BB962C8B-B14F-4D97-AF65-F5344CB8AC3E}">
        <p14:creationId xmlns:p14="http://schemas.microsoft.com/office/powerpoint/2010/main" val="30726695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234440"/>
            <a:ext cx="8825658" cy="4404359"/>
          </a:xfrm>
        </p:spPr>
        <p:txBody>
          <a:bodyPr/>
          <a:lstStyle/>
          <a:p>
            <a:pPr algn="ctr">
              <a:lnSpc>
                <a:spcPct val="300000"/>
              </a:lnSpc>
            </a:pPr>
            <a:r>
              <a:rPr lang="en-US" dirty="0"/>
              <a:t>QUESTIONS??</a:t>
            </a:r>
            <a:br>
              <a:rPr lang="en-US" dirty="0"/>
            </a:br>
            <a:endParaRPr lang="en-US" dirty="0"/>
          </a:p>
        </p:txBody>
      </p:sp>
      <p:sp>
        <p:nvSpPr>
          <p:cNvPr id="3" name="Subtitle 2">
            <a:extLst>
              <a:ext uri="{FF2B5EF4-FFF2-40B4-BE49-F238E27FC236}">
                <a16:creationId xmlns:a16="http://schemas.microsoft.com/office/drawing/2014/main" xmlns="" id="{2EFD402F-4425-49E3-977D-98CB6390B3A7}"/>
              </a:ext>
            </a:extLst>
          </p:cNvPr>
          <p:cNvSpPr>
            <a:spLocks noGrp="1"/>
          </p:cNvSpPr>
          <p:nvPr>
            <p:ph type="subTitle" idx="1"/>
          </p:nvPr>
        </p:nvSpPr>
        <p:spPr>
          <a:xfrm>
            <a:off x="1497333" y="4963346"/>
            <a:ext cx="4256289" cy="861420"/>
          </a:xfrm>
        </p:spPr>
        <p:txBody>
          <a:bodyPr>
            <a:normAutofit fontScale="62500" lnSpcReduction="20000"/>
          </a:bodyPr>
          <a:lstStyle/>
          <a:p>
            <a:r>
              <a:rPr lang="en-US" dirty="0"/>
              <a:t>Terri Dildine</a:t>
            </a:r>
          </a:p>
          <a:p>
            <a:r>
              <a:rPr lang="en-US" dirty="0"/>
              <a:t>Mechanical and aerospace engineering	</a:t>
            </a:r>
          </a:p>
          <a:p>
            <a:r>
              <a:rPr lang="en-US" dirty="0"/>
              <a:t>tdildine@ufl.edu </a:t>
            </a:r>
          </a:p>
          <a:p>
            <a:endParaRPr lang="en-US" dirty="0"/>
          </a:p>
        </p:txBody>
      </p:sp>
      <p:sp>
        <p:nvSpPr>
          <p:cNvPr id="5" name="Subtitle 2">
            <a:extLst>
              <a:ext uri="{FF2B5EF4-FFF2-40B4-BE49-F238E27FC236}">
                <a16:creationId xmlns:a16="http://schemas.microsoft.com/office/drawing/2014/main" xmlns="" id="{A503BEAB-721A-4862-ADBC-9782E90673C7}"/>
              </a:ext>
            </a:extLst>
          </p:cNvPr>
          <p:cNvSpPr txBox="1">
            <a:spLocks/>
          </p:cNvSpPr>
          <p:nvPr/>
        </p:nvSpPr>
        <p:spPr>
          <a:xfrm>
            <a:off x="4719376" y="4870363"/>
            <a:ext cx="4256289" cy="861420"/>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800" b="0" i="0" kern="1200" cap="all">
                <a:solidFill>
                  <a:schemeClr val="accent1"/>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b="0" i="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b="0" i="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9pPr>
          </a:lstStyle>
          <a:p>
            <a:r>
              <a:rPr lang="en-US" sz="1100" dirty="0"/>
              <a:t>Kelly wilder</a:t>
            </a:r>
          </a:p>
          <a:p>
            <a:r>
              <a:rPr lang="en-US" sz="1100" dirty="0" err="1">
                <a:hlinkClick r:id="rId2"/>
              </a:rPr>
              <a:t>I</a:t>
            </a:r>
            <a:r>
              <a:rPr lang="en-US" sz="1100" dirty="0" err="1"/>
              <a:t>fas</a:t>
            </a:r>
            <a:r>
              <a:rPr lang="en-US" sz="1100" dirty="0"/>
              <a:t> Shared services center</a:t>
            </a:r>
          </a:p>
          <a:p>
            <a:r>
              <a:rPr lang="en-US" sz="1100" dirty="0">
                <a:hlinkClick r:id="rId3"/>
              </a:rPr>
              <a:t>kelly87@ufl.edu</a:t>
            </a:r>
            <a:r>
              <a:rPr lang="en-US" sz="1100" dirty="0"/>
              <a:t> </a:t>
            </a:r>
          </a:p>
          <a:p>
            <a:endParaRPr lang="en-US" dirty="0"/>
          </a:p>
        </p:txBody>
      </p:sp>
      <p:sp>
        <p:nvSpPr>
          <p:cNvPr id="4" name="Rectangle 3">
            <a:extLst>
              <a:ext uri="{FF2B5EF4-FFF2-40B4-BE49-F238E27FC236}">
                <a16:creationId xmlns:a16="http://schemas.microsoft.com/office/drawing/2014/main" xmlns="" id="{9AEDB924-3666-4CF9-9C07-5144A6EA2E50}"/>
              </a:ext>
            </a:extLst>
          </p:cNvPr>
          <p:cNvSpPr/>
          <p:nvPr/>
        </p:nvSpPr>
        <p:spPr>
          <a:xfrm>
            <a:off x="7106656" y="4822669"/>
            <a:ext cx="6096000" cy="938719"/>
          </a:xfrm>
          <a:prstGeom prst="rect">
            <a:avLst/>
          </a:prstGeom>
        </p:spPr>
        <p:txBody>
          <a:bodyPr>
            <a:spAutoFit/>
          </a:bodyPr>
          <a:lstStyle/>
          <a:p>
            <a:r>
              <a:rPr lang="en-US" sz="1100" cap="all" dirty="0" err="1">
                <a:solidFill>
                  <a:schemeClr val="accent1"/>
                </a:solidFill>
              </a:rPr>
              <a:t>Brittini</a:t>
            </a:r>
            <a:r>
              <a:rPr lang="en-US" sz="1100" cap="all" dirty="0">
                <a:solidFill>
                  <a:schemeClr val="accent1"/>
                </a:solidFill>
              </a:rPr>
              <a:t> Balch</a:t>
            </a:r>
          </a:p>
          <a:p>
            <a:endParaRPr lang="en-US" sz="1100" cap="all" dirty="0">
              <a:solidFill>
                <a:schemeClr val="accent1"/>
              </a:solidFill>
            </a:endParaRPr>
          </a:p>
          <a:p>
            <a:r>
              <a:rPr lang="en-US" sz="1100" cap="all" dirty="0" err="1">
                <a:solidFill>
                  <a:schemeClr val="accent1"/>
                </a:solidFill>
                <a:hlinkClick r:id="rId2">
                  <a:extLst>
                    <a:ext uri="{A12FA001-AC4F-418D-AE19-62706E023703}">
                      <ahyp:hlinkClr xmlns:ahyp="http://schemas.microsoft.com/office/drawing/2018/hyperlinkcolor" xmlns="" val="tx"/>
                    </a:ext>
                  </a:extLst>
                </a:hlinkClick>
              </a:rPr>
              <a:t>I</a:t>
            </a:r>
            <a:r>
              <a:rPr lang="en-US" sz="1100" cap="all" dirty="0" err="1">
                <a:solidFill>
                  <a:schemeClr val="accent1"/>
                </a:solidFill>
              </a:rPr>
              <a:t>fas</a:t>
            </a:r>
            <a:r>
              <a:rPr lang="en-US" sz="1100" cap="all" dirty="0">
                <a:solidFill>
                  <a:schemeClr val="accent1"/>
                </a:solidFill>
              </a:rPr>
              <a:t> Shared services center</a:t>
            </a:r>
          </a:p>
          <a:p>
            <a:endParaRPr lang="en-US" sz="1100" cap="all" dirty="0">
              <a:solidFill>
                <a:schemeClr val="accent1"/>
              </a:solidFill>
            </a:endParaRPr>
          </a:p>
          <a:p>
            <a:r>
              <a:rPr lang="en-US" sz="1100" cap="all" dirty="0">
                <a:solidFill>
                  <a:schemeClr val="accent1"/>
                </a:solidFill>
                <a:hlinkClick r:id="rId4">
                  <a:extLst>
                    <a:ext uri="{A12FA001-AC4F-418D-AE19-62706E023703}">
                      <ahyp:hlinkClr xmlns:ahyp="http://schemas.microsoft.com/office/drawing/2018/hyperlinkcolor" xmlns="" val="tx"/>
                    </a:ext>
                  </a:extLst>
                </a:hlinkClick>
              </a:rPr>
              <a:t>bsbalch@ufl.edu</a:t>
            </a:r>
            <a:r>
              <a:rPr lang="en-US" sz="1100" cap="all" dirty="0">
                <a:solidFill>
                  <a:schemeClr val="accent1"/>
                </a:solidFill>
              </a:rPr>
              <a:t> </a:t>
            </a:r>
          </a:p>
        </p:txBody>
      </p:sp>
    </p:spTree>
    <p:extLst>
      <p:ext uri="{BB962C8B-B14F-4D97-AF65-F5344CB8AC3E}">
        <p14:creationId xmlns:p14="http://schemas.microsoft.com/office/powerpoint/2010/main" val="265930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Workflows</a:t>
            </a:r>
          </a:p>
        </p:txBody>
      </p:sp>
      <p:sp>
        <p:nvSpPr>
          <p:cNvPr id="3" name="Content Placeholder 2"/>
          <p:cNvSpPr>
            <a:spLocks noGrp="1"/>
          </p:cNvSpPr>
          <p:nvPr>
            <p:ph idx="1"/>
          </p:nvPr>
        </p:nvSpPr>
        <p:spPr/>
        <p:txBody>
          <a:bodyPr>
            <a:normAutofit fontScale="92500" lnSpcReduction="20000"/>
          </a:bodyPr>
          <a:lstStyle/>
          <a:p>
            <a:r>
              <a:rPr lang="en-US" sz="2400" dirty="0"/>
              <a:t>Setup</a:t>
            </a:r>
          </a:p>
          <a:p>
            <a:pPr lvl="1"/>
            <a:r>
              <a:rPr lang="en-US" dirty="0"/>
              <a:t>Award Kickoff Meeting</a:t>
            </a:r>
          </a:p>
          <a:p>
            <a:pPr lvl="1"/>
            <a:r>
              <a:rPr lang="en-US" dirty="0"/>
              <a:t>Award Establishment Checklist</a:t>
            </a:r>
          </a:p>
          <a:p>
            <a:pPr lvl="1"/>
            <a:r>
              <a:rPr lang="en-US" dirty="0"/>
              <a:t>New Faculty Orientation</a:t>
            </a:r>
          </a:p>
          <a:p>
            <a:r>
              <a:rPr lang="en-US" sz="2400" dirty="0"/>
              <a:t>PI Meetings – Monthly and Effort</a:t>
            </a:r>
          </a:p>
          <a:p>
            <a:pPr lvl="1"/>
            <a:r>
              <a:rPr lang="en-US" dirty="0"/>
              <a:t>Prior to the Meeting workflow</a:t>
            </a:r>
          </a:p>
          <a:p>
            <a:pPr lvl="1"/>
            <a:r>
              <a:rPr lang="en-US" dirty="0"/>
              <a:t>Status Review meetings</a:t>
            </a:r>
          </a:p>
          <a:p>
            <a:r>
              <a:rPr lang="en-US" sz="2400" dirty="0"/>
              <a:t>Award Closeout</a:t>
            </a:r>
          </a:p>
          <a:p>
            <a:pPr lvl="1"/>
            <a:r>
              <a:rPr lang="en-US" dirty="0"/>
              <a:t>Closeout Checklist</a:t>
            </a:r>
          </a:p>
          <a:p>
            <a:pPr lvl="1"/>
            <a:r>
              <a:rPr lang="en-US" dirty="0"/>
              <a:t>Forms Completion</a:t>
            </a:r>
          </a:p>
        </p:txBody>
      </p:sp>
    </p:spTree>
    <p:extLst>
      <p:ext uri="{BB962C8B-B14F-4D97-AF65-F5344CB8AC3E}">
        <p14:creationId xmlns:p14="http://schemas.microsoft.com/office/powerpoint/2010/main" val="38853413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Establishment of Award</a:t>
            </a:r>
          </a:p>
        </p:txBody>
      </p:sp>
      <p:sp>
        <p:nvSpPr>
          <p:cNvPr id="3" name="Content Placeholder 2"/>
          <p:cNvSpPr>
            <a:spLocks noGrp="1"/>
          </p:cNvSpPr>
          <p:nvPr>
            <p:ph idx="1"/>
          </p:nvPr>
        </p:nvSpPr>
        <p:spPr/>
        <p:txBody>
          <a:bodyPr>
            <a:normAutofit/>
          </a:bodyPr>
          <a:lstStyle/>
          <a:p>
            <a:r>
              <a:rPr lang="en-US" sz="2400" dirty="0"/>
              <a:t>Initial meeting with Faculty Member</a:t>
            </a:r>
          </a:p>
          <a:p>
            <a:pPr lvl="1"/>
            <a:r>
              <a:rPr lang="en-US" sz="2400" dirty="0"/>
              <a:t>Within the first month of receiving the award</a:t>
            </a:r>
          </a:p>
          <a:p>
            <a:pPr lvl="1"/>
            <a:r>
              <a:rPr lang="en-US" sz="2400" dirty="0"/>
              <a:t>Highlight Important award terms and conditions</a:t>
            </a:r>
          </a:p>
          <a:p>
            <a:pPr lvl="1"/>
            <a:r>
              <a:rPr lang="en-US" sz="2400" dirty="0"/>
              <a:t>Ensure all effort/deliverables are set up in Ufirst </a:t>
            </a:r>
          </a:p>
          <a:p>
            <a:pPr lvl="1"/>
            <a:r>
              <a:rPr lang="en-US" sz="2400" dirty="0"/>
              <a:t>Review awarded budget</a:t>
            </a:r>
          </a:p>
        </p:txBody>
      </p:sp>
    </p:spTree>
    <p:extLst>
      <p:ext uri="{BB962C8B-B14F-4D97-AF65-F5344CB8AC3E}">
        <p14:creationId xmlns:p14="http://schemas.microsoft.com/office/powerpoint/2010/main" val="14762865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Establishment of Award</a:t>
            </a:r>
          </a:p>
        </p:txBody>
      </p:sp>
      <p:sp>
        <p:nvSpPr>
          <p:cNvPr id="3" name="Content Placeholder 2"/>
          <p:cNvSpPr>
            <a:spLocks noGrp="1"/>
          </p:cNvSpPr>
          <p:nvPr>
            <p:ph idx="1"/>
          </p:nvPr>
        </p:nvSpPr>
        <p:spPr/>
        <p:txBody>
          <a:bodyPr>
            <a:normAutofit/>
          </a:bodyPr>
          <a:lstStyle/>
          <a:p>
            <a:r>
              <a:rPr lang="en-US" sz="2800" dirty="0"/>
              <a:t>Initial meeting with Faculty Member</a:t>
            </a:r>
          </a:p>
          <a:p>
            <a:pPr lvl="1"/>
            <a:r>
              <a:rPr lang="en-US" sz="2800" dirty="0"/>
              <a:t>Get PI Confirmation of effort</a:t>
            </a:r>
          </a:p>
          <a:p>
            <a:pPr lvl="1"/>
            <a:r>
              <a:rPr lang="en-US" sz="2800" dirty="0"/>
              <a:t>Review terms if any rebudget is needed</a:t>
            </a:r>
          </a:p>
          <a:p>
            <a:pPr lvl="1"/>
            <a:r>
              <a:rPr lang="en-US" sz="2800" dirty="0"/>
              <a:t>Subawards – review</a:t>
            </a:r>
          </a:p>
          <a:p>
            <a:pPr lvl="1"/>
            <a:r>
              <a:rPr lang="en-US" sz="2800" dirty="0"/>
              <a:t>Coordinate with other Departments</a:t>
            </a:r>
          </a:p>
          <a:p>
            <a:pPr lvl="1"/>
            <a:endParaRPr lang="en-US" dirty="0"/>
          </a:p>
        </p:txBody>
      </p:sp>
    </p:spTree>
    <p:extLst>
      <p:ext uri="{BB962C8B-B14F-4D97-AF65-F5344CB8AC3E}">
        <p14:creationId xmlns:p14="http://schemas.microsoft.com/office/powerpoint/2010/main" val="433595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E91FB41-7000-4759-8B1B-A15754D62F03}"/>
              </a:ext>
            </a:extLst>
          </p:cNvPr>
          <p:cNvSpPr>
            <a:spLocks noGrp="1"/>
          </p:cNvSpPr>
          <p:nvPr>
            <p:ph type="title"/>
          </p:nvPr>
        </p:nvSpPr>
        <p:spPr/>
        <p:txBody>
          <a:bodyPr/>
          <a:lstStyle/>
          <a:p>
            <a:r>
              <a:rPr lang="en-US" dirty="0"/>
              <a:t>Monthly Meetings</a:t>
            </a:r>
          </a:p>
        </p:txBody>
      </p:sp>
      <p:sp>
        <p:nvSpPr>
          <p:cNvPr id="3" name="Content Placeholder 2">
            <a:extLst>
              <a:ext uri="{FF2B5EF4-FFF2-40B4-BE49-F238E27FC236}">
                <a16:creationId xmlns:a16="http://schemas.microsoft.com/office/drawing/2014/main" xmlns="" id="{642581D3-8E1B-4F31-8A3D-88BF4DEF1AEA}"/>
              </a:ext>
            </a:extLst>
          </p:cNvPr>
          <p:cNvSpPr>
            <a:spLocks noGrp="1"/>
          </p:cNvSpPr>
          <p:nvPr>
            <p:ph idx="1"/>
          </p:nvPr>
        </p:nvSpPr>
        <p:spPr>
          <a:xfrm>
            <a:off x="1154955" y="2604655"/>
            <a:ext cx="8761412" cy="3415145"/>
          </a:xfrm>
        </p:spPr>
        <p:txBody>
          <a:bodyPr>
            <a:normAutofit lnSpcReduction="10000"/>
          </a:bodyPr>
          <a:lstStyle/>
          <a:p>
            <a:pPr marL="0" indent="0">
              <a:buNone/>
            </a:pPr>
            <a:endParaRPr lang="en-US" dirty="0"/>
          </a:p>
          <a:p>
            <a:r>
              <a:rPr lang="en-US" dirty="0"/>
              <a:t>Monthly meetings with your faculty can ensure that balances, payroll and expenditures are monitored appropriately.</a:t>
            </a:r>
          </a:p>
          <a:p>
            <a:r>
              <a:rPr lang="en-US" dirty="0"/>
              <a:t>Monthly meetings also aid in establishing relationships of trust and understanding with your faculty.</a:t>
            </a:r>
          </a:p>
          <a:p>
            <a:r>
              <a:rPr lang="en-US" dirty="0"/>
              <a:t>For monthly meetings RA prepares:</a:t>
            </a:r>
          </a:p>
          <a:p>
            <a:pPr lvl="1"/>
            <a:r>
              <a:rPr lang="en-US" dirty="0"/>
              <a:t>Agenda</a:t>
            </a:r>
          </a:p>
          <a:p>
            <a:pPr lvl="1"/>
            <a:r>
              <a:rPr lang="en-US" dirty="0"/>
              <a:t>Account Summary/</a:t>
            </a:r>
            <a:r>
              <a:rPr lang="en-US" dirty="0" err="1"/>
              <a:t>myinvestiGator</a:t>
            </a:r>
            <a:r>
              <a:rPr lang="en-US" dirty="0"/>
              <a:t> – balances, payroll reconciliation and projections, </a:t>
            </a:r>
            <a:r>
              <a:rPr lang="en-US" dirty="0" err="1"/>
              <a:t>etc</a:t>
            </a:r>
            <a:endParaRPr lang="en-US" dirty="0"/>
          </a:p>
          <a:p>
            <a:pPr lvl="1"/>
            <a:r>
              <a:rPr lang="en-US" dirty="0"/>
              <a:t>Status updates to current agreements or awards</a:t>
            </a:r>
          </a:p>
          <a:p>
            <a:pPr marL="914400" lvl="2" indent="0">
              <a:buNone/>
            </a:pPr>
            <a:endParaRPr lang="en-US" dirty="0"/>
          </a:p>
          <a:p>
            <a:pPr marL="457200" lvl="1" indent="0">
              <a:buNone/>
            </a:pPr>
            <a:endParaRPr lang="en-US" dirty="0"/>
          </a:p>
        </p:txBody>
      </p:sp>
    </p:spTree>
    <p:extLst>
      <p:ext uri="{BB962C8B-B14F-4D97-AF65-F5344CB8AC3E}">
        <p14:creationId xmlns:p14="http://schemas.microsoft.com/office/powerpoint/2010/main" val="402115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44C89C-CE80-4EF7-84B0-4ADA02AFDC4D}"/>
              </a:ext>
            </a:extLst>
          </p:cNvPr>
          <p:cNvSpPr>
            <a:spLocks noGrp="1"/>
          </p:cNvSpPr>
          <p:nvPr>
            <p:ph type="title"/>
          </p:nvPr>
        </p:nvSpPr>
        <p:spPr/>
        <p:txBody>
          <a:bodyPr/>
          <a:lstStyle/>
          <a:p>
            <a:r>
              <a:rPr lang="en-US" dirty="0"/>
              <a:t>Monthly Meetings</a:t>
            </a:r>
          </a:p>
        </p:txBody>
      </p:sp>
      <p:sp>
        <p:nvSpPr>
          <p:cNvPr id="3" name="Content Placeholder 2">
            <a:extLst>
              <a:ext uri="{FF2B5EF4-FFF2-40B4-BE49-F238E27FC236}">
                <a16:creationId xmlns:a16="http://schemas.microsoft.com/office/drawing/2014/main" xmlns="" id="{CE6D7D09-474A-4CBE-B980-FE5A0024B775}"/>
              </a:ext>
            </a:extLst>
          </p:cNvPr>
          <p:cNvSpPr>
            <a:spLocks noGrp="1"/>
          </p:cNvSpPr>
          <p:nvPr>
            <p:ph idx="1"/>
          </p:nvPr>
        </p:nvSpPr>
        <p:spPr>
          <a:xfrm>
            <a:off x="1154955" y="2438400"/>
            <a:ext cx="8761412" cy="3581400"/>
          </a:xfrm>
        </p:spPr>
        <p:txBody>
          <a:bodyPr>
            <a:normAutofit fontScale="92500" lnSpcReduction="10000"/>
          </a:bodyPr>
          <a:lstStyle/>
          <a:p>
            <a:pPr marL="0" indent="0">
              <a:buNone/>
            </a:pPr>
            <a:r>
              <a:rPr lang="en-US" dirty="0"/>
              <a:t>Sample Agenda</a:t>
            </a:r>
          </a:p>
          <a:p>
            <a:pPr lvl="1"/>
            <a:r>
              <a:rPr lang="en-US" dirty="0"/>
              <a:t>Current awards – Tools: account summary/</a:t>
            </a:r>
            <a:r>
              <a:rPr lang="en-US" dirty="0" err="1"/>
              <a:t>myinvestiGator</a:t>
            </a:r>
            <a:endParaRPr lang="en-US" dirty="0"/>
          </a:p>
          <a:p>
            <a:pPr lvl="2"/>
            <a:r>
              <a:rPr lang="en-US" dirty="0"/>
              <a:t>Review award balances – </a:t>
            </a:r>
            <a:r>
              <a:rPr lang="en-US" dirty="0" err="1"/>
              <a:t>Rebudget</a:t>
            </a:r>
            <a:r>
              <a:rPr lang="en-US" dirty="0"/>
              <a:t> necessary?</a:t>
            </a:r>
          </a:p>
          <a:p>
            <a:pPr lvl="2"/>
            <a:r>
              <a:rPr lang="en-US" dirty="0"/>
              <a:t>Review ends dates – Will a NCE be necessary?</a:t>
            </a:r>
          </a:p>
          <a:p>
            <a:pPr lvl="2"/>
            <a:r>
              <a:rPr lang="en-US" dirty="0"/>
              <a:t>Review current payroll and payroll projections – Any changes to payroll? Terminations?</a:t>
            </a:r>
          </a:p>
          <a:p>
            <a:pPr lvl="2"/>
            <a:r>
              <a:rPr lang="en-US" dirty="0"/>
              <a:t>IF 9 month, review summer plan for summer escrow/salary savings if applicable.</a:t>
            </a:r>
          </a:p>
          <a:p>
            <a:pPr lvl="1"/>
            <a:r>
              <a:rPr lang="en-US" dirty="0"/>
              <a:t>Update on status of new agreements, new awards, other action items</a:t>
            </a:r>
          </a:p>
          <a:p>
            <a:pPr lvl="1"/>
            <a:r>
              <a:rPr lang="en-US" dirty="0"/>
              <a:t>Check in regarding any updated submissions – request RFP</a:t>
            </a:r>
          </a:p>
          <a:p>
            <a:endParaRPr lang="en-US" dirty="0"/>
          </a:p>
          <a:p>
            <a:r>
              <a:rPr lang="en-US" dirty="0"/>
              <a:t>Be sure to follow up with email outlining what was discussed and assigning action items.</a:t>
            </a:r>
          </a:p>
          <a:p>
            <a:endParaRPr lang="en-US" dirty="0"/>
          </a:p>
          <a:p>
            <a:pPr lvl="2"/>
            <a:endParaRPr lang="en-US" dirty="0"/>
          </a:p>
          <a:p>
            <a:pPr lvl="2"/>
            <a:endParaRPr lang="en-US" dirty="0"/>
          </a:p>
          <a:p>
            <a:pPr marL="457200" lvl="1" indent="0">
              <a:buNone/>
            </a:pPr>
            <a:endParaRPr lang="en-US" dirty="0"/>
          </a:p>
          <a:p>
            <a:pPr lvl="1"/>
            <a:endParaRPr lang="en-US" dirty="0"/>
          </a:p>
        </p:txBody>
      </p:sp>
    </p:spTree>
    <p:extLst>
      <p:ext uri="{BB962C8B-B14F-4D97-AF65-F5344CB8AC3E}">
        <p14:creationId xmlns:p14="http://schemas.microsoft.com/office/powerpoint/2010/main" val="17670260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B237817-FD01-4800-86F2-A53729B9CA84}"/>
              </a:ext>
            </a:extLst>
          </p:cNvPr>
          <p:cNvSpPr>
            <a:spLocks noGrp="1"/>
          </p:cNvSpPr>
          <p:nvPr>
            <p:ph type="title"/>
          </p:nvPr>
        </p:nvSpPr>
        <p:spPr/>
        <p:txBody>
          <a:bodyPr/>
          <a:lstStyle/>
          <a:p>
            <a:r>
              <a:rPr lang="en-US" dirty="0"/>
              <a:t>Account Summary Example</a:t>
            </a:r>
          </a:p>
        </p:txBody>
      </p:sp>
      <p:sp>
        <p:nvSpPr>
          <p:cNvPr id="3" name="Content Placeholder 2">
            <a:extLst>
              <a:ext uri="{FF2B5EF4-FFF2-40B4-BE49-F238E27FC236}">
                <a16:creationId xmlns:a16="http://schemas.microsoft.com/office/drawing/2014/main" xmlns="" id="{5AC8BF3E-C982-4633-A21F-814B501953AE}"/>
              </a:ext>
            </a:extLst>
          </p:cNvPr>
          <p:cNvSpPr>
            <a:spLocks noGrp="1"/>
          </p:cNvSpPr>
          <p:nvPr>
            <p:ph idx="1"/>
          </p:nvPr>
        </p:nvSpPr>
        <p:spPr>
          <a:xfrm>
            <a:off x="683491" y="4636656"/>
            <a:ext cx="10049164" cy="1934746"/>
          </a:xfrm>
        </p:spPr>
        <p:txBody>
          <a:bodyPr>
            <a:normAutofit/>
          </a:bodyPr>
          <a:lstStyle/>
          <a:p>
            <a:pPr marL="457200" lvl="1" indent="0">
              <a:buNone/>
            </a:pPr>
            <a:endParaRPr lang="en-US" dirty="0"/>
          </a:p>
          <a:p>
            <a:pPr marL="0" indent="0">
              <a:buNone/>
            </a:pPr>
            <a:endParaRPr lang="en-US" dirty="0"/>
          </a:p>
        </p:txBody>
      </p:sp>
      <p:pic>
        <p:nvPicPr>
          <p:cNvPr id="10" name="Picture 9">
            <a:extLst>
              <a:ext uri="{FF2B5EF4-FFF2-40B4-BE49-F238E27FC236}">
                <a16:creationId xmlns:a16="http://schemas.microsoft.com/office/drawing/2014/main" xmlns="" id="{72E09EBC-809C-4107-ABA9-6708939C960E}"/>
              </a:ext>
            </a:extLst>
          </p:cNvPr>
          <p:cNvPicPr>
            <a:picLocks noChangeAspect="1"/>
          </p:cNvPicPr>
          <p:nvPr/>
        </p:nvPicPr>
        <p:blipFill>
          <a:blip r:embed="rId3"/>
          <a:stretch>
            <a:fillRect/>
          </a:stretch>
        </p:blipFill>
        <p:spPr>
          <a:xfrm>
            <a:off x="568609" y="2281383"/>
            <a:ext cx="11054782" cy="4576618"/>
          </a:xfrm>
          <a:prstGeom prst="rect">
            <a:avLst/>
          </a:prstGeom>
        </p:spPr>
      </p:pic>
    </p:spTree>
    <p:extLst>
      <p:ext uri="{BB962C8B-B14F-4D97-AF65-F5344CB8AC3E}">
        <p14:creationId xmlns:p14="http://schemas.microsoft.com/office/powerpoint/2010/main" val="3232969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F4B641C-8C8F-448B-87FC-D4052DC36247}"/>
              </a:ext>
            </a:extLst>
          </p:cNvPr>
          <p:cNvSpPr>
            <a:spLocks noGrp="1"/>
          </p:cNvSpPr>
          <p:nvPr>
            <p:ph type="title"/>
          </p:nvPr>
        </p:nvSpPr>
        <p:spPr>
          <a:xfrm>
            <a:off x="1154953" y="973668"/>
            <a:ext cx="8761413" cy="706964"/>
          </a:xfrm>
        </p:spPr>
        <p:txBody>
          <a:bodyPr/>
          <a:lstStyle/>
          <a:p>
            <a:r>
              <a:rPr lang="en-US" dirty="0"/>
              <a:t>Effort Meeting</a:t>
            </a:r>
          </a:p>
        </p:txBody>
      </p:sp>
      <p:sp>
        <p:nvSpPr>
          <p:cNvPr id="3" name="Content Placeholder 2">
            <a:extLst>
              <a:ext uri="{FF2B5EF4-FFF2-40B4-BE49-F238E27FC236}">
                <a16:creationId xmlns:a16="http://schemas.microsoft.com/office/drawing/2014/main" xmlns="" id="{CAEE62CE-B4E7-4EFC-A6A5-3DD40CA30887}"/>
              </a:ext>
            </a:extLst>
          </p:cNvPr>
          <p:cNvSpPr>
            <a:spLocks noGrp="1"/>
          </p:cNvSpPr>
          <p:nvPr>
            <p:ph idx="1"/>
          </p:nvPr>
        </p:nvSpPr>
        <p:spPr>
          <a:xfrm>
            <a:off x="1154955" y="2603500"/>
            <a:ext cx="8761412" cy="3416300"/>
          </a:xfrm>
        </p:spPr>
        <p:txBody>
          <a:bodyPr>
            <a:normAutofit/>
          </a:bodyPr>
          <a:lstStyle/>
          <a:p>
            <a:r>
              <a:rPr lang="en-US" dirty="0"/>
              <a:t>Meeting with faculty during effort can ensure that effort is submitted correctly the first time and provides a chance to update faculty on balances, payroll, etc.</a:t>
            </a:r>
          </a:p>
          <a:p>
            <a:r>
              <a:rPr lang="en-US" dirty="0"/>
              <a:t>For effort meetings RA prepares:</a:t>
            </a:r>
          </a:p>
          <a:p>
            <a:pPr lvl="1"/>
            <a:r>
              <a:rPr lang="en-US" dirty="0"/>
              <a:t>Agenda</a:t>
            </a:r>
          </a:p>
          <a:p>
            <a:pPr lvl="1"/>
            <a:r>
              <a:rPr lang="en-US" dirty="0"/>
              <a:t>Account Summary/</a:t>
            </a:r>
            <a:r>
              <a:rPr lang="en-US" dirty="0" err="1"/>
              <a:t>myinvestiGator</a:t>
            </a:r>
            <a:r>
              <a:rPr lang="en-US" dirty="0"/>
              <a:t> – update, reconcile payroll and prepare projections</a:t>
            </a:r>
          </a:p>
          <a:p>
            <a:pPr lvl="1"/>
            <a:r>
              <a:rPr lang="en-US" dirty="0"/>
              <a:t>Effort reports for faculty and employees – allocate to 100% based off FAR, effort detail, appointment, commitments etc.</a:t>
            </a:r>
          </a:p>
          <a:p>
            <a:pPr lvl="1"/>
            <a:r>
              <a:rPr lang="en-US" dirty="0"/>
              <a:t>Any outstanding action items from or for PI</a:t>
            </a:r>
          </a:p>
          <a:p>
            <a:pPr marL="0" indent="0">
              <a:buNone/>
            </a:pPr>
            <a:endParaRPr lang="en-US" dirty="0"/>
          </a:p>
        </p:txBody>
      </p:sp>
    </p:spTree>
    <p:extLst>
      <p:ext uri="{BB962C8B-B14F-4D97-AF65-F5344CB8AC3E}">
        <p14:creationId xmlns:p14="http://schemas.microsoft.com/office/powerpoint/2010/main" val="27746202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342CD70-087F-44D5-9534-D5DB710F93F6}"/>
              </a:ext>
            </a:extLst>
          </p:cNvPr>
          <p:cNvSpPr>
            <a:spLocks noGrp="1"/>
          </p:cNvSpPr>
          <p:nvPr>
            <p:ph type="title"/>
          </p:nvPr>
        </p:nvSpPr>
        <p:spPr/>
        <p:txBody>
          <a:bodyPr/>
          <a:lstStyle/>
          <a:p>
            <a:r>
              <a:rPr lang="en-US" dirty="0"/>
              <a:t>Effort Meeting</a:t>
            </a:r>
          </a:p>
        </p:txBody>
      </p:sp>
      <p:sp>
        <p:nvSpPr>
          <p:cNvPr id="3" name="Content Placeholder 2">
            <a:extLst>
              <a:ext uri="{FF2B5EF4-FFF2-40B4-BE49-F238E27FC236}">
                <a16:creationId xmlns:a16="http://schemas.microsoft.com/office/drawing/2014/main" xmlns="" id="{A2991A4A-45B9-4D0D-A25C-AD1B5D8ECC7F}"/>
              </a:ext>
            </a:extLst>
          </p:cNvPr>
          <p:cNvSpPr>
            <a:spLocks noGrp="1"/>
          </p:cNvSpPr>
          <p:nvPr>
            <p:ph idx="1"/>
          </p:nvPr>
        </p:nvSpPr>
        <p:spPr/>
        <p:txBody>
          <a:bodyPr/>
          <a:lstStyle/>
          <a:p>
            <a:r>
              <a:rPr lang="en-US" dirty="0"/>
              <a:t>Sample effort meeting agenda</a:t>
            </a:r>
          </a:p>
          <a:p>
            <a:pPr lvl="1"/>
            <a:r>
              <a:rPr lang="en-US" dirty="0"/>
              <a:t>Review account summary/</a:t>
            </a:r>
            <a:r>
              <a:rPr lang="en-US" dirty="0" err="1"/>
              <a:t>myinvestiGator</a:t>
            </a:r>
            <a:r>
              <a:rPr lang="en-US" dirty="0"/>
              <a:t> for balances and payroll</a:t>
            </a:r>
          </a:p>
          <a:p>
            <a:pPr lvl="1"/>
            <a:r>
              <a:rPr lang="en-US" dirty="0"/>
              <a:t>Review effort reports for employees and faculty</a:t>
            </a:r>
          </a:p>
          <a:p>
            <a:pPr lvl="1"/>
            <a:r>
              <a:rPr lang="en-US" dirty="0"/>
              <a:t>Update on status of new agreements, new awards, other action items</a:t>
            </a:r>
          </a:p>
          <a:p>
            <a:pPr lvl="1"/>
            <a:r>
              <a:rPr lang="en-US" dirty="0"/>
              <a:t>Check in regarding any updated submissions – request RFP</a:t>
            </a:r>
          </a:p>
          <a:p>
            <a:pPr lvl="1"/>
            <a:endParaRPr lang="en-US" dirty="0"/>
          </a:p>
          <a:p>
            <a:r>
              <a:rPr lang="en-US" dirty="0"/>
              <a:t>Be sure to follow up with email outlining what was discussed and assigning action items.</a:t>
            </a:r>
          </a:p>
          <a:p>
            <a:pPr lvl="1"/>
            <a:endParaRPr lang="en-US" dirty="0"/>
          </a:p>
        </p:txBody>
      </p:sp>
    </p:spTree>
    <p:extLst>
      <p:ext uri="{BB962C8B-B14F-4D97-AF65-F5344CB8AC3E}">
        <p14:creationId xmlns:p14="http://schemas.microsoft.com/office/powerpoint/2010/main" val="32642050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xmlns="" name="Ion Boardroom" id="{FC33163D-4339-46B1-8EED-24C834239D99}" vid="{A3AB87EF-B655-4FFF-8D05-F333AD7F278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368</TotalTime>
  <Words>928</Words>
  <Application>Microsoft Office PowerPoint</Application>
  <PresentationFormat>Custom</PresentationFormat>
  <Paragraphs>131</Paragraphs>
  <Slides>12</Slides>
  <Notes>11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Ion Boardroom</vt:lpstr>
      <vt:lpstr>Faculty Meetings</vt:lpstr>
      <vt:lpstr>Key Workflows</vt:lpstr>
      <vt:lpstr>Establishment of Award</vt:lpstr>
      <vt:lpstr>Establishment of Award</vt:lpstr>
      <vt:lpstr>Monthly Meetings</vt:lpstr>
      <vt:lpstr>Monthly Meetings</vt:lpstr>
      <vt:lpstr>Account Summary Example</vt:lpstr>
      <vt:lpstr>Effort Meeting</vt:lpstr>
      <vt:lpstr>Effort Meeting</vt:lpstr>
      <vt:lpstr>Award Closeout</vt:lpstr>
      <vt:lpstr>Don’t forget your partners – Core Offices</vt:lpstr>
      <vt:lpstr>QUESTIONS?? </vt:lpstr>
    </vt:vector>
  </TitlesOfParts>
  <Company>University of Florida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Contract and Grants: Cost Transfer Approval</dc:title>
  <dc:creator>Chelsea Wilson</dc:creator>
  <cp:lastModifiedBy>Forrest,Barry</cp:lastModifiedBy>
  <cp:revision>71</cp:revision>
  <dcterms:created xsi:type="dcterms:W3CDTF">2017-11-14T15:57:33Z</dcterms:created>
  <dcterms:modified xsi:type="dcterms:W3CDTF">2019-08-21T12:57:54Z</dcterms:modified>
</cp:coreProperties>
</file>