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401" r:id="rId3"/>
    <p:sldId id="390" r:id="rId4"/>
    <p:sldId id="393" r:id="rId5"/>
    <p:sldId id="391" r:id="rId6"/>
    <p:sldId id="395" r:id="rId7"/>
    <p:sldId id="394" r:id="rId8"/>
    <p:sldId id="402" r:id="rId9"/>
    <p:sldId id="404" r:id="rId10"/>
    <p:sldId id="405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7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BF6"/>
    <a:srgbClr val="CCCCFF"/>
    <a:srgbClr val="CC99FF"/>
    <a:srgbClr val="9933FF"/>
    <a:srgbClr val="6600CC"/>
    <a:srgbClr val="FF0000"/>
    <a:srgbClr val="FFFFCC"/>
    <a:srgbClr val="FF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9" autoAdjust="0"/>
    <p:restoredTop sz="79035" autoAdjust="0"/>
  </p:normalViewPr>
  <p:slideViewPr>
    <p:cSldViewPr showGuides="1"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736" y="-84"/>
      </p:cViewPr>
      <p:guideLst>
        <p:guide orient="horz" pos="2880"/>
        <p:guide orient="horz" pos="2932"/>
        <p:guide pos="216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1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2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3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8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6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9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7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55833" y="6333681"/>
            <a:ext cx="8788167" cy="522702"/>
          </a:xfrm>
          <a:prstGeom prst="rect">
            <a:avLst/>
          </a:prstGeom>
          <a:solidFill>
            <a:srgbClr val="007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 dirty="0"/>
          </a:p>
        </p:txBody>
      </p:sp>
      <p:cxnSp>
        <p:nvCxnSpPr>
          <p:cNvPr id="16" name="Straight Connector 15"/>
          <p:cNvCxnSpPr/>
          <p:nvPr userDrawn="1"/>
        </p:nvCxnSpPr>
        <p:spPr bwMode="white">
          <a:xfrm>
            <a:off x="0" y="5631204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507228" y="6356220"/>
            <a:ext cx="2590800" cy="471552"/>
            <a:chOff x="6438901" y="5566569"/>
            <a:chExt cx="2514600" cy="423863"/>
          </a:xfrm>
        </p:grpSpPr>
        <p:sp>
          <p:nvSpPr>
            <p:cNvPr id="8" name="Rectangle 7"/>
            <p:cNvSpPr/>
            <p:nvPr userDrawn="1"/>
          </p:nvSpPr>
          <p:spPr>
            <a:xfrm>
              <a:off x="6438901" y="5566569"/>
              <a:ext cx="2514600" cy="4238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:\bacfiles\ofrlogo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1" y="5566569"/>
              <a:ext cx="2514600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 userDrawn="1"/>
        </p:nvSpPr>
        <p:spPr>
          <a:xfrm>
            <a:off x="0" y="-7558"/>
            <a:ext cx="304800" cy="6865558"/>
          </a:xfrm>
          <a:prstGeom prst="rect">
            <a:avLst/>
          </a:prstGeom>
          <a:solidFill>
            <a:srgbClr val="007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4800" y="-7558"/>
            <a:ext cx="76200" cy="6865557"/>
          </a:xfrm>
          <a:prstGeom prst="rect">
            <a:avLst/>
          </a:prstGeom>
          <a:solidFill>
            <a:srgbClr val="F48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071" y="6403389"/>
            <a:ext cx="906529" cy="302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CA9CB3C-2BD0-4A9F-B3A6-8B03C4DF4D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389" y="177801"/>
            <a:ext cx="7339012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600200"/>
            <a:ext cx="733901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7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0"/>
            <a:ext cx="76200" cy="6858000"/>
          </a:xfrm>
          <a:prstGeom prst="rect">
            <a:avLst/>
          </a:prstGeom>
          <a:solidFill>
            <a:srgbClr val="F48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76592" y="6325793"/>
            <a:ext cx="8788167" cy="522702"/>
          </a:xfrm>
          <a:prstGeom prst="rect">
            <a:avLst/>
          </a:prstGeom>
          <a:solidFill>
            <a:srgbClr val="007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100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400800" y="6348795"/>
            <a:ext cx="2590800" cy="471552"/>
            <a:chOff x="6438901" y="5566569"/>
            <a:chExt cx="2514600" cy="423863"/>
          </a:xfrm>
        </p:grpSpPr>
        <p:sp>
          <p:nvSpPr>
            <p:cNvPr id="21" name="Rectangle 20"/>
            <p:cNvSpPr/>
            <p:nvPr userDrawn="1"/>
          </p:nvSpPr>
          <p:spPr>
            <a:xfrm>
              <a:off x="6438901" y="5566569"/>
              <a:ext cx="2514600" cy="4238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H:\bacfiles\ofr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1" y="5566569"/>
              <a:ext cx="2514600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792" y="6429453"/>
            <a:ext cx="914400" cy="27305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dirty="0"/>
              <a:t>Slide </a:t>
            </a:r>
            <a:fld id="{10DD3CA2-A948-4FDD-B38D-338A09A735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050"/>
        </a:spcBef>
        <a:buFont typeface="Euphemia" pitchFamily="34" charset="0"/>
        <a:buChar char="›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59609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4002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395" indent="-185215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82788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55718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831574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105967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036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ogramdevelopment@research.uf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.research.ufl.edu/programdevelopment/fundingopportunities/opportunitiesmanager.aspx" TargetMode="External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research.ufl.edu/finding-funding/request-a-funding-search.html" TargetMode="External"/><Relationship Id="rId4" Type="http://schemas.openxmlformats.org/officeDocument/2006/relationships/hyperlink" Target="http://research.ufl.edu/finding-funding/cos-pivot-funding-databas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hyperlink" Target="https://ufresearch.infoready4.com/CompetitionSpa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ufl.edu/dsp/proposals/grantsmanship-resourc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ufl.edu/research-program-development/research_program_development_docs/DRPD-Proposal-Assistance-Checklis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Bracket 2">
            <a:extLst>
              <a:ext uri="{FF2B5EF4-FFF2-40B4-BE49-F238E27FC236}">
                <a16:creationId xmlns:a16="http://schemas.microsoft.com/office/drawing/2014/main" xmlns="" id="{0D16FEE0-921F-914E-88A0-2BA3E6DCC8CE}"/>
              </a:ext>
            </a:extLst>
          </p:cNvPr>
          <p:cNvSpPr/>
          <p:nvPr/>
        </p:nvSpPr>
        <p:spPr>
          <a:xfrm>
            <a:off x="838200" y="3619100"/>
            <a:ext cx="1524000" cy="1410100"/>
          </a:xfrm>
          <a:prstGeom prst="bracketPai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2952" y="1065666"/>
            <a:ext cx="7660095" cy="495140"/>
          </a:xfrm>
          <a:prstGeom prst="rect">
            <a:avLst/>
          </a:prstGeom>
          <a:noFill/>
          <a:effectLst>
            <a:glow>
              <a:schemeClr val="bg1"/>
            </a:glow>
            <a:outerShdw blurRad="1270000" dist="50800" dir="5400000" sx="200000" sy="200000" algn="ctr" rotWithShape="0">
              <a:srgbClr val="000000">
                <a:alpha val="0"/>
              </a:srgbClr>
            </a:outerShdw>
            <a:reflection blurRad="25400" endPos="4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Research Organization Chart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0600" y="1905000"/>
            <a:ext cx="7924800" cy="3810000"/>
            <a:chOff x="781094" y="1905000"/>
            <a:chExt cx="7924800" cy="3810000"/>
          </a:xfrm>
        </p:grpSpPr>
        <p:grpSp>
          <p:nvGrpSpPr>
            <p:cNvPr id="18" name="Group 17"/>
            <p:cNvGrpSpPr/>
            <p:nvPr/>
          </p:nvGrpSpPr>
          <p:grpSpPr>
            <a:xfrm>
              <a:off x="781094" y="1905000"/>
              <a:ext cx="7924800" cy="3810000"/>
              <a:chOff x="1522412" y="1524000"/>
              <a:chExt cx="9601200" cy="4267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2412" y="1524000"/>
                <a:ext cx="9601200" cy="4267200"/>
              </a:xfrm>
              <a:prstGeom prst="rect">
                <a:avLst/>
              </a:prstGeom>
              <a:ln>
                <a:noFill/>
              </a:ln>
            </p:spPr>
          </p:sp>
          <p:sp>
            <p:nvSpPr>
              <p:cNvPr id="26" name="Freeform 25"/>
              <p:cNvSpPr/>
              <p:nvPr/>
            </p:nvSpPr>
            <p:spPr>
              <a:xfrm>
                <a:off x="4895677" y="2072974"/>
                <a:ext cx="2116117" cy="1109472"/>
              </a:xfrm>
              <a:custGeom>
                <a:avLst/>
                <a:gdLst>
                  <a:gd name="connsiteX0" fmla="*/ 0 w 2116117"/>
                  <a:gd name="connsiteY0" fmla="*/ 82387 h 823866"/>
                  <a:gd name="connsiteX1" fmla="*/ 82387 w 2116117"/>
                  <a:gd name="connsiteY1" fmla="*/ 0 h 823866"/>
                  <a:gd name="connsiteX2" fmla="*/ 2033730 w 2116117"/>
                  <a:gd name="connsiteY2" fmla="*/ 0 h 823866"/>
                  <a:gd name="connsiteX3" fmla="*/ 2116117 w 2116117"/>
                  <a:gd name="connsiteY3" fmla="*/ 82387 h 823866"/>
                  <a:gd name="connsiteX4" fmla="*/ 2116117 w 2116117"/>
                  <a:gd name="connsiteY4" fmla="*/ 741479 h 823866"/>
                  <a:gd name="connsiteX5" fmla="*/ 2033730 w 2116117"/>
                  <a:gd name="connsiteY5" fmla="*/ 823866 h 823866"/>
                  <a:gd name="connsiteX6" fmla="*/ 82387 w 2116117"/>
                  <a:gd name="connsiteY6" fmla="*/ 823866 h 823866"/>
                  <a:gd name="connsiteX7" fmla="*/ 0 w 2116117"/>
                  <a:gd name="connsiteY7" fmla="*/ 741479 h 823866"/>
                  <a:gd name="connsiteX8" fmla="*/ 0 w 2116117"/>
                  <a:gd name="connsiteY8" fmla="*/ 82387 h 8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6117" h="823866">
                    <a:moveTo>
                      <a:pt x="0" y="82387"/>
                    </a:moveTo>
                    <a:cubicBezTo>
                      <a:pt x="0" y="36886"/>
                      <a:pt x="36886" y="0"/>
                      <a:pt x="82387" y="0"/>
                    </a:cubicBezTo>
                    <a:lnTo>
                      <a:pt x="2033730" y="0"/>
                    </a:lnTo>
                    <a:cubicBezTo>
                      <a:pt x="2079231" y="0"/>
                      <a:pt x="2116117" y="36886"/>
                      <a:pt x="2116117" y="82387"/>
                    </a:cubicBezTo>
                    <a:lnTo>
                      <a:pt x="2116117" y="741479"/>
                    </a:lnTo>
                    <a:cubicBezTo>
                      <a:pt x="2116117" y="786980"/>
                      <a:pt x="2079231" y="823866"/>
                      <a:pt x="2033730" y="823866"/>
                    </a:cubicBezTo>
                    <a:lnTo>
                      <a:pt x="82387" y="823866"/>
                    </a:lnTo>
                    <a:cubicBezTo>
                      <a:pt x="36886" y="823866"/>
                      <a:pt x="0" y="786980"/>
                      <a:pt x="0" y="741479"/>
                    </a:cubicBezTo>
                    <a:lnTo>
                      <a:pt x="0" y="82387"/>
                    </a:lnTo>
                    <a:close/>
                  </a:path>
                </a:pathLst>
              </a:custGeom>
              <a:solidFill>
                <a:srgbClr val="CCCCFF">
                  <a:alpha val="90000"/>
                </a:srgbClr>
              </a:solidFill>
              <a:ln>
                <a:solidFill>
                  <a:srgbClr val="6600C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710" tIns="92710" rIns="92710" bIns="92710" numCol="1" spcCol="1270" anchor="ctr" anchorCtr="0">
                <a:noAutofit/>
              </a:bodyPr>
              <a:lstStyle/>
              <a:p>
                <a:pPr lvl="0" algn="ctr" defTabSz="800100" rtl="0">
                  <a:spcBef>
                    <a:spcPct val="0"/>
                  </a:spcBef>
                </a:pPr>
                <a:r>
                  <a:rPr lang="en-US" sz="1800" b="1" kern="1200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Vice President for Research</a:t>
                </a:r>
              </a:p>
              <a:p>
                <a:pPr lvl="0" algn="ctr" defTabSz="800100" rtl="0">
                  <a:spcBef>
                    <a:spcPct val="0"/>
                  </a:spcBef>
                </a:pPr>
                <a:r>
                  <a:rPr lang="en-US" sz="1800" b="0" kern="1200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David Norton</a:t>
                </a: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532037" y="3690017"/>
                <a:ext cx="1415701" cy="999416"/>
              </a:xfrm>
              <a:custGeom>
                <a:avLst/>
                <a:gdLst>
                  <a:gd name="connsiteX0" fmla="*/ 0 w 1415701"/>
                  <a:gd name="connsiteY0" fmla="*/ 99942 h 999416"/>
                  <a:gd name="connsiteX1" fmla="*/ 99942 w 1415701"/>
                  <a:gd name="connsiteY1" fmla="*/ 0 h 999416"/>
                  <a:gd name="connsiteX2" fmla="*/ 1315759 w 1415701"/>
                  <a:gd name="connsiteY2" fmla="*/ 0 h 999416"/>
                  <a:gd name="connsiteX3" fmla="*/ 1415701 w 1415701"/>
                  <a:gd name="connsiteY3" fmla="*/ 99942 h 999416"/>
                  <a:gd name="connsiteX4" fmla="*/ 1415701 w 1415701"/>
                  <a:gd name="connsiteY4" fmla="*/ 899474 h 999416"/>
                  <a:gd name="connsiteX5" fmla="*/ 1315759 w 1415701"/>
                  <a:gd name="connsiteY5" fmla="*/ 999416 h 999416"/>
                  <a:gd name="connsiteX6" fmla="*/ 99942 w 1415701"/>
                  <a:gd name="connsiteY6" fmla="*/ 999416 h 999416"/>
                  <a:gd name="connsiteX7" fmla="*/ 0 w 1415701"/>
                  <a:gd name="connsiteY7" fmla="*/ 899474 h 999416"/>
                  <a:gd name="connsiteX8" fmla="*/ 0 w 1415701"/>
                  <a:gd name="connsiteY8" fmla="*/ 99942 h 9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5701" h="999416">
                    <a:moveTo>
                      <a:pt x="0" y="99942"/>
                    </a:moveTo>
                    <a:cubicBezTo>
                      <a:pt x="0" y="44746"/>
                      <a:pt x="44746" y="0"/>
                      <a:pt x="99942" y="0"/>
                    </a:cubicBezTo>
                    <a:lnTo>
                      <a:pt x="1315759" y="0"/>
                    </a:lnTo>
                    <a:cubicBezTo>
                      <a:pt x="1370955" y="0"/>
                      <a:pt x="1415701" y="44746"/>
                      <a:pt x="1415701" y="99942"/>
                    </a:cubicBezTo>
                    <a:lnTo>
                      <a:pt x="1415701" y="899474"/>
                    </a:lnTo>
                    <a:cubicBezTo>
                      <a:pt x="1415701" y="954670"/>
                      <a:pt x="1370955" y="999416"/>
                      <a:pt x="1315759" y="999416"/>
                    </a:cubicBezTo>
                    <a:lnTo>
                      <a:pt x="99942" y="999416"/>
                    </a:lnTo>
                    <a:cubicBezTo>
                      <a:pt x="44746" y="999416"/>
                      <a:pt x="0" y="954670"/>
                      <a:pt x="0" y="899474"/>
                    </a:cubicBezTo>
                    <a:lnTo>
                      <a:pt x="0" y="99942"/>
                    </a:lnTo>
                    <a:close/>
                  </a:path>
                </a:pathLst>
              </a:custGeom>
              <a:solidFill>
                <a:srgbClr val="CCCCFF">
                  <a:alpha val="90000"/>
                </a:srgbClr>
              </a:solidFill>
              <a:ln>
                <a:solidFill>
                  <a:srgbClr val="6600C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12" tIns="82612" rIns="82612" bIns="82612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Research Program Development</a:t>
                </a: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179201" y="3690017"/>
                <a:ext cx="1297427" cy="999416"/>
              </a:xfrm>
              <a:custGeom>
                <a:avLst/>
                <a:gdLst>
                  <a:gd name="connsiteX0" fmla="*/ 0 w 1297427"/>
                  <a:gd name="connsiteY0" fmla="*/ 99942 h 999416"/>
                  <a:gd name="connsiteX1" fmla="*/ 99942 w 1297427"/>
                  <a:gd name="connsiteY1" fmla="*/ 0 h 999416"/>
                  <a:gd name="connsiteX2" fmla="*/ 1197485 w 1297427"/>
                  <a:gd name="connsiteY2" fmla="*/ 0 h 999416"/>
                  <a:gd name="connsiteX3" fmla="*/ 1297427 w 1297427"/>
                  <a:gd name="connsiteY3" fmla="*/ 99942 h 999416"/>
                  <a:gd name="connsiteX4" fmla="*/ 1297427 w 1297427"/>
                  <a:gd name="connsiteY4" fmla="*/ 899474 h 999416"/>
                  <a:gd name="connsiteX5" fmla="*/ 1197485 w 1297427"/>
                  <a:gd name="connsiteY5" fmla="*/ 999416 h 999416"/>
                  <a:gd name="connsiteX6" fmla="*/ 99942 w 1297427"/>
                  <a:gd name="connsiteY6" fmla="*/ 999416 h 999416"/>
                  <a:gd name="connsiteX7" fmla="*/ 0 w 1297427"/>
                  <a:gd name="connsiteY7" fmla="*/ 899474 h 999416"/>
                  <a:gd name="connsiteX8" fmla="*/ 0 w 1297427"/>
                  <a:gd name="connsiteY8" fmla="*/ 99942 h 9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427" h="999416">
                    <a:moveTo>
                      <a:pt x="0" y="99942"/>
                    </a:moveTo>
                    <a:cubicBezTo>
                      <a:pt x="0" y="44746"/>
                      <a:pt x="44746" y="0"/>
                      <a:pt x="99942" y="0"/>
                    </a:cubicBezTo>
                    <a:lnTo>
                      <a:pt x="1197485" y="0"/>
                    </a:lnTo>
                    <a:cubicBezTo>
                      <a:pt x="1252681" y="0"/>
                      <a:pt x="1297427" y="44746"/>
                      <a:pt x="1297427" y="99942"/>
                    </a:cubicBezTo>
                    <a:lnTo>
                      <a:pt x="1297427" y="899474"/>
                    </a:lnTo>
                    <a:cubicBezTo>
                      <a:pt x="1297427" y="954670"/>
                      <a:pt x="1252681" y="999416"/>
                      <a:pt x="1197485" y="999416"/>
                    </a:cubicBezTo>
                    <a:lnTo>
                      <a:pt x="99942" y="999416"/>
                    </a:lnTo>
                    <a:cubicBezTo>
                      <a:pt x="44746" y="999416"/>
                      <a:pt x="0" y="954670"/>
                      <a:pt x="0" y="899474"/>
                    </a:cubicBezTo>
                    <a:lnTo>
                      <a:pt x="0" y="99942"/>
                    </a:lnTo>
                    <a:close/>
                  </a:path>
                </a:pathLst>
              </a:custGeom>
              <a:solidFill>
                <a:srgbClr val="CCCCFF">
                  <a:alpha val="90000"/>
                </a:srgbClr>
              </a:solidFill>
              <a:ln>
                <a:solidFill>
                  <a:srgbClr val="6600C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12" tIns="82612" rIns="82612" bIns="82612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Sponsored Programs</a:t>
                </a: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656308" y="3690017"/>
                <a:ext cx="1297427" cy="999416"/>
              </a:xfrm>
              <a:custGeom>
                <a:avLst/>
                <a:gdLst>
                  <a:gd name="connsiteX0" fmla="*/ 0 w 1297427"/>
                  <a:gd name="connsiteY0" fmla="*/ 99942 h 999416"/>
                  <a:gd name="connsiteX1" fmla="*/ 99942 w 1297427"/>
                  <a:gd name="connsiteY1" fmla="*/ 0 h 999416"/>
                  <a:gd name="connsiteX2" fmla="*/ 1197485 w 1297427"/>
                  <a:gd name="connsiteY2" fmla="*/ 0 h 999416"/>
                  <a:gd name="connsiteX3" fmla="*/ 1297427 w 1297427"/>
                  <a:gd name="connsiteY3" fmla="*/ 99942 h 999416"/>
                  <a:gd name="connsiteX4" fmla="*/ 1297427 w 1297427"/>
                  <a:gd name="connsiteY4" fmla="*/ 899474 h 999416"/>
                  <a:gd name="connsiteX5" fmla="*/ 1197485 w 1297427"/>
                  <a:gd name="connsiteY5" fmla="*/ 999416 h 999416"/>
                  <a:gd name="connsiteX6" fmla="*/ 99942 w 1297427"/>
                  <a:gd name="connsiteY6" fmla="*/ 999416 h 999416"/>
                  <a:gd name="connsiteX7" fmla="*/ 0 w 1297427"/>
                  <a:gd name="connsiteY7" fmla="*/ 899474 h 999416"/>
                  <a:gd name="connsiteX8" fmla="*/ 0 w 1297427"/>
                  <a:gd name="connsiteY8" fmla="*/ 99942 h 9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427" h="999416">
                    <a:moveTo>
                      <a:pt x="0" y="99942"/>
                    </a:moveTo>
                    <a:cubicBezTo>
                      <a:pt x="0" y="44746"/>
                      <a:pt x="44746" y="0"/>
                      <a:pt x="99942" y="0"/>
                    </a:cubicBezTo>
                    <a:lnTo>
                      <a:pt x="1197485" y="0"/>
                    </a:lnTo>
                    <a:cubicBezTo>
                      <a:pt x="1252681" y="0"/>
                      <a:pt x="1297427" y="44746"/>
                      <a:pt x="1297427" y="99942"/>
                    </a:cubicBezTo>
                    <a:lnTo>
                      <a:pt x="1297427" y="899474"/>
                    </a:lnTo>
                    <a:cubicBezTo>
                      <a:pt x="1297427" y="954670"/>
                      <a:pt x="1252681" y="999416"/>
                      <a:pt x="1197485" y="999416"/>
                    </a:cubicBezTo>
                    <a:lnTo>
                      <a:pt x="99942" y="999416"/>
                    </a:lnTo>
                    <a:cubicBezTo>
                      <a:pt x="44746" y="999416"/>
                      <a:pt x="0" y="954670"/>
                      <a:pt x="0" y="899474"/>
                    </a:cubicBezTo>
                    <a:lnTo>
                      <a:pt x="0" y="99942"/>
                    </a:lnTo>
                    <a:close/>
                  </a:path>
                </a:pathLst>
              </a:custGeom>
              <a:solidFill>
                <a:srgbClr val="CCCCFF">
                  <a:alpha val="90000"/>
                </a:srgbClr>
              </a:solidFill>
              <a:ln>
                <a:solidFill>
                  <a:srgbClr val="6600C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12" tIns="82612" rIns="82612" bIns="82612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Contracts &amp; Grants</a:t>
                </a: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133416" y="3690017"/>
                <a:ext cx="1297427" cy="999416"/>
              </a:xfrm>
              <a:custGeom>
                <a:avLst/>
                <a:gdLst>
                  <a:gd name="connsiteX0" fmla="*/ 0 w 1297427"/>
                  <a:gd name="connsiteY0" fmla="*/ 99942 h 999416"/>
                  <a:gd name="connsiteX1" fmla="*/ 99942 w 1297427"/>
                  <a:gd name="connsiteY1" fmla="*/ 0 h 999416"/>
                  <a:gd name="connsiteX2" fmla="*/ 1197485 w 1297427"/>
                  <a:gd name="connsiteY2" fmla="*/ 0 h 999416"/>
                  <a:gd name="connsiteX3" fmla="*/ 1297427 w 1297427"/>
                  <a:gd name="connsiteY3" fmla="*/ 99942 h 999416"/>
                  <a:gd name="connsiteX4" fmla="*/ 1297427 w 1297427"/>
                  <a:gd name="connsiteY4" fmla="*/ 899474 h 999416"/>
                  <a:gd name="connsiteX5" fmla="*/ 1197485 w 1297427"/>
                  <a:gd name="connsiteY5" fmla="*/ 999416 h 999416"/>
                  <a:gd name="connsiteX6" fmla="*/ 99942 w 1297427"/>
                  <a:gd name="connsiteY6" fmla="*/ 999416 h 999416"/>
                  <a:gd name="connsiteX7" fmla="*/ 0 w 1297427"/>
                  <a:gd name="connsiteY7" fmla="*/ 899474 h 999416"/>
                  <a:gd name="connsiteX8" fmla="*/ 0 w 1297427"/>
                  <a:gd name="connsiteY8" fmla="*/ 99942 h 9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427" h="999416">
                    <a:moveTo>
                      <a:pt x="0" y="99942"/>
                    </a:moveTo>
                    <a:cubicBezTo>
                      <a:pt x="0" y="44746"/>
                      <a:pt x="44746" y="0"/>
                      <a:pt x="99942" y="0"/>
                    </a:cubicBezTo>
                    <a:lnTo>
                      <a:pt x="1197485" y="0"/>
                    </a:lnTo>
                    <a:cubicBezTo>
                      <a:pt x="1252681" y="0"/>
                      <a:pt x="1297427" y="44746"/>
                      <a:pt x="1297427" y="99942"/>
                    </a:cubicBezTo>
                    <a:lnTo>
                      <a:pt x="1297427" y="899474"/>
                    </a:lnTo>
                    <a:cubicBezTo>
                      <a:pt x="1297427" y="954670"/>
                      <a:pt x="1252681" y="999416"/>
                      <a:pt x="1197485" y="999416"/>
                    </a:cubicBezTo>
                    <a:lnTo>
                      <a:pt x="99942" y="999416"/>
                    </a:lnTo>
                    <a:cubicBezTo>
                      <a:pt x="44746" y="999416"/>
                      <a:pt x="0" y="954670"/>
                      <a:pt x="0" y="899474"/>
                    </a:cubicBezTo>
                    <a:lnTo>
                      <a:pt x="0" y="99942"/>
                    </a:lnTo>
                    <a:close/>
                  </a:path>
                </a:pathLst>
              </a:custGeom>
              <a:solidFill>
                <a:srgbClr val="CCCCFF">
                  <a:alpha val="90000"/>
                </a:srgbClr>
              </a:solidFill>
              <a:ln>
                <a:solidFill>
                  <a:srgbClr val="6600C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12" tIns="82612" rIns="82612" bIns="82612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Research Compliance</a:t>
                </a: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597037" y="3690017"/>
                <a:ext cx="1403233" cy="999416"/>
              </a:xfrm>
              <a:custGeom>
                <a:avLst/>
                <a:gdLst>
                  <a:gd name="connsiteX0" fmla="*/ 0 w 1403233"/>
                  <a:gd name="connsiteY0" fmla="*/ 99942 h 999416"/>
                  <a:gd name="connsiteX1" fmla="*/ 99942 w 1403233"/>
                  <a:gd name="connsiteY1" fmla="*/ 0 h 999416"/>
                  <a:gd name="connsiteX2" fmla="*/ 1303291 w 1403233"/>
                  <a:gd name="connsiteY2" fmla="*/ 0 h 999416"/>
                  <a:gd name="connsiteX3" fmla="*/ 1403233 w 1403233"/>
                  <a:gd name="connsiteY3" fmla="*/ 99942 h 999416"/>
                  <a:gd name="connsiteX4" fmla="*/ 1403233 w 1403233"/>
                  <a:gd name="connsiteY4" fmla="*/ 899474 h 999416"/>
                  <a:gd name="connsiteX5" fmla="*/ 1303291 w 1403233"/>
                  <a:gd name="connsiteY5" fmla="*/ 999416 h 999416"/>
                  <a:gd name="connsiteX6" fmla="*/ 99942 w 1403233"/>
                  <a:gd name="connsiteY6" fmla="*/ 999416 h 999416"/>
                  <a:gd name="connsiteX7" fmla="*/ 0 w 1403233"/>
                  <a:gd name="connsiteY7" fmla="*/ 899474 h 999416"/>
                  <a:gd name="connsiteX8" fmla="*/ 0 w 1403233"/>
                  <a:gd name="connsiteY8" fmla="*/ 99942 h 9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3233" h="999416">
                    <a:moveTo>
                      <a:pt x="0" y="99942"/>
                    </a:moveTo>
                    <a:cubicBezTo>
                      <a:pt x="0" y="44746"/>
                      <a:pt x="44746" y="0"/>
                      <a:pt x="99942" y="0"/>
                    </a:cubicBezTo>
                    <a:lnTo>
                      <a:pt x="1303291" y="0"/>
                    </a:lnTo>
                    <a:cubicBezTo>
                      <a:pt x="1358487" y="0"/>
                      <a:pt x="1403233" y="44746"/>
                      <a:pt x="1403233" y="99942"/>
                    </a:cubicBezTo>
                    <a:lnTo>
                      <a:pt x="1403233" y="899474"/>
                    </a:lnTo>
                    <a:cubicBezTo>
                      <a:pt x="1403233" y="954670"/>
                      <a:pt x="1358487" y="999416"/>
                      <a:pt x="1303291" y="999416"/>
                    </a:cubicBezTo>
                    <a:lnTo>
                      <a:pt x="99942" y="999416"/>
                    </a:lnTo>
                    <a:cubicBezTo>
                      <a:pt x="44746" y="999416"/>
                      <a:pt x="0" y="954670"/>
                      <a:pt x="0" y="899474"/>
                    </a:cubicBezTo>
                    <a:lnTo>
                      <a:pt x="0" y="99942"/>
                    </a:lnTo>
                    <a:close/>
                  </a:path>
                </a:pathLst>
              </a:custGeom>
              <a:solidFill>
                <a:srgbClr val="CCCCFF">
                  <a:alpha val="90000"/>
                </a:srgbClr>
              </a:solidFill>
              <a:ln>
                <a:solidFill>
                  <a:srgbClr val="6600C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12" tIns="82612" rIns="82612" bIns="82612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Research Operations &amp; Services</a:t>
                </a: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9179951" y="3676851"/>
                <a:ext cx="1297427" cy="999416"/>
              </a:xfrm>
              <a:custGeom>
                <a:avLst/>
                <a:gdLst>
                  <a:gd name="connsiteX0" fmla="*/ 0 w 1297427"/>
                  <a:gd name="connsiteY0" fmla="*/ 99942 h 999416"/>
                  <a:gd name="connsiteX1" fmla="*/ 99942 w 1297427"/>
                  <a:gd name="connsiteY1" fmla="*/ 0 h 999416"/>
                  <a:gd name="connsiteX2" fmla="*/ 1197485 w 1297427"/>
                  <a:gd name="connsiteY2" fmla="*/ 0 h 999416"/>
                  <a:gd name="connsiteX3" fmla="*/ 1297427 w 1297427"/>
                  <a:gd name="connsiteY3" fmla="*/ 99942 h 999416"/>
                  <a:gd name="connsiteX4" fmla="*/ 1297427 w 1297427"/>
                  <a:gd name="connsiteY4" fmla="*/ 899474 h 999416"/>
                  <a:gd name="connsiteX5" fmla="*/ 1197485 w 1297427"/>
                  <a:gd name="connsiteY5" fmla="*/ 999416 h 999416"/>
                  <a:gd name="connsiteX6" fmla="*/ 99942 w 1297427"/>
                  <a:gd name="connsiteY6" fmla="*/ 999416 h 999416"/>
                  <a:gd name="connsiteX7" fmla="*/ 0 w 1297427"/>
                  <a:gd name="connsiteY7" fmla="*/ 899474 h 999416"/>
                  <a:gd name="connsiteX8" fmla="*/ 0 w 1297427"/>
                  <a:gd name="connsiteY8" fmla="*/ 99942 h 9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427" h="999416">
                    <a:moveTo>
                      <a:pt x="0" y="99942"/>
                    </a:moveTo>
                    <a:cubicBezTo>
                      <a:pt x="0" y="44746"/>
                      <a:pt x="44746" y="0"/>
                      <a:pt x="99942" y="0"/>
                    </a:cubicBezTo>
                    <a:lnTo>
                      <a:pt x="1197485" y="0"/>
                    </a:lnTo>
                    <a:cubicBezTo>
                      <a:pt x="1252681" y="0"/>
                      <a:pt x="1297427" y="44746"/>
                      <a:pt x="1297427" y="99942"/>
                    </a:cubicBezTo>
                    <a:lnTo>
                      <a:pt x="1297427" y="899474"/>
                    </a:lnTo>
                    <a:cubicBezTo>
                      <a:pt x="1297427" y="954670"/>
                      <a:pt x="1252681" y="999416"/>
                      <a:pt x="1197485" y="999416"/>
                    </a:cubicBezTo>
                    <a:lnTo>
                      <a:pt x="99942" y="999416"/>
                    </a:lnTo>
                    <a:cubicBezTo>
                      <a:pt x="44746" y="999416"/>
                      <a:pt x="0" y="954670"/>
                      <a:pt x="0" y="899474"/>
                    </a:cubicBezTo>
                    <a:lnTo>
                      <a:pt x="0" y="99942"/>
                    </a:lnTo>
                    <a:close/>
                  </a:path>
                </a:pathLst>
              </a:custGeom>
              <a:solidFill>
                <a:srgbClr val="CCCCFF">
                  <a:alpha val="90000"/>
                </a:srgbClr>
              </a:solidFill>
              <a:ln>
                <a:solidFill>
                  <a:srgbClr val="6600C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12" tIns="82612" rIns="82612" bIns="8261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srgbClr val="0000FF"/>
                    </a:solidFill>
                    <a:latin typeface="Tw Cen MT" panose="020B0602020104020603" pitchFamily="34" charset="0"/>
                  </a:rPr>
                  <a:t>UF Innovate</a:t>
                </a:r>
                <a:endParaRPr lang="en-US" sz="1400" b="1" kern="1200" dirty="0">
                  <a:solidFill>
                    <a:srgbClr val="0000FF"/>
                  </a:solidFill>
                  <a:latin typeface="Tw Cen MT" panose="020B0602020104020603" pitchFamily="34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4438694" y="3390500"/>
              <a:ext cx="0" cy="228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3295" y="3610344"/>
              <a:ext cx="0" cy="228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682287" y="3610344"/>
              <a:ext cx="0" cy="228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99883" y="3616361"/>
              <a:ext cx="0" cy="228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22448" y="3598588"/>
              <a:ext cx="0" cy="228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374182" y="3610344"/>
              <a:ext cx="0" cy="228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37048" y="3600650"/>
              <a:ext cx="0" cy="228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3295" y="3610344"/>
              <a:ext cx="626375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1009" y="76200"/>
            <a:ext cx="7796331" cy="1093879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0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Research Program Development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99117" y="1219200"/>
            <a:ext cx="7663978" cy="3076028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Services Provided</a:t>
            </a:r>
          </a:p>
          <a:p>
            <a:pPr marL="342991" indent="-34299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Assist faculty to find research funding</a:t>
            </a:r>
          </a:p>
          <a:p>
            <a:pPr marL="342991" indent="-34299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Coordinate Limited Submission Opportunities </a:t>
            </a:r>
          </a:p>
          <a:p>
            <a:pPr marL="342991" indent="-34299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Coordinate Internal Grant Programs</a:t>
            </a:r>
          </a:p>
          <a:p>
            <a:pPr marL="342991" indent="-34299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Large Proposal Submissions ( &gt;$2.5Million )</a:t>
            </a:r>
          </a:p>
          <a:p>
            <a:pPr marL="342991" indent="-34299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Team building/Collaboration collisions </a:t>
            </a:r>
          </a:p>
        </p:txBody>
      </p:sp>
      <p:pic>
        <p:nvPicPr>
          <p:cNvPr id="6" name="Picture 5" descr="C:\Users\cbalaban\Downloads\WCGP2009_IMG_342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34294" r="-8" b="14026"/>
          <a:stretch/>
        </p:blipFill>
        <p:spPr bwMode="auto">
          <a:xfrm>
            <a:off x="5867400" y="4323889"/>
            <a:ext cx="2919291" cy="1772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A89D42-550F-D848-8D37-A21ADADBD3AC}"/>
              </a:ext>
            </a:extLst>
          </p:cNvPr>
          <p:cNvSpPr/>
          <p:nvPr/>
        </p:nvSpPr>
        <p:spPr>
          <a:xfrm>
            <a:off x="609600" y="4505163"/>
            <a:ext cx="4825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0"/>
              </a:spcAft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Tw Cen MT" charset="0"/>
                <a:cs typeface="Calibri" panose="020F0502020204030204" pitchFamily="34" charset="0"/>
              </a:rPr>
              <a:t>http://research.ufl.edu/finding-funding.html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1ACB9E84-21FE-5640-808B-B3238E35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32204"/>
            <a:ext cx="4945129" cy="98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8" tIns="34299" rIns="68598" bIns="34299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1pPr>
            <a:lvl2pPr marL="742950" indent="-285750" algn="ctr" defTabSz="914400" rtl="0" eaLnBrk="0" latin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2pPr>
            <a:lvl3pPr marL="1143000" indent="-228600" algn="ctr" defTabSz="914400" rtl="0" eaLnBrk="0" latin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3pPr>
            <a:lvl4pPr marL="1600200" indent="-228600" algn="ctr" defTabSz="914400" rtl="0" eaLnBrk="0" latinLnBrk="0" hangingPunct="0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4pPr>
            <a:lvl5pPr marL="2057400" indent="-228600" algn="ctr" defTabSz="914400" rtl="0" eaLnBrk="0" latin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Euphemia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Euphemia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Euphemia" pitchFamily="34" charset="0"/>
              <a:buNone/>
              <a:defRPr sz="1800" kern="1200" baseline="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Euphemia" pitchFamily="34" charset="0"/>
              <a:buNone/>
              <a:defRPr sz="1800" kern="1200" baseline="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450"/>
              </a:spcAft>
            </a:pPr>
            <a:r>
              <a:rPr lang="en-US" altLang="en-US" sz="1800" b="1" dirty="0">
                <a:solidFill>
                  <a:srgbClr val="0000FF"/>
                </a:solidFill>
                <a:latin typeface="+mn-lt"/>
              </a:rPr>
              <a:t>E-mail: </a:t>
            </a:r>
            <a:r>
              <a:rPr lang="en-US" altLang="en-US" sz="1800" dirty="0">
                <a:solidFill>
                  <a:srgbClr val="0000FF"/>
                </a:solidFill>
                <a:latin typeface="+mn-lt"/>
                <a:hlinkClick r:id="rId4"/>
              </a:rPr>
              <a:t>programdevelopment@research.ufl.edu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 </a:t>
            </a:r>
          </a:p>
          <a:p>
            <a:pPr eaLnBrk="1" hangingPunct="1">
              <a:lnSpc>
                <a:spcPct val="100000"/>
              </a:lnSpc>
              <a:spcAft>
                <a:spcPts val="450"/>
              </a:spcAft>
            </a:pPr>
            <a:r>
              <a:rPr lang="en-US" altLang="en-US" sz="1951" dirty="0">
                <a:latin typeface="Tw Cen MT" charset="0"/>
                <a:ea typeface="Tw Cen MT" charset="0"/>
                <a:cs typeface="Tw Cen MT" charset="0"/>
              </a:rPr>
              <a:t>Office:(352) 392-4804	</a:t>
            </a:r>
          </a:p>
        </p:txBody>
      </p:sp>
    </p:spTree>
    <p:extLst>
      <p:ext uri="{BB962C8B-B14F-4D97-AF65-F5344CB8AC3E}">
        <p14:creationId xmlns:p14="http://schemas.microsoft.com/office/powerpoint/2010/main" val="15721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228600"/>
            <a:ext cx="5429250" cy="422627"/>
          </a:xfrm>
          <a:prstGeom prst="rect">
            <a:avLst/>
          </a:prstGeom>
        </p:spPr>
        <p:txBody>
          <a:bodyPr vert="horz" lIns="68598" tIns="34299" rIns="68598" bIns="34299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30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Funding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761999"/>
            <a:ext cx="8501117" cy="3886199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460" indent="-346460">
              <a:spcAft>
                <a:spcPts val="45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RPD emails out Funding Opportunities to faculty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Faculty can search/personalize funding opportunities using</a:t>
            </a:r>
          </a:p>
          <a:p>
            <a:pPr marL="1032443" lvl="2" indent="-346460" algn="l">
              <a:spcAft>
                <a:spcPts val="450"/>
              </a:spcAft>
              <a:buFont typeface="Wingdings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OpportunitiesManager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UF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http://my.research.ufl.edu/programdevelopment/fundingopportunities/opportunitiesmanager.aspx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32443" lvl="2" indent="-346460" algn="l">
              <a:spcAft>
                <a:spcPts val="45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Pivot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http://research.ufl.edu/finding-funding/cos-pivot-funding-database.html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6460" indent="-346460">
              <a:buFont typeface="Wingdings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Request a personalized funding search from RPD: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http://research.ufl.edu/finding-funding/request-a-funding-search.html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1" y="4495800"/>
            <a:ext cx="1641331" cy="168025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00564A-04BC-344D-981A-BB55A8DA7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71" y="4648199"/>
            <a:ext cx="1436876" cy="15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6400" y="37952"/>
            <a:ext cx="5602159" cy="571648"/>
          </a:xfrm>
          <a:prstGeom prst="rect">
            <a:avLst/>
          </a:prstGeom>
        </p:spPr>
        <p:txBody>
          <a:bodyPr vert="horz" lIns="68598" tIns="34299" rIns="68598" bIns="34299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Submission Program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71975"/>
            <a:ext cx="1905000" cy="13526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762000"/>
            <a:ext cx="8153400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indent="-257244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Sponsors may restrict the number of applications an institution can submit in response to a given funding opportunity. </a:t>
            </a:r>
          </a:p>
          <a:p>
            <a:pPr marL="257244" indent="-257244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RPD coordinates the internal review process &amp; selection of the best UF proposal(s). 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700 per year). Sometimes deadlines are short!</a:t>
            </a:r>
          </a:p>
          <a:p>
            <a:pPr marL="257244" indent="-257244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InfoReady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Review portal!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https://ufresearch.infoready4.com/CompetitionSpace/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00235" lvl="1" indent="-257244">
              <a:spcAft>
                <a:spcPts val="45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Letters of Intent or Concept Paper or Preliminary Proposals are requested from faculty </a:t>
            </a:r>
          </a:p>
          <a:p>
            <a:pPr marL="600235" lvl="1" indent="-257244">
              <a:spcAft>
                <a:spcPts val="45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best proposal is selected by “ad-hoc” review committees comprised of UF faculty members</a:t>
            </a:r>
          </a:p>
          <a:p>
            <a:pPr marL="600235" lvl="1" indent="-257244">
              <a:spcAft>
                <a:spcPts val="45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Evaluation results are approved by Vice President for Research</a:t>
            </a:r>
          </a:p>
          <a:p>
            <a:pPr marL="600235" lvl="1" indent="-257244">
              <a:spcAft>
                <a:spcPts val="45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Anonymized reviewer comments are shared with faculty</a:t>
            </a:r>
          </a:p>
          <a:p>
            <a:pPr marL="257244" indent="-257244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537374-D6F6-F041-BB70-D3D0E32AE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32" y="4909312"/>
            <a:ext cx="1366758" cy="16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71628" y="76200"/>
            <a:ext cx="5429250" cy="479792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Seed Grants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609600"/>
            <a:ext cx="8001000" cy="3581400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862" indent="-254862">
              <a:lnSpc>
                <a:spcPct val="12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 Opportunity Fund Seed Grant - $1.3M each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0845" lvl="2" indent="-342991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competition</a:t>
            </a:r>
          </a:p>
          <a:p>
            <a:pPr marL="940845" lvl="2" indent="-342991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Multidisciplinary research</a:t>
            </a:r>
          </a:p>
          <a:p>
            <a:pPr marL="940845" lvl="2" indent="-342991" algn="l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Two-year awards – maximum request $100,000</a:t>
            </a:r>
          </a:p>
          <a:p>
            <a:pPr marL="254862" indent="-254862">
              <a:lnSpc>
                <a:spcPct val="120000"/>
              </a:lnSpc>
              <a:spcAft>
                <a:spcPts val="45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Funding to prepare for larger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collaborative grants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862" indent="-254862">
              <a:lnSpc>
                <a:spcPct val="120000"/>
              </a:lnSpc>
              <a:spcAft>
                <a:spcPts val="45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UFRF Research Professorship awards</a:t>
            </a:r>
          </a:p>
          <a:p>
            <a:pPr marL="254862" indent="-254862">
              <a:lnSpc>
                <a:spcPct val="12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Fine Arts and Humanities Scholarship Enhancement Fund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6844"/>
            <a:ext cx="1848073" cy="152955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56F3BE-E228-A340-9C83-3E3E47434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880" y="4439679"/>
            <a:ext cx="1366758" cy="16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1953" y="38547"/>
            <a:ext cx="7831589" cy="952053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 with Proposal Preparation and Writing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2243" y="990600"/>
            <a:ext cx="7431435" cy="3512167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Large Center type proposals – complex, multiple colleges, and multiple institutions ($2.5M)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Proposals of strategic importance to a college/unit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Obtaining and writing administrative sections – resources, management plans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Grant writing Resources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Boilerplate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http://research.ufl.edu/dsp/proposals/grantsmanship-resources.html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Grant coordination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84E8D8-B120-6548-92B8-4CB6EE399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657756"/>
            <a:ext cx="1270000" cy="15906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AAE4B04-D35F-1442-B9E8-D43EC7B3F1B3}"/>
              </a:ext>
            </a:extLst>
          </p:cNvPr>
          <p:cNvGrpSpPr/>
          <p:nvPr/>
        </p:nvGrpSpPr>
        <p:grpSpPr>
          <a:xfrm>
            <a:off x="564126" y="5012424"/>
            <a:ext cx="1614948" cy="1235976"/>
            <a:chOff x="6767052" y="1020762"/>
            <a:chExt cx="1767348" cy="15434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2D4D597-AAA8-5246-A11D-134BC383C71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052" y="1020762"/>
              <a:ext cx="1767348" cy="154345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9F1A9B7-B2FD-A24B-A77C-04A2D376E195}"/>
                </a:ext>
              </a:extLst>
            </p:cNvPr>
            <p:cNvSpPr/>
            <p:nvPr/>
          </p:nvSpPr>
          <p:spPr>
            <a:xfrm>
              <a:off x="6964926" y="2410326"/>
              <a:ext cx="1371600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" dirty="0"/>
                <a:t>http://www.clipartkid.com/funding-proposal-cliparts/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9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61A871-CEAB-1848-A3FE-B4DDB669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579D3C2-8BE0-274D-9474-4136F86BCBDA}"/>
              </a:ext>
            </a:extLst>
          </p:cNvPr>
          <p:cNvSpPr txBox="1">
            <a:spLocks/>
          </p:cNvSpPr>
          <p:nvPr/>
        </p:nvSpPr>
        <p:spPr>
          <a:xfrm>
            <a:off x="741953" y="0"/>
            <a:ext cx="7831589" cy="914400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 with Proposal Preparation and Writing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D9A27B1-3A32-9D47-9AA5-55B443FF9635}"/>
              </a:ext>
            </a:extLst>
          </p:cNvPr>
          <p:cNvSpPr txBox="1">
            <a:spLocks/>
          </p:cNvSpPr>
          <p:nvPr/>
        </p:nvSpPr>
        <p:spPr>
          <a:xfrm>
            <a:off x="932243" y="914400"/>
            <a:ext cx="7431435" cy="3924002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Presubmission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review – scientific (internal and external); non-technical (Red Team review)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Grants consultants – Proposal Development Experts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Graphic design, editing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DRPD checklist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http://research.ufl.edu/research-program-development/research_program_development_docs/DRPD-Proposal-Assistance-Checklist.pdf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Site visits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Coordinating team building activities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701E5E-FF59-A645-A8EE-466CDF1D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838402"/>
            <a:ext cx="1190452" cy="14651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6D391F8-427D-5C43-A6B7-858E07FCA2FD}"/>
              </a:ext>
            </a:extLst>
          </p:cNvPr>
          <p:cNvGrpSpPr/>
          <p:nvPr/>
        </p:nvGrpSpPr>
        <p:grpSpPr>
          <a:xfrm>
            <a:off x="465071" y="4838402"/>
            <a:ext cx="1744729" cy="1350574"/>
            <a:chOff x="6767052" y="1020762"/>
            <a:chExt cx="1767348" cy="15434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3B7B011-D3AE-634F-81C9-6A077018CDF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052" y="1020762"/>
              <a:ext cx="1767348" cy="154345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9CE2BAC-9627-F247-B0B3-AB8B35C36DA9}"/>
                </a:ext>
              </a:extLst>
            </p:cNvPr>
            <p:cNvSpPr/>
            <p:nvPr/>
          </p:nvSpPr>
          <p:spPr>
            <a:xfrm>
              <a:off x="6964926" y="2410326"/>
              <a:ext cx="1371600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" dirty="0"/>
                <a:t>http://www.clipartkid.com/funding-proposal-cliparts/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2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7E36E-2601-C94A-A94F-CC2DA1517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5A69C4-F312-6749-89C9-B8FA87F2D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557737-42F3-6447-B61C-34F99EDD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453AF8-6555-ED4D-8132-987BE471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61A871-CEAB-1848-A3FE-B4DDB669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9CB3C-2BD0-4A9F-B3A6-8B03C4DF4D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579D3C2-8BE0-274D-9474-4136F86BCBDA}"/>
              </a:ext>
            </a:extLst>
          </p:cNvPr>
          <p:cNvSpPr txBox="1">
            <a:spLocks/>
          </p:cNvSpPr>
          <p:nvPr/>
        </p:nvSpPr>
        <p:spPr>
          <a:xfrm>
            <a:off x="718257" y="125701"/>
            <a:ext cx="7831589" cy="914400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DRPD interface with </a:t>
            </a:r>
          </a:p>
          <a:p>
            <a:pPr algn="ctr"/>
            <a:r>
              <a:rPr lang="en-US" sz="270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departmental administrators/DSP/C&amp;G/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D9A27B1-3A32-9D47-9AA5-55B443FF9635}"/>
              </a:ext>
            </a:extLst>
          </p:cNvPr>
          <p:cNvSpPr txBox="1">
            <a:spLocks/>
          </p:cNvSpPr>
          <p:nvPr/>
        </p:nvSpPr>
        <p:spPr>
          <a:xfrm>
            <a:off x="918335" y="1295400"/>
            <a:ext cx="7431435" cy="3924002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DRPD is pre-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preaward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DRPD does not work on budgets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 closely with departmental and DSP staff in the preparation of the proposal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DRPD helps faculty with finalizing the technical portions, and administrative parts of the proposal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Units/DSP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does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final review – and submission to the sponsor</a:t>
            </a:r>
          </a:p>
          <a:p>
            <a:pPr marL="254785" indent="-254785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342</Words>
  <Application>Microsoft Office PowerPoint</Application>
  <PresentationFormat>On-screen Show (4:3)</PresentationFormat>
  <Paragraphs>81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Math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2018-12-05T16:53:03Z</cp:lastPrinted>
  <dcterms:created xsi:type="dcterms:W3CDTF">2015-08-31T15:31:47Z</dcterms:created>
  <dcterms:modified xsi:type="dcterms:W3CDTF">2019-04-18T17:05:36Z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