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6" r:id="rId10"/>
    <p:sldId id="264" r:id="rId11"/>
    <p:sldId id="261" r:id="rId1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96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3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6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0488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97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8965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9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6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5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7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9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7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7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6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1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1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4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9BFD3-C115-46B6-9C09-191F7EC5982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21D441-1122-4E0D-BF2A-16C0E82E8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7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arma.org/" TargetMode="External"/><Relationship Id="rId3" Type="http://schemas.openxmlformats.org/officeDocument/2006/relationships/hyperlink" Target="https://www.armanl.nl/" TargetMode="External"/><Relationship Id="rId7" Type="http://schemas.openxmlformats.org/officeDocument/2006/relationships/hyperlink" Target="http://www.darma.dk/" TargetMode="External"/><Relationship Id="rId2" Type="http://schemas.openxmlformats.org/officeDocument/2006/relationships/hyperlink" Target="https://www.arma.ac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ara-acaar.ca/home" TargetMode="External"/><Relationship Id="rId5" Type="http://schemas.openxmlformats.org/officeDocument/2006/relationships/hyperlink" Target="http://www.bramabrazil.org/" TargetMode="External"/><Relationship Id="rId4" Type="http://schemas.openxmlformats.org/officeDocument/2006/relationships/hyperlink" Target="https://researchmanagement.org.au/" TargetMode="External"/><Relationship Id="rId9" Type="http://schemas.openxmlformats.org/officeDocument/2006/relationships/hyperlink" Target="http://www.finn-arma.fi/page/english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srainternational.org/" TargetMode="External"/><Relationship Id="rId3" Type="http://schemas.openxmlformats.org/officeDocument/2006/relationships/hyperlink" Target="http://icearma.is/" TargetMode="External"/><Relationship Id="rId7" Type="http://schemas.openxmlformats.org/officeDocument/2006/relationships/hyperlink" Target="http://www.sarima.co.za/" TargetMode="External"/><Relationship Id="rId2" Type="http://schemas.openxmlformats.org/officeDocument/2006/relationships/hyperlink" Target="https://www.fortrama.net/ueber-uns/ueber-uns-englis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man.jp/" TargetMode="External"/><Relationship Id="rId5" Type="http://schemas.openxmlformats.org/officeDocument/2006/relationships/hyperlink" Target="http://narma.no/" TargetMode="External"/><Relationship Id="rId10" Type="http://schemas.openxmlformats.org/officeDocument/2006/relationships/hyperlink" Target="https://www.acu.ac.uk/about-us/" TargetMode="External"/><Relationship Id="rId4" Type="http://schemas.openxmlformats.org/officeDocument/2006/relationships/hyperlink" Target="http://www.ncura.edu/" TargetMode="External"/><Relationship Id="rId9" Type="http://schemas.openxmlformats.org/officeDocument/2006/relationships/hyperlink" Target="https://www.facebook.com/warimaoffi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Society of Research Administrator International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343" y="3732349"/>
            <a:ext cx="4700071" cy="158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58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108C9C-E29D-4831-90AF-CFC8F260C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Administration as a Profession (RAAAP)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8A333B-11F9-47A6-9C16-95444951A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Administration as a Profession (RAAAP) is an international survey which seeks to identify the key skills, attitudes and </a:t>
            </a:r>
            <a:r>
              <a:rPr lang="en-US" dirty="0" err="1"/>
              <a:t>behaviours</a:t>
            </a:r>
            <a:r>
              <a:rPr lang="en-US" dirty="0"/>
              <a:t> of successful research management and administration (RMA) leaders.</a:t>
            </a:r>
          </a:p>
          <a:p>
            <a:r>
              <a:rPr lang="en-US" dirty="0"/>
              <a:t>The initial RAAAP survey, held in 2016, was funded by NCURA.  It was led by Stephanie Scott (Columbia University, USA) and Simon </a:t>
            </a:r>
            <a:r>
              <a:rPr lang="en-US" dirty="0" err="1"/>
              <a:t>Kerridge</a:t>
            </a:r>
            <a:r>
              <a:rPr lang="en-US" dirty="0"/>
              <a:t> (University of Kent, UK) as Co-PIs, and supported by an international advisory group</a:t>
            </a:r>
          </a:p>
          <a:p>
            <a:r>
              <a:rPr lang="en-US" dirty="0"/>
              <a:t>RAAAP (2016):  The first iteration of the RAAAP survey attracted responses from over 2,600 individuals from 64 countries.  The survey’s findings were presented at RM and INORMS conferences between 2016 and 2018.</a:t>
            </a:r>
          </a:p>
          <a:p>
            <a:r>
              <a:rPr lang="en-US" b="1" dirty="0"/>
              <a:t>RAAAP-2 (2019):</a:t>
            </a:r>
            <a:r>
              <a:rPr lang="en-US" dirty="0"/>
              <a:t> The second iteration of the RAAAP survey (RAAAP-2) will be launched in the first half of 2019. The ‘guest’ section of the survey will focus on “Research Impact”.</a:t>
            </a:r>
          </a:p>
        </p:txBody>
      </p:sp>
    </p:spTree>
    <p:extLst>
      <p:ext uri="{BB962C8B-B14F-4D97-AF65-F5344CB8AC3E}">
        <p14:creationId xmlns:p14="http://schemas.microsoft.com/office/powerpoint/2010/main" val="2720311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702" y="226042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3512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Organizational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research management society providing education, professional development and the latest comprehensive information about research management to over 5,000 members from over 40 countries.</a:t>
            </a:r>
          </a:p>
          <a:p>
            <a:r>
              <a:rPr lang="en-US" dirty="0"/>
              <a:t>research management society in the world whose membership spans the entire spectrum of research institutions including: colleges and universities, research hospitals and institutes, government agencies, non-profit funders of research, and industry.  </a:t>
            </a:r>
          </a:p>
          <a:p>
            <a:r>
              <a:rPr lang="en-US" dirty="0"/>
              <a:t>Vice President for Research, a mid-level research manager or new to the profession, and you are responsible for pre- or post-award grant and contract administration, regulatory compliance, technology transfer, or clinical trials management, SRA International is your reliable source for education and professional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376790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Core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Vision:</a:t>
            </a:r>
            <a:r>
              <a:rPr lang="en-US" dirty="0"/>
              <a:t> To be the premier international resource for excellence in research management, administration and development of the profession.</a:t>
            </a:r>
          </a:p>
          <a:p>
            <a:endParaRPr lang="en-US" dirty="0"/>
          </a:p>
          <a:p>
            <a:r>
              <a:rPr lang="en-US" b="1" dirty="0"/>
              <a:t>Mission:</a:t>
            </a:r>
            <a:r>
              <a:rPr lang="en-US" dirty="0"/>
              <a:t> To develop, define and promote international best practices in research management, administration, knowledge transfer and growth of the research enterprise.</a:t>
            </a:r>
          </a:p>
          <a:p>
            <a:endParaRPr lang="en-US" dirty="0"/>
          </a:p>
          <a:p>
            <a:r>
              <a:rPr lang="en-US" b="1" dirty="0"/>
              <a:t>Motto:</a:t>
            </a:r>
            <a:r>
              <a:rPr lang="en-US" dirty="0"/>
              <a:t> Supporting advances in research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63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Sister Societies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Association of Research Managers and Administrators (ARMA)</a:t>
            </a:r>
          </a:p>
          <a:p>
            <a:endParaRPr lang="en-US" sz="900" b="1" dirty="0"/>
          </a:p>
          <a:p>
            <a:r>
              <a:rPr lang="en-US" b="1" dirty="0"/>
              <a:t>Australasian Research Management Society (ARMS)</a:t>
            </a:r>
          </a:p>
          <a:p>
            <a:endParaRPr lang="en-US" sz="900" b="1" dirty="0"/>
          </a:p>
          <a:p>
            <a:r>
              <a:rPr lang="en-US" b="1" dirty="0"/>
              <a:t>Canadian Association of Research Administrators (CARA)</a:t>
            </a:r>
          </a:p>
          <a:p>
            <a:endParaRPr lang="en-US" sz="900" b="1" dirty="0"/>
          </a:p>
          <a:p>
            <a:r>
              <a:rPr lang="en-US" b="1" dirty="0"/>
              <a:t>Danish Association of Research Managers and Administrators (DARMA)</a:t>
            </a:r>
          </a:p>
          <a:p>
            <a:endParaRPr lang="en-US" sz="900" b="1" dirty="0"/>
          </a:p>
          <a:p>
            <a:r>
              <a:rPr lang="en-US" b="1" dirty="0"/>
              <a:t>European Association of Research Managers and Administrators (EARMA)</a:t>
            </a:r>
          </a:p>
          <a:p>
            <a:endParaRPr lang="en-US" sz="900" b="1" dirty="0"/>
          </a:p>
          <a:p>
            <a:r>
              <a:rPr lang="en-US" b="1" dirty="0"/>
              <a:t>Southern African Research &amp; Innovation Management Association (SARIMA)</a:t>
            </a:r>
          </a:p>
          <a:p>
            <a:endParaRPr lang="en-US" sz="900" b="1" dirty="0"/>
          </a:p>
          <a:p>
            <a:r>
              <a:rPr lang="en-US" b="1" dirty="0"/>
              <a:t>West African Research &amp; Innovation Management Association (WARIMA)</a:t>
            </a:r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072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Join and Be Active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Journals (SRAI Catalyst, Journal of Research Administration)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Webinars (webinars on demand)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Conferences (annual, section and chapter meetings, training programs)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30ABC0-23D1-411B-9EBB-5E052353C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International Network of Research Management Societies (INORMS)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AC52BA3-F736-44AF-A3C8-A3ED3699E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323" y="3079947"/>
            <a:ext cx="6455410" cy="1320800"/>
          </a:xfrm>
        </p:spPr>
      </p:pic>
    </p:spTree>
    <p:extLst>
      <p:ext uri="{BB962C8B-B14F-4D97-AF65-F5344CB8AC3E}">
        <p14:creationId xmlns:p14="http://schemas.microsoft.com/office/powerpoint/2010/main" val="51413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B875AA-925E-4E8A-997A-D02218273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945" y="861324"/>
            <a:ext cx="8596668" cy="5135351"/>
          </a:xfrm>
        </p:spPr>
        <p:txBody>
          <a:bodyPr>
            <a:noAutofit/>
          </a:bodyPr>
          <a:lstStyle/>
          <a:p>
            <a:r>
              <a:rPr lang="en-US" sz="2400" dirty="0"/>
              <a:t>The International Network of Research Management Societies (INORMS) brings together research management societies and associations from across the globe. </a:t>
            </a:r>
          </a:p>
          <a:p>
            <a:r>
              <a:rPr lang="en-US" sz="2400" dirty="0"/>
              <a:t>Its purpose is to enable interactions, share good practice, and coordinate activities between the member societies, to the benefit of their individual membership.</a:t>
            </a:r>
          </a:p>
          <a:p>
            <a:r>
              <a:rPr lang="en-US" sz="2400" dirty="0"/>
              <a:t>The network enables the officers of the member societies to compare their national or regional issues, and to learn from each other. </a:t>
            </a:r>
          </a:p>
          <a:p>
            <a:r>
              <a:rPr lang="en-US" sz="2400" dirty="0"/>
              <a:t>Through INORMS, we are able to transfer training course structure and content, adopt comparable support mechanisms, and jointly develop training materials.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2740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40E35-985A-4442-8763-FCCE1F5EF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Associations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13F064-C8F4-43F7-A307-40269148B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057" y="1728556"/>
            <a:ext cx="8596668" cy="512944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Association of Research Managers and Administrators (</a:t>
            </a:r>
            <a:r>
              <a:rPr lang="en-US" b="1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ARMA</a:t>
            </a:r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)</a:t>
            </a:r>
            <a:r>
              <a:rPr lang="en-US" b="1" dirty="0">
                <a:solidFill>
                  <a:schemeClr val="tx1"/>
                </a:solidFill>
              </a:rPr>
              <a:t>-UK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Association of Research Managers and Administrators (</a:t>
            </a:r>
            <a:r>
              <a:rPr lang="en-US" b="1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ARMA-NL) -</a:t>
            </a:r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The Netherlands)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Australasian Research Management Society</a:t>
            </a:r>
            <a:r>
              <a:rPr lang="en-US" b="1" dirty="0">
                <a:solidFill>
                  <a:schemeClr val="tx1"/>
                </a:solidFill>
              </a:rPr>
              <a:t> (ARMS)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Brazilian Association of Research Managers and Administrators</a:t>
            </a:r>
            <a:r>
              <a:rPr lang="en-US" b="1" dirty="0">
                <a:solidFill>
                  <a:schemeClr val="tx1"/>
                </a:solidFill>
              </a:rPr>
              <a:t> (BRAMA)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Canadian Association of Research Administrators</a:t>
            </a:r>
            <a:r>
              <a:rPr lang="en-US" b="1" dirty="0">
                <a:solidFill>
                  <a:schemeClr val="tx1"/>
                </a:solidFill>
              </a:rPr>
              <a:t> (CARA)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Danish Association of Research Managers and Administrators</a:t>
            </a:r>
            <a:r>
              <a:rPr lang="en-US" b="1" dirty="0">
                <a:solidFill>
                  <a:schemeClr val="tx1"/>
                </a:solidFill>
              </a:rPr>
              <a:t> (DARMA)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European Association of Research Managers and Administrators</a:t>
            </a:r>
            <a:r>
              <a:rPr lang="en-US" b="1" dirty="0">
                <a:solidFill>
                  <a:schemeClr val="tx1"/>
                </a:solidFill>
              </a:rPr>
              <a:t> (EARMA)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Finnish Association of Research Managers and Advisors</a:t>
            </a:r>
            <a:r>
              <a:rPr lang="en-US" b="1" dirty="0">
                <a:solidFill>
                  <a:schemeClr val="tx1"/>
                </a:solidFill>
              </a:rPr>
              <a:t> (Finn-ARMA)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8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55AD40-B578-4DA1-8F48-ADBE478EC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Associations </a:t>
            </a:r>
            <a:r>
              <a:rPr lang="en-US" sz="2400" dirty="0"/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546BF9-2DE1-407E-9D43-1EDFA4854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Network of Research- and Transfer</a:t>
            </a:r>
            <a:r>
              <a:rPr lang="en-US" b="1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M</a:t>
            </a:r>
            <a:r>
              <a:rPr lang="en-US" b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anagement (FORTRAMA)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Icelandic Association for Research Managers and Administrators (ICEARMA</a:t>
            </a:r>
            <a:r>
              <a:rPr lang="en-US" b="1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)-</a:t>
            </a:r>
            <a:r>
              <a:rPr lang="en-US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Iceland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National Council of University Research Administrators</a:t>
            </a:r>
            <a:r>
              <a:rPr lang="en-US" b="1" dirty="0">
                <a:solidFill>
                  <a:schemeClr val="tx1"/>
                </a:solidFill>
              </a:rPr>
              <a:t> (NCURA)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Norwegian Network for Administration and Research Management</a:t>
            </a:r>
            <a:r>
              <a:rPr lang="en-US" b="1" dirty="0">
                <a:solidFill>
                  <a:schemeClr val="tx1"/>
                </a:solidFill>
              </a:rPr>
              <a:t> (NARMA)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Research Manager and Administrator Network Japan</a:t>
            </a:r>
            <a:r>
              <a:rPr lang="en-US" b="1" dirty="0">
                <a:solidFill>
                  <a:schemeClr val="tx1"/>
                </a:solidFill>
              </a:rPr>
              <a:t> (RMAN-J)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Southern African Research and Innovation Management Association</a:t>
            </a:r>
            <a:r>
              <a:rPr lang="en-US" b="1" dirty="0">
                <a:solidFill>
                  <a:schemeClr val="tx1"/>
                </a:solidFill>
              </a:rPr>
              <a:t> (SARIMA)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Society of Research Administrators International</a:t>
            </a:r>
            <a:r>
              <a:rPr lang="en-US" b="1" dirty="0">
                <a:solidFill>
                  <a:schemeClr val="tx1"/>
                </a:solidFill>
              </a:rPr>
              <a:t> (SRAI)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West African Research and Innovation Management Association</a:t>
            </a:r>
            <a:r>
              <a:rPr lang="en-US" b="1" dirty="0">
                <a:solidFill>
                  <a:schemeClr val="tx1"/>
                </a:solidFill>
              </a:rPr>
              <a:t> (WARIMA)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The Association of Commonwealth Universities</a:t>
            </a:r>
            <a:r>
              <a:rPr lang="en-US" b="1" dirty="0">
                <a:solidFill>
                  <a:schemeClr val="tx1"/>
                </a:solidFill>
              </a:rPr>
              <a:t> (ACU)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9699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</TotalTime>
  <Words>535</Words>
  <Application>Microsoft Office PowerPoint</Application>
  <PresentationFormat>Custom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Facet</vt:lpstr>
      <vt:lpstr>Society of Research Administrator International </vt:lpstr>
      <vt:lpstr>Organizational Overview</vt:lpstr>
      <vt:lpstr>Core Values</vt:lpstr>
      <vt:lpstr>Sister Societies</vt:lpstr>
      <vt:lpstr>Join and Be Active</vt:lpstr>
      <vt:lpstr>The International Network of Research Management Societies (INORMS)</vt:lpstr>
      <vt:lpstr>PowerPoint Presentation</vt:lpstr>
      <vt:lpstr>Member Associations</vt:lpstr>
      <vt:lpstr>Member Associations cont.</vt:lpstr>
      <vt:lpstr>Research Administration as a Profession (RAAAP)</vt:lpstr>
      <vt:lpstr>Thank you!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of Research Administrator International</dc:title>
  <dc:creator>Eslick,Elizabeth</dc:creator>
  <cp:lastModifiedBy>Forrest,Barry</cp:lastModifiedBy>
  <cp:revision>13</cp:revision>
  <cp:lastPrinted>2019-04-17T17:42:44Z</cp:lastPrinted>
  <dcterms:created xsi:type="dcterms:W3CDTF">2019-04-15T11:51:11Z</dcterms:created>
  <dcterms:modified xsi:type="dcterms:W3CDTF">2019-04-18T17:07:52Z</dcterms:modified>
</cp:coreProperties>
</file>