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60" r:id="rId2"/>
    <p:sldId id="257" r:id="rId3"/>
    <p:sldId id="277" r:id="rId4"/>
    <p:sldId id="276" r:id="rId5"/>
    <p:sldId id="274" r:id="rId6"/>
    <p:sldId id="272" r:id="rId7"/>
    <p:sldId id="273" r:id="rId8"/>
    <p:sldId id="269" r:id="rId9"/>
    <p:sldId id="267" r:id="rId10"/>
    <p:sldId id="270" r:id="rId11"/>
    <p:sldId id="295" r:id="rId12"/>
    <p:sldId id="266" r:id="rId13"/>
    <p:sldId id="286" r:id="rId14"/>
    <p:sldId id="288" r:id="rId15"/>
    <p:sldId id="291" r:id="rId16"/>
    <p:sldId id="287" r:id="rId17"/>
    <p:sldId id="290" r:id="rId18"/>
    <p:sldId id="289" r:id="rId19"/>
    <p:sldId id="294" r:id="rId20"/>
    <p:sldId id="293" r:id="rId21"/>
    <p:sldId id="285" r:id="rId22"/>
    <p:sldId id="265" r:id="rId23"/>
    <p:sldId id="275" r:id="rId24"/>
    <p:sldId id="278" r:id="rId25"/>
    <p:sldId id="279" r:id="rId26"/>
    <p:sldId id="280" r:id="rId27"/>
    <p:sldId id="281" r:id="rId28"/>
    <p:sldId id="282" r:id="rId29"/>
    <p:sldId id="264" r:id="rId30"/>
    <p:sldId id="283" r:id="rId31"/>
    <p:sldId id="263" r:id="rId32"/>
    <p:sldId id="262" r:id="rId33"/>
    <p:sldId id="268" r:id="rId34"/>
    <p:sldId id="261" r:id="rId35"/>
    <p:sldId id="284" r:id="rId3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69" d="100"/>
          <a:sy n="69" d="100"/>
        </p:scale>
        <p:origin x="-2154" y="-134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0C5F7-307D-4B84-9D1F-E2CDB30CC848}" type="doc">
      <dgm:prSet loTypeId="urn:microsoft.com/office/officeart/2011/layout/CircleProcess" loCatId="process" qsTypeId="urn:microsoft.com/office/officeart/2005/8/quickstyle/simple1" qsCatId="simple" csTypeId="urn:microsoft.com/office/officeart/2005/8/colors/accent1_2" csCatId="accent1" phldr="1"/>
      <dgm:spPr/>
    </dgm:pt>
    <dgm:pt modelId="{E7899237-E123-4D2B-8E01-BA2F646A5245}">
      <dgm:prSet phldrT="[Text]" custT="1"/>
      <dgm:spPr/>
      <dgm:t>
        <a:bodyPr/>
        <a:lstStyle/>
        <a:p>
          <a:r>
            <a:rPr lang="en-US" sz="1600" b="1" dirty="0" err="1" smtClean="0"/>
            <a:t>Subawardee</a:t>
          </a:r>
          <a:r>
            <a:rPr lang="en-US" sz="1600" b="1" dirty="0" smtClean="0"/>
            <a:t> submits invoice</a:t>
          </a:r>
          <a:r>
            <a:rPr lang="en-US" sz="1600" dirty="0" smtClean="0"/>
            <a:t> to C&amp;G</a:t>
          </a:r>
          <a:endParaRPr lang="en-US" sz="1600" dirty="0"/>
        </a:p>
      </dgm:t>
    </dgm:pt>
    <dgm:pt modelId="{DF4429F9-9FEA-4CD2-8222-6F3EC2B50A64}" type="parTrans" cxnId="{F75403EA-98A9-4116-8846-0ADCE538F14B}">
      <dgm:prSet/>
      <dgm:spPr/>
      <dgm:t>
        <a:bodyPr/>
        <a:lstStyle/>
        <a:p>
          <a:endParaRPr lang="en-US"/>
        </a:p>
      </dgm:t>
    </dgm:pt>
    <dgm:pt modelId="{E5B6550A-8CFF-4D55-82BE-32CEC6DD64D0}" type="sibTrans" cxnId="{F75403EA-98A9-4116-8846-0ADCE538F14B}">
      <dgm:prSet/>
      <dgm:spPr/>
      <dgm:t>
        <a:bodyPr/>
        <a:lstStyle/>
        <a:p>
          <a:endParaRPr lang="en-US"/>
        </a:p>
      </dgm:t>
    </dgm:pt>
    <dgm:pt modelId="{CB0BCFAF-013B-4E15-9609-F1F95F3A2FFD}">
      <dgm:prSet phldrT="[Text]" custT="1"/>
      <dgm:spPr/>
      <dgm:t>
        <a:bodyPr/>
        <a:lstStyle/>
        <a:p>
          <a:r>
            <a:rPr lang="en-US" sz="1600" b="1" dirty="0" smtClean="0"/>
            <a:t>C&amp;G reviews, </a:t>
          </a:r>
          <a:r>
            <a:rPr lang="en-US" sz="1600" dirty="0" smtClean="0"/>
            <a:t> reconciles invoice and asks for clarification as needed</a:t>
          </a:r>
          <a:endParaRPr lang="en-US" sz="1600" dirty="0"/>
        </a:p>
      </dgm:t>
    </dgm:pt>
    <dgm:pt modelId="{65649CF7-3B01-44B2-8A5F-2E319CDD5089}" type="parTrans" cxnId="{A6B9BB09-57D4-472E-9C47-35E02765C028}">
      <dgm:prSet/>
      <dgm:spPr/>
      <dgm:t>
        <a:bodyPr/>
        <a:lstStyle/>
        <a:p>
          <a:endParaRPr lang="en-US"/>
        </a:p>
      </dgm:t>
    </dgm:pt>
    <dgm:pt modelId="{82FBA462-8939-4A7E-8BFB-6C55273A9884}" type="sibTrans" cxnId="{A6B9BB09-57D4-472E-9C47-35E02765C028}">
      <dgm:prSet/>
      <dgm:spPr/>
      <dgm:t>
        <a:bodyPr/>
        <a:lstStyle/>
        <a:p>
          <a:endParaRPr lang="en-US"/>
        </a:p>
      </dgm:t>
    </dgm:pt>
    <dgm:pt modelId="{88F8577C-F2A4-4D1E-9960-823998F91033}">
      <dgm:prSet phldrT="[Text]" custT="1"/>
      <dgm:spPr/>
      <dgm:t>
        <a:bodyPr/>
        <a:lstStyle/>
        <a:p>
          <a:r>
            <a:rPr lang="en-US" sz="1600" b="1" dirty="0" smtClean="0"/>
            <a:t>PI reviews invoice</a:t>
          </a:r>
          <a:r>
            <a:rPr lang="en-US" sz="1600" dirty="0" smtClean="0"/>
            <a:t> and signs certification form, if appropriate</a:t>
          </a:r>
          <a:endParaRPr lang="en-US" sz="1600" dirty="0"/>
        </a:p>
      </dgm:t>
    </dgm:pt>
    <dgm:pt modelId="{599EEDAD-5809-467E-B85C-089696167AE4}" type="parTrans" cxnId="{8E57C70A-92EF-43DA-9B08-883D9060103C}">
      <dgm:prSet/>
      <dgm:spPr/>
      <dgm:t>
        <a:bodyPr/>
        <a:lstStyle/>
        <a:p>
          <a:endParaRPr lang="en-US"/>
        </a:p>
      </dgm:t>
    </dgm:pt>
    <dgm:pt modelId="{97DA89D0-AF8C-410D-BDFA-7E63455E6F98}" type="sibTrans" cxnId="{8E57C70A-92EF-43DA-9B08-883D9060103C}">
      <dgm:prSet/>
      <dgm:spPr/>
      <dgm:t>
        <a:bodyPr/>
        <a:lstStyle/>
        <a:p>
          <a:endParaRPr lang="en-US"/>
        </a:p>
      </dgm:t>
    </dgm:pt>
    <dgm:pt modelId="{D0013C44-4F5D-4823-A977-478955059A85}">
      <dgm:prSet phldrT="[Text]" custT="1"/>
      <dgm:spPr/>
      <dgm:t>
        <a:bodyPr/>
        <a:lstStyle/>
        <a:p>
          <a:r>
            <a:rPr lang="en-US" sz="1600" b="1" dirty="0" smtClean="0"/>
            <a:t>C&amp;G sends invoice and PI certification </a:t>
          </a:r>
          <a:r>
            <a:rPr lang="en-US" sz="1600" dirty="0" smtClean="0"/>
            <a:t>form to </a:t>
          </a:r>
          <a:br>
            <a:rPr lang="en-US" sz="1600" dirty="0" smtClean="0"/>
          </a:br>
          <a:r>
            <a:rPr lang="en-US" sz="1600" dirty="0" smtClean="0"/>
            <a:t>PI and department</a:t>
          </a:r>
          <a:endParaRPr lang="en-US" sz="1600" dirty="0"/>
        </a:p>
      </dgm:t>
    </dgm:pt>
    <dgm:pt modelId="{CAE5C32F-8571-49BA-99FC-8A08B1FA00A8}" type="parTrans" cxnId="{EA7DAD5E-9802-4481-96EB-165970B8E67A}">
      <dgm:prSet/>
      <dgm:spPr/>
      <dgm:t>
        <a:bodyPr/>
        <a:lstStyle/>
        <a:p>
          <a:endParaRPr lang="en-US"/>
        </a:p>
      </dgm:t>
    </dgm:pt>
    <dgm:pt modelId="{6AE5E497-ED16-4EDE-8A4E-9444FEC948F9}" type="sibTrans" cxnId="{EA7DAD5E-9802-4481-96EB-165970B8E67A}">
      <dgm:prSet/>
      <dgm:spPr/>
      <dgm:t>
        <a:bodyPr/>
        <a:lstStyle/>
        <a:p>
          <a:endParaRPr lang="en-US"/>
        </a:p>
      </dgm:t>
    </dgm:pt>
    <dgm:pt modelId="{E67EC14F-0AA1-4B81-B569-5AC7FD01EAC2}">
      <dgm:prSet phldrT="[Text]" custT="1"/>
      <dgm:spPr/>
      <dgm:t>
        <a:bodyPr/>
        <a:lstStyle/>
        <a:p>
          <a:r>
            <a:rPr lang="en-US" sz="1600" b="0" dirty="0" smtClean="0"/>
            <a:t>Once approved, </a:t>
          </a:r>
          <a:r>
            <a:rPr lang="en-US" sz="1600" b="1" dirty="0" smtClean="0"/>
            <a:t>C&amp;G processes the invoice </a:t>
          </a:r>
          <a:r>
            <a:rPr lang="en-US" sz="1600" b="0" dirty="0" smtClean="0"/>
            <a:t>and remits payment</a:t>
          </a:r>
          <a:endParaRPr lang="en-US" sz="1600" b="0" dirty="0"/>
        </a:p>
      </dgm:t>
    </dgm:pt>
    <dgm:pt modelId="{D3893150-98DD-4252-91D4-D3474A6DDB28}" type="parTrans" cxnId="{3142AAE7-6C4E-483E-8DA0-58D0999E284E}">
      <dgm:prSet/>
      <dgm:spPr/>
      <dgm:t>
        <a:bodyPr/>
        <a:lstStyle/>
        <a:p>
          <a:endParaRPr lang="en-US"/>
        </a:p>
      </dgm:t>
    </dgm:pt>
    <dgm:pt modelId="{727F76EE-39C7-453E-96B6-B50629F521FA}" type="sibTrans" cxnId="{3142AAE7-6C4E-483E-8DA0-58D0999E284E}">
      <dgm:prSet/>
      <dgm:spPr/>
      <dgm:t>
        <a:bodyPr/>
        <a:lstStyle/>
        <a:p>
          <a:endParaRPr lang="en-US"/>
        </a:p>
      </dgm:t>
    </dgm:pt>
    <dgm:pt modelId="{EBE699E4-9654-4D95-A8B9-FF2E3B2E7DB1}" type="pres">
      <dgm:prSet presAssocID="{A490C5F7-307D-4B84-9D1F-E2CDB30CC848}" presName="Name0" presStyleCnt="0">
        <dgm:presLayoutVars>
          <dgm:chMax val="11"/>
          <dgm:chPref val="11"/>
          <dgm:dir/>
          <dgm:resizeHandles/>
        </dgm:presLayoutVars>
      </dgm:prSet>
      <dgm:spPr/>
    </dgm:pt>
    <dgm:pt modelId="{01C62E34-881F-4C39-96C9-96CC8F7FF68C}" type="pres">
      <dgm:prSet presAssocID="{E67EC14F-0AA1-4B81-B569-5AC7FD01EAC2}" presName="Accent5" presStyleCnt="0"/>
      <dgm:spPr/>
    </dgm:pt>
    <dgm:pt modelId="{30E66B28-CF70-4C13-B513-49FE80A5A64A}" type="pres">
      <dgm:prSet presAssocID="{E67EC14F-0AA1-4B81-B569-5AC7FD01EAC2}" presName="Accent" presStyleLbl="node1" presStyleIdx="0" presStyleCnt="5"/>
      <dgm:spPr/>
    </dgm:pt>
    <dgm:pt modelId="{6192F350-F7E9-4DFD-A975-340A2BBC4AD7}" type="pres">
      <dgm:prSet presAssocID="{E67EC14F-0AA1-4B81-B569-5AC7FD01EAC2}" presName="ParentBackground5" presStyleCnt="0"/>
      <dgm:spPr/>
    </dgm:pt>
    <dgm:pt modelId="{C0AA2FB0-DE75-4F19-80C5-52DB4F48871E}" type="pres">
      <dgm:prSet presAssocID="{E67EC14F-0AA1-4B81-B569-5AC7FD01EAC2}" presName="ParentBackground" presStyleLbl="fgAcc1" presStyleIdx="0" presStyleCnt="5"/>
      <dgm:spPr/>
      <dgm:t>
        <a:bodyPr/>
        <a:lstStyle/>
        <a:p>
          <a:endParaRPr lang="en-US"/>
        </a:p>
      </dgm:t>
    </dgm:pt>
    <dgm:pt modelId="{4E995F0F-A605-4886-BF44-A309524D5D28}" type="pres">
      <dgm:prSet presAssocID="{E67EC14F-0AA1-4B81-B569-5AC7FD01EAC2}" presName="Parent5" presStyleLbl="revTx" presStyleIdx="0" presStyleCnt="0">
        <dgm:presLayoutVars>
          <dgm:chMax val="1"/>
          <dgm:chPref val="1"/>
          <dgm:bulletEnabled val="1"/>
        </dgm:presLayoutVars>
      </dgm:prSet>
      <dgm:spPr/>
      <dgm:t>
        <a:bodyPr/>
        <a:lstStyle/>
        <a:p>
          <a:endParaRPr lang="en-US"/>
        </a:p>
      </dgm:t>
    </dgm:pt>
    <dgm:pt modelId="{14EDFF7B-A2B1-403E-BE95-251D31D2C112}" type="pres">
      <dgm:prSet presAssocID="{88F8577C-F2A4-4D1E-9960-823998F91033}" presName="Accent4" presStyleCnt="0"/>
      <dgm:spPr/>
    </dgm:pt>
    <dgm:pt modelId="{08223FA1-2FFC-4344-A3E3-534DAFCB2D6C}" type="pres">
      <dgm:prSet presAssocID="{88F8577C-F2A4-4D1E-9960-823998F91033}" presName="Accent" presStyleLbl="node1" presStyleIdx="1" presStyleCnt="5"/>
      <dgm:spPr/>
    </dgm:pt>
    <dgm:pt modelId="{3F803505-BE3A-40EA-A0E1-42BC2A2C6A25}" type="pres">
      <dgm:prSet presAssocID="{88F8577C-F2A4-4D1E-9960-823998F91033}" presName="ParentBackground4" presStyleCnt="0"/>
      <dgm:spPr/>
    </dgm:pt>
    <dgm:pt modelId="{09925928-1510-47D4-81E2-C0D944D72E93}" type="pres">
      <dgm:prSet presAssocID="{88F8577C-F2A4-4D1E-9960-823998F91033}" presName="ParentBackground" presStyleLbl="fgAcc1" presStyleIdx="1" presStyleCnt="5"/>
      <dgm:spPr/>
      <dgm:t>
        <a:bodyPr/>
        <a:lstStyle/>
        <a:p>
          <a:endParaRPr lang="en-US"/>
        </a:p>
      </dgm:t>
    </dgm:pt>
    <dgm:pt modelId="{81E2D41A-41D9-46F4-8F41-8938DE589EB6}" type="pres">
      <dgm:prSet presAssocID="{88F8577C-F2A4-4D1E-9960-823998F91033}" presName="Parent4" presStyleLbl="revTx" presStyleIdx="0" presStyleCnt="0">
        <dgm:presLayoutVars>
          <dgm:chMax val="1"/>
          <dgm:chPref val="1"/>
          <dgm:bulletEnabled val="1"/>
        </dgm:presLayoutVars>
      </dgm:prSet>
      <dgm:spPr/>
      <dgm:t>
        <a:bodyPr/>
        <a:lstStyle/>
        <a:p>
          <a:endParaRPr lang="en-US"/>
        </a:p>
      </dgm:t>
    </dgm:pt>
    <dgm:pt modelId="{8DDCDBE1-4B55-4E52-9752-73618B7286CA}" type="pres">
      <dgm:prSet presAssocID="{D0013C44-4F5D-4823-A977-478955059A85}" presName="Accent3" presStyleCnt="0"/>
      <dgm:spPr/>
    </dgm:pt>
    <dgm:pt modelId="{425EFC20-D02D-4F4D-B5B2-D3168CBB4485}" type="pres">
      <dgm:prSet presAssocID="{D0013C44-4F5D-4823-A977-478955059A85}" presName="Accent" presStyleLbl="node1" presStyleIdx="2" presStyleCnt="5"/>
      <dgm:spPr/>
    </dgm:pt>
    <dgm:pt modelId="{992B7204-59EB-4BEF-A517-40FD1AFB9392}" type="pres">
      <dgm:prSet presAssocID="{D0013C44-4F5D-4823-A977-478955059A85}" presName="ParentBackground3" presStyleCnt="0"/>
      <dgm:spPr/>
    </dgm:pt>
    <dgm:pt modelId="{102A04BA-42A5-4C5D-A627-D8C9DFD28F9E}" type="pres">
      <dgm:prSet presAssocID="{D0013C44-4F5D-4823-A977-478955059A85}" presName="ParentBackground" presStyleLbl="fgAcc1" presStyleIdx="2" presStyleCnt="5"/>
      <dgm:spPr/>
      <dgm:t>
        <a:bodyPr/>
        <a:lstStyle/>
        <a:p>
          <a:endParaRPr lang="en-US"/>
        </a:p>
      </dgm:t>
    </dgm:pt>
    <dgm:pt modelId="{BE6BB1D8-1C94-401F-91E5-0E24ED902CB9}" type="pres">
      <dgm:prSet presAssocID="{D0013C44-4F5D-4823-A977-478955059A85}" presName="Parent3" presStyleLbl="revTx" presStyleIdx="0" presStyleCnt="0">
        <dgm:presLayoutVars>
          <dgm:chMax val="1"/>
          <dgm:chPref val="1"/>
          <dgm:bulletEnabled val="1"/>
        </dgm:presLayoutVars>
      </dgm:prSet>
      <dgm:spPr/>
      <dgm:t>
        <a:bodyPr/>
        <a:lstStyle/>
        <a:p>
          <a:endParaRPr lang="en-US"/>
        </a:p>
      </dgm:t>
    </dgm:pt>
    <dgm:pt modelId="{45403809-4F32-4BD2-9569-913D02291E7F}" type="pres">
      <dgm:prSet presAssocID="{CB0BCFAF-013B-4E15-9609-F1F95F3A2FFD}" presName="Accent2" presStyleCnt="0"/>
      <dgm:spPr/>
    </dgm:pt>
    <dgm:pt modelId="{586A0B03-FA1A-45D1-8BC1-6C0E3FFA97BC}" type="pres">
      <dgm:prSet presAssocID="{CB0BCFAF-013B-4E15-9609-F1F95F3A2FFD}" presName="Accent" presStyleLbl="node1" presStyleIdx="3" presStyleCnt="5"/>
      <dgm:spPr/>
    </dgm:pt>
    <dgm:pt modelId="{D9A887CD-F4A1-41D5-8AA8-5C0EDD4E08C1}" type="pres">
      <dgm:prSet presAssocID="{CB0BCFAF-013B-4E15-9609-F1F95F3A2FFD}" presName="ParentBackground2" presStyleCnt="0"/>
      <dgm:spPr/>
    </dgm:pt>
    <dgm:pt modelId="{7BF5EB07-8746-4187-A4D2-65ED744763D5}" type="pres">
      <dgm:prSet presAssocID="{CB0BCFAF-013B-4E15-9609-F1F95F3A2FFD}" presName="ParentBackground" presStyleLbl="fgAcc1" presStyleIdx="3" presStyleCnt="5" custLinFactNeighborX="1210" custLinFactNeighborY="1210"/>
      <dgm:spPr/>
      <dgm:t>
        <a:bodyPr/>
        <a:lstStyle/>
        <a:p>
          <a:endParaRPr lang="en-US"/>
        </a:p>
      </dgm:t>
    </dgm:pt>
    <dgm:pt modelId="{D557CDDB-3474-47F7-A188-EBACDAA9F93D}" type="pres">
      <dgm:prSet presAssocID="{CB0BCFAF-013B-4E15-9609-F1F95F3A2FFD}" presName="Parent2" presStyleLbl="revTx" presStyleIdx="0" presStyleCnt="0">
        <dgm:presLayoutVars>
          <dgm:chMax val="1"/>
          <dgm:chPref val="1"/>
          <dgm:bulletEnabled val="1"/>
        </dgm:presLayoutVars>
      </dgm:prSet>
      <dgm:spPr/>
      <dgm:t>
        <a:bodyPr/>
        <a:lstStyle/>
        <a:p>
          <a:endParaRPr lang="en-US"/>
        </a:p>
      </dgm:t>
    </dgm:pt>
    <dgm:pt modelId="{5C0116C8-BC53-4A4D-9F6E-C214ACCA0D76}" type="pres">
      <dgm:prSet presAssocID="{E7899237-E123-4D2B-8E01-BA2F646A5245}" presName="Accent1" presStyleCnt="0"/>
      <dgm:spPr/>
    </dgm:pt>
    <dgm:pt modelId="{30A7BA15-DA89-463A-84EC-5A847A03FC1E}" type="pres">
      <dgm:prSet presAssocID="{E7899237-E123-4D2B-8E01-BA2F646A5245}" presName="Accent" presStyleLbl="node1" presStyleIdx="4" presStyleCnt="5"/>
      <dgm:spPr/>
    </dgm:pt>
    <dgm:pt modelId="{5BF6453F-2F80-4090-A07F-F07DBD0F522D}" type="pres">
      <dgm:prSet presAssocID="{E7899237-E123-4D2B-8E01-BA2F646A5245}" presName="ParentBackground1" presStyleCnt="0"/>
      <dgm:spPr/>
    </dgm:pt>
    <dgm:pt modelId="{706A9F4C-090C-4751-9278-75AC32E9B371}" type="pres">
      <dgm:prSet presAssocID="{E7899237-E123-4D2B-8E01-BA2F646A5245}" presName="ParentBackground" presStyleLbl="fgAcc1" presStyleIdx="4" presStyleCnt="5"/>
      <dgm:spPr/>
      <dgm:t>
        <a:bodyPr/>
        <a:lstStyle/>
        <a:p>
          <a:endParaRPr lang="en-US"/>
        </a:p>
      </dgm:t>
    </dgm:pt>
    <dgm:pt modelId="{80688FA9-88DE-495A-8084-48ED74EBAC95}" type="pres">
      <dgm:prSet presAssocID="{E7899237-E123-4D2B-8E01-BA2F646A5245}" presName="Parent1" presStyleLbl="revTx" presStyleIdx="0" presStyleCnt="0">
        <dgm:presLayoutVars>
          <dgm:chMax val="1"/>
          <dgm:chPref val="1"/>
          <dgm:bulletEnabled val="1"/>
        </dgm:presLayoutVars>
      </dgm:prSet>
      <dgm:spPr/>
      <dgm:t>
        <a:bodyPr/>
        <a:lstStyle/>
        <a:p>
          <a:endParaRPr lang="en-US"/>
        </a:p>
      </dgm:t>
    </dgm:pt>
  </dgm:ptLst>
  <dgm:cxnLst>
    <dgm:cxn modelId="{C3FBA9CF-4B49-4644-B8F3-859550AFA7B4}" type="presOf" srcId="{E7899237-E123-4D2B-8E01-BA2F646A5245}" destId="{80688FA9-88DE-495A-8084-48ED74EBAC95}" srcOrd="1" destOrd="0" presId="urn:microsoft.com/office/officeart/2011/layout/CircleProcess"/>
    <dgm:cxn modelId="{27FB0185-3CF2-4136-B9BA-7AD6FC157B01}" type="presOf" srcId="{A490C5F7-307D-4B84-9D1F-E2CDB30CC848}" destId="{EBE699E4-9654-4D95-A8B9-FF2E3B2E7DB1}" srcOrd="0" destOrd="0" presId="urn:microsoft.com/office/officeart/2011/layout/CircleProcess"/>
    <dgm:cxn modelId="{F75403EA-98A9-4116-8846-0ADCE538F14B}" srcId="{A490C5F7-307D-4B84-9D1F-E2CDB30CC848}" destId="{E7899237-E123-4D2B-8E01-BA2F646A5245}" srcOrd="0" destOrd="0" parTransId="{DF4429F9-9FEA-4CD2-8222-6F3EC2B50A64}" sibTransId="{E5B6550A-8CFF-4D55-82BE-32CEC6DD64D0}"/>
    <dgm:cxn modelId="{EA7DAD5E-9802-4481-96EB-165970B8E67A}" srcId="{A490C5F7-307D-4B84-9D1F-E2CDB30CC848}" destId="{D0013C44-4F5D-4823-A977-478955059A85}" srcOrd="2" destOrd="0" parTransId="{CAE5C32F-8571-49BA-99FC-8A08B1FA00A8}" sibTransId="{6AE5E497-ED16-4EDE-8A4E-9444FEC948F9}"/>
    <dgm:cxn modelId="{169BAB51-EDDA-44E3-ABE9-6D141B595C7E}" type="presOf" srcId="{E67EC14F-0AA1-4B81-B569-5AC7FD01EAC2}" destId="{4E995F0F-A605-4886-BF44-A309524D5D28}" srcOrd="1" destOrd="0" presId="urn:microsoft.com/office/officeart/2011/layout/CircleProcess"/>
    <dgm:cxn modelId="{39171219-6920-4985-A4EB-B27477CACAFA}" type="presOf" srcId="{D0013C44-4F5D-4823-A977-478955059A85}" destId="{102A04BA-42A5-4C5D-A627-D8C9DFD28F9E}" srcOrd="0" destOrd="0" presId="urn:microsoft.com/office/officeart/2011/layout/CircleProcess"/>
    <dgm:cxn modelId="{C7930D3A-8DAD-44A2-92A4-2B19BA316290}" type="presOf" srcId="{CB0BCFAF-013B-4E15-9609-F1F95F3A2FFD}" destId="{7BF5EB07-8746-4187-A4D2-65ED744763D5}" srcOrd="0" destOrd="0" presId="urn:microsoft.com/office/officeart/2011/layout/CircleProcess"/>
    <dgm:cxn modelId="{5015F6F9-74BE-49DD-9DA7-9FD8AA6C940C}" type="presOf" srcId="{D0013C44-4F5D-4823-A977-478955059A85}" destId="{BE6BB1D8-1C94-401F-91E5-0E24ED902CB9}" srcOrd="1" destOrd="0" presId="urn:microsoft.com/office/officeart/2011/layout/CircleProcess"/>
    <dgm:cxn modelId="{3142AAE7-6C4E-483E-8DA0-58D0999E284E}" srcId="{A490C5F7-307D-4B84-9D1F-E2CDB30CC848}" destId="{E67EC14F-0AA1-4B81-B569-5AC7FD01EAC2}" srcOrd="4" destOrd="0" parTransId="{D3893150-98DD-4252-91D4-D3474A6DDB28}" sibTransId="{727F76EE-39C7-453E-96B6-B50629F521FA}"/>
    <dgm:cxn modelId="{78140E9B-187A-4388-B997-9B7E4FBF7566}" type="presOf" srcId="{88F8577C-F2A4-4D1E-9960-823998F91033}" destId="{09925928-1510-47D4-81E2-C0D944D72E93}" srcOrd="0" destOrd="0" presId="urn:microsoft.com/office/officeart/2011/layout/CircleProcess"/>
    <dgm:cxn modelId="{AD36139B-1958-47F6-B0F6-1460B03B4EEC}" type="presOf" srcId="{CB0BCFAF-013B-4E15-9609-F1F95F3A2FFD}" destId="{D557CDDB-3474-47F7-A188-EBACDAA9F93D}" srcOrd="1" destOrd="0" presId="urn:microsoft.com/office/officeart/2011/layout/CircleProcess"/>
    <dgm:cxn modelId="{67F3736D-1117-453A-B344-8F0CB67D3C27}" type="presOf" srcId="{E67EC14F-0AA1-4B81-B569-5AC7FD01EAC2}" destId="{C0AA2FB0-DE75-4F19-80C5-52DB4F48871E}" srcOrd="0" destOrd="0" presId="urn:microsoft.com/office/officeart/2011/layout/CircleProcess"/>
    <dgm:cxn modelId="{06998927-7257-48DE-AF48-B2C8A1A54F35}" type="presOf" srcId="{E7899237-E123-4D2B-8E01-BA2F646A5245}" destId="{706A9F4C-090C-4751-9278-75AC32E9B371}" srcOrd="0" destOrd="0" presId="urn:microsoft.com/office/officeart/2011/layout/CircleProcess"/>
    <dgm:cxn modelId="{8E57C70A-92EF-43DA-9B08-883D9060103C}" srcId="{A490C5F7-307D-4B84-9D1F-E2CDB30CC848}" destId="{88F8577C-F2A4-4D1E-9960-823998F91033}" srcOrd="3" destOrd="0" parTransId="{599EEDAD-5809-467E-B85C-089696167AE4}" sibTransId="{97DA89D0-AF8C-410D-BDFA-7E63455E6F98}"/>
    <dgm:cxn modelId="{A6B9BB09-57D4-472E-9C47-35E02765C028}" srcId="{A490C5F7-307D-4B84-9D1F-E2CDB30CC848}" destId="{CB0BCFAF-013B-4E15-9609-F1F95F3A2FFD}" srcOrd="1" destOrd="0" parTransId="{65649CF7-3B01-44B2-8A5F-2E319CDD5089}" sibTransId="{82FBA462-8939-4A7E-8BFB-6C55273A9884}"/>
    <dgm:cxn modelId="{ED5CA4DC-7732-4208-81B7-28564E01F865}" type="presOf" srcId="{88F8577C-F2A4-4D1E-9960-823998F91033}" destId="{81E2D41A-41D9-46F4-8F41-8938DE589EB6}" srcOrd="1" destOrd="0" presId="urn:microsoft.com/office/officeart/2011/layout/CircleProcess"/>
    <dgm:cxn modelId="{FE28E75F-D10D-49D1-9C0C-3FE556DE25E1}" type="presParOf" srcId="{EBE699E4-9654-4D95-A8B9-FF2E3B2E7DB1}" destId="{01C62E34-881F-4C39-96C9-96CC8F7FF68C}" srcOrd="0" destOrd="0" presId="urn:microsoft.com/office/officeart/2011/layout/CircleProcess"/>
    <dgm:cxn modelId="{D747ECBC-BAB0-4789-828E-9A9A256E00DC}" type="presParOf" srcId="{01C62E34-881F-4C39-96C9-96CC8F7FF68C}" destId="{30E66B28-CF70-4C13-B513-49FE80A5A64A}" srcOrd="0" destOrd="0" presId="urn:microsoft.com/office/officeart/2011/layout/CircleProcess"/>
    <dgm:cxn modelId="{5796BDCD-1F89-418D-9B1D-40E5CD10110E}" type="presParOf" srcId="{EBE699E4-9654-4D95-A8B9-FF2E3B2E7DB1}" destId="{6192F350-F7E9-4DFD-A975-340A2BBC4AD7}" srcOrd="1" destOrd="0" presId="urn:microsoft.com/office/officeart/2011/layout/CircleProcess"/>
    <dgm:cxn modelId="{44BF46E4-30E3-44A4-BED8-FA0E85ABB8D4}" type="presParOf" srcId="{6192F350-F7E9-4DFD-A975-340A2BBC4AD7}" destId="{C0AA2FB0-DE75-4F19-80C5-52DB4F48871E}" srcOrd="0" destOrd="0" presId="urn:microsoft.com/office/officeart/2011/layout/CircleProcess"/>
    <dgm:cxn modelId="{BB849B35-2E90-4E20-88DC-6A82BAE9F348}" type="presParOf" srcId="{EBE699E4-9654-4D95-A8B9-FF2E3B2E7DB1}" destId="{4E995F0F-A605-4886-BF44-A309524D5D28}" srcOrd="2" destOrd="0" presId="urn:microsoft.com/office/officeart/2011/layout/CircleProcess"/>
    <dgm:cxn modelId="{EC8E0664-E9A1-4038-954C-8CBD8DFE857F}" type="presParOf" srcId="{EBE699E4-9654-4D95-A8B9-FF2E3B2E7DB1}" destId="{14EDFF7B-A2B1-403E-BE95-251D31D2C112}" srcOrd="3" destOrd="0" presId="urn:microsoft.com/office/officeart/2011/layout/CircleProcess"/>
    <dgm:cxn modelId="{399A0820-77CC-4497-A6F7-B6836F2604BA}" type="presParOf" srcId="{14EDFF7B-A2B1-403E-BE95-251D31D2C112}" destId="{08223FA1-2FFC-4344-A3E3-534DAFCB2D6C}" srcOrd="0" destOrd="0" presId="urn:microsoft.com/office/officeart/2011/layout/CircleProcess"/>
    <dgm:cxn modelId="{A235EECE-17EE-4E8D-BD95-1BCAE10E8491}" type="presParOf" srcId="{EBE699E4-9654-4D95-A8B9-FF2E3B2E7DB1}" destId="{3F803505-BE3A-40EA-A0E1-42BC2A2C6A25}" srcOrd="4" destOrd="0" presId="urn:microsoft.com/office/officeart/2011/layout/CircleProcess"/>
    <dgm:cxn modelId="{4625BEA2-2CDA-4B29-ADDA-BFD7F4ABB742}" type="presParOf" srcId="{3F803505-BE3A-40EA-A0E1-42BC2A2C6A25}" destId="{09925928-1510-47D4-81E2-C0D944D72E93}" srcOrd="0" destOrd="0" presId="urn:microsoft.com/office/officeart/2011/layout/CircleProcess"/>
    <dgm:cxn modelId="{1B167D32-1AFB-4E52-A5CC-627FB3E4119A}" type="presParOf" srcId="{EBE699E4-9654-4D95-A8B9-FF2E3B2E7DB1}" destId="{81E2D41A-41D9-46F4-8F41-8938DE589EB6}" srcOrd="5" destOrd="0" presId="urn:microsoft.com/office/officeart/2011/layout/CircleProcess"/>
    <dgm:cxn modelId="{AF9D0405-FC58-4227-982F-B2F2A278A449}" type="presParOf" srcId="{EBE699E4-9654-4D95-A8B9-FF2E3B2E7DB1}" destId="{8DDCDBE1-4B55-4E52-9752-73618B7286CA}" srcOrd="6" destOrd="0" presId="urn:microsoft.com/office/officeart/2011/layout/CircleProcess"/>
    <dgm:cxn modelId="{B2837F16-CD0D-4473-AE9E-4557924057CA}" type="presParOf" srcId="{8DDCDBE1-4B55-4E52-9752-73618B7286CA}" destId="{425EFC20-D02D-4F4D-B5B2-D3168CBB4485}" srcOrd="0" destOrd="0" presId="urn:microsoft.com/office/officeart/2011/layout/CircleProcess"/>
    <dgm:cxn modelId="{F129D44C-E5C2-42C1-B8FE-72A8DBA8B1BE}" type="presParOf" srcId="{EBE699E4-9654-4D95-A8B9-FF2E3B2E7DB1}" destId="{992B7204-59EB-4BEF-A517-40FD1AFB9392}" srcOrd="7" destOrd="0" presId="urn:microsoft.com/office/officeart/2011/layout/CircleProcess"/>
    <dgm:cxn modelId="{E039F9D4-D3DF-454A-A20A-BA473873810D}" type="presParOf" srcId="{992B7204-59EB-4BEF-A517-40FD1AFB9392}" destId="{102A04BA-42A5-4C5D-A627-D8C9DFD28F9E}" srcOrd="0" destOrd="0" presId="urn:microsoft.com/office/officeart/2011/layout/CircleProcess"/>
    <dgm:cxn modelId="{E7B7DED1-F30C-405A-A313-01A17F4733FF}" type="presParOf" srcId="{EBE699E4-9654-4D95-A8B9-FF2E3B2E7DB1}" destId="{BE6BB1D8-1C94-401F-91E5-0E24ED902CB9}" srcOrd="8" destOrd="0" presId="urn:microsoft.com/office/officeart/2011/layout/CircleProcess"/>
    <dgm:cxn modelId="{066EB23A-B052-421E-A996-F7EAF9F61CC0}" type="presParOf" srcId="{EBE699E4-9654-4D95-A8B9-FF2E3B2E7DB1}" destId="{45403809-4F32-4BD2-9569-913D02291E7F}" srcOrd="9" destOrd="0" presId="urn:microsoft.com/office/officeart/2011/layout/CircleProcess"/>
    <dgm:cxn modelId="{FA0772F4-8864-4136-B351-23922C87B507}" type="presParOf" srcId="{45403809-4F32-4BD2-9569-913D02291E7F}" destId="{586A0B03-FA1A-45D1-8BC1-6C0E3FFA97BC}" srcOrd="0" destOrd="0" presId="urn:microsoft.com/office/officeart/2011/layout/CircleProcess"/>
    <dgm:cxn modelId="{69C8831F-3FCB-4B49-8A55-42480FB12314}" type="presParOf" srcId="{EBE699E4-9654-4D95-A8B9-FF2E3B2E7DB1}" destId="{D9A887CD-F4A1-41D5-8AA8-5C0EDD4E08C1}" srcOrd="10" destOrd="0" presId="urn:microsoft.com/office/officeart/2011/layout/CircleProcess"/>
    <dgm:cxn modelId="{30AC1A41-9B6A-4AF8-BEEC-441C54D8E2BB}" type="presParOf" srcId="{D9A887CD-F4A1-41D5-8AA8-5C0EDD4E08C1}" destId="{7BF5EB07-8746-4187-A4D2-65ED744763D5}" srcOrd="0" destOrd="0" presId="urn:microsoft.com/office/officeart/2011/layout/CircleProcess"/>
    <dgm:cxn modelId="{795C701B-E2B9-4AE1-9D54-A42EA2795CCC}" type="presParOf" srcId="{EBE699E4-9654-4D95-A8B9-FF2E3B2E7DB1}" destId="{D557CDDB-3474-47F7-A188-EBACDAA9F93D}" srcOrd="11" destOrd="0" presId="urn:microsoft.com/office/officeart/2011/layout/CircleProcess"/>
    <dgm:cxn modelId="{3C23696B-F316-4612-BBDD-C3F02E2A9BB2}" type="presParOf" srcId="{EBE699E4-9654-4D95-A8B9-FF2E3B2E7DB1}" destId="{5C0116C8-BC53-4A4D-9F6E-C214ACCA0D76}" srcOrd="12" destOrd="0" presId="urn:microsoft.com/office/officeart/2011/layout/CircleProcess"/>
    <dgm:cxn modelId="{70E8357E-EE6C-4B16-85D1-76B290E8BDB5}" type="presParOf" srcId="{5C0116C8-BC53-4A4D-9F6E-C214ACCA0D76}" destId="{30A7BA15-DA89-463A-84EC-5A847A03FC1E}" srcOrd="0" destOrd="0" presId="urn:microsoft.com/office/officeart/2011/layout/CircleProcess"/>
    <dgm:cxn modelId="{E21D7D0E-5862-48D0-A5AC-0B1370383A33}" type="presParOf" srcId="{EBE699E4-9654-4D95-A8B9-FF2E3B2E7DB1}" destId="{5BF6453F-2F80-4090-A07F-F07DBD0F522D}" srcOrd="13" destOrd="0" presId="urn:microsoft.com/office/officeart/2011/layout/CircleProcess"/>
    <dgm:cxn modelId="{7C993359-0435-407C-A0E1-86B648693E30}" type="presParOf" srcId="{5BF6453F-2F80-4090-A07F-F07DBD0F522D}" destId="{706A9F4C-090C-4751-9278-75AC32E9B371}" srcOrd="0" destOrd="0" presId="urn:microsoft.com/office/officeart/2011/layout/CircleProcess"/>
    <dgm:cxn modelId="{04CEAAE5-277E-4EE4-8891-58E1E5C49C14}" type="presParOf" srcId="{EBE699E4-9654-4D95-A8B9-FF2E3B2E7DB1}" destId="{80688FA9-88DE-495A-8084-48ED74EBAC95}" srcOrd="14"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9099CA5-93A2-43A1-A291-78FC1A554A4A}" type="datetimeFigureOut">
              <a:rPr lang="en-US" smtClean="0"/>
              <a:t>9/21/2017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1954E88-C1B7-4B5B-BC29-E476B3FDBF10}" type="slidenum">
              <a:rPr lang="en-US" smtClean="0"/>
              <a:t>‹#›</a:t>
            </a:fld>
            <a:endParaRPr lang="en-US"/>
          </a:p>
        </p:txBody>
      </p:sp>
    </p:spTree>
    <p:extLst>
      <p:ext uri="{BB962C8B-B14F-4D97-AF65-F5344CB8AC3E}">
        <p14:creationId xmlns:p14="http://schemas.microsoft.com/office/powerpoint/2010/main" val="4074245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47076DF-DC37-435D-B835-01A75F3A17C6}" type="datetimeFigureOut">
              <a:rPr lang="en-US" smtClean="0"/>
              <a:t>9/21/2017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A481220-5699-4F31-A407-C9F728FF5318}" type="slidenum">
              <a:rPr lang="en-US" smtClean="0"/>
              <a:t>‹#›</a:t>
            </a:fld>
            <a:endParaRPr lang="en-US"/>
          </a:p>
        </p:txBody>
      </p:sp>
    </p:spTree>
    <p:extLst>
      <p:ext uri="{BB962C8B-B14F-4D97-AF65-F5344CB8AC3E}">
        <p14:creationId xmlns:p14="http://schemas.microsoft.com/office/powerpoint/2010/main" val="2526290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9951EF-2DBD-3742-9256-23FC89D6D28B}"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2406801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9951EF-2DBD-3742-9256-23FC89D6D28B}"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3232162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9951EF-2DBD-3742-9256-23FC89D6D28B}"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3286707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9951EF-2DBD-3742-9256-23FC89D6D28B}"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1898625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9951EF-2DBD-3742-9256-23FC89D6D28B}"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427311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9951EF-2DBD-3742-9256-23FC89D6D28B}"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136069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9951EF-2DBD-3742-9256-23FC89D6D28B}" type="datetimeFigureOut">
              <a:rPr lang="en-US" smtClean="0"/>
              <a:t>9/21/2017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3599175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9951EF-2DBD-3742-9256-23FC89D6D28B}" type="datetimeFigureOut">
              <a:rPr lang="en-US" smtClean="0"/>
              <a:t>9/21/2017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1477498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951EF-2DBD-3742-9256-23FC89D6D28B}" type="datetimeFigureOut">
              <a:rPr lang="en-US" smtClean="0"/>
              <a:t>9/21/2017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2364614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9951EF-2DBD-3742-9256-23FC89D6D28B}"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388020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9951EF-2DBD-3742-9256-23FC89D6D28B}"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0A7F4-EC93-8347-B31F-1B04402AE047}" type="slidenum">
              <a:rPr lang="en-US" smtClean="0"/>
              <a:t>‹#›</a:t>
            </a:fld>
            <a:endParaRPr lang="en-US"/>
          </a:p>
        </p:txBody>
      </p:sp>
    </p:spTree>
    <p:extLst>
      <p:ext uri="{BB962C8B-B14F-4D97-AF65-F5344CB8AC3E}">
        <p14:creationId xmlns:p14="http://schemas.microsoft.com/office/powerpoint/2010/main" val="3090838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951EF-2DBD-3742-9256-23FC89D6D28B}" type="datetimeFigureOut">
              <a:rPr lang="en-US" smtClean="0"/>
              <a:t>9/21/2017</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0A7F4-EC93-8347-B31F-1B04402AE047}" type="slidenum">
              <a:rPr lang="en-US" smtClean="0"/>
              <a:t>‹#›</a:t>
            </a:fld>
            <a:endParaRPr lang="en-US"/>
          </a:p>
        </p:txBody>
      </p:sp>
    </p:spTree>
    <p:extLst>
      <p:ext uri="{BB962C8B-B14F-4D97-AF65-F5344CB8AC3E}">
        <p14:creationId xmlns:p14="http://schemas.microsoft.com/office/powerpoint/2010/main" val="3792178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6885"/>
            <a:ext cx="12192000" cy="8332155"/>
          </a:xfrm>
          <a:prstGeom prst="rect">
            <a:avLst/>
          </a:prstGeom>
        </p:spPr>
      </p:pic>
      <p:sp>
        <p:nvSpPr>
          <p:cNvPr id="2" name="TextBox 1"/>
          <p:cNvSpPr txBox="1"/>
          <p:nvPr/>
        </p:nvSpPr>
        <p:spPr>
          <a:xfrm>
            <a:off x="2624214" y="4447502"/>
            <a:ext cx="6646122" cy="707886"/>
          </a:xfrm>
          <a:prstGeom prst="rect">
            <a:avLst/>
          </a:prstGeom>
          <a:noFill/>
        </p:spPr>
        <p:txBody>
          <a:bodyPr wrap="square" rtlCol="0">
            <a:spAutoFit/>
          </a:bodyPr>
          <a:lstStyle/>
          <a:p>
            <a:pPr algn="ctr"/>
            <a:r>
              <a:rPr lang="en-US" sz="4000" i="1" dirty="0" err="1">
                <a:latin typeface="Palatino Linotype" panose="02040502050505030304" pitchFamily="18" charset="0"/>
              </a:rPr>
              <a:t>Subawards</a:t>
            </a:r>
            <a:r>
              <a:rPr lang="en-US" sz="4000" i="1" dirty="0">
                <a:latin typeface="Palatino Linotype" panose="02040502050505030304" pitchFamily="18" charset="0"/>
              </a:rPr>
              <a:t>-A Primer</a:t>
            </a:r>
          </a:p>
        </p:txBody>
      </p:sp>
    </p:spTree>
    <p:extLst>
      <p:ext uri="{BB962C8B-B14F-4D97-AF65-F5344CB8AC3E}">
        <p14:creationId xmlns:p14="http://schemas.microsoft.com/office/powerpoint/2010/main" val="2168363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2" name="TextBox 1"/>
          <p:cNvSpPr txBox="1"/>
          <p:nvPr/>
        </p:nvSpPr>
        <p:spPr>
          <a:xfrm>
            <a:off x="734291" y="694595"/>
            <a:ext cx="10529454" cy="3862596"/>
          </a:xfrm>
          <a:prstGeom prst="rect">
            <a:avLst/>
          </a:prstGeom>
          <a:noFill/>
        </p:spPr>
        <p:txBody>
          <a:bodyPr wrap="square" rtlCol="0">
            <a:spAutoFit/>
          </a:bodyPr>
          <a:lstStyle/>
          <a:p>
            <a:pPr>
              <a:spcAft>
                <a:spcPts val="500"/>
              </a:spcAft>
            </a:pPr>
            <a:r>
              <a:rPr lang="en-US" sz="2000" dirty="0"/>
              <a:t>Further, many international and small organizations do not have a federally negotiated indirect cost rate. If the </a:t>
            </a:r>
            <a:r>
              <a:rPr lang="en-US" sz="2000" dirty="0" err="1"/>
              <a:t>subrecipient</a:t>
            </a:r>
            <a:r>
              <a:rPr lang="en-US" sz="2000" dirty="0"/>
              <a:t> does not have a current federally negotiated rate in place they have the following options:</a:t>
            </a:r>
          </a:p>
          <a:p>
            <a:pPr marL="342900" indent="-342900">
              <a:spcAft>
                <a:spcPts val="500"/>
              </a:spcAft>
              <a:buFont typeface="Arial" panose="020B0604020202020204" pitchFamily="34" charset="0"/>
              <a:buChar char="•"/>
            </a:pPr>
            <a:r>
              <a:rPr lang="en-US" sz="2000" dirty="0"/>
              <a:t>Use a de </a:t>
            </a:r>
            <a:r>
              <a:rPr lang="en-US" sz="2000" dirty="0" err="1"/>
              <a:t>minimis</a:t>
            </a:r>
            <a:r>
              <a:rPr lang="en-US" sz="2000" dirty="0"/>
              <a:t> F&amp;A rate of 10% MTDC </a:t>
            </a:r>
            <a:r>
              <a:rPr lang="en-US" sz="2000" i="1" dirty="0"/>
              <a:t>(note: the 10% rate will apply to ANY subsequent </a:t>
            </a:r>
            <a:r>
              <a:rPr lang="en-US" sz="2000" i="1" dirty="0" err="1"/>
              <a:t>subawards</a:t>
            </a:r>
            <a:r>
              <a:rPr lang="en-US" sz="2000" i="1" dirty="0"/>
              <a:t> to this institution/organization until it obtains a Federally negotiated F&amp;A rate or elects to negotiate an F&amp;A rate with UF</a:t>
            </a:r>
            <a:r>
              <a:rPr lang="en-US" sz="2000" i="1" dirty="0" smtClean="0"/>
              <a:t>)</a:t>
            </a:r>
            <a:r>
              <a:rPr lang="en-US" sz="2000" dirty="0" smtClean="0"/>
              <a:t>.</a:t>
            </a:r>
          </a:p>
          <a:p>
            <a:pPr marL="342900" indent="-342900">
              <a:spcAft>
                <a:spcPts val="500"/>
              </a:spcAft>
              <a:buFont typeface="Arial" panose="020B0604020202020204" pitchFamily="34" charset="0"/>
              <a:buChar char="•"/>
            </a:pPr>
            <a:r>
              <a:rPr lang="en-US" sz="2000" dirty="0"/>
              <a:t>Negotiate an F&amp;A rate with their Cognizant Federal Agency; or</a:t>
            </a:r>
          </a:p>
          <a:p>
            <a:pPr marL="342900" indent="-342900">
              <a:spcAft>
                <a:spcPts val="500"/>
              </a:spcAft>
              <a:buFont typeface="Arial" panose="020B0604020202020204" pitchFamily="34" charset="0"/>
              <a:buChar char="•"/>
            </a:pPr>
            <a:r>
              <a:rPr lang="en-US" sz="2000" dirty="0"/>
              <a:t>Elect not to charge F&amp;A</a:t>
            </a:r>
            <a:r>
              <a:rPr lang="en-US" sz="2000" dirty="0" smtClean="0"/>
              <a:t>.</a:t>
            </a:r>
            <a:endParaRPr lang="en-US" sz="2000" dirty="0"/>
          </a:p>
          <a:p>
            <a:pPr marL="342900" indent="-342900">
              <a:spcAft>
                <a:spcPts val="500"/>
              </a:spcAft>
              <a:buFont typeface="Arial" panose="020B0604020202020204" pitchFamily="34" charset="0"/>
              <a:buChar char="•"/>
            </a:pPr>
            <a:endParaRPr lang="en-US" sz="2000" dirty="0"/>
          </a:p>
          <a:p>
            <a:pPr>
              <a:spcAft>
                <a:spcPts val="500"/>
              </a:spcAft>
            </a:pPr>
            <a:endParaRPr lang="en-US" sz="2000" dirty="0"/>
          </a:p>
          <a:p>
            <a:pPr>
              <a:spcAft>
                <a:spcPts val="500"/>
              </a:spcAft>
            </a:pPr>
            <a:endParaRPr lang="en-US" sz="2000" dirty="0"/>
          </a:p>
        </p:txBody>
      </p:sp>
    </p:spTree>
    <p:extLst>
      <p:ext uri="{BB962C8B-B14F-4D97-AF65-F5344CB8AC3E}">
        <p14:creationId xmlns:p14="http://schemas.microsoft.com/office/powerpoint/2010/main" val="266239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2" name="TextBox 1"/>
          <p:cNvSpPr txBox="1"/>
          <p:nvPr/>
        </p:nvSpPr>
        <p:spPr>
          <a:xfrm>
            <a:off x="734291" y="694595"/>
            <a:ext cx="10529454" cy="6109365"/>
          </a:xfrm>
          <a:prstGeom prst="rect">
            <a:avLst/>
          </a:prstGeom>
          <a:noFill/>
        </p:spPr>
        <p:txBody>
          <a:bodyPr wrap="square" rtlCol="0">
            <a:spAutoFit/>
          </a:bodyPr>
          <a:lstStyle/>
          <a:p>
            <a:pPr>
              <a:spcAft>
                <a:spcPts val="800"/>
              </a:spcAft>
            </a:pPr>
            <a:r>
              <a:rPr lang="en-US" sz="2400" dirty="0"/>
              <a:t>Changes to existing </a:t>
            </a:r>
            <a:r>
              <a:rPr lang="en-US" sz="2400" dirty="0" err="1"/>
              <a:t>subawards</a:t>
            </a:r>
            <a:endParaRPr lang="en-US" sz="2400" dirty="0"/>
          </a:p>
          <a:p>
            <a:pPr marL="457200" indent="-457200">
              <a:spcAft>
                <a:spcPts val="800"/>
              </a:spcAft>
              <a:buFont typeface="Arial" panose="020B0604020202020204" pitchFamily="34" charset="0"/>
              <a:buChar char="•"/>
            </a:pPr>
            <a:r>
              <a:rPr lang="en-US" sz="2000" dirty="0"/>
              <a:t>Similar to the award flexibilities UF gets, </a:t>
            </a:r>
            <a:r>
              <a:rPr lang="en-US" sz="2000" dirty="0" err="1"/>
              <a:t>subawards</a:t>
            </a:r>
            <a:r>
              <a:rPr lang="en-US" sz="2000" dirty="0"/>
              <a:t> have the same (i.e. </a:t>
            </a:r>
            <a:r>
              <a:rPr lang="en-US" sz="2000" dirty="0" err="1"/>
              <a:t>rebudgeting</a:t>
            </a:r>
            <a:r>
              <a:rPr lang="en-US" sz="2000" dirty="0"/>
              <a:t> thresholds) and don’t need to ask UF for prior approval</a:t>
            </a:r>
          </a:p>
          <a:p>
            <a:pPr marL="457200" indent="-457200">
              <a:spcAft>
                <a:spcPts val="800"/>
              </a:spcAft>
              <a:buFont typeface="Arial" panose="020B0604020202020204" pitchFamily="34" charset="0"/>
              <a:buChar char="•"/>
            </a:pPr>
            <a:r>
              <a:rPr lang="en-US" sz="2000" dirty="0"/>
              <a:t>Some changes at sub need UF approval but they generally don’t need sponsor approval (i.e. need for additional funds)</a:t>
            </a:r>
          </a:p>
          <a:p>
            <a:pPr marL="457200" indent="-457200">
              <a:spcAft>
                <a:spcPts val="800"/>
              </a:spcAft>
              <a:buFont typeface="Arial" panose="020B0604020202020204" pitchFamily="34" charset="0"/>
              <a:buChar char="•"/>
            </a:pPr>
            <a:r>
              <a:rPr lang="en-US" sz="2000" dirty="0" smtClean="0"/>
              <a:t>Only </a:t>
            </a:r>
            <a:r>
              <a:rPr lang="en-US" sz="2000" dirty="0"/>
              <a:t>need SPONSOR prior approval when the change to the sub is significant enough to impact the award between UF &amp; the sponsor (i.e. Sub PI is key person on the UF award)</a:t>
            </a:r>
          </a:p>
          <a:p>
            <a:pPr lvl="1" indent="-457200">
              <a:spcAft>
                <a:spcPts val="800"/>
              </a:spcAft>
              <a:buFont typeface="Arial" panose="020B0604020202020204" pitchFamily="34" charset="0"/>
              <a:buChar char="•"/>
            </a:pPr>
            <a:r>
              <a:rPr lang="en-US" sz="2400" b="1" dirty="0"/>
              <a:t>Contact DSP </a:t>
            </a:r>
            <a:r>
              <a:rPr lang="en-US" sz="2400" b="1" dirty="0" smtClean="0"/>
              <a:t>to discuss changes to existing </a:t>
            </a:r>
            <a:r>
              <a:rPr lang="en-US" sz="2400" b="1" dirty="0" err="1" smtClean="0"/>
              <a:t>subawards</a:t>
            </a:r>
            <a:endParaRPr lang="en-US" sz="2400" b="1" dirty="0"/>
          </a:p>
          <a:p>
            <a:pPr>
              <a:spcAft>
                <a:spcPts val="800"/>
              </a:spcAft>
            </a:pPr>
            <a:endParaRPr lang="en-US" sz="1500" dirty="0" smtClean="0"/>
          </a:p>
          <a:p>
            <a:pPr>
              <a:spcAft>
                <a:spcPts val="800"/>
              </a:spcAft>
            </a:pPr>
            <a:r>
              <a:rPr lang="en-US" sz="2400" dirty="0" smtClean="0"/>
              <a:t>Inclusion </a:t>
            </a:r>
            <a:r>
              <a:rPr lang="en-US" sz="2400" dirty="0"/>
              <a:t>of new </a:t>
            </a:r>
            <a:r>
              <a:rPr lang="en-US" sz="2400" dirty="0" err="1"/>
              <a:t>subawards</a:t>
            </a:r>
            <a:r>
              <a:rPr lang="en-US" sz="2400" dirty="0"/>
              <a:t> not in UF’s original budget:</a:t>
            </a:r>
          </a:p>
          <a:p>
            <a:pPr marL="342900" indent="-342900">
              <a:spcAft>
                <a:spcPts val="800"/>
              </a:spcAft>
              <a:buFont typeface="Arial" panose="020B0604020202020204" pitchFamily="34" charset="0"/>
              <a:buChar char="•"/>
            </a:pPr>
            <a:r>
              <a:rPr lang="en-US" sz="2000" dirty="0"/>
              <a:t>Sponsor specific and award condition specific</a:t>
            </a:r>
          </a:p>
          <a:p>
            <a:pPr marL="342900" indent="-342900">
              <a:spcAft>
                <a:spcPts val="800"/>
              </a:spcAft>
              <a:buFont typeface="Arial" panose="020B0604020202020204" pitchFamily="34" charset="0"/>
              <a:buChar char="•"/>
            </a:pPr>
            <a:r>
              <a:rPr lang="en-US" sz="2000" dirty="0"/>
              <a:t>May or may not need SPONSOR prior approval</a:t>
            </a:r>
          </a:p>
          <a:p>
            <a:pPr marL="342900" indent="-342900">
              <a:spcAft>
                <a:spcPts val="800"/>
              </a:spcAft>
              <a:buFont typeface="Arial" panose="020B0604020202020204" pitchFamily="34" charset="0"/>
              <a:buChar char="•"/>
            </a:pPr>
            <a:r>
              <a:rPr lang="en-US" sz="2400" b="1" dirty="0"/>
              <a:t>Contact DSP to </a:t>
            </a:r>
            <a:r>
              <a:rPr lang="en-US" sz="2400" b="1" dirty="0" smtClean="0"/>
              <a:t>discuss the addition of new </a:t>
            </a:r>
            <a:r>
              <a:rPr lang="en-US" sz="2400" b="1" dirty="0" err="1" smtClean="0"/>
              <a:t>subawards</a:t>
            </a:r>
            <a:endParaRPr lang="en-US" sz="2400" b="1" dirty="0"/>
          </a:p>
          <a:p>
            <a:pPr>
              <a:spcAft>
                <a:spcPts val="1000"/>
              </a:spcAft>
            </a:pPr>
            <a:endParaRPr lang="en-US" sz="2000" dirty="0"/>
          </a:p>
          <a:p>
            <a:pPr marL="342900" indent="-342900">
              <a:spcAft>
                <a:spcPts val="5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3853299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2280138" y="2890391"/>
            <a:ext cx="7666892" cy="1077218"/>
          </a:xfrm>
          <a:prstGeom prst="rect">
            <a:avLst/>
          </a:prstGeom>
          <a:noFill/>
        </p:spPr>
        <p:txBody>
          <a:bodyPr wrap="square" rtlCol="0">
            <a:spAutoFit/>
          </a:bodyPr>
          <a:lstStyle/>
          <a:p>
            <a:pPr algn="ctr"/>
            <a:r>
              <a:rPr lang="en-US" sz="3200" b="1" dirty="0">
                <a:solidFill>
                  <a:schemeClr val="accent1"/>
                </a:solidFill>
              </a:rPr>
              <a:t>KELLIE CRAWFORD</a:t>
            </a:r>
          </a:p>
          <a:p>
            <a:pPr algn="ctr"/>
            <a:r>
              <a:rPr lang="en-US" sz="3200" b="1" dirty="0">
                <a:solidFill>
                  <a:schemeClr val="accent1"/>
                </a:solidFill>
              </a:rPr>
              <a:t>Division Of Sponsored Programs</a:t>
            </a:r>
          </a:p>
        </p:txBody>
      </p:sp>
    </p:spTree>
    <p:extLst>
      <p:ext uri="{BB962C8B-B14F-4D97-AF65-F5344CB8AC3E}">
        <p14:creationId xmlns:p14="http://schemas.microsoft.com/office/powerpoint/2010/main" val="520863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9" name="Title 3"/>
          <p:cNvSpPr txBox="1">
            <a:spLocks/>
          </p:cNvSpPr>
          <p:nvPr/>
        </p:nvSpPr>
        <p:spPr>
          <a:xfrm>
            <a:off x="838200" y="360218"/>
            <a:ext cx="10515600" cy="8178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PROPOSAL STAGE</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10" name="Content Placeholder 4"/>
          <p:cNvSpPr txBox="1">
            <a:spLocks/>
          </p:cNvSpPr>
          <p:nvPr/>
        </p:nvSpPr>
        <p:spPr>
          <a:xfrm>
            <a:off x="838200" y="1066800"/>
            <a:ext cx="9715150" cy="17736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PI/Departmental Administrator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Identify Partner (</a:t>
            </a:r>
            <a:r>
              <a:rPr kumimoji="0" lang="en-US" sz="20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Subawardee</a:t>
            </a: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Assess Work</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What is the partner doing?</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v. Vendor v. Consultant</a:t>
            </a:r>
          </a:p>
        </p:txBody>
      </p:sp>
      <p:graphicFrame>
        <p:nvGraphicFramePr>
          <p:cNvPr id="11" name="Content Placeholder 11"/>
          <p:cNvGraphicFramePr>
            <a:graphicFrameLocks/>
          </p:cNvGraphicFramePr>
          <p:nvPr>
            <p:extLst>
              <p:ext uri="{D42A27DB-BD31-4B8C-83A1-F6EECF244321}">
                <p14:modId xmlns:p14="http://schemas.microsoft.com/office/powerpoint/2010/main" val="2116153246"/>
              </p:ext>
            </p:extLst>
          </p:nvPr>
        </p:nvGraphicFramePr>
        <p:xfrm>
          <a:off x="838200" y="2827102"/>
          <a:ext cx="10515600" cy="2936240"/>
        </p:xfrm>
        <a:graphic>
          <a:graphicData uri="http://schemas.openxmlformats.org/drawingml/2006/table">
            <a:tbl>
              <a:tblPr firstRow="1" bandRow="1"/>
              <a:tblGrid>
                <a:gridCol w="3505200">
                  <a:extLst>
                    <a:ext uri="{9D8B030D-6E8A-4147-A177-3AD203B41FA5}">
                      <a16:colId xmlns:a16="http://schemas.microsoft.com/office/drawing/2014/main" xmlns="" val="4191882786"/>
                    </a:ext>
                  </a:extLst>
                </a:gridCol>
                <a:gridCol w="3505200">
                  <a:extLst>
                    <a:ext uri="{9D8B030D-6E8A-4147-A177-3AD203B41FA5}">
                      <a16:colId xmlns:a16="http://schemas.microsoft.com/office/drawing/2014/main" xmlns="" val="2219126801"/>
                    </a:ext>
                  </a:extLst>
                </a:gridCol>
                <a:gridCol w="3505200">
                  <a:extLst>
                    <a:ext uri="{9D8B030D-6E8A-4147-A177-3AD203B41FA5}">
                      <a16:colId xmlns:a16="http://schemas.microsoft.com/office/drawing/2014/main" xmlns="" val="101014202"/>
                    </a:ext>
                  </a:extLst>
                </a:gridCol>
              </a:tblGrid>
              <a:tr h="370840">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dirty="0"/>
                        <a:t>Subaward</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dirty="0"/>
                        <a:t>Vendor</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dirty="0"/>
                        <a:t>Consultant</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xmlns="" val="454269660"/>
                  </a:ext>
                </a:extLst>
              </a:tr>
              <a:tr h="370840">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Intellectually significant</a:t>
                      </a:r>
                      <a:r>
                        <a:rPr lang="en-US" baseline="0" dirty="0"/>
                        <a:t> portion of programmatic effort</a:t>
                      </a:r>
                      <a:endParaRPr lang="en-US"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Goods</a:t>
                      </a:r>
                      <a:r>
                        <a:rPr lang="en-US" baseline="0" dirty="0"/>
                        <a:t> and Services </a:t>
                      </a:r>
                      <a:r>
                        <a:rPr lang="en-US" baseline="0" dirty="0" smtClean="0"/>
                        <a:t>provided </a:t>
                      </a:r>
                      <a:r>
                        <a:rPr lang="en-US" baseline="0" dirty="0"/>
                        <a:t>within normal business operations</a:t>
                      </a:r>
                      <a:endParaRPr lang="en-US"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Service</a:t>
                      </a:r>
                      <a:r>
                        <a:rPr lang="en-US" baseline="0" dirty="0"/>
                        <a:t> provided within normal business operation</a:t>
                      </a:r>
                      <a:endParaRPr lang="en-US"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xmlns="" val="993605813"/>
                  </a:ext>
                </a:extLst>
              </a:tr>
              <a:tr h="370840">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Responsible for programmatic decision making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No programmatic decision making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Provides</a:t>
                      </a:r>
                      <a:r>
                        <a:rPr lang="en-US" baseline="0" dirty="0"/>
                        <a:t> an </a:t>
                      </a:r>
                      <a:r>
                        <a:rPr lang="en-US" baseline="0" dirty="0" smtClean="0"/>
                        <a:t>expert opinion</a:t>
                      </a:r>
                      <a:endParaRPr lang="en-US" dirty="0"/>
                    </a:p>
                    <a:p>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xmlns="" val="2795263004"/>
                  </a:ext>
                </a:extLst>
              </a:tr>
              <a:tr h="370840">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Work performed</a:t>
                      </a:r>
                      <a:r>
                        <a:rPr lang="en-US" baseline="0" dirty="0"/>
                        <a:t> by the </a:t>
                      </a:r>
                      <a:r>
                        <a:rPr lang="en-US" baseline="0" dirty="0" err="1"/>
                        <a:t>subrecipient’s</a:t>
                      </a:r>
                      <a:r>
                        <a:rPr lang="en-US" baseline="0" dirty="0"/>
                        <a:t> personnel, using their personnel at their facilities</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a:t>Operates in a competitive environment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No programmatic decision making, but uses knowledge and expertise in </a:t>
                      </a:r>
                      <a:r>
                        <a:rPr lang="en-US" dirty="0" smtClean="0"/>
                        <a:t>field</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xmlns="" val="447588137"/>
                  </a:ext>
                </a:extLst>
              </a:tr>
              <a:tr h="370840">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smtClean="0"/>
                        <a:t>Fee for Service</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dirty="0" smtClean="0"/>
                        <a:t>No stake</a:t>
                      </a:r>
                      <a:r>
                        <a:rPr lang="en-US" baseline="0" dirty="0" smtClean="0"/>
                        <a:t> in outcome of project</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xmlns="" val="3192734168"/>
                  </a:ext>
                </a:extLst>
              </a:tr>
            </a:tbl>
          </a:graphicData>
        </a:graphic>
      </p:graphicFrame>
      <p:sp>
        <p:nvSpPr>
          <p:cNvPr id="12" name="Explosion 2 11"/>
          <p:cNvSpPr/>
          <p:nvPr/>
        </p:nvSpPr>
        <p:spPr>
          <a:xfrm>
            <a:off x="6855552" y="1269926"/>
            <a:ext cx="3764909" cy="1669408"/>
          </a:xfrm>
          <a:prstGeom prst="irregularSeal2">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mn-ea"/>
                <a:cs typeface="+mn-cs"/>
              </a:rPr>
              <a:t>Vendors &amp; Consultants not MTDC!</a:t>
            </a:r>
          </a:p>
        </p:txBody>
      </p:sp>
    </p:spTree>
    <p:extLst>
      <p:ext uri="{BB962C8B-B14F-4D97-AF65-F5344CB8AC3E}">
        <p14:creationId xmlns:p14="http://schemas.microsoft.com/office/powerpoint/2010/main" val="2035388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5" name="Title 3"/>
          <p:cNvSpPr txBox="1">
            <a:spLocks/>
          </p:cNvSpPr>
          <p:nvPr/>
        </p:nvSpPr>
        <p:spPr>
          <a:xfrm>
            <a:off x="838200" y="363757"/>
            <a:ext cx="10515600" cy="10775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PROPOSAL STAGE</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6" name="Content Placeholder 4"/>
          <p:cNvSpPr txBox="1">
            <a:spLocks/>
          </p:cNvSpPr>
          <p:nvPr/>
        </p:nvSpPr>
        <p:spPr>
          <a:xfrm>
            <a:off x="838200" y="1294184"/>
            <a:ext cx="10515600" cy="46333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PI/Departmental Administrator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Consider qualifications of partner</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Need advances/cash flow issues?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Trustworthy accounting systems?  Effort System?   Property Management System?</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Need fixed price </a:t>
            </a:r>
            <a:r>
              <a:rPr kumimoji="0" lang="en-US" sz="18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Even if budgeted, if fixed price, requires sponsor prior approval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Should they be a vendor?  F&amp;A budgets differ dramatically</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Debarred or Suspended?</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Any history of lack of performance?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Submit scope of work, budget and letter of intent to DSP with UF proposal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DSP</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Reviews documentation with proposal submission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Supports you in the qualifications/risk/mitigation conversation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 name="Explosion 2 6"/>
          <p:cNvSpPr/>
          <p:nvPr/>
        </p:nvSpPr>
        <p:spPr>
          <a:xfrm>
            <a:off x="7212725" y="-165500"/>
            <a:ext cx="4890781" cy="2516697"/>
          </a:xfrm>
          <a:prstGeom prst="irregularSeal2">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Calibri" panose="020F0502020204030204"/>
                <a:ea typeface="+mn-ea"/>
                <a:cs typeface="+mn-cs"/>
              </a:rPr>
              <a:t>DSP can help with this!  Call us!</a:t>
            </a:r>
          </a:p>
        </p:txBody>
      </p:sp>
    </p:spTree>
    <p:extLst>
      <p:ext uri="{BB962C8B-B14F-4D97-AF65-F5344CB8AC3E}">
        <p14:creationId xmlns:p14="http://schemas.microsoft.com/office/powerpoint/2010/main" val="2843768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itle 1">
            <a:extLst>
              <a:ext uri="{FF2B5EF4-FFF2-40B4-BE49-F238E27FC236}">
                <a16:creationId xmlns:a16="http://schemas.microsoft.com/office/drawing/2014/main" xmlns="" id="{13F1A8EA-558E-4771-B674-3BBF623F92E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WHEN A SUBAWARD </a:t>
            </a:r>
            <a:br>
              <a:rPr kumimoji="0" lang="en-US" sz="3000" b="1" i="0" u="none" strike="noStrike" kern="1200" cap="none" spc="0" normalizeH="0" baseline="0" noProof="0" dirty="0" smtClean="0">
                <a:ln>
                  <a:noFill/>
                </a:ln>
                <a:solidFill>
                  <a:schemeClr val="accent1"/>
                </a:solidFill>
                <a:effectLst/>
                <a:uLnTx/>
                <a:uFillTx/>
                <a:ea typeface="+mj-ea"/>
                <a:cs typeface="+mj-cs"/>
              </a:rPr>
            </a:br>
            <a:r>
              <a:rPr kumimoji="0" lang="en-US" sz="3000" b="1" i="0" u="none" strike="noStrike" kern="1200" cap="none" spc="0" normalizeH="0" baseline="0" noProof="0" dirty="0" smtClean="0">
                <a:ln>
                  <a:noFill/>
                </a:ln>
                <a:solidFill>
                  <a:schemeClr val="accent1"/>
                </a:solidFill>
                <a:effectLst/>
                <a:uLnTx/>
                <a:uFillTx/>
                <a:ea typeface="+mj-ea"/>
                <a:cs typeface="+mj-cs"/>
              </a:rPr>
              <a:t>IS NOT PART OF THE ORIGINAL PROPOSAL/AWARD</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5" name="Content Placeholder 2">
            <a:extLst>
              <a:ext uri="{FF2B5EF4-FFF2-40B4-BE49-F238E27FC236}">
                <a16:creationId xmlns:a16="http://schemas.microsoft.com/office/drawing/2014/main" xmlns="" id="{F0D9377C-4162-4186-9594-F4B9ACAD3207}"/>
              </a:ext>
            </a:extLst>
          </p:cNvPr>
          <p:cNvSpPr txBox="1">
            <a:spLocks/>
          </p:cNvSpPr>
          <p:nvPr/>
        </p:nvSpPr>
        <p:spPr>
          <a:xfrm>
            <a:off x="838200" y="1580134"/>
            <a:ext cx="10515600" cy="19230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When a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is not disclosed in the submitted proposal, what approvals needed?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Determined on a case by case basis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Agency by Agency</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Award by Award  </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6" name="Picture 2" descr="C:\Users\slgray\AppData\Local\Temp\SNAGHTMLd00b7e6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787" y="3266793"/>
            <a:ext cx="11744325" cy="2681156"/>
          </a:xfrm>
          <a:prstGeom prst="rect">
            <a:avLst/>
          </a:prstGeom>
          <a:noFill/>
          <a:extLst>
            <a:ext uri="{909E8E84-426E-40DD-AFC4-6F175D3DCCD1}">
              <a14:hiddenFill xmlns:a14="http://schemas.microsoft.com/office/drawing/2010/main">
                <a:solidFill>
                  <a:srgbClr val="FFFFFF"/>
                </a:solidFill>
              </a14:hiddenFill>
            </a:ext>
          </a:extLst>
        </p:spPr>
      </p:pic>
      <p:sp>
        <p:nvSpPr>
          <p:cNvPr id="7" name="Oval 6"/>
          <p:cNvSpPr/>
          <p:nvPr/>
        </p:nvSpPr>
        <p:spPr>
          <a:xfrm>
            <a:off x="8086725" y="5602423"/>
            <a:ext cx="3952875" cy="304800"/>
          </a:xfrm>
          <a:prstGeom prst="ellipse">
            <a:avLst/>
          </a:prstGeom>
          <a:noFill/>
          <a:ln w="5715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0892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5" name="Title 1">
            <a:extLst>
              <a:ext uri="{FF2B5EF4-FFF2-40B4-BE49-F238E27FC236}">
                <a16:creationId xmlns:a16="http://schemas.microsoft.com/office/drawing/2014/main" xmlns="" id="{80E67E36-38AE-4DFC-A221-B409E9315F2D}"/>
              </a:ext>
            </a:extLst>
          </p:cNvPr>
          <p:cNvSpPr txBox="1">
            <a:spLocks/>
          </p:cNvSpPr>
          <p:nvPr/>
        </p:nvSpPr>
        <p:spPr>
          <a:xfrm>
            <a:off x="755070" y="2265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SUBAWARD PROCESS: AWARD SETUP</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6" name="Content Placeholder 2">
            <a:extLst>
              <a:ext uri="{FF2B5EF4-FFF2-40B4-BE49-F238E27FC236}">
                <a16:creationId xmlns:a16="http://schemas.microsoft.com/office/drawing/2014/main" xmlns="" id="{D7921DAF-2ED5-4AF3-BAD2-0D80F4B1E6E9}"/>
              </a:ext>
            </a:extLst>
          </p:cNvPr>
          <p:cNvSpPr txBox="1">
            <a:spLocks/>
          </p:cNvSpPr>
          <p:nvPr/>
        </p:nvSpPr>
        <p:spPr>
          <a:xfrm>
            <a:off x="755069" y="1687075"/>
            <a:ext cx="7324725" cy="435133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Department: Request in UFIRST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New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button on award workspace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Information Needed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PI name/contact information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Admin name/contact information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CLEAR Scope of Work to be performed by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PI</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Any Special Conditions</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SUBMIT FOR REVIEW</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UFIRST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will go from DRAFT to DSP REVIEW</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Instructional Guide: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rgbClr val="FF0000"/>
                </a:solidFill>
                <a:effectLst/>
                <a:uLnTx/>
                <a:uFillTx/>
                <a:latin typeface="Calibri" panose="020F0502020204030204"/>
                <a:ea typeface="+mn-ea"/>
                <a:cs typeface="+mn-cs"/>
              </a:rPr>
              <a:t>http://hr.ufl.edu/learn-grow/just-in-time-training/myufl-toolkits/grants/</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7" name="Content Placeholder 5"/>
          <p:cNvPicPr>
            <a:picLocks noChangeAspect="1"/>
          </p:cNvPicPr>
          <p:nvPr/>
        </p:nvPicPr>
        <p:blipFill>
          <a:blip r:embed="rId3"/>
          <a:stretch>
            <a:fillRect/>
          </a:stretch>
        </p:blipFill>
        <p:spPr>
          <a:xfrm>
            <a:off x="8338931" y="467874"/>
            <a:ext cx="3136165" cy="6104293"/>
          </a:xfrm>
          <a:prstGeom prst="rect">
            <a:avLst/>
          </a:prstGeom>
        </p:spPr>
      </p:pic>
      <p:sp>
        <p:nvSpPr>
          <p:cNvPr id="8" name="Oval 7"/>
          <p:cNvSpPr/>
          <p:nvPr/>
        </p:nvSpPr>
        <p:spPr>
          <a:xfrm>
            <a:off x="8203619" y="1947424"/>
            <a:ext cx="2257425" cy="561975"/>
          </a:xfrm>
          <a:prstGeom prst="ellipse">
            <a:avLst/>
          </a:prstGeom>
          <a:noFill/>
          <a:ln w="762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6609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Rectangle 2"/>
          <p:cNvSpPr/>
          <p:nvPr/>
        </p:nvSpPr>
        <p:spPr>
          <a:xfrm>
            <a:off x="636450" y="4093584"/>
            <a:ext cx="10926763" cy="1113111"/>
          </a:xfrm>
          <a:prstGeom prst="rect">
            <a:avLst/>
          </a:prstGeom>
          <a:solidFill>
            <a:sysClr val="window" lastClr="FFFFFF">
              <a:lumMod val="8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5" name="Rectangle 4"/>
          <p:cNvSpPr/>
          <p:nvPr/>
        </p:nvSpPr>
        <p:spPr>
          <a:xfrm>
            <a:off x="636450" y="1921885"/>
            <a:ext cx="10926763" cy="913086"/>
          </a:xfrm>
          <a:prstGeom prst="rect">
            <a:avLst/>
          </a:prstGeom>
          <a:solidFill>
            <a:sysClr val="window" lastClr="FFFFFF">
              <a:lumMod val="8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6" name="Title 1"/>
          <p:cNvSpPr txBox="1">
            <a:spLocks/>
          </p:cNvSpPr>
          <p:nvPr/>
        </p:nvSpPr>
        <p:spPr>
          <a:xfrm>
            <a:off x="576553" y="15679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SUBAWARD PROCESS</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7" name="Text Placeholder 6"/>
          <p:cNvSpPr txBox="1">
            <a:spLocks/>
          </p:cNvSpPr>
          <p:nvPr/>
        </p:nvSpPr>
        <p:spPr>
          <a:xfrm>
            <a:off x="839788" y="1182383"/>
            <a:ext cx="5157787" cy="644251"/>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Activity		</a:t>
            </a:r>
            <a:endPar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8" name="Content Placeholder 3"/>
          <p:cNvSpPr txBox="1">
            <a:spLocks/>
          </p:cNvSpPr>
          <p:nvPr/>
        </p:nvSpPr>
        <p:spPr>
          <a:xfrm>
            <a:off x="1047613" y="200629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DSP Reviews Scope of Work and Budget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IF DSP Requests changes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Budget/SOW missing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Budget/SOW don’t match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IF DSP ACCEPTS, New </a:t>
            </a:r>
            <a:r>
              <a:rPr kumimoji="0" lang="en-US" sz="28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created in DSP </a:t>
            </a:r>
            <a:r>
              <a:rPr kumimoji="0" lang="en-US" sz="28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Tool</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9" name="Text Placeholder 7"/>
          <p:cNvSpPr txBox="1">
            <a:spLocks/>
          </p:cNvSpPr>
          <p:nvPr/>
        </p:nvSpPr>
        <p:spPr>
          <a:xfrm>
            <a:off x="6380024" y="1182383"/>
            <a:ext cx="4975363" cy="644251"/>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UFIRST State</a:t>
            </a:r>
            <a:endPar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0" name="Content Placeholder 5"/>
          <p:cNvSpPr txBox="1">
            <a:spLocks/>
          </p:cNvSpPr>
          <p:nvPr/>
        </p:nvSpPr>
        <p:spPr>
          <a:xfrm>
            <a:off x="6380025" y="200629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Review</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Pending Responsible Unit Edits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Under Negotiation</a:t>
            </a:r>
            <a:endPar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1" name="TextBox 10"/>
          <p:cNvSpPr txBox="1"/>
          <p:nvPr/>
        </p:nvSpPr>
        <p:spPr>
          <a:xfrm>
            <a:off x="636450" y="5301945"/>
            <a:ext cx="10926763"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white"/>
                </a:solidFill>
                <a:effectLst/>
                <a:uLnTx/>
                <a:uFillTx/>
                <a:latin typeface="Calibri" panose="020F0502020204030204"/>
                <a:ea typeface="+mn-ea"/>
                <a:cs typeface="+mn-cs"/>
              </a:rPr>
              <a:t>ANY RECORD IN UFIRST UNDER NEGOTIATION – FIND CURRENT DETAILED STATUS IN THE DSP SUBAWARD TOOL</a:t>
            </a:r>
            <a:r>
              <a:rPr kumimoji="0" lang="en-US" sz="1800" b="0" i="0" u="none" strike="noStrike" kern="0" cap="none" spc="0" normalizeH="0" baseline="0" noProof="0" dirty="0" smtClean="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09206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Rectangle 2"/>
          <p:cNvSpPr/>
          <p:nvPr/>
        </p:nvSpPr>
        <p:spPr>
          <a:xfrm>
            <a:off x="709186" y="4481942"/>
            <a:ext cx="10753725" cy="647699"/>
          </a:xfrm>
          <a:prstGeom prst="rect">
            <a:avLst/>
          </a:prstGeom>
          <a:solidFill>
            <a:sysClr val="window" lastClr="FFFFFF">
              <a:lumMod val="8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5" name="Rectangle 4"/>
          <p:cNvSpPr/>
          <p:nvPr/>
        </p:nvSpPr>
        <p:spPr>
          <a:xfrm>
            <a:off x="709186" y="3367516"/>
            <a:ext cx="10753725" cy="676275"/>
          </a:xfrm>
          <a:prstGeom prst="rect">
            <a:avLst/>
          </a:prstGeom>
          <a:solidFill>
            <a:sysClr val="window" lastClr="FFFFFF">
              <a:lumMod val="8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6" name="Rectangle 5"/>
          <p:cNvSpPr/>
          <p:nvPr/>
        </p:nvSpPr>
        <p:spPr>
          <a:xfrm>
            <a:off x="709186" y="1271032"/>
            <a:ext cx="10753725" cy="1420210"/>
          </a:xfrm>
          <a:prstGeom prst="rect">
            <a:avLst/>
          </a:prstGeom>
          <a:solidFill>
            <a:sysClr val="window" lastClr="FFFFFF">
              <a:lumMod val="8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7" name="Title 1"/>
          <p:cNvSpPr txBox="1">
            <a:spLocks/>
          </p:cNvSpPr>
          <p:nvPr/>
        </p:nvSpPr>
        <p:spPr>
          <a:xfrm>
            <a:off x="709186" y="-248013"/>
            <a:ext cx="10945814"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SUBAWARD PROCESS: DSP SUBAWARD TOOL</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8" name="Text Placeholder 3"/>
          <p:cNvSpPr txBox="1">
            <a:spLocks/>
          </p:cNvSpPr>
          <p:nvPr/>
        </p:nvSpPr>
        <p:spPr>
          <a:xfrm>
            <a:off x="1158449" y="752905"/>
            <a:ext cx="5157787" cy="51812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Activity	</a:t>
            </a:r>
            <a:endPar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9" name="Content Placeholder 4"/>
          <p:cNvSpPr txBox="1">
            <a:spLocks/>
          </p:cNvSpPr>
          <p:nvPr/>
        </p:nvSpPr>
        <p:spPr>
          <a:xfrm>
            <a:off x="1158449" y="1271032"/>
            <a:ext cx="5157787" cy="399037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Generates the Subcontract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Each award is read to ensure proper terms are flowed down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Scope of work and budget are reviewed</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Sends to PI and DSP/PI agree on final version</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Sends to Subawardee for review, negotiations  &amp; signature</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Sends to DSP AO</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Fully Executed – sent to C&amp;G, PI, Dept Admin &amp; Subawardee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p:txBody>
      </p:sp>
      <p:sp>
        <p:nvSpPr>
          <p:cNvPr id="10" name="Text Placeholder 5"/>
          <p:cNvSpPr txBox="1">
            <a:spLocks/>
          </p:cNvSpPr>
          <p:nvPr/>
        </p:nvSpPr>
        <p:spPr>
          <a:xfrm>
            <a:off x="6490861" y="752905"/>
            <a:ext cx="5183188" cy="51812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DSP Subaward Tool State</a:t>
            </a:r>
            <a:endPar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1" name="Content Placeholder 6"/>
          <p:cNvSpPr txBox="1">
            <a:spLocks/>
          </p:cNvSpPr>
          <p:nvPr/>
        </p:nvSpPr>
        <p:spPr>
          <a:xfrm>
            <a:off x="6490861" y="1271032"/>
            <a:ext cx="5183188" cy="3990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DRAFT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SENT TO PI</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SENT TO SUB</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
            </a:r>
            <a:br>
              <a:rPr kumimoji="0" lang="en-US" sz="16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b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SENT TO AO</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smtClean="0">
                <a:ln>
                  <a:noFill/>
                </a:ln>
                <a:solidFill>
                  <a:sysClr val="windowText" lastClr="000000"/>
                </a:solidFill>
                <a:effectLst/>
                <a:uLnTx/>
                <a:uFillTx/>
                <a:latin typeface="Calibri" panose="020F0502020204030204"/>
                <a:ea typeface="+mn-ea"/>
                <a:cs typeface="+mn-cs"/>
              </a:rPr>
              <a:t>COMPLETE</a:t>
            </a:r>
            <a:endPar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2" name="TextBox 11"/>
          <p:cNvSpPr txBox="1"/>
          <p:nvPr/>
        </p:nvSpPr>
        <p:spPr>
          <a:xfrm>
            <a:off x="728235" y="5383126"/>
            <a:ext cx="10715625"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white"/>
                </a:solidFill>
                <a:effectLst/>
                <a:uLnTx/>
                <a:uFillTx/>
                <a:latin typeface="Calibri" panose="020F0502020204030204"/>
                <a:ea typeface="+mn-ea"/>
                <a:cs typeface="+mn-cs"/>
              </a:rPr>
              <a:t>Only when DSP Subaward Tool is complete do we return to UFIRST to update the UFIRST record to Complete</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2500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itle 1">
            <a:extLst>
              <a:ext uri="{FF2B5EF4-FFF2-40B4-BE49-F238E27FC236}">
                <a16:creationId xmlns:a16="http://schemas.microsoft.com/office/drawing/2014/main" xmlns="" id="{1EE28D10-F94E-4962-AC08-134C843B8BDC}"/>
              </a:ext>
            </a:extLst>
          </p:cNvPr>
          <p:cNvSpPr txBox="1">
            <a:spLocks/>
          </p:cNvSpPr>
          <p:nvPr/>
        </p:nvSpPr>
        <p:spPr>
          <a:xfrm>
            <a:off x="67194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accent1"/>
                </a:solidFill>
                <a:effectLst/>
                <a:uLnTx/>
                <a:uFillTx/>
                <a:ea typeface="+mj-ea"/>
                <a:cs typeface="+mj-cs"/>
              </a:rPr>
              <a:t>HOW DO I REQUEST A MODIFICATION TO </a:t>
            </a:r>
            <a:br>
              <a:rPr kumimoji="0" lang="en-US" sz="3000" b="1" i="0" u="none" strike="noStrike" kern="1200" cap="none" spc="0" normalizeH="0" baseline="0" noProof="0" dirty="0" smtClean="0">
                <a:ln>
                  <a:noFill/>
                </a:ln>
                <a:solidFill>
                  <a:schemeClr val="accent1"/>
                </a:solidFill>
                <a:effectLst/>
                <a:uLnTx/>
                <a:uFillTx/>
                <a:ea typeface="+mj-ea"/>
                <a:cs typeface="+mj-cs"/>
              </a:rPr>
            </a:br>
            <a:r>
              <a:rPr kumimoji="0" lang="en-US" sz="3000" b="1" i="0" u="none" strike="noStrike" kern="1200" cap="none" spc="0" normalizeH="0" baseline="0" noProof="0" dirty="0" smtClean="0">
                <a:ln>
                  <a:noFill/>
                </a:ln>
                <a:solidFill>
                  <a:schemeClr val="accent1"/>
                </a:solidFill>
                <a:effectLst/>
                <a:uLnTx/>
                <a:uFillTx/>
                <a:ea typeface="+mj-ea"/>
                <a:cs typeface="+mj-cs"/>
              </a:rPr>
              <a:t>THE SUBAWARD?</a:t>
            </a:r>
            <a:endParaRPr kumimoji="0" lang="en-US" sz="3000" b="1" i="0" u="none" strike="noStrike" kern="1200" cap="none" spc="0" normalizeH="0" baseline="0" noProof="0" dirty="0">
              <a:ln>
                <a:noFill/>
              </a:ln>
              <a:solidFill>
                <a:schemeClr val="accent1"/>
              </a:solidFill>
              <a:effectLst/>
              <a:uLnTx/>
              <a:uFillTx/>
              <a:ea typeface="+mj-ea"/>
              <a:cs typeface="+mj-cs"/>
            </a:endParaRPr>
          </a:p>
        </p:txBody>
      </p:sp>
      <p:sp>
        <p:nvSpPr>
          <p:cNvPr id="5" name="Content Placeholder 2">
            <a:extLst>
              <a:ext uri="{FF2B5EF4-FFF2-40B4-BE49-F238E27FC236}">
                <a16:creationId xmlns:a16="http://schemas.microsoft.com/office/drawing/2014/main" xmlns="" id="{7BF415E9-CF41-4066-854C-35475C963786}"/>
              </a:ext>
            </a:extLst>
          </p:cNvPr>
          <p:cNvSpPr txBox="1">
            <a:spLocks/>
          </p:cNvSpPr>
          <p:nvPr/>
        </p:nvSpPr>
        <p:spPr>
          <a:xfrm>
            <a:off x="319515" y="1687513"/>
            <a:ext cx="8324850"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Department: Request in UFIRST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Create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Modification activity on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workspace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Documentation Needed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Purpose of the modification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Supporting documents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Updated Budget/Scope of Work</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PI Changes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Additional Special Conditions</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SUBMIT FOR REVIEW in UFIRST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UFIRST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will go from DRAFT to DSP REVIEW</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11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smtClean="0">
                <a:ln>
                  <a:noFill/>
                </a:ln>
                <a:solidFill>
                  <a:srgbClr val="C00000"/>
                </a:solidFill>
                <a:effectLst/>
                <a:uLnTx/>
                <a:uFillTx/>
                <a:latin typeface="Calibri" panose="020F0502020204030204"/>
                <a:ea typeface="+mn-ea"/>
                <a:cs typeface="+mn-cs"/>
              </a:rPr>
              <a:t>http://hr.ufl.edu/learn-grow/just-in-time-training/myufl-toolkits/grants/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6" name="Content Placeholder 6"/>
          <p:cNvPicPr>
            <a:picLocks noChangeAspect="1"/>
          </p:cNvPicPr>
          <p:nvPr/>
        </p:nvPicPr>
        <p:blipFill>
          <a:blip r:embed="rId3"/>
          <a:stretch>
            <a:fillRect/>
          </a:stretch>
        </p:blipFill>
        <p:spPr>
          <a:xfrm>
            <a:off x="8644365" y="792371"/>
            <a:ext cx="3295457" cy="5339330"/>
          </a:xfrm>
          <a:prstGeom prst="rect">
            <a:avLst/>
          </a:prstGeom>
        </p:spPr>
      </p:pic>
      <p:sp>
        <p:nvSpPr>
          <p:cNvPr id="7" name="Oval 6"/>
          <p:cNvSpPr/>
          <p:nvPr/>
        </p:nvSpPr>
        <p:spPr>
          <a:xfrm>
            <a:off x="8472915" y="2137778"/>
            <a:ext cx="2476500" cy="895350"/>
          </a:xfrm>
          <a:prstGeom prst="ellipse">
            <a:avLst/>
          </a:prstGeom>
          <a:noFill/>
          <a:ln w="762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06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2400300"/>
            <a:ext cx="12344400" cy="9258300"/>
          </a:xfrm>
          <a:prstGeom prst="rect">
            <a:avLst/>
          </a:prstGeom>
        </p:spPr>
      </p:pic>
      <p:sp>
        <p:nvSpPr>
          <p:cNvPr id="3" name="TextBox 2"/>
          <p:cNvSpPr txBox="1"/>
          <p:nvPr/>
        </p:nvSpPr>
        <p:spPr>
          <a:xfrm>
            <a:off x="2192215" y="694592"/>
            <a:ext cx="7763608" cy="707886"/>
          </a:xfrm>
          <a:prstGeom prst="rect">
            <a:avLst/>
          </a:prstGeom>
          <a:noFill/>
        </p:spPr>
        <p:txBody>
          <a:bodyPr wrap="square" rtlCol="0">
            <a:spAutoFit/>
          </a:bodyPr>
          <a:lstStyle/>
          <a:p>
            <a:pPr algn="ctr">
              <a:spcAft>
                <a:spcPts val="1000"/>
              </a:spcAft>
            </a:pPr>
            <a:r>
              <a:rPr lang="en-US" sz="4000" b="1" dirty="0">
                <a:solidFill>
                  <a:srgbClr val="0070C0"/>
                </a:solidFill>
              </a:rPr>
              <a:t>What this is not…</a:t>
            </a:r>
          </a:p>
        </p:txBody>
      </p:sp>
    </p:spTree>
    <p:extLst>
      <p:ext uri="{BB962C8B-B14F-4D97-AF65-F5344CB8AC3E}">
        <p14:creationId xmlns:p14="http://schemas.microsoft.com/office/powerpoint/2010/main" val="6086527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itle 1">
            <a:extLst>
              <a:ext uri="{FF2B5EF4-FFF2-40B4-BE49-F238E27FC236}">
                <a16:creationId xmlns:a16="http://schemas.microsoft.com/office/drawing/2014/main" xmlns="" id="{AA860D2A-E0B6-4FE8-8475-D4E56B7645F1}"/>
              </a:ext>
            </a:extLst>
          </p:cNvPr>
          <p:cNvSpPr txBox="1">
            <a:spLocks/>
          </p:cNvSpPr>
          <p:nvPr/>
        </p:nvSpPr>
        <p:spPr>
          <a:xfrm>
            <a:off x="838200" y="20485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4472C4"/>
                </a:solidFill>
                <a:effectLst/>
                <a:uLnTx/>
                <a:uFillTx/>
                <a:latin typeface="Calibri" panose="020F0502020204030204"/>
                <a:ea typeface="+mj-ea"/>
                <a:cs typeface="+mj-cs"/>
              </a:rPr>
              <a:t>TRACKING SUBAWARDS</a:t>
            </a:r>
            <a:endParaRPr kumimoji="0" lang="en-US" sz="3000" b="1" i="0" u="none" strike="noStrike" kern="1200" cap="none" spc="0" normalizeH="0" baseline="0" noProof="0" dirty="0">
              <a:ln>
                <a:noFill/>
              </a:ln>
              <a:solidFill>
                <a:srgbClr val="4472C4"/>
              </a:solidFill>
              <a:effectLst/>
              <a:uLnTx/>
              <a:uFillTx/>
              <a:latin typeface="Calibri" panose="020F0502020204030204"/>
              <a:ea typeface="+mj-ea"/>
              <a:cs typeface="+mj-cs"/>
            </a:endParaRPr>
          </a:p>
        </p:txBody>
      </p:sp>
      <p:sp>
        <p:nvSpPr>
          <p:cNvPr id="5" name="Content Placeholder 2">
            <a:extLst>
              <a:ext uri="{FF2B5EF4-FFF2-40B4-BE49-F238E27FC236}">
                <a16:creationId xmlns:a16="http://schemas.microsoft.com/office/drawing/2014/main" xmlns="" id="{8A49E604-7D78-42EA-A108-DECA7B47F184}"/>
              </a:ext>
            </a:extLst>
          </p:cNvPr>
          <p:cNvSpPr txBox="1">
            <a:spLocks/>
          </p:cNvSpPr>
          <p:nvPr/>
        </p:nvSpPr>
        <p:spPr>
          <a:xfrm>
            <a:off x="314325" y="1422463"/>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DSP </a:t>
            </a:r>
            <a:r>
              <a:rPr kumimoji="0" lang="en-US" sz="28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8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Tracking Tool</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Used to generate, route, approve </a:t>
            </a:r>
            <a:b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b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and track </a:t>
            </a: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subawards</a:t>
            </a:r>
            <a:endPar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Gatorlink</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ID needed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Subawards</a:t>
            </a:r>
            <a:r>
              <a:rPr kumimoji="0" lang="en-US" sz="24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can be searched by:</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DSP </a:t>
            </a:r>
            <a:r>
              <a:rPr kumimoji="0" lang="en-US" sz="20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Subaward</a:t>
            </a: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Number (UFDSP000XXXXX)</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Project Number</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UF PI Name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Name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Subrecipient</a:t>
            </a:r>
            <a:r>
              <a:rPr kumimoji="0" lang="en-US" sz="20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PI Name</a:t>
            </a:r>
            <a:endParaRPr kumimoji="0" lang="en-US" sz="20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 name="Rectangle 5"/>
          <p:cNvSpPr/>
          <p:nvPr/>
        </p:nvSpPr>
        <p:spPr>
          <a:xfrm>
            <a:off x="314325" y="5322669"/>
            <a:ext cx="5543550"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smtClean="0">
                <a:ln>
                  <a:noFill/>
                </a:ln>
                <a:solidFill>
                  <a:srgbClr val="C00000"/>
                </a:solidFill>
                <a:effectLst/>
                <a:uLnTx/>
                <a:uFillTx/>
              </a:rPr>
              <a:t>http://my.research.ufl.edu</a:t>
            </a:r>
          </a:p>
        </p:txBody>
      </p:sp>
      <p:pic>
        <p:nvPicPr>
          <p:cNvPr id="7" name="Picture 6"/>
          <p:cNvPicPr>
            <a:picLocks noChangeAspect="1"/>
          </p:cNvPicPr>
          <p:nvPr/>
        </p:nvPicPr>
        <p:blipFill>
          <a:blip r:embed="rId3"/>
          <a:stretch>
            <a:fillRect/>
          </a:stretch>
        </p:blipFill>
        <p:spPr>
          <a:xfrm>
            <a:off x="6065520" y="1297998"/>
            <a:ext cx="6127114" cy="4207578"/>
          </a:xfrm>
          <a:prstGeom prst="rect">
            <a:avLst/>
          </a:prstGeom>
        </p:spPr>
      </p:pic>
    </p:spTree>
    <p:extLst>
      <p:ext uri="{BB962C8B-B14F-4D97-AF65-F5344CB8AC3E}">
        <p14:creationId xmlns:p14="http://schemas.microsoft.com/office/powerpoint/2010/main" val="3392480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2280138" y="2890391"/>
            <a:ext cx="7666892" cy="1077218"/>
          </a:xfrm>
          <a:prstGeom prst="rect">
            <a:avLst/>
          </a:prstGeom>
          <a:noFill/>
        </p:spPr>
        <p:txBody>
          <a:bodyPr wrap="square" rtlCol="0">
            <a:spAutoFit/>
          </a:bodyPr>
          <a:lstStyle/>
          <a:p>
            <a:pPr algn="ctr"/>
            <a:r>
              <a:rPr lang="en-US" sz="3200" b="1" dirty="0">
                <a:solidFill>
                  <a:schemeClr val="accent1"/>
                </a:solidFill>
              </a:rPr>
              <a:t>CASSANDRA FARLEY &amp; MISSI HORVATH</a:t>
            </a:r>
          </a:p>
          <a:p>
            <a:pPr algn="ctr"/>
            <a:r>
              <a:rPr lang="en-US" sz="3200" b="1" dirty="0">
                <a:solidFill>
                  <a:schemeClr val="accent1"/>
                </a:solidFill>
              </a:rPr>
              <a:t>Contracts &amp; Grants</a:t>
            </a:r>
          </a:p>
        </p:txBody>
      </p:sp>
    </p:spTree>
    <p:extLst>
      <p:ext uri="{BB962C8B-B14F-4D97-AF65-F5344CB8AC3E}">
        <p14:creationId xmlns:p14="http://schemas.microsoft.com/office/powerpoint/2010/main" val="833393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61582"/>
            <a:ext cx="12252960" cy="9189720"/>
          </a:xfrm>
          <a:prstGeom prst="rect">
            <a:avLst/>
          </a:prstGeom>
        </p:spPr>
      </p:pic>
      <p:sp>
        <p:nvSpPr>
          <p:cNvPr id="3" name="TextBox 2"/>
          <p:cNvSpPr txBox="1"/>
          <p:nvPr/>
        </p:nvSpPr>
        <p:spPr>
          <a:xfrm>
            <a:off x="1108364" y="703384"/>
            <a:ext cx="10155381" cy="5570756"/>
          </a:xfrm>
          <a:prstGeom prst="rect">
            <a:avLst/>
          </a:prstGeom>
          <a:noFill/>
        </p:spPr>
        <p:txBody>
          <a:bodyPr wrap="square" rtlCol="0">
            <a:spAutoFit/>
          </a:bodyPr>
          <a:lstStyle/>
          <a:p>
            <a:pPr>
              <a:spcAft>
                <a:spcPts val="800"/>
              </a:spcAft>
            </a:pPr>
            <a:r>
              <a:rPr lang="en-US" sz="3000" b="1" dirty="0">
                <a:solidFill>
                  <a:srgbClr val="0070C0"/>
                </a:solidFill>
              </a:rPr>
              <a:t>C&amp;G SET-UP &amp; MANAGEMENT</a:t>
            </a:r>
          </a:p>
          <a:p>
            <a:pPr marL="285750" indent="-285750" defTabSz="342900">
              <a:spcBef>
                <a:spcPct val="20000"/>
              </a:spcBef>
              <a:spcAft>
                <a:spcPts val="800"/>
              </a:spcAft>
              <a:buFont typeface="Wingdings" panose="05000000000000000000" pitchFamily="2" charset="2"/>
              <a:buChar char="§"/>
              <a:defRPr/>
            </a:pPr>
            <a:r>
              <a:rPr lang="en-US" dirty="0">
                <a:solidFill>
                  <a:srgbClr val="000000"/>
                </a:solidFill>
              </a:rPr>
              <a:t>DSP forwards the executed </a:t>
            </a:r>
            <a:r>
              <a:rPr lang="en-US" dirty="0" err="1">
                <a:solidFill>
                  <a:srgbClr val="000000"/>
                </a:solidFill>
              </a:rPr>
              <a:t>subaward</a:t>
            </a:r>
            <a:r>
              <a:rPr lang="en-US" dirty="0">
                <a:solidFill>
                  <a:srgbClr val="000000"/>
                </a:solidFill>
              </a:rPr>
              <a:t> agreement and encumbrance form to C&amp;G</a:t>
            </a:r>
          </a:p>
          <a:p>
            <a:pPr marL="285750" indent="-285750" defTabSz="342900">
              <a:spcBef>
                <a:spcPct val="20000"/>
              </a:spcBef>
              <a:spcAft>
                <a:spcPts val="800"/>
              </a:spcAft>
              <a:buFont typeface="Wingdings" panose="05000000000000000000" pitchFamily="2" charset="2"/>
              <a:buChar char="§"/>
              <a:defRPr/>
            </a:pPr>
            <a:r>
              <a:rPr lang="en-US" dirty="0">
                <a:solidFill>
                  <a:srgbClr val="000000"/>
                </a:solidFill>
              </a:rPr>
              <a:t>C&amp;G completes vendor set up process if needed &amp; encumbers the </a:t>
            </a:r>
            <a:r>
              <a:rPr lang="en-US" dirty="0" err="1">
                <a:solidFill>
                  <a:srgbClr val="000000"/>
                </a:solidFill>
              </a:rPr>
              <a:t>subaward</a:t>
            </a:r>
            <a:r>
              <a:rPr lang="en-US" dirty="0">
                <a:solidFill>
                  <a:srgbClr val="000000"/>
                </a:solidFill>
              </a:rPr>
              <a:t> funded amount </a:t>
            </a:r>
          </a:p>
          <a:p>
            <a:pPr marL="285750" indent="-285750" defTabSz="342900">
              <a:spcBef>
                <a:spcPct val="20000"/>
              </a:spcBef>
              <a:spcAft>
                <a:spcPts val="800"/>
              </a:spcAft>
              <a:buFont typeface="Wingdings" panose="05000000000000000000" pitchFamily="2" charset="2"/>
              <a:buChar char="§"/>
              <a:defRPr/>
            </a:pPr>
            <a:r>
              <a:rPr lang="en-US" dirty="0">
                <a:solidFill>
                  <a:srgbClr val="000000"/>
                </a:solidFill>
              </a:rPr>
              <a:t>C&amp;G sets up the </a:t>
            </a:r>
            <a:r>
              <a:rPr lang="en-US" dirty="0" err="1">
                <a:solidFill>
                  <a:srgbClr val="000000"/>
                </a:solidFill>
              </a:rPr>
              <a:t>subaward</a:t>
            </a:r>
            <a:r>
              <a:rPr lang="en-US" dirty="0">
                <a:solidFill>
                  <a:srgbClr val="000000"/>
                </a:solidFill>
              </a:rPr>
              <a:t> in the C&amp;G database in preparation to process all invoice and modification transactions</a:t>
            </a:r>
          </a:p>
          <a:p>
            <a:pPr marL="285750" indent="-285750" defTabSz="342900">
              <a:spcBef>
                <a:spcPct val="20000"/>
              </a:spcBef>
              <a:spcAft>
                <a:spcPts val="800"/>
              </a:spcAft>
              <a:buFont typeface="Wingdings" panose="05000000000000000000" pitchFamily="2" charset="2"/>
              <a:buChar char="§"/>
              <a:defRPr/>
            </a:pPr>
            <a:r>
              <a:rPr lang="en-US" dirty="0">
                <a:solidFill>
                  <a:srgbClr val="000000"/>
                </a:solidFill>
              </a:rPr>
              <a:t>Monitors </a:t>
            </a:r>
            <a:r>
              <a:rPr lang="en-US" dirty="0" err="1">
                <a:solidFill>
                  <a:srgbClr val="000000"/>
                </a:solidFill>
              </a:rPr>
              <a:t>subaward</a:t>
            </a:r>
            <a:r>
              <a:rPr lang="en-US" dirty="0">
                <a:solidFill>
                  <a:srgbClr val="000000"/>
                </a:solidFill>
              </a:rPr>
              <a:t> for the life of agreement:</a:t>
            </a:r>
          </a:p>
          <a:p>
            <a:pPr marL="557213" lvl="1" indent="-214313" defTabSz="914400">
              <a:lnSpc>
                <a:spcPct val="90000"/>
              </a:lnSpc>
              <a:spcBef>
                <a:spcPts val="200"/>
              </a:spcBef>
              <a:spcAft>
                <a:spcPts val="800"/>
              </a:spcAft>
              <a:buClr>
                <a:srgbClr val="E48312"/>
              </a:buClr>
              <a:buFont typeface="Arial" panose="020B0604020202020204" pitchFamily="34" charset="0"/>
              <a:buChar char="•"/>
              <a:defRPr/>
            </a:pPr>
            <a:r>
              <a:rPr lang="en-US" sz="2200" dirty="0">
                <a:solidFill>
                  <a:srgbClr val="000000">
                    <a:lumMod val="75000"/>
                    <a:lumOff val="25000"/>
                  </a:srgbClr>
                </a:solidFill>
              </a:rPr>
              <a:t>Invoicing</a:t>
            </a:r>
          </a:p>
          <a:p>
            <a:pPr marL="557213" lvl="1" indent="-214313" defTabSz="914400">
              <a:lnSpc>
                <a:spcPct val="90000"/>
              </a:lnSpc>
              <a:spcBef>
                <a:spcPts val="200"/>
              </a:spcBef>
              <a:spcAft>
                <a:spcPts val="800"/>
              </a:spcAft>
              <a:buClr>
                <a:srgbClr val="E48312"/>
              </a:buClr>
              <a:buFont typeface="Arial" panose="020B0604020202020204" pitchFamily="34" charset="0"/>
              <a:buChar char="•"/>
              <a:defRPr/>
            </a:pPr>
            <a:r>
              <a:rPr lang="en-US" sz="2200" dirty="0">
                <a:solidFill>
                  <a:srgbClr val="000000">
                    <a:lumMod val="75000"/>
                    <a:lumOff val="25000"/>
                  </a:srgbClr>
                </a:solidFill>
              </a:rPr>
              <a:t>Financials</a:t>
            </a:r>
          </a:p>
          <a:p>
            <a:pPr marL="557213" lvl="1" indent="-214313" defTabSz="914400">
              <a:lnSpc>
                <a:spcPct val="90000"/>
              </a:lnSpc>
              <a:spcBef>
                <a:spcPts val="200"/>
              </a:spcBef>
              <a:spcAft>
                <a:spcPts val="800"/>
              </a:spcAft>
              <a:buClr>
                <a:srgbClr val="E48312"/>
              </a:buClr>
              <a:buFont typeface="Arial" panose="020B0604020202020204" pitchFamily="34" charset="0"/>
              <a:buChar char="•"/>
              <a:defRPr/>
            </a:pPr>
            <a:r>
              <a:rPr lang="en-US" sz="2200" dirty="0">
                <a:solidFill>
                  <a:srgbClr val="000000">
                    <a:lumMod val="75000"/>
                    <a:lumOff val="25000"/>
                  </a:srgbClr>
                </a:solidFill>
              </a:rPr>
              <a:t>Annual audits</a:t>
            </a:r>
          </a:p>
          <a:p>
            <a:pPr marL="557213" lvl="1" indent="-214313" defTabSz="914400">
              <a:lnSpc>
                <a:spcPct val="90000"/>
              </a:lnSpc>
              <a:spcBef>
                <a:spcPts val="200"/>
              </a:spcBef>
              <a:spcAft>
                <a:spcPts val="800"/>
              </a:spcAft>
              <a:buClr>
                <a:srgbClr val="E48312"/>
              </a:buClr>
              <a:buFont typeface="Arial" panose="020B0604020202020204" pitchFamily="34" charset="0"/>
              <a:buChar char="•"/>
              <a:defRPr/>
            </a:pPr>
            <a:r>
              <a:rPr lang="en-US" sz="2200" dirty="0">
                <a:solidFill>
                  <a:srgbClr val="000000">
                    <a:lumMod val="75000"/>
                    <a:lumOff val="25000"/>
                  </a:srgbClr>
                </a:solidFill>
              </a:rPr>
              <a:t>Closeout</a:t>
            </a:r>
          </a:p>
          <a:p>
            <a:pPr marL="214313" indent="-214313" defTabSz="342900">
              <a:spcBef>
                <a:spcPct val="20000"/>
              </a:spcBef>
              <a:spcAft>
                <a:spcPts val="800"/>
              </a:spcAft>
              <a:buFont typeface="Arial" panose="020B0604020202020204" pitchFamily="34" charset="0"/>
              <a:buChar char="•"/>
              <a:defRPr/>
            </a:pPr>
            <a:endParaRPr lang="en-US" sz="1350" dirty="0">
              <a:solidFill>
                <a:srgbClr val="000000"/>
              </a:solidFill>
              <a:latin typeface="Arial"/>
              <a:cs typeface="Arial"/>
            </a:endParaRPr>
          </a:p>
          <a:p>
            <a:pPr marL="214313" indent="-214313" defTabSz="342900">
              <a:spcBef>
                <a:spcPct val="20000"/>
              </a:spcBef>
              <a:spcAft>
                <a:spcPts val="800"/>
              </a:spcAft>
              <a:buFont typeface="Arial" panose="020B0604020202020204" pitchFamily="34" charset="0"/>
              <a:buChar char="•"/>
              <a:defRPr/>
            </a:pPr>
            <a:endParaRPr lang="en-US" sz="1350" dirty="0">
              <a:solidFill>
                <a:srgbClr val="000000"/>
              </a:solidFill>
              <a:latin typeface="Arial"/>
              <a:cs typeface="Arial"/>
            </a:endParaRPr>
          </a:p>
          <a:p>
            <a:pPr>
              <a:spcAft>
                <a:spcPts val="800"/>
              </a:spcAft>
            </a:pPr>
            <a:endParaRPr lang="en-US" sz="3000" b="1" dirty="0">
              <a:solidFill>
                <a:srgbClr val="0070C0"/>
              </a:solidFill>
            </a:endParaRPr>
          </a:p>
        </p:txBody>
      </p:sp>
      <p:sp>
        <p:nvSpPr>
          <p:cNvPr id="6" name="Text Placeholder 2"/>
          <p:cNvSpPr txBox="1">
            <a:spLocks/>
          </p:cNvSpPr>
          <p:nvPr/>
        </p:nvSpPr>
        <p:spPr>
          <a:xfrm>
            <a:off x="2403231" y="1688123"/>
            <a:ext cx="7834558" cy="3691280"/>
          </a:xfrm>
          <a:prstGeom prst="rect">
            <a:avLst/>
          </a:prstGeom>
        </p:spPr>
        <p:txBody>
          <a:bodyPr vert="horz" lIns="0" tIns="45720" rIns="0" bIns="45720" rtlCol="0">
            <a:normAutofit/>
          </a:bodyPr>
          <a:lstStyle>
            <a:lvl1pPr marL="214313" marR="0" indent="-214313"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lang="en-US" sz="1350" kern="1200" dirty="0" smtClean="0">
                <a:solidFill>
                  <a:schemeClr val="tx1"/>
                </a:solidFill>
                <a:latin typeface="Arial"/>
                <a:ea typeface="+mn-ea"/>
                <a:cs typeface="Arial"/>
              </a:defRPr>
            </a:lvl1pPr>
            <a:lvl2pPr marL="342900" indent="0" algn="l" defTabSz="914400" rtl="0" eaLnBrk="1" latinLnBrk="0" hangingPunct="1">
              <a:lnSpc>
                <a:spcPct val="90000"/>
              </a:lnSpc>
              <a:spcBef>
                <a:spcPts val="200"/>
              </a:spcBef>
              <a:spcAft>
                <a:spcPts val="400"/>
              </a:spcAft>
              <a:buClr>
                <a:schemeClr val="accent1"/>
              </a:buClr>
              <a:buFont typeface="Calibri"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defRPr/>
            </a:pPr>
            <a:endParaRPr lang="en-US" dirty="0">
              <a:solidFill>
                <a:srgbClr val="000000"/>
              </a:solidFill>
            </a:endParaRPr>
          </a:p>
        </p:txBody>
      </p:sp>
    </p:spTree>
    <p:extLst>
      <p:ext uri="{BB962C8B-B14F-4D97-AF65-F5344CB8AC3E}">
        <p14:creationId xmlns:p14="http://schemas.microsoft.com/office/powerpoint/2010/main" val="1841218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5" name="TextBox 4"/>
          <p:cNvSpPr txBox="1"/>
          <p:nvPr/>
        </p:nvSpPr>
        <p:spPr>
          <a:xfrm>
            <a:off x="2165838" y="615516"/>
            <a:ext cx="7666892" cy="553998"/>
          </a:xfrm>
          <a:prstGeom prst="rect">
            <a:avLst/>
          </a:prstGeom>
          <a:noFill/>
        </p:spPr>
        <p:txBody>
          <a:bodyPr wrap="square" rtlCol="0">
            <a:spAutoFit/>
          </a:bodyPr>
          <a:lstStyle/>
          <a:p>
            <a:pPr>
              <a:spcAft>
                <a:spcPts val="500"/>
              </a:spcAft>
            </a:pPr>
            <a:r>
              <a:rPr lang="en-US" sz="3000" b="1" dirty="0">
                <a:solidFill>
                  <a:srgbClr val="0070C0"/>
                </a:solidFill>
              </a:rPr>
              <a:t>SUBAWARD INVOICE REVIEW PROCESS</a:t>
            </a:r>
          </a:p>
        </p:txBody>
      </p:sp>
      <p:graphicFrame>
        <p:nvGraphicFramePr>
          <p:cNvPr id="6" name="Diagram 5"/>
          <p:cNvGraphicFramePr/>
          <p:nvPr>
            <p:extLst>
              <p:ext uri="{D42A27DB-BD31-4B8C-83A1-F6EECF244321}">
                <p14:modId xmlns:p14="http://schemas.microsoft.com/office/powerpoint/2010/main" val="1022208818"/>
              </p:ext>
            </p:extLst>
          </p:nvPr>
        </p:nvGraphicFramePr>
        <p:xfrm>
          <a:off x="743777" y="1061888"/>
          <a:ext cx="10424160" cy="32918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oup 6"/>
          <p:cNvGrpSpPr/>
          <p:nvPr/>
        </p:nvGrpSpPr>
        <p:grpSpPr>
          <a:xfrm>
            <a:off x="4285928" y="3249039"/>
            <a:ext cx="1779592" cy="2013208"/>
            <a:chOff x="4238512" y="4496696"/>
            <a:chExt cx="1979408" cy="1968650"/>
          </a:xfrm>
        </p:grpSpPr>
        <p:sp>
          <p:nvSpPr>
            <p:cNvPr id="8" name="Down Arrow 7"/>
            <p:cNvSpPr/>
            <p:nvPr/>
          </p:nvSpPr>
          <p:spPr>
            <a:xfrm rot="10800000">
              <a:off x="4238512" y="4496696"/>
              <a:ext cx="1979408" cy="1968650"/>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a:p>
          </p:txBody>
        </p:sp>
        <p:sp>
          <p:nvSpPr>
            <p:cNvPr id="9" name="TextBox 8"/>
            <p:cNvSpPr txBox="1"/>
            <p:nvPr/>
          </p:nvSpPr>
          <p:spPr>
            <a:xfrm>
              <a:off x="4690332" y="5018314"/>
              <a:ext cx="1075765" cy="1143666"/>
            </a:xfrm>
            <a:prstGeom prst="rect">
              <a:avLst/>
            </a:prstGeom>
            <a:noFill/>
          </p:spPr>
          <p:txBody>
            <a:bodyPr wrap="square" rtlCol="0">
              <a:spAutoFit/>
            </a:bodyPr>
            <a:lstStyle/>
            <a:p>
              <a:pPr algn="ctr"/>
              <a:r>
                <a:rPr lang="en-US" sz="1400" dirty="0"/>
                <a:t>At-risk awards receive additional GA review</a:t>
              </a:r>
            </a:p>
          </p:txBody>
        </p:sp>
      </p:grpSp>
    </p:spTree>
    <p:extLst>
      <p:ext uri="{BB962C8B-B14F-4D97-AF65-F5344CB8AC3E}">
        <p14:creationId xmlns:p14="http://schemas.microsoft.com/office/powerpoint/2010/main" val="1294191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5" name="TextBox 4"/>
          <p:cNvSpPr txBox="1"/>
          <p:nvPr/>
        </p:nvSpPr>
        <p:spPr>
          <a:xfrm>
            <a:off x="775856" y="615516"/>
            <a:ext cx="9056874" cy="553998"/>
          </a:xfrm>
          <a:prstGeom prst="rect">
            <a:avLst/>
          </a:prstGeom>
          <a:noFill/>
        </p:spPr>
        <p:txBody>
          <a:bodyPr wrap="square" rtlCol="0">
            <a:spAutoFit/>
          </a:bodyPr>
          <a:lstStyle/>
          <a:p>
            <a:pPr>
              <a:spcAft>
                <a:spcPts val="500"/>
              </a:spcAft>
            </a:pPr>
            <a:r>
              <a:rPr lang="en-US" sz="3000" b="1" dirty="0">
                <a:solidFill>
                  <a:srgbClr val="0070C0"/>
                </a:solidFill>
              </a:rPr>
              <a:t>C&amp;G INVOICE REVIEW</a:t>
            </a:r>
          </a:p>
        </p:txBody>
      </p:sp>
      <p:sp>
        <p:nvSpPr>
          <p:cNvPr id="10" name="Text Placeholder 2"/>
          <p:cNvSpPr txBox="1">
            <a:spLocks/>
          </p:cNvSpPr>
          <p:nvPr/>
        </p:nvSpPr>
        <p:spPr>
          <a:xfrm>
            <a:off x="775856" y="1436932"/>
            <a:ext cx="10543308" cy="3291840"/>
          </a:xfrm>
          <a:prstGeom prst="rect">
            <a:avLst/>
          </a:prstGeom>
        </p:spPr>
        <p:txBody>
          <a:bodyPr vert="horz" lIns="0" tIns="45720" rIns="0" bIns="45720" rtlCol="0">
            <a:normAutofit/>
          </a:bodyPr>
          <a:lstStyle>
            <a:lvl1pPr marL="214313" marR="0" indent="-214313"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lang="en-US" sz="1350" kern="1200" dirty="0" smtClean="0">
                <a:solidFill>
                  <a:schemeClr val="tx1"/>
                </a:solidFill>
                <a:latin typeface="Arial"/>
                <a:ea typeface="+mn-ea"/>
                <a:cs typeface="Arial"/>
              </a:defRPr>
            </a:lvl1pPr>
            <a:lvl2pPr marL="342900" indent="0" algn="l" defTabSz="914400" rtl="0" eaLnBrk="1" latinLnBrk="0" hangingPunct="1">
              <a:lnSpc>
                <a:spcPct val="90000"/>
              </a:lnSpc>
              <a:spcBef>
                <a:spcPts val="200"/>
              </a:spcBef>
              <a:spcAft>
                <a:spcPts val="400"/>
              </a:spcAft>
              <a:buClr>
                <a:schemeClr val="accent1"/>
              </a:buClr>
              <a:buFont typeface="Calibri"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spcAft>
                <a:spcPts val="500"/>
              </a:spcAft>
              <a:buFont typeface="Wingdings" panose="05000000000000000000" pitchFamily="2" charset="2"/>
              <a:buChar char="§"/>
              <a:defRPr/>
            </a:pPr>
            <a:r>
              <a:rPr lang="en-US" sz="1800" dirty="0">
                <a:solidFill>
                  <a:srgbClr val="000000"/>
                </a:solidFill>
                <a:latin typeface="+mj-lt"/>
              </a:rPr>
              <a:t>C&amp;G reviews every invoice for: </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General demographic information: </a:t>
            </a:r>
            <a:r>
              <a:rPr lang="en-US" sz="2200" dirty="0" err="1">
                <a:solidFill>
                  <a:srgbClr val="000000">
                    <a:lumMod val="75000"/>
                    <a:lumOff val="25000"/>
                  </a:srgbClr>
                </a:solidFill>
                <a:latin typeface="+mj-lt"/>
              </a:rPr>
              <a:t>subawardee</a:t>
            </a:r>
            <a:r>
              <a:rPr lang="en-US" sz="2200" dirty="0">
                <a:solidFill>
                  <a:srgbClr val="000000">
                    <a:lumMod val="75000"/>
                    <a:lumOff val="25000"/>
                  </a:srgbClr>
                </a:solidFill>
                <a:latin typeface="+mj-lt"/>
              </a:rPr>
              <a:t> name, </a:t>
            </a:r>
            <a:br>
              <a:rPr lang="en-US" sz="2200" dirty="0">
                <a:solidFill>
                  <a:srgbClr val="000000">
                    <a:lumMod val="75000"/>
                    <a:lumOff val="25000"/>
                  </a:srgbClr>
                </a:solidFill>
                <a:latin typeface="+mj-lt"/>
              </a:rPr>
            </a:br>
            <a:r>
              <a:rPr lang="en-US" sz="2200" dirty="0" err="1">
                <a:solidFill>
                  <a:srgbClr val="000000">
                    <a:lumMod val="75000"/>
                    <a:lumOff val="25000"/>
                  </a:srgbClr>
                </a:solidFill>
                <a:latin typeface="+mj-lt"/>
              </a:rPr>
              <a:t>subaward</a:t>
            </a:r>
            <a:r>
              <a:rPr lang="en-US" sz="2200" dirty="0">
                <a:solidFill>
                  <a:srgbClr val="000000">
                    <a:lumMod val="75000"/>
                    <a:lumOff val="25000"/>
                  </a:srgbClr>
                </a:solidFill>
                <a:latin typeface="+mj-lt"/>
              </a:rPr>
              <a:t> number, etc.</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Authorized signature</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Invoice period: is the invoice within the period of performance?</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Current and cumulative expenses</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F&amp;A rate and applied F&amp;A expense</a:t>
            </a:r>
          </a:p>
          <a:p>
            <a:pPr marL="557213" lvl="1" indent="-214313">
              <a:spcAft>
                <a:spcPts val="500"/>
              </a:spcAft>
              <a:buClr>
                <a:srgbClr val="E48312"/>
              </a:buClr>
              <a:buFont typeface="Arial" panose="020B0604020202020204" pitchFamily="34" charset="0"/>
              <a:buChar char="•"/>
              <a:defRPr/>
            </a:pPr>
            <a:r>
              <a:rPr lang="en-US" sz="2200" dirty="0">
                <a:solidFill>
                  <a:srgbClr val="000000">
                    <a:lumMod val="75000"/>
                    <a:lumOff val="25000"/>
                  </a:srgbClr>
                </a:solidFill>
                <a:latin typeface="+mj-lt"/>
              </a:rPr>
              <a:t>Cost Share, if applicable</a:t>
            </a:r>
          </a:p>
          <a:p>
            <a:pPr>
              <a:spcAft>
                <a:spcPts val="500"/>
              </a:spcAft>
              <a:defRPr/>
            </a:pPr>
            <a:endParaRPr lang="en-US" sz="1800" dirty="0">
              <a:solidFill>
                <a:srgbClr val="000000"/>
              </a:solidFill>
              <a:latin typeface="+mj-lt"/>
            </a:endParaRPr>
          </a:p>
          <a:p>
            <a:pPr>
              <a:spcAft>
                <a:spcPts val="500"/>
              </a:spcAft>
              <a:defRPr/>
            </a:pPr>
            <a:endParaRPr lang="en-US" sz="1800" dirty="0">
              <a:solidFill>
                <a:srgbClr val="000000"/>
              </a:solidFill>
              <a:latin typeface="+mj-lt"/>
            </a:endParaRPr>
          </a:p>
        </p:txBody>
      </p:sp>
    </p:spTree>
    <p:extLst>
      <p:ext uri="{BB962C8B-B14F-4D97-AF65-F5344CB8AC3E}">
        <p14:creationId xmlns:p14="http://schemas.microsoft.com/office/powerpoint/2010/main" val="3305798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5" name="TextBox 4"/>
          <p:cNvSpPr txBox="1"/>
          <p:nvPr/>
        </p:nvSpPr>
        <p:spPr>
          <a:xfrm>
            <a:off x="1221845" y="615516"/>
            <a:ext cx="8610885" cy="553998"/>
          </a:xfrm>
          <a:prstGeom prst="rect">
            <a:avLst/>
          </a:prstGeom>
          <a:noFill/>
        </p:spPr>
        <p:txBody>
          <a:bodyPr wrap="square" rtlCol="0">
            <a:spAutoFit/>
          </a:bodyPr>
          <a:lstStyle/>
          <a:p>
            <a:pPr>
              <a:spcAft>
                <a:spcPts val="500"/>
              </a:spcAft>
            </a:pPr>
            <a:r>
              <a:rPr lang="en-US" sz="3000" b="1" dirty="0">
                <a:solidFill>
                  <a:srgbClr val="0070C0"/>
                </a:solidFill>
              </a:rPr>
              <a:t>AT-RISK SUBAWARDS</a:t>
            </a:r>
          </a:p>
        </p:txBody>
      </p:sp>
      <p:sp>
        <p:nvSpPr>
          <p:cNvPr id="10" name="Text Placeholder 2"/>
          <p:cNvSpPr txBox="1">
            <a:spLocks/>
          </p:cNvSpPr>
          <p:nvPr/>
        </p:nvSpPr>
        <p:spPr>
          <a:xfrm>
            <a:off x="1221845" y="1436932"/>
            <a:ext cx="8101013" cy="3291840"/>
          </a:xfrm>
          <a:prstGeom prst="rect">
            <a:avLst/>
          </a:prstGeom>
        </p:spPr>
        <p:txBody>
          <a:bodyPr vert="horz" lIns="0" tIns="45720" rIns="0" bIns="45720" rtlCol="0">
            <a:noAutofit/>
          </a:bodyPr>
          <a:lstStyle>
            <a:lvl1pPr marL="214313" marR="0" indent="-214313"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lang="en-US" sz="1350" kern="1200" dirty="0" smtClean="0">
                <a:solidFill>
                  <a:schemeClr val="tx1"/>
                </a:solidFill>
                <a:latin typeface="Arial"/>
                <a:ea typeface="+mn-ea"/>
                <a:cs typeface="Arial"/>
              </a:defRPr>
            </a:lvl1pPr>
            <a:lvl2pPr marL="342900" indent="0" algn="l" defTabSz="914400" rtl="0" eaLnBrk="1" latinLnBrk="0" hangingPunct="1">
              <a:lnSpc>
                <a:spcPct val="90000"/>
              </a:lnSpc>
              <a:spcBef>
                <a:spcPts val="200"/>
              </a:spcBef>
              <a:spcAft>
                <a:spcPts val="400"/>
              </a:spcAft>
              <a:buClr>
                <a:schemeClr val="accent1"/>
              </a:buClr>
              <a:buFont typeface="Calibri"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0">
              <a:buFont typeface="Wingdings" panose="05000000000000000000" pitchFamily="2" charset="2"/>
              <a:buChar char="§"/>
            </a:pPr>
            <a:r>
              <a:rPr lang="en-US" sz="1800" dirty="0">
                <a:solidFill>
                  <a:srgbClr val="000000"/>
                </a:solidFill>
                <a:latin typeface="+mj-lt"/>
              </a:rPr>
              <a:t>Some </a:t>
            </a:r>
            <a:r>
              <a:rPr lang="en-US" sz="1800" dirty="0" err="1">
                <a:solidFill>
                  <a:srgbClr val="000000"/>
                </a:solidFill>
                <a:latin typeface="+mj-lt"/>
              </a:rPr>
              <a:t>subrecipients</a:t>
            </a:r>
            <a:r>
              <a:rPr lang="en-US" sz="1800" dirty="0">
                <a:solidFill>
                  <a:srgbClr val="000000"/>
                </a:solidFill>
                <a:latin typeface="+mj-lt"/>
              </a:rPr>
              <a:t> are considered at-risk</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Lack of experience as an awardee</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Insufficient internal controls</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Lack of a financial management system</a:t>
            </a:r>
          </a:p>
          <a:p>
            <a:pPr lvl="0">
              <a:buFont typeface="Wingdings" panose="05000000000000000000" pitchFamily="2" charset="2"/>
              <a:buChar char="§"/>
            </a:pPr>
            <a:r>
              <a:rPr lang="en-US" sz="1800" dirty="0">
                <a:solidFill>
                  <a:srgbClr val="000000"/>
                </a:solidFill>
                <a:latin typeface="+mj-lt"/>
              </a:rPr>
              <a:t>Additional Requirements</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Full supporting documentation</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Standardized invoice template</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Additional monitoring</a:t>
            </a:r>
          </a:p>
          <a:p>
            <a:pPr lvl="0">
              <a:buFont typeface="Wingdings" panose="05000000000000000000" pitchFamily="2" charset="2"/>
              <a:buChar char="§"/>
            </a:pPr>
            <a:r>
              <a:rPr lang="en-US" sz="1800" dirty="0">
                <a:solidFill>
                  <a:srgbClr val="000000"/>
                </a:solidFill>
                <a:latin typeface="+mj-lt"/>
              </a:rPr>
              <a:t>Other considerations</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Advances</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Translations</a:t>
            </a:r>
          </a:p>
          <a:p>
            <a:pPr marL="557213" lvl="1" indent="-214313">
              <a:buClr>
                <a:srgbClr val="E48312"/>
              </a:buClr>
              <a:buFont typeface="Arial" panose="020B0604020202020204" pitchFamily="34" charset="0"/>
              <a:buChar char="•"/>
            </a:pPr>
            <a:r>
              <a:rPr lang="en-US" sz="2200" dirty="0">
                <a:solidFill>
                  <a:srgbClr val="000000">
                    <a:lumMod val="75000"/>
                    <a:lumOff val="25000"/>
                  </a:srgbClr>
                </a:solidFill>
                <a:latin typeface="+mj-lt"/>
              </a:rPr>
              <a:t>Currency Conversions</a:t>
            </a:r>
          </a:p>
          <a:p>
            <a:pPr>
              <a:spcAft>
                <a:spcPts val="500"/>
              </a:spcAft>
              <a:defRPr/>
            </a:pPr>
            <a:endParaRPr lang="en-US" sz="2200" dirty="0">
              <a:solidFill>
                <a:srgbClr val="000000"/>
              </a:solidFill>
              <a:latin typeface="+mj-lt"/>
            </a:endParaRPr>
          </a:p>
          <a:p>
            <a:pPr>
              <a:spcAft>
                <a:spcPts val="500"/>
              </a:spcAft>
              <a:defRPr/>
            </a:pPr>
            <a:endParaRPr lang="en-US" sz="2200" dirty="0">
              <a:solidFill>
                <a:srgbClr val="000000"/>
              </a:solidFill>
              <a:latin typeface="+mj-lt"/>
            </a:endParaRPr>
          </a:p>
        </p:txBody>
      </p:sp>
    </p:spTree>
    <p:extLst>
      <p:ext uri="{BB962C8B-B14F-4D97-AF65-F5344CB8AC3E}">
        <p14:creationId xmlns:p14="http://schemas.microsoft.com/office/powerpoint/2010/main" val="3690785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5" name="TextBox 4"/>
          <p:cNvSpPr txBox="1"/>
          <p:nvPr/>
        </p:nvSpPr>
        <p:spPr>
          <a:xfrm>
            <a:off x="969818" y="615516"/>
            <a:ext cx="8862912" cy="553998"/>
          </a:xfrm>
          <a:prstGeom prst="rect">
            <a:avLst/>
          </a:prstGeom>
          <a:noFill/>
        </p:spPr>
        <p:txBody>
          <a:bodyPr wrap="square" rtlCol="0">
            <a:spAutoFit/>
          </a:bodyPr>
          <a:lstStyle/>
          <a:p>
            <a:pPr>
              <a:spcAft>
                <a:spcPts val="500"/>
              </a:spcAft>
            </a:pPr>
            <a:r>
              <a:rPr lang="en-US" sz="3000" b="1" dirty="0">
                <a:solidFill>
                  <a:srgbClr val="0070C0"/>
                </a:solidFill>
              </a:rPr>
              <a:t>SUPPORTING DOCUMENTATION</a:t>
            </a:r>
          </a:p>
        </p:txBody>
      </p:sp>
      <p:graphicFrame>
        <p:nvGraphicFramePr>
          <p:cNvPr id="7" name="Table 6"/>
          <p:cNvGraphicFramePr>
            <a:graphicFrameLocks noGrp="1"/>
          </p:cNvGraphicFramePr>
          <p:nvPr>
            <p:extLst>
              <p:ext uri="{D42A27DB-BD31-4B8C-83A1-F6EECF244321}">
                <p14:modId xmlns:p14="http://schemas.microsoft.com/office/powerpoint/2010/main" val="1081498425"/>
              </p:ext>
            </p:extLst>
          </p:nvPr>
        </p:nvGraphicFramePr>
        <p:xfrm>
          <a:off x="1302327" y="1441938"/>
          <a:ext cx="9448799" cy="3833449"/>
        </p:xfrm>
        <a:graphic>
          <a:graphicData uri="http://schemas.openxmlformats.org/drawingml/2006/table">
            <a:tbl>
              <a:tblPr firstRow="1" bandRow="1">
                <a:tableStyleId>{93296810-A885-4BE3-A3E7-6D5BEEA58F35}</a:tableStyleId>
              </a:tblPr>
              <a:tblGrid>
                <a:gridCol w="2533111">
                  <a:extLst>
                    <a:ext uri="{9D8B030D-6E8A-4147-A177-3AD203B41FA5}">
                      <a16:colId xmlns:a16="http://schemas.microsoft.com/office/drawing/2014/main" xmlns="" val="20000"/>
                    </a:ext>
                  </a:extLst>
                </a:gridCol>
                <a:gridCol w="6915688">
                  <a:extLst>
                    <a:ext uri="{9D8B030D-6E8A-4147-A177-3AD203B41FA5}">
                      <a16:colId xmlns:a16="http://schemas.microsoft.com/office/drawing/2014/main" xmlns="" val="20001"/>
                    </a:ext>
                  </a:extLst>
                </a:gridCol>
              </a:tblGrid>
              <a:tr h="403942">
                <a:tc>
                  <a:txBody>
                    <a:bodyPr/>
                    <a:lstStyle/>
                    <a:p>
                      <a:pPr algn="ctr"/>
                      <a:r>
                        <a:rPr lang="en-US" sz="1600" dirty="0" smtClean="0"/>
                        <a:t>Expense Type</a:t>
                      </a:r>
                      <a:endParaRPr lang="en-US" sz="1600" dirty="0"/>
                    </a:p>
                  </a:txBody>
                  <a:tcPr marL="68580" marR="68580" marT="34290" marB="34290"/>
                </a:tc>
                <a:tc>
                  <a:txBody>
                    <a:bodyPr/>
                    <a:lstStyle/>
                    <a:p>
                      <a:pPr algn="ctr"/>
                      <a:r>
                        <a:rPr lang="en-US" sz="1600" dirty="0" smtClean="0"/>
                        <a:t>Documentation</a:t>
                      </a:r>
                      <a:r>
                        <a:rPr lang="en-US" sz="1600" baseline="0" dirty="0" smtClean="0"/>
                        <a:t> Required</a:t>
                      </a:r>
                      <a:endParaRPr lang="en-US" sz="1600" dirty="0"/>
                    </a:p>
                  </a:txBody>
                  <a:tcPr marL="68580" marR="68580" marT="34290" marB="34290"/>
                </a:tc>
                <a:extLst>
                  <a:ext uri="{0D108BD9-81ED-4DB2-BD59-A6C34878D82A}">
                    <a16:rowId xmlns:a16="http://schemas.microsoft.com/office/drawing/2014/main" xmlns="" val="10000"/>
                  </a:ext>
                </a:extLst>
              </a:tr>
              <a:tr h="379460">
                <a:tc>
                  <a:txBody>
                    <a:bodyPr/>
                    <a:lstStyle/>
                    <a:p>
                      <a:r>
                        <a:rPr lang="en-US" sz="1600" dirty="0" smtClean="0"/>
                        <a:t>Salaries</a:t>
                      </a:r>
                      <a:endParaRPr lang="en-US" sz="1600" dirty="0"/>
                    </a:p>
                  </a:txBody>
                  <a:tcPr marL="68580" marR="68580" marT="34290" marB="34290"/>
                </a:tc>
                <a:tc>
                  <a:txBody>
                    <a:bodyPr/>
                    <a:lstStyle/>
                    <a:p>
                      <a:pPr marL="285750" indent="-285750">
                        <a:buFont typeface="Arial" charset="0"/>
                        <a:buChar char="•"/>
                      </a:pPr>
                      <a:r>
                        <a:rPr lang="en-US" sz="1600" dirty="0" smtClean="0"/>
                        <a:t>Timesheets, effort certifications</a:t>
                      </a:r>
                      <a:endParaRPr lang="en-US" sz="1600" baseline="0" dirty="0" smtClean="0"/>
                    </a:p>
                  </a:txBody>
                  <a:tcPr marL="68580" marR="68580" marT="34290" marB="34290"/>
                </a:tc>
                <a:extLst>
                  <a:ext uri="{0D108BD9-81ED-4DB2-BD59-A6C34878D82A}">
                    <a16:rowId xmlns:a16="http://schemas.microsoft.com/office/drawing/2014/main" xmlns="" val="10001"/>
                  </a:ext>
                </a:extLst>
              </a:tr>
              <a:tr h="379460">
                <a:tc>
                  <a:txBody>
                    <a:bodyPr/>
                    <a:lstStyle/>
                    <a:p>
                      <a:r>
                        <a:rPr lang="en-US" sz="1600" dirty="0" smtClean="0"/>
                        <a:t>Contracts</a:t>
                      </a:r>
                      <a:endParaRPr lang="en-US" sz="1600" dirty="0"/>
                    </a:p>
                  </a:txBody>
                  <a:tcPr marL="68580" marR="68580" marT="34290" marB="34290"/>
                </a:tc>
                <a:tc>
                  <a:txBody>
                    <a:bodyPr/>
                    <a:lstStyle/>
                    <a:p>
                      <a:pPr marL="285750" indent="-285750">
                        <a:buFont typeface="Arial" charset="0"/>
                        <a:buChar char="•"/>
                      </a:pPr>
                      <a:r>
                        <a:rPr lang="en-US" sz="1600" dirty="0" smtClean="0"/>
                        <a:t>Copies of invoices</a:t>
                      </a:r>
                    </a:p>
                  </a:txBody>
                  <a:tcPr marL="68580" marR="68580" marT="34290" marB="34290"/>
                </a:tc>
                <a:extLst>
                  <a:ext uri="{0D108BD9-81ED-4DB2-BD59-A6C34878D82A}">
                    <a16:rowId xmlns:a16="http://schemas.microsoft.com/office/drawing/2014/main" xmlns="" val="10002"/>
                  </a:ext>
                </a:extLst>
              </a:tr>
              <a:tr h="648754">
                <a:tc>
                  <a:txBody>
                    <a:bodyPr/>
                    <a:lstStyle/>
                    <a:p>
                      <a:r>
                        <a:rPr lang="en-US" sz="1600" dirty="0" smtClean="0"/>
                        <a:t>Travel</a:t>
                      </a:r>
                      <a:endParaRPr lang="en-US" sz="1600" dirty="0"/>
                    </a:p>
                  </a:txBody>
                  <a:tcPr marL="68580" marR="68580" marT="34290" marB="34290"/>
                </a:tc>
                <a:tc>
                  <a:txBody>
                    <a:bodyPr/>
                    <a:lstStyle/>
                    <a:p>
                      <a:pPr marL="285750" marR="0" lvl="2" indent="-285750" algn="l" defTabSz="457200" rtl="0" eaLnBrk="1" fontAlgn="auto" latinLnBrk="0" hangingPunct="1">
                        <a:lnSpc>
                          <a:spcPct val="100000"/>
                        </a:lnSpc>
                        <a:spcBef>
                          <a:spcPts val="0"/>
                        </a:spcBef>
                        <a:spcAft>
                          <a:spcPts val="0"/>
                        </a:spcAft>
                        <a:buClrTx/>
                        <a:buSzTx/>
                        <a:buFont typeface="Arial" charset="0"/>
                        <a:buChar char="•"/>
                        <a:tabLst/>
                        <a:defRPr/>
                      </a:pPr>
                      <a:r>
                        <a:rPr lang="en-US" sz="1600" dirty="0" smtClean="0"/>
                        <a:t>Identify name of traveler, location, purpose and dates of travel </a:t>
                      </a:r>
                    </a:p>
                    <a:p>
                      <a:pPr marL="285750" marR="0" lvl="2" indent="-285750" algn="l" defTabSz="457200" rtl="0" eaLnBrk="1" fontAlgn="auto" latinLnBrk="0" hangingPunct="1">
                        <a:lnSpc>
                          <a:spcPct val="100000"/>
                        </a:lnSpc>
                        <a:spcBef>
                          <a:spcPts val="0"/>
                        </a:spcBef>
                        <a:spcAft>
                          <a:spcPts val="0"/>
                        </a:spcAft>
                        <a:buClrTx/>
                        <a:buSzTx/>
                        <a:buFont typeface="Arial" charset="0"/>
                        <a:buChar char="•"/>
                        <a:tabLst/>
                        <a:defRPr/>
                      </a:pPr>
                      <a:r>
                        <a:rPr lang="en-US" sz="1600" dirty="0" smtClean="0"/>
                        <a:t>Include</a:t>
                      </a:r>
                      <a:r>
                        <a:rPr lang="en-US" sz="1600" baseline="0" dirty="0" smtClean="0"/>
                        <a:t> c</a:t>
                      </a:r>
                      <a:r>
                        <a:rPr lang="en-US" sz="1600" dirty="0" smtClean="0"/>
                        <a:t>opies of receipts/invoices</a:t>
                      </a:r>
                      <a:r>
                        <a:rPr lang="en-US" sz="1600" baseline="0" dirty="0" smtClean="0"/>
                        <a:t> and per diem rate used</a:t>
                      </a:r>
                      <a:endParaRPr lang="en-US" sz="1600" dirty="0" smtClean="0"/>
                    </a:p>
                  </a:txBody>
                  <a:tcPr marL="68580" marR="68580" marT="34290" marB="34290"/>
                </a:tc>
                <a:extLst>
                  <a:ext uri="{0D108BD9-81ED-4DB2-BD59-A6C34878D82A}">
                    <a16:rowId xmlns:a16="http://schemas.microsoft.com/office/drawing/2014/main" xmlns="" val="10003"/>
                  </a:ext>
                </a:extLst>
              </a:tr>
              <a:tr h="648754">
                <a:tc>
                  <a:txBody>
                    <a:bodyPr/>
                    <a:lstStyle/>
                    <a:p>
                      <a:r>
                        <a:rPr lang="en-US" sz="1600" dirty="0" smtClean="0"/>
                        <a:t>Equipment</a:t>
                      </a:r>
                      <a:endParaRPr lang="en-US" sz="1600" dirty="0"/>
                    </a:p>
                  </a:txBody>
                  <a:tcPr marL="68580" marR="68580" marT="34290" marB="34290"/>
                </a:tc>
                <a:tc>
                  <a:txBody>
                    <a:bodyPr/>
                    <a:lstStyle/>
                    <a:p>
                      <a:pPr marL="285750" indent="-285750">
                        <a:buFont typeface="Arial" charset="0"/>
                        <a:buChar char="•"/>
                      </a:pPr>
                      <a:r>
                        <a:rPr lang="en-US" sz="1600" baseline="0" dirty="0" smtClean="0"/>
                        <a:t>Identify type of equipment purchased</a:t>
                      </a:r>
                    </a:p>
                    <a:p>
                      <a:pPr marL="285750" indent="-285750">
                        <a:buFont typeface="Arial" charset="0"/>
                        <a:buChar char="•"/>
                      </a:pPr>
                      <a:r>
                        <a:rPr lang="en-US" sz="1600" baseline="0" dirty="0" smtClean="0"/>
                        <a:t>Include copies of invoices</a:t>
                      </a:r>
                    </a:p>
                  </a:txBody>
                  <a:tcPr marL="68580" marR="68580" marT="34290" marB="34290"/>
                </a:tc>
                <a:extLst>
                  <a:ext uri="{0D108BD9-81ED-4DB2-BD59-A6C34878D82A}">
                    <a16:rowId xmlns:a16="http://schemas.microsoft.com/office/drawing/2014/main" xmlns="" val="10004"/>
                  </a:ext>
                </a:extLst>
              </a:tr>
              <a:tr h="676076">
                <a:tc>
                  <a:txBody>
                    <a:bodyPr/>
                    <a:lstStyle/>
                    <a:p>
                      <a:r>
                        <a:rPr lang="en-US" sz="1600" dirty="0" smtClean="0"/>
                        <a:t>Stipends &amp; Participant</a:t>
                      </a:r>
                      <a:r>
                        <a:rPr lang="en-US" sz="1600" baseline="0" dirty="0" smtClean="0"/>
                        <a:t> Support</a:t>
                      </a:r>
                      <a:endParaRPr lang="en-US" sz="1600" dirty="0"/>
                    </a:p>
                  </a:txBody>
                  <a:tcPr marL="68580" marR="68580" marT="34290" marB="34290"/>
                </a:tc>
                <a:tc>
                  <a:txBody>
                    <a:bodyPr/>
                    <a:lstStyle/>
                    <a:p>
                      <a:pPr marL="285750" indent="-285750">
                        <a:buFont typeface="Arial" charset="0"/>
                        <a:buChar char="•"/>
                      </a:pPr>
                      <a:r>
                        <a:rPr lang="en-US" sz="1600" dirty="0" smtClean="0"/>
                        <a:t>Name of participant,</a:t>
                      </a:r>
                      <a:r>
                        <a:rPr lang="en-US" sz="1600" baseline="0" dirty="0" smtClean="0"/>
                        <a:t> stipend amount, signature acknowledging receipt, stipend purpose</a:t>
                      </a:r>
                      <a:endParaRPr lang="en-US" sz="1600" dirty="0"/>
                    </a:p>
                  </a:txBody>
                  <a:tcPr marL="68580" marR="68580" marT="34290" marB="34290"/>
                </a:tc>
                <a:extLst>
                  <a:ext uri="{0D108BD9-81ED-4DB2-BD59-A6C34878D82A}">
                    <a16:rowId xmlns:a16="http://schemas.microsoft.com/office/drawing/2014/main" xmlns="" val="10005"/>
                  </a:ext>
                </a:extLst>
              </a:tr>
              <a:tr h="697003">
                <a:tc>
                  <a:txBody>
                    <a:bodyPr/>
                    <a:lstStyle/>
                    <a:p>
                      <a:r>
                        <a:rPr lang="en-US" sz="1600" dirty="0" smtClean="0"/>
                        <a:t>Other Expenses</a:t>
                      </a:r>
                      <a:endParaRPr lang="en-US" sz="1600" dirty="0"/>
                    </a:p>
                  </a:txBody>
                  <a:tcPr marL="68580" marR="68580" marT="34290" marB="34290"/>
                </a:tc>
                <a:tc>
                  <a:txBody>
                    <a:bodyPr/>
                    <a:lstStyle/>
                    <a:p>
                      <a:pPr marL="285750" indent="-285750">
                        <a:buFont typeface="Arial" charset="0"/>
                        <a:buChar char="•"/>
                      </a:pPr>
                      <a:r>
                        <a:rPr lang="en-US" sz="1600" dirty="0" smtClean="0"/>
                        <a:t>Copies</a:t>
                      </a:r>
                      <a:r>
                        <a:rPr lang="en-US" sz="1600" baseline="0" dirty="0" smtClean="0"/>
                        <a:t> of receipts and invoices</a:t>
                      </a:r>
                    </a:p>
                    <a:p>
                      <a:pPr marL="285750" indent="-285750">
                        <a:buFont typeface="Arial" charset="0"/>
                        <a:buChar char="•"/>
                      </a:pPr>
                      <a:r>
                        <a:rPr lang="en-US" sz="1600" baseline="0" dirty="0" smtClean="0"/>
                        <a:t>Itemize all expenses</a:t>
                      </a:r>
                      <a:endParaRPr lang="en-US" sz="1600" dirty="0"/>
                    </a:p>
                  </a:txBody>
                  <a:tcPr marL="68580" marR="68580" marT="34290" marB="34290"/>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9870719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5" name="TextBox 4"/>
          <p:cNvSpPr txBox="1"/>
          <p:nvPr/>
        </p:nvSpPr>
        <p:spPr>
          <a:xfrm>
            <a:off x="900545" y="615517"/>
            <a:ext cx="10501746" cy="3432735"/>
          </a:xfrm>
          <a:prstGeom prst="rect">
            <a:avLst/>
          </a:prstGeom>
          <a:noFill/>
        </p:spPr>
        <p:txBody>
          <a:bodyPr wrap="square" rtlCol="0">
            <a:spAutoFit/>
          </a:bodyPr>
          <a:lstStyle/>
          <a:p>
            <a:pPr>
              <a:spcAft>
                <a:spcPts val="1000"/>
              </a:spcAft>
            </a:pPr>
            <a:r>
              <a:rPr lang="en-US" sz="3000" b="1" dirty="0">
                <a:solidFill>
                  <a:srgbClr val="0070C0"/>
                </a:solidFill>
              </a:rPr>
              <a:t>PI CERTIFICATION</a:t>
            </a:r>
          </a:p>
          <a:p>
            <a:pPr marL="342900" indent="-342900" defTabSz="342900">
              <a:spcBef>
                <a:spcPct val="20000"/>
              </a:spcBef>
              <a:spcAft>
                <a:spcPts val="1000"/>
              </a:spcAft>
              <a:buFont typeface="Wingdings" panose="05000000000000000000" pitchFamily="2" charset="2"/>
              <a:buChar char="§"/>
            </a:pPr>
            <a:r>
              <a:rPr lang="en-US" dirty="0">
                <a:solidFill>
                  <a:srgbClr val="000000"/>
                </a:solidFill>
                <a:latin typeface="+mj-lt"/>
                <a:cs typeface="Arial"/>
              </a:rPr>
              <a:t>PIs are asked to review invoices at a high level</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Are the expenditures expected? </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Are they consistent with work completed and progress to date?</a:t>
            </a:r>
          </a:p>
          <a:p>
            <a:pPr marL="342900" indent="-342900" defTabSz="342900">
              <a:spcBef>
                <a:spcPct val="20000"/>
              </a:spcBef>
              <a:spcAft>
                <a:spcPts val="1000"/>
              </a:spcAft>
              <a:buFont typeface="Wingdings" panose="05000000000000000000" pitchFamily="2" charset="2"/>
              <a:buChar char="§"/>
            </a:pPr>
            <a:r>
              <a:rPr lang="en-US" dirty="0">
                <a:solidFill>
                  <a:srgbClr val="000000"/>
                </a:solidFill>
                <a:latin typeface="+mj-lt"/>
                <a:cs typeface="Arial"/>
              </a:rPr>
              <a:t>If PIs have concerns about expenses, missing deliverables or performance, they should not sign the certification</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C&amp;G can engage the </a:t>
            </a:r>
            <a:r>
              <a:rPr lang="en-US" sz="2200" dirty="0" err="1">
                <a:solidFill>
                  <a:srgbClr val="000000">
                    <a:lumMod val="75000"/>
                    <a:lumOff val="25000"/>
                  </a:srgbClr>
                </a:solidFill>
                <a:latin typeface="+mj-lt"/>
                <a:cs typeface="Arial" panose="020B0604020202020204" pitchFamily="34" charset="0"/>
              </a:rPr>
              <a:t>subawardee</a:t>
            </a:r>
            <a:r>
              <a:rPr lang="en-US" sz="2200" dirty="0">
                <a:solidFill>
                  <a:srgbClr val="000000">
                    <a:lumMod val="75000"/>
                    <a:lumOff val="25000"/>
                  </a:srgbClr>
                </a:solidFill>
                <a:latin typeface="+mj-lt"/>
                <a:cs typeface="Arial" panose="020B0604020202020204" pitchFamily="34" charset="0"/>
              </a:rPr>
              <a:t> for clarification, additional documentation, more information, </a:t>
            </a:r>
            <a:r>
              <a:rPr lang="en-US" sz="2200" dirty="0" err="1">
                <a:solidFill>
                  <a:srgbClr val="000000">
                    <a:lumMod val="75000"/>
                    <a:lumOff val="25000"/>
                  </a:srgbClr>
                </a:solidFill>
                <a:latin typeface="+mj-lt"/>
                <a:cs typeface="Arial" panose="020B0604020202020204" pitchFamily="34" charset="0"/>
              </a:rPr>
              <a:t>etc</a:t>
            </a:r>
            <a:endParaRPr lang="en-US" sz="2200" b="1" dirty="0">
              <a:solidFill>
                <a:srgbClr val="0070C0"/>
              </a:solidFill>
              <a:latin typeface="+mj-lt"/>
            </a:endParaRPr>
          </a:p>
        </p:txBody>
      </p:sp>
    </p:spTree>
    <p:extLst>
      <p:ext uri="{BB962C8B-B14F-4D97-AF65-F5344CB8AC3E}">
        <p14:creationId xmlns:p14="http://schemas.microsoft.com/office/powerpoint/2010/main" val="874758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7" name="Text Placeholder 2"/>
          <p:cNvSpPr txBox="1">
            <a:spLocks/>
          </p:cNvSpPr>
          <p:nvPr/>
        </p:nvSpPr>
        <p:spPr>
          <a:xfrm>
            <a:off x="1995125" y="2286000"/>
            <a:ext cx="3063631" cy="2979328"/>
          </a:xfrm>
          <a:prstGeom prst="rect">
            <a:avLst/>
          </a:prstGeom>
        </p:spPr>
        <p:txBody>
          <a:bodyPr vert="horz" lIns="0" tIns="45720" rIns="0" bIns="45720" rtlCol="0">
            <a:noAutofit/>
          </a:bodyPr>
          <a:lstStyle>
            <a:lvl1pPr marL="214313" marR="0" indent="-214313"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lang="en-US" sz="1350" kern="1200" dirty="0" smtClean="0">
                <a:solidFill>
                  <a:schemeClr val="tx1"/>
                </a:solidFill>
                <a:latin typeface="Arial"/>
                <a:ea typeface="+mn-ea"/>
                <a:cs typeface="Arial"/>
              </a:defRPr>
            </a:lvl1pPr>
            <a:lvl2pPr marL="342900" indent="0" algn="l" defTabSz="914400" rtl="0" eaLnBrk="1" latinLnBrk="0" hangingPunct="1">
              <a:lnSpc>
                <a:spcPct val="90000"/>
              </a:lnSpc>
              <a:spcBef>
                <a:spcPts val="200"/>
              </a:spcBef>
              <a:spcAft>
                <a:spcPts val="400"/>
              </a:spcAft>
              <a:buClr>
                <a:schemeClr val="accent1"/>
              </a:buClr>
              <a:buFont typeface="Calibri"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defRPr/>
            </a:pPr>
            <a:r>
              <a:rPr lang="en-US" sz="1800" b="1" dirty="0">
                <a:solidFill>
                  <a:srgbClr val="000000"/>
                </a:solidFill>
              </a:rPr>
              <a:t>Award Information</a:t>
            </a:r>
          </a:p>
          <a:p>
            <a:pPr marL="0" indent="0">
              <a:buNone/>
              <a:defRPr/>
            </a:pPr>
            <a:endParaRPr lang="en-US" sz="1800" b="1" dirty="0">
              <a:solidFill>
                <a:srgbClr val="000000"/>
              </a:solidFill>
            </a:endParaRPr>
          </a:p>
          <a:p>
            <a:pPr marL="0" indent="0">
              <a:buNone/>
              <a:defRPr/>
            </a:pPr>
            <a:r>
              <a:rPr lang="en-US" sz="1800" b="1" dirty="0">
                <a:solidFill>
                  <a:srgbClr val="000000"/>
                </a:solidFill>
              </a:rPr>
              <a:t>Review Criteria</a:t>
            </a:r>
          </a:p>
          <a:p>
            <a:pPr marL="0" indent="0">
              <a:buNone/>
              <a:defRPr/>
            </a:pPr>
            <a:endParaRPr lang="en-US" sz="1800" b="1" dirty="0">
              <a:solidFill>
                <a:srgbClr val="000000"/>
              </a:solidFill>
            </a:endParaRPr>
          </a:p>
          <a:p>
            <a:pPr marL="0" indent="0">
              <a:buNone/>
              <a:defRPr/>
            </a:pPr>
            <a:r>
              <a:rPr lang="en-US" sz="1800" b="1" dirty="0">
                <a:solidFill>
                  <a:srgbClr val="000000"/>
                </a:solidFill>
              </a:rPr>
              <a:t>Approval &amp; Justification</a:t>
            </a:r>
          </a:p>
          <a:p>
            <a:pPr marL="0" indent="0">
              <a:buNone/>
              <a:defRPr/>
            </a:pPr>
            <a:endParaRPr lang="en-US" sz="1800" b="1" dirty="0">
              <a:solidFill>
                <a:srgbClr val="000000"/>
              </a:solidFill>
            </a:endParaRPr>
          </a:p>
          <a:p>
            <a:pPr marL="0" indent="0">
              <a:buNone/>
              <a:defRPr/>
            </a:pPr>
            <a:r>
              <a:rPr lang="en-US" sz="1800" b="1" dirty="0">
                <a:solidFill>
                  <a:srgbClr val="000000"/>
                </a:solidFill>
              </a:rPr>
              <a:t>Signature</a:t>
            </a:r>
          </a:p>
        </p:txBody>
      </p:sp>
      <p:pic>
        <p:nvPicPr>
          <p:cNvPr id="8" name="Picture 7"/>
          <p:cNvPicPr>
            <a:picLocks noChangeAspect="1"/>
          </p:cNvPicPr>
          <p:nvPr/>
        </p:nvPicPr>
        <p:blipFill>
          <a:blip r:embed="rId3"/>
          <a:stretch>
            <a:fillRect/>
          </a:stretch>
        </p:blipFill>
        <p:spPr>
          <a:xfrm>
            <a:off x="5437094" y="431077"/>
            <a:ext cx="4931436" cy="5486127"/>
          </a:xfrm>
          <a:prstGeom prst="rect">
            <a:avLst/>
          </a:prstGeom>
          <a:ln>
            <a:solidFill>
              <a:srgbClr val="94A088">
                <a:lumMod val="75000"/>
              </a:srgbClr>
            </a:solidFill>
          </a:ln>
        </p:spPr>
      </p:pic>
      <p:cxnSp>
        <p:nvCxnSpPr>
          <p:cNvPr id="9" name="Straight Arrow Connector 8"/>
          <p:cNvCxnSpPr/>
          <p:nvPr/>
        </p:nvCxnSpPr>
        <p:spPr>
          <a:xfrm flipV="1">
            <a:off x="4117731" y="2089206"/>
            <a:ext cx="1319364" cy="408042"/>
          </a:xfrm>
          <a:prstGeom prst="straightConnector1">
            <a:avLst/>
          </a:prstGeom>
          <a:noFill/>
          <a:ln w="76200" cap="flat" cmpd="sng" algn="ctr">
            <a:solidFill>
              <a:srgbClr val="E48312"/>
            </a:solidFill>
            <a:prstDash val="solid"/>
            <a:tailEnd type="triangle"/>
          </a:ln>
          <a:effectLst/>
        </p:spPr>
      </p:cxnSp>
      <p:cxnSp>
        <p:nvCxnSpPr>
          <p:cNvPr id="10" name="Straight Arrow Connector 9"/>
          <p:cNvCxnSpPr>
            <a:endCxn id="8" idx="1"/>
          </p:cNvCxnSpPr>
          <p:nvPr/>
        </p:nvCxnSpPr>
        <p:spPr>
          <a:xfrm>
            <a:off x="3722078" y="3174140"/>
            <a:ext cx="1715017" cy="1"/>
          </a:xfrm>
          <a:prstGeom prst="straightConnector1">
            <a:avLst/>
          </a:prstGeom>
          <a:noFill/>
          <a:ln w="76200" cap="flat" cmpd="sng" algn="ctr">
            <a:solidFill>
              <a:srgbClr val="E48312"/>
            </a:solidFill>
            <a:prstDash val="solid"/>
            <a:tailEnd type="triangle"/>
          </a:ln>
          <a:effectLst/>
        </p:spPr>
      </p:cxnSp>
      <p:cxnSp>
        <p:nvCxnSpPr>
          <p:cNvPr id="11" name="Straight Arrow Connector 10"/>
          <p:cNvCxnSpPr/>
          <p:nvPr/>
        </p:nvCxnSpPr>
        <p:spPr>
          <a:xfrm>
            <a:off x="4741986" y="3851032"/>
            <a:ext cx="633541" cy="105507"/>
          </a:xfrm>
          <a:prstGeom prst="straightConnector1">
            <a:avLst/>
          </a:prstGeom>
          <a:noFill/>
          <a:ln w="76200" cap="flat" cmpd="sng" algn="ctr">
            <a:solidFill>
              <a:srgbClr val="E48312"/>
            </a:solidFill>
            <a:prstDash val="solid"/>
            <a:tailEnd type="triangle"/>
          </a:ln>
          <a:effectLst/>
        </p:spPr>
      </p:cxnSp>
      <p:cxnSp>
        <p:nvCxnSpPr>
          <p:cNvPr id="12" name="Straight Arrow Connector 11"/>
          <p:cNvCxnSpPr/>
          <p:nvPr/>
        </p:nvCxnSpPr>
        <p:spPr>
          <a:xfrm>
            <a:off x="3132992" y="4528050"/>
            <a:ext cx="2514600" cy="1292459"/>
          </a:xfrm>
          <a:prstGeom prst="straightConnector1">
            <a:avLst/>
          </a:prstGeom>
          <a:noFill/>
          <a:ln w="76200" cap="flat" cmpd="sng" algn="ctr">
            <a:solidFill>
              <a:srgbClr val="E48312"/>
            </a:solidFill>
            <a:prstDash val="solid"/>
            <a:tailEnd type="triangle"/>
          </a:ln>
          <a:effectLst/>
        </p:spPr>
      </p:cxnSp>
    </p:spTree>
    <p:extLst>
      <p:ext uri="{BB962C8B-B14F-4D97-AF65-F5344CB8AC3E}">
        <p14:creationId xmlns:p14="http://schemas.microsoft.com/office/powerpoint/2010/main" val="25597859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3" name="TextBox 2"/>
          <p:cNvSpPr txBox="1"/>
          <p:nvPr/>
        </p:nvSpPr>
        <p:spPr>
          <a:xfrm>
            <a:off x="942109" y="583755"/>
            <a:ext cx="10432473" cy="5495863"/>
          </a:xfrm>
          <a:prstGeom prst="rect">
            <a:avLst/>
          </a:prstGeom>
          <a:noFill/>
        </p:spPr>
        <p:txBody>
          <a:bodyPr wrap="square" rtlCol="0">
            <a:spAutoFit/>
          </a:bodyPr>
          <a:lstStyle/>
          <a:p>
            <a:pPr>
              <a:spcAft>
                <a:spcPts val="1000"/>
              </a:spcAft>
            </a:pPr>
            <a:r>
              <a:rPr lang="en-US" sz="3000" b="1" dirty="0">
                <a:solidFill>
                  <a:srgbClr val="0070C0"/>
                </a:solidFill>
              </a:rPr>
              <a:t>SUBAWARD CLOSEOUT</a:t>
            </a:r>
          </a:p>
          <a:p>
            <a:pPr marL="285750" indent="-285750" defTabSz="342900">
              <a:spcBef>
                <a:spcPct val="20000"/>
              </a:spcBef>
              <a:spcAft>
                <a:spcPts val="1000"/>
              </a:spcAft>
              <a:buFont typeface="Wingdings" panose="05000000000000000000" pitchFamily="2" charset="2"/>
              <a:buChar char="§"/>
            </a:pPr>
            <a:r>
              <a:rPr lang="en-US" dirty="0">
                <a:solidFill>
                  <a:srgbClr val="000000"/>
                </a:solidFill>
                <a:latin typeface="+mj-lt"/>
                <a:cs typeface="Arial"/>
              </a:rPr>
              <a:t>C&amp;G receives a final invoice in accordance with </a:t>
            </a:r>
            <a:r>
              <a:rPr lang="en-US" dirty="0" err="1">
                <a:solidFill>
                  <a:srgbClr val="000000"/>
                </a:solidFill>
                <a:latin typeface="+mj-lt"/>
                <a:cs typeface="Arial"/>
              </a:rPr>
              <a:t>subaward</a:t>
            </a:r>
            <a:r>
              <a:rPr lang="en-US" dirty="0">
                <a:solidFill>
                  <a:srgbClr val="000000"/>
                </a:solidFill>
                <a:latin typeface="+mj-lt"/>
                <a:cs typeface="Arial"/>
              </a:rPr>
              <a:t> terms</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Invoice is sent to the PI for review/approval </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PI should not approve if deliverables and/or </a:t>
            </a:r>
            <a:r>
              <a:rPr lang="en-US" sz="2200" dirty="0" err="1">
                <a:solidFill>
                  <a:srgbClr val="000000">
                    <a:lumMod val="75000"/>
                    <a:lumOff val="25000"/>
                  </a:srgbClr>
                </a:solidFill>
                <a:latin typeface="+mj-lt"/>
                <a:cs typeface="Arial" panose="020B0604020202020204" pitchFamily="34" charset="0"/>
              </a:rPr>
              <a:t>subagreement</a:t>
            </a:r>
            <a:r>
              <a:rPr lang="en-US" sz="2200" dirty="0">
                <a:solidFill>
                  <a:srgbClr val="000000">
                    <a:lumMod val="75000"/>
                    <a:lumOff val="25000"/>
                  </a:srgbClr>
                </a:solidFill>
                <a:latin typeface="+mj-lt"/>
                <a:cs typeface="Arial" panose="020B0604020202020204" pitchFamily="34" charset="0"/>
              </a:rPr>
              <a:t> terms have not been met</a:t>
            </a:r>
          </a:p>
          <a:p>
            <a:pPr marL="900113" lvl="2" indent="-214313" defTabSz="914400">
              <a:lnSpc>
                <a:spcPct val="90000"/>
              </a:lnSpc>
              <a:spcBef>
                <a:spcPts val="200"/>
              </a:spcBef>
              <a:spcAft>
                <a:spcPts val="1000"/>
              </a:spcAft>
              <a:buClr>
                <a:srgbClr val="E48312"/>
              </a:buClr>
              <a:buFont typeface="Arial" panose="020B0604020202020204" pitchFamily="34" charset="0"/>
              <a:buChar char="•"/>
            </a:pPr>
            <a:r>
              <a:rPr lang="en-US" i="1" dirty="0">
                <a:solidFill>
                  <a:srgbClr val="000000">
                    <a:lumMod val="75000"/>
                    <a:lumOff val="25000"/>
                  </a:srgbClr>
                </a:solidFill>
                <a:latin typeface="+mj-lt"/>
                <a:cs typeface="Arial" panose="020B0604020202020204" pitchFamily="34" charset="0"/>
              </a:rPr>
              <a:t>Please notify C&amp;G immediately if you believe invoice should not be paid</a:t>
            </a:r>
          </a:p>
          <a:p>
            <a:pPr marL="285750" indent="-285750" defTabSz="342900">
              <a:spcBef>
                <a:spcPct val="20000"/>
              </a:spcBef>
              <a:spcAft>
                <a:spcPts val="1000"/>
              </a:spcAft>
              <a:buFont typeface="Wingdings" panose="05000000000000000000" pitchFamily="2" charset="2"/>
              <a:buChar char="§"/>
            </a:pPr>
            <a:r>
              <a:rPr lang="en-US" dirty="0">
                <a:solidFill>
                  <a:srgbClr val="000000"/>
                </a:solidFill>
                <a:latin typeface="+mj-lt"/>
                <a:cs typeface="Arial"/>
              </a:rPr>
              <a:t>Upon invoice approval</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Invoice is paid</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PO is finalized and encumbrance is released</a:t>
            </a:r>
          </a:p>
          <a:p>
            <a:pPr marL="557213" lvl="1" indent="-214313" defTabSz="914400">
              <a:lnSpc>
                <a:spcPct val="90000"/>
              </a:lnSpc>
              <a:spcBef>
                <a:spcPts val="200"/>
              </a:spcBef>
              <a:spcAft>
                <a:spcPts val="1000"/>
              </a:spcAft>
              <a:buClr>
                <a:srgbClr val="E48312"/>
              </a:buClr>
              <a:buFont typeface="Arial" panose="020B0604020202020204" pitchFamily="34" charset="0"/>
              <a:buChar char="•"/>
            </a:pPr>
            <a:r>
              <a:rPr lang="en-US" sz="2200" dirty="0" err="1">
                <a:solidFill>
                  <a:srgbClr val="000000">
                    <a:lumMod val="75000"/>
                    <a:lumOff val="25000"/>
                  </a:srgbClr>
                </a:solidFill>
                <a:latin typeface="+mj-lt"/>
                <a:cs typeface="Arial" panose="020B0604020202020204" pitchFamily="34" charset="0"/>
              </a:rPr>
              <a:t>Subaward</a:t>
            </a:r>
            <a:r>
              <a:rPr lang="en-US" sz="2200" dirty="0">
                <a:solidFill>
                  <a:srgbClr val="000000">
                    <a:lumMod val="75000"/>
                    <a:lumOff val="25000"/>
                  </a:srgbClr>
                </a:solidFill>
                <a:latin typeface="+mj-lt"/>
                <a:cs typeface="Arial" panose="020B0604020202020204" pitchFamily="34" charset="0"/>
              </a:rPr>
              <a:t> is marked ‘closed’ internally</a:t>
            </a:r>
          </a:p>
          <a:p>
            <a:pPr marL="285750" indent="-285750" defTabSz="342900">
              <a:spcBef>
                <a:spcPct val="20000"/>
              </a:spcBef>
              <a:spcAft>
                <a:spcPts val="1000"/>
              </a:spcAft>
              <a:buFont typeface="Wingdings" panose="05000000000000000000" pitchFamily="2" charset="2"/>
              <a:buChar char="§"/>
            </a:pPr>
            <a:r>
              <a:rPr lang="en-US" dirty="0">
                <a:solidFill>
                  <a:srgbClr val="000000"/>
                </a:solidFill>
                <a:latin typeface="+mj-lt"/>
                <a:cs typeface="Arial"/>
              </a:rPr>
              <a:t>Final invoice must be submitted and approved before C&amp;G submits final invoice to the Prime Sponsor</a:t>
            </a:r>
          </a:p>
          <a:p>
            <a:pPr marL="557213" lvl="1" indent="-210741" defTabSz="914400">
              <a:lnSpc>
                <a:spcPct val="90000"/>
              </a:lnSpc>
              <a:spcBef>
                <a:spcPts val="200"/>
              </a:spcBef>
              <a:spcAft>
                <a:spcPts val="1000"/>
              </a:spcAft>
              <a:buClr>
                <a:srgbClr val="E48312"/>
              </a:buClr>
              <a:buFont typeface="Arial" panose="020B0604020202020204" pitchFamily="34" charset="0"/>
              <a:buChar char="•"/>
            </a:pPr>
            <a:r>
              <a:rPr lang="en-US" sz="2200" dirty="0">
                <a:solidFill>
                  <a:srgbClr val="000000">
                    <a:lumMod val="75000"/>
                    <a:lumOff val="25000"/>
                  </a:srgbClr>
                </a:solidFill>
                <a:latin typeface="+mj-lt"/>
                <a:cs typeface="Arial" panose="020B0604020202020204" pitchFamily="34" charset="0"/>
              </a:rPr>
              <a:t>Late submission of final invoices may result in non-payment to </a:t>
            </a:r>
            <a:r>
              <a:rPr lang="en-US" sz="2200" dirty="0" err="1">
                <a:solidFill>
                  <a:srgbClr val="000000">
                    <a:lumMod val="75000"/>
                    <a:lumOff val="25000"/>
                  </a:srgbClr>
                </a:solidFill>
                <a:latin typeface="+mj-lt"/>
                <a:cs typeface="Arial" panose="020B0604020202020204" pitchFamily="34" charset="0"/>
              </a:rPr>
              <a:t>subawardee</a:t>
            </a:r>
            <a:endParaRPr lang="en-US" sz="2200" dirty="0">
              <a:solidFill>
                <a:srgbClr val="000000">
                  <a:lumMod val="75000"/>
                  <a:lumOff val="25000"/>
                </a:srgbClr>
              </a:solidFill>
              <a:latin typeface="+mj-lt"/>
              <a:cs typeface="Arial" panose="020B0604020202020204" pitchFamily="34" charset="0"/>
            </a:endParaRPr>
          </a:p>
          <a:p>
            <a:pPr>
              <a:spcAft>
                <a:spcPts val="1000"/>
              </a:spcAft>
            </a:pPr>
            <a:endParaRPr lang="en-US" b="1" dirty="0"/>
          </a:p>
        </p:txBody>
      </p:sp>
    </p:spTree>
    <p:extLst>
      <p:ext uri="{BB962C8B-B14F-4D97-AF65-F5344CB8AC3E}">
        <p14:creationId xmlns:p14="http://schemas.microsoft.com/office/powerpoint/2010/main" val="601610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2209799" y="694595"/>
            <a:ext cx="7763608" cy="3503523"/>
          </a:xfrm>
          <a:prstGeom prst="rect">
            <a:avLst/>
          </a:prstGeom>
          <a:noFill/>
        </p:spPr>
        <p:txBody>
          <a:bodyPr wrap="square" rtlCol="0">
            <a:spAutoFit/>
          </a:bodyPr>
          <a:lstStyle/>
          <a:p>
            <a:pPr algn="ctr">
              <a:spcAft>
                <a:spcPts val="1000"/>
              </a:spcAft>
            </a:pPr>
            <a:r>
              <a:rPr lang="en-US" sz="3000" b="1" dirty="0">
                <a:solidFill>
                  <a:srgbClr val="0070C0"/>
                </a:solidFill>
              </a:rPr>
              <a:t>Outgoing </a:t>
            </a:r>
            <a:r>
              <a:rPr lang="en-US" sz="3000" b="1" dirty="0" err="1">
                <a:solidFill>
                  <a:srgbClr val="0070C0"/>
                </a:solidFill>
              </a:rPr>
              <a:t>Subawards</a:t>
            </a:r>
            <a:r>
              <a:rPr lang="en-US" sz="3000" b="1" dirty="0">
                <a:solidFill>
                  <a:srgbClr val="0070C0"/>
                </a:solidFill>
              </a:rPr>
              <a:t> at UF</a:t>
            </a:r>
          </a:p>
          <a:p>
            <a:pPr algn="ctr">
              <a:spcAft>
                <a:spcPts val="1000"/>
              </a:spcAft>
            </a:pPr>
            <a:endParaRPr lang="en-US" sz="3000" b="1" dirty="0"/>
          </a:p>
          <a:p>
            <a:pPr algn="ctr">
              <a:spcAft>
                <a:spcPts val="1000"/>
              </a:spcAft>
            </a:pPr>
            <a:r>
              <a:rPr lang="en-US" sz="3000" b="1" dirty="0"/>
              <a:t>FY17 -- 480 </a:t>
            </a:r>
            <a:r>
              <a:rPr lang="en-US" sz="3000" b="1" dirty="0" err="1"/>
              <a:t>subawards</a:t>
            </a:r>
            <a:r>
              <a:rPr lang="en-US" sz="3000" b="1" dirty="0"/>
              <a:t>/roughly $37 million</a:t>
            </a:r>
          </a:p>
          <a:p>
            <a:pPr algn="ctr">
              <a:spcAft>
                <a:spcPts val="1000"/>
              </a:spcAft>
            </a:pPr>
            <a:endParaRPr lang="en-US" sz="3000" b="1" dirty="0"/>
          </a:p>
          <a:p>
            <a:pPr algn="ctr">
              <a:spcAft>
                <a:spcPts val="1000"/>
              </a:spcAft>
            </a:pPr>
            <a:r>
              <a:rPr lang="en-US" sz="3000" b="1" dirty="0"/>
              <a:t>FY18 to date – 86 </a:t>
            </a:r>
            <a:r>
              <a:rPr lang="en-US" sz="3000" b="1" dirty="0" err="1"/>
              <a:t>subawards</a:t>
            </a:r>
            <a:r>
              <a:rPr lang="en-US" sz="3000" b="1" dirty="0"/>
              <a:t>/$5.1 million</a:t>
            </a:r>
          </a:p>
          <a:p>
            <a:pPr algn="ctr">
              <a:spcAft>
                <a:spcPts val="1000"/>
              </a:spcAft>
            </a:pPr>
            <a:endParaRPr lang="en-US" sz="3000" b="1" dirty="0"/>
          </a:p>
        </p:txBody>
      </p:sp>
    </p:spTree>
    <p:extLst>
      <p:ext uri="{BB962C8B-B14F-4D97-AF65-F5344CB8AC3E}">
        <p14:creationId xmlns:p14="http://schemas.microsoft.com/office/powerpoint/2010/main" val="14226400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969818" y="694595"/>
            <a:ext cx="10155382" cy="3585597"/>
          </a:xfrm>
          <a:prstGeom prst="rect">
            <a:avLst/>
          </a:prstGeom>
          <a:noFill/>
        </p:spPr>
        <p:txBody>
          <a:bodyPr wrap="square" rtlCol="0">
            <a:spAutoFit/>
          </a:bodyPr>
          <a:lstStyle/>
          <a:p>
            <a:pPr algn="ctr"/>
            <a:r>
              <a:rPr lang="en-US" sz="3000" b="1" dirty="0">
                <a:solidFill>
                  <a:srgbClr val="0070C0"/>
                </a:solidFill>
              </a:rPr>
              <a:t>Case Study #1</a:t>
            </a:r>
          </a:p>
          <a:p>
            <a:pPr algn="ctr"/>
            <a:endParaRPr lang="en-US" sz="2500" b="1" dirty="0"/>
          </a:p>
          <a:p>
            <a:r>
              <a:rPr lang="en-US" sz="2200" dirty="0"/>
              <a:t>You are currently in year 1 of a federal grant. The total grant value is $300,000. The PI tells you that he wants to issue a </a:t>
            </a:r>
            <a:r>
              <a:rPr lang="en-US" sz="2200" dirty="0" err="1"/>
              <a:t>subaward</a:t>
            </a:r>
            <a:r>
              <a:rPr lang="en-US" sz="2200" dirty="0"/>
              <a:t> to another university for some work that his colleague there is going to help him with. The </a:t>
            </a:r>
            <a:r>
              <a:rPr lang="en-US" sz="2200" dirty="0" err="1"/>
              <a:t>subaward</a:t>
            </a:r>
            <a:r>
              <a:rPr lang="en-US" sz="2200" dirty="0"/>
              <a:t> value is $75,000. You look at the awarded budget, but there is no reference to this other university collaborating on the project. </a:t>
            </a:r>
          </a:p>
          <a:p>
            <a:endParaRPr lang="en-US" sz="2200" dirty="0"/>
          </a:p>
          <a:p>
            <a:r>
              <a:rPr lang="en-US" sz="2200" i="1" dirty="0"/>
              <a:t>How would you advise your PI? </a:t>
            </a:r>
          </a:p>
          <a:p>
            <a:endParaRPr lang="en-US" b="1" dirty="0"/>
          </a:p>
        </p:txBody>
      </p:sp>
    </p:spTree>
    <p:extLst>
      <p:ext uri="{BB962C8B-B14F-4D97-AF65-F5344CB8AC3E}">
        <p14:creationId xmlns:p14="http://schemas.microsoft.com/office/powerpoint/2010/main" val="3105697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845127" y="694595"/>
            <a:ext cx="10432473" cy="4272965"/>
          </a:xfrm>
          <a:prstGeom prst="rect">
            <a:avLst/>
          </a:prstGeom>
          <a:noFill/>
        </p:spPr>
        <p:txBody>
          <a:bodyPr wrap="square" rtlCol="0">
            <a:spAutoFit/>
          </a:bodyPr>
          <a:lstStyle/>
          <a:p>
            <a:pPr algn="ctr"/>
            <a:r>
              <a:rPr lang="en-US" sz="3000" b="1" dirty="0">
                <a:solidFill>
                  <a:srgbClr val="0070C0"/>
                </a:solidFill>
              </a:rPr>
              <a:t>Case Study #2</a:t>
            </a:r>
            <a:endParaRPr lang="en-US" sz="3000" dirty="0">
              <a:solidFill>
                <a:srgbClr val="0070C0"/>
              </a:solidFill>
            </a:endParaRPr>
          </a:p>
          <a:p>
            <a:r>
              <a:rPr lang="en-US" sz="2000" dirty="0"/>
              <a:t>The Subcontract Manager in the central office is working on issuing a </a:t>
            </a:r>
            <a:r>
              <a:rPr lang="en-US" sz="2000" dirty="0" err="1"/>
              <a:t>subaward</a:t>
            </a:r>
            <a:r>
              <a:rPr lang="en-US" sz="2000" dirty="0"/>
              <a:t> on an NSF-funded project to UF. Reading through the documents, she discovers that: </a:t>
            </a:r>
          </a:p>
          <a:p>
            <a:pPr marL="342900" indent="-342900">
              <a:spcAft>
                <a:spcPts val="300"/>
              </a:spcAft>
              <a:buFont typeface="Arial" panose="020B0604020202020204" pitchFamily="34" charset="0"/>
              <a:buChar char="•"/>
            </a:pPr>
            <a:r>
              <a:rPr lang="en-US" sz="2000" dirty="0"/>
              <a:t>This </a:t>
            </a:r>
            <a:r>
              <a:rPr lang="en-US" sz="2000" dirty="0" err="1"/>
              <a:t>subaward</a:t>
            </a:r>
            <a:r>
              <a:rPr lang="en-US" sz="2000" dirty="0"/>
              <a:t> replaced another </a:t>
            </a:r>
            <a:r>
              <a:rPr lang="en-US" sz="2000" dirty="0" err="1"/>
              <a:t>subaward</a:t>
            </a:r>
            <a:r>
              <a:rPr lang="en-US" sz="2000" dirty="0"/>
              <a:t> on the original submission. </a:t>
            </a:r>
          </a:p>
          <a:p>
            <a:pPr marL="342900" indent="-342900">
              <a:spcAft>
                <a:spcPts val="300"/>
              </a:spcAft>
              <a:buFont typeface="Arial" panose="020B0604020202020204" pitchFamily="34" charset="0"/>
              <a:buChar char="•"/>
            </a:pPr>
            <a:r>
              <a:rPr lang="en-US" sz="2000" dirty="0" smtClean="0"/>
              <a:t>Documents </a:t>
            </a:r>
            <a:r>
              <a:rPr lang="en-US" sz="2000" dirty="0"/>
              <a:t>from the </a:t>
            </a:r>
            <a:r>
              <a:rPr lang="en-US" sz="2000" dirty="0" err="1"/>
              <a:t>subawardee</a:t>
            </a:r>
            <a:r>
              <a:rPr lang="en-US" sz="2000" dirty="0"/>
              <a:t> indicate the revised budget includes the following in the budget justification: “UF will provide in-kind services valued at $24,900 in Year 1 and $25,400 in Year 2 for salary for UF personnel." </a:t>
            </a:r>
          </a:p>
          <a:p>
            <a:pPr marL="342900" indent="-342900">
              <a:spcAft>
                <a:spcPts val="1000"/>
              </a:spcAft>
              <a:buFont typeface="Arial" panose="020B0604020202020204" pitchFamily="34" charset="0"/>
              <a:buChar char="•"/>
            </a:pPr>
            <a:r>
              <a:rPr lang="en-US" sz="2000" dirty="0"/>
              <a:t>The staff person who worked on the original submission and revised budget is no longer with the central department</a:t>
            </a:r>
            <a:r>
              <a:rPr lang="en-US" sz="2000" dirty="0" smtClean="0"/>
              <a:t>.</a:t>
            </a:r>
          </a:p>
          <a:p>
            <a:pPr marL="342900" indent="-342900">
              <a:spcAft>
                <a:spcPts val="1000"/>
              </a:spcAft>
              <a:buFont typeface="Arial" panose="020B0604020202020204" pitchFamily="34" charset="0"/>
              <a:buChar char="•"/>
            </a:pPr>
            <a:r>
              <a:rPr lang="en-US" sz="2000" dirty="0"/>
              <a:t>The change was made post submission but pre-award through a budget revision, but there is no documentation of the official submission through </a:t>
            </a:r>
            <a:r>
              <a:rPr lang="en-US" sz="2000" dirty="0" err="1"/>
              <a:t>FastLane</a:t>
            </a:r>
            <a:r>
              <a:rPr lang="en-US" sz="2000" dirty="0"/>
              <a:t>. </a:t>
            </a:r>
          </a:p>
          <a:p>
            <a:r>
              <a:rPr lang="en-US" sz="2000" i="1" dirty="0"/>
              <a:t>What are the areas for concern? How do you address them?</a:t>
            </a:r>
          </a:p>
        </p:txBody>
      </p:sp>
    </p:spTree>
    <p:extLst>
      <p:ext uri="{BB962C8B-B14F-4D97-AF65-F5344CB8AC3E}">
        <p14:creationId xmlns:p14="http://schemas.microsoft.com/office/powerpoint/2010/main" val="3256570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955964" y="694592"/>
            <a:ext cx="10127672" cy="2400657"/>
          </a:xfrm>
          <a:prstGeom prst="rect">
            <a:avLst/>
          </a:prstGeom>
          <a:noFill/>
        </p:spPr>
        <p:txBody>
          <a:bodyPr wrap="square" rtlCol="0">
            <a:spAutoFit/>
          </a:bodyPr>
          <a:lstStyle/>
          <a:p>
            <a:pPr algn="ctr"/>
            <a:r>
              <a:rPr lang="en-US" sz="3000" b="1" dirty="0">
                <a:solidFill>
                  <a:srgbClr val="0070C0"/>
                </a:solidFill>
              </a:rPr>
              <a:t>Case Study #3</a:t>
            </a:r>
          </a:p>
          <a:p>
            <a:pPr algn="ctr"/>
            <a:endParaRPr lang="en-US" sz="3000" dirty="0"/>
          </a:p>
          <a:p>
            <a:r>
              <a:rPr lang="en-US" dirty="0"/>
              <a:t>You are currently in the process of closing out a federal award and your PI has been asked to sign off on the final </a:t>
            </a:r>
            <a:r>
              <a:rPr lang="en-US" dirty="0" err="1"/>
              <a:t>subaward</a:t>
            </a:r>
            <a:r>
              <a:rPr lang="en-US" dirty="0"/>
              <a:t> invoice. The PI comes to you and refuses to sign stating that the sub has not performed any of the agreed upon work. </a:t>
            </a:r>
          </a:p>
          <a:p>
            <a:endParaRPr lang="en-US" dirty="0"/>
          </a:p>
          <a:p>
            <a:r>
              <a:rPr lang="en-US" i="1" dirty="0"/>
              <a:t>What do you do?</a:t>
            </a:r>
          </a:p>
        </p:txBody>
      </p:sp>
    </p:spTree>
    <p:extLst>
      <p:ext uri="{BB962C8B-B14F-4D97-AF65-F5344CB8AC3E}">
        <p14:creationId xmlns:p14="http://schemas.microsoft.com/office/powerpoint/2010/main" val="82339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3" name="TextBox 2"/>
          <p:cNvSpPr txBox="1"/>
          <p:nvPr/>
        </p:nvSpPr>
        <p:spPr>
          <a:xfrm>
            <a:off x="706582" y="694592"/>
            <a:ext cx="10764982" cy="3965188"/>
          </a:xfrm>
          <a:prstGeom prst="rect">
            <a:avLst/>
          </a:prstGeom>
          <a:noFill/>
        </p:spPr>
        <p:txBody>
          <a:bodyPr wrap="square" rtlCol="0">
            <a:spAutoFit/>
          </a:bodyPr>
          <a:lstStyle/>
          <a:p>
            <a:pPr algn="ctr">
              <a:spcAft>
                <a:spcPts val="1000"/>
              </a:spcAft>
            </a:pPr>
            <a:r>
              <a:rPr lang="en-US" sz="3000" b="1" dirty="0">
                <a:solidFill>
                  <a:srgbClr val="0070C0"/>
                </a:solidFill>
              </a:rPr>
              <a:t>Case Study #4</a:t>
            </a:r>
            <a:endParaRPr lang="en-US" sz="3000" dirty="0">
              <a:solidFill>
                <a:srgbClr val="0070C0"/>
              </a:solidFill>
            </a:endParaRPr>
          </a:p>
          <a:p>
            <a:pPr>
              <a:spcAft>
                <a:spcPts val="1000"/>
              </a:spcAft>
            </a:pPr>
            <a:r>
              <a:rPr lang="en-US" dirty="0"/>
              <a:t>A PI has a DoD task order that includes a </a:t>
            </a:r>
            <a:r>
              <a:rPr lang="en-US" dirty="0" err="1"/>
              <a:t>subaward</a:t>
            </a:r>
            <a:r>
              <a:rPr lang="en-US" dirty="0"/>
              <a:t> to a small, employee owned R&amp;D company. </a:t>
            </a:r>
          </a:p>
          <a:p>
            <a:pPr>
              <a:spcAft>
                <a:spcPts val="1000"/>
              </a:spcAft>
            </a:pPr>
            <a:r>
              <a:rPr lang="en-US" dirty="0"/>
              <a:t>Prior to receiving funding for the second budget period, the </a:t>
            </a:r>
            <a:r>
              <a:rPr lang="en-US" dirty="0" err="1"/>
              <a:t>subaward</a:t>
            </a:r>
            <a:r>
              <a:rPr lang="en-US" dirty="0"/>
              <a:t> PI notifies UF that he will be stepping down from his position in the company and, therefore, he can no longer be the PI for the </a:t>
            </a:r>
            <a:r>
              <a:rPr lang="en-US" dirty="0" err="1"/>
              <a:t>subaward</a:t>
            </a:r>
            <a:r>
              <a:rPr lang="en-US" dirty="0"/>
              <a:t>. </a:t>
            </a:r>
          </a:p>
          <a:p>
            <a:pPr>
              <a:spcAft>
                <a:spcPts val="1000"/>
              </a:spcAft>
            </a:pPr>
            <a:r>
              <a:rPr lang="en-US" dirty="0"/>
              <a:t>He recommends that another researcher from a partner non-profit R&amp;D organization be named the new PI for the </a:t>
            </a:r>
            <a:r>
              <a:rPr lang="en-US" dirty="0" err="1"/>
              <a:t>subaward</a:t>
            </a:r>
            <a:r>
              <a:rPr lang="en-US" dirty="0"/>
              <a:t>, explaining that he had not drawn salary from this project in a long time and that “most of the research and expenditures in this </a:t>
            </a:r>
            <a:r>
              <a:rPr lang="en-US" dirty="0" err="1"/>
              <a:t>subaward</a:t>
            </a:r>
            <a:r>
              <a:rPr lang="en-US" dirty="0"/>
              <a:t>” were being carried out by the recommended researcher and his company. </a:t>
            </a:r>
          </a:p>
          <a:p>
            <a:pPr>
              <a:spcAft>
                <a:spcPts val="1000"/>
              </a:spcAft>
            </a:pPr>
            <a:r>
              <a:rPr lang="en-US" dirty="0"/>
              <a:t>The </a:t>
            </a:r>
            <a:r>
              <a:rPr lang="en-US" dirty="0" err="1"/>
              <a:t>subaward</a:t>
            </a:r>
            <a:r>
              <a:rPr lang="en-US" dirty="0"/>
              <a:t> PI assures UF that this had been discussed with the sponsor’s program manager and the lead PI at UF, and that everyone involved had already approved the change.</a:t>
            </a:r>
          </a:p>
          <a:p>
            <a:pPr>
              <a:spcAft>
                <a:spcPts val="1000"/>
              </a:spcAft>
            </a:pPr>
            <a:r>
              <a:rPr lang="en-US" dirty="0"/>
              <a:t>At the same time….</a:t>
            </a:r>
          </a:p>
        </p:txBody>
      </p:sp>
    </p:spTree>
    <p:extLst>
      <p:ext uri="{BB962C8B-B14F-4D97-AF65-F5344CB8AC3E}">
        <p14:creationId xmlns:p14="http://schemas.microsoft.com/office/powerpoint/2010/main" val="21601692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3" name="TextBox 2"/>
          <p:cNvSpPr txBox="1"/>
          <p:nvPr/>
        </p:nvSpPr>
        <p:spPr>
          <a:xfrm>
            <a:off x="872836" y="694595"/>
            <a:ext cx="10515600" cy="2010807"/>
          </a:xfrm>
          <a:prstGeom prst="rect">
            <a:avLst/>
          </a:prstGeom>
          <a:noFill/>
        </p:spPr>
        <p:txBody>
          <a:bodyPr wrap="square" rtlCol="0">
            <a:spAutoFit/>
          </a:bodyPr>
          <a:lstStyle/>
          <a:p>
            <a:pPr>
              <a:spcAft>
                <a:spcPts val="1000"/>
              </a:spcAft>
            </a:pPr>
            <a:r>
              <a:rPr lang="en-US" dirty="0"/>
              <a:t>A new RA in the department is reviewing the backup submitted with the </a:t>
            </a:r>
            <a:r>
              <a:rPr lang="en-US" dirty="0" err="1"/>
              <a:t>subaward</a:t>
            </a:r>
            <a:r>
              <a:rPr lang="en-US" dirty="0"/>
              <a:t> invoices and discovered these invoices include costs with questionable direct benefit to the project, including many items that UF would deem as indirect costs, such as office supplies and bulk computer data storage devices. </a:t>
            </a:r>
          </a:p>
          <a:p>
            <a:pPr>
              <a:spcAft>
                <a:spcPts val="1000"/>
              </a:spcAft>
            </a:pPr>
            <a:r>
              <a:rPr lang="en-US" dirty="0"/>
              <a:t>In addition, the backup for the </a:t>
            </a:r>
            <a:r>
              <a:rPr lang="en-US" dirty="0" err="1"/>
              <a:t>subaward’s</a:t>
            </a:r>
            <a:r>
              <a:rPr lang="en-US" dirty="0"/>
              <a:t> travel expenses showed that the project funds were being used to support frequent meals at local restaurants for researchers on the project to discuss the progress of the work. </a:t>
            </a:r>
          </a:p>
          <a:p>
            <a:pPr>
              <a:spcAft>
                <a:spcPts val="1000"/>
              </a:spcAft>
            </a:pPr>
            <a:r>
              <a:rPr lang="en-US" i="1" dirty="0"/>
              <a:t>What are the areas for concern? How do you address them?</a:t>
            </a:r>
          </a:p>
        </p:txBody>
      </p:sp>
    </p:spTree>
    <p:extLst>
      <p:ext uri="{BB962C8B-B14F-4D97-AF65-F5344CB8AC3E}">
        <p14:creationId xmlns:p14="http://schemas.microsoft.com/office/powerpoint/2010/main" val="1467223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pic>
        <p:nvPicPr>
          <p:cNvPr id="5" name="Picture 4"/>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3409218" y="999370"/>
            <a:ext cx="5829300" cy="4378452"/>
          </a:xfrm>
          <a:prstGeom prst="rect">
            <a:avLst/>
          </a:prstGeom>
        </p:spPr>
      </p:pic>
      <p:sp>
        <p:nvSpPr>
          <p:cNvPr id="6" name="TextBox 5"/>
          <p:cNvSpPr txBox="1"/>
          <p:nvPr/>
        </p:nvSpPr>
        <p:spPr>
          <a:xfrm>
            <a:off x="2667726" y="3450156"/>
            <a:ext cx="4437530" cy="1200329"/>
          </a:xfrm>
          <a:prstGeom prst="rect">
            <a:avLst/>
          </a:prstGeom>
          <a:noFill/>
        </p:spPr>
        <p:txBody>
          <a:bodyPr wrap="square" rtlCol="0">
            <a:spAutoFit/>
          </a:bodyPr>
          <a:lstStyle/>
          <a:p>
            <a:r>
              <a:rPr lang="en-US" sz="7200" b="1" dirty="0">
                <a:solidFill>
                  <a:schemeClr val="accent5">
                    <a:lumMod val="75000"/>
                  </a:schemeClr>
                </a:solidFill>
              </a:rPr>
              <a:t>Questions?</a:t>
            </a:r>
          </a:p>
        </p:txBody>
      </p:sp>
    </p:spTree>
    <p:extLst>
      <p:ext uri="{BB962C8B-B14F-4D97-AF65-F5344CB8AC3E}">
        <p14:creationId xmlns:p14="http://schemas.microsoft.com/office/powerpoint/2010/main" val="2993070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858982" y="694592"/>
            <a:ext cx="10460182" cy="5591274"/>
          </a:xfrm>
          <a:prstGeom prst="rect">
            <a:avLst/>
          </a:prstGeom>
          <a:noFill/>
        </p:spPr>
        <p:txBody>
          <a:bodyPr wrap="square" rtlCol="0">
            <a:spAutoFit/>
          </a:bodyPr>
          <a:lstStyle/>
          <a:p>
            <a:pPr>
              <a:spcAft>
                <a:spcPts val="1000"/>
              </a:spcAft>
            </a:pPr>
            <a:r>
              <a:rPr lang="en-US" sz="3000" b="1" dirty="0">
                <a:solidFill>
                  <a:srgbClr val="0070C0"/>
                </a:solidFill>
              </a:rPr>
              <a:t>Roles &amp; </a:t>
            </a:r>
            <a:r>
              <a:rPr lang="en-US" sz="3000" b="1" dirty="0" smtClean="0">
                <a:solidFill>
                  <a:srgbClr val="0070C0"/>
                </a:solidFill>
              </a:rPr>
              <a:t>Responsibilities</a:t>
            </a:r>
          </a:p>
          <a:p>
            <a:pPr algn="ctr">
              <a:spcAft>
                <a:spcPts val="1000"/>
              </a:spcAft>
            </a:pPr>
            <a:endParaRPr lang="en-US" sz="1000" b="1" dirty="0">
              <a:solidFill>
                <a:srgbClr val="0070C0"/>
              </a:solidFill>
            </a:endParaRPr>
          </a:p>
          <a:p>
            <a:pPr algn="ctr">
              <a:spcAft>
                <a:spcPts val="1000"/>
              </a:spcAft>
            </a:pPr>
            <a:r>
              <a:rPr lang="en-US" b="1" dirty="0"/>
              <a:t>Division of Sponsored Programs – Outgoing </a:t>
            </a:r>
            <a:r>
              <a:rPr lang="en-US" b="1" dirty="0" err="1"/>
              <a:t>Subaward</a:t>
            </a:r>
            <a:r>
              <a:rPr lang="en-US" b="1" dirty="0"/>
              <a:t> Team</a:t>
            </a:r>
          </a:p>
          <a:p>
            <a:pPr marL="285750" lvl="0" indent="-285750">
              <a:spcAft>
                <a:spcPts val="1000"/>
              </a:spcAft>
              <a:buFont typeface="Arial" panose="020B0604020202020204" pitchFamily="34" charset="0"/>
              <a:buChar char="•"/>
            </a:pPr>
            <a:r>
              <a:rPr lang="en-US" dirty="0">
                <a:solidFill>
                  <a:prstClr val="black"/>
                </a:solidFill>
              </a:rPr>
              <a:t>Conducts a risk assessment of all </a:t>
            </a:r>
            <a:r>
              <a:rPr lang="en-US" dirty="0" err="1">
                <a:solidFill>
                  <a:prstClr val="black"/>
                </a:solidFill>
              </a:rPr>
              <a:t>subawardees</a:t>
            </a:r>
            <a:endParaRPr lang="en-US" dirty="0">
              <a:solidFill>
                <a:prstClr val="black"/>
              </a:solidFill>
            </a:endParaRPr>
          </a:p>
          <a:p>
            <a:pPr marL="285750" indent="-285750">
              <a:spcAft>
                <a:spcPts val="1000"/>
              </a:spcAft>
              <a:buFont typeface="Arial" panose="020B0604020202020204" pitchFamily="34" charset="0"/>
              <a:buChar char="•"/>
            </a:pPr>
            <a:r>
              <a:rPr lang="en-US" dirty="0" smtClean="0"/>
              <a:t>Prepares </a:t>
            </a:r>
            <a:r>
              <a:rPr lang="en-US" dirty="0"/>
              <a:t>the appropriate outgoing </a:t>
            </a:r>
            <a:r>
              <a:rPr lang="en-US" dirty="0" err="1"/>
              <a:t>subaward</a:t>
            </a:r>
            <a:r>
              <a:rPr lang="en-US" dirty="0"/>
              <a:t> document and any amendments thereafter.</a:t>
            </a:r>
          </a:p>
          <a:p>
            <a:pPr marL="285750" indent="-285750">
              <a:spcAft>
                <a:spcPts val="1000"/>
              </a:spcAft>
              <a:buFont typeface="Arial" panose="020B0604020202020204" pitchFamily="34" charset="0"/>
              <a:buChar char="•"/>
            </a:pPr>
            <a:r>
              <a:rPr lang="en-US" dirty="0"/>
              <a:t>Ensures outgoing </a:t>
            </a:r>
            <a:r>
              <a:rPr lang="en-US" dirty="0" err="1"/>
              <a:t>subawards</a:t>
            </a:r>
            <a:r>
              <a:rPr lang="en-US" dirty="0"/>
              <a:t> are complete, incorporate sponsor flow-down provisions and are in compliance with all regulations.</a:t>
            </a:r>
          </a:p>
          <a:p>
            <a:pPr marL="285750" indent="-285750">
              <a:spcAft>
                <a:spcPts val="1000"/>
              </a:spcAft>
              <a:buFont typeface="Arial" panose="020B0604020202020204" pitchFamily="34" charset="0"/>
              <a:buChar char="•"/>
            </a:pPr>
            <a:r>
              <a:rPr lang="en-US" dirty="0"/>
              <a:t>Finalizes the </a:t>
            </a:r>
            <a:r>
              <a:rPr lang="en-US" dirty="0" err="1"/>
              <a:t>subaward</a:t>
            </a:r>
            <a:r>
              <a:rPr lang="en-US" dirty="0"/>
              <a:t> and collects authorized official signatures.</a:t>
            </a:r>
          </a:p>
          <a:p>
            <a:pPr marL="285750" indent="-285750">
              <a:spcAft>
                <a:spcPts val="1000"/>
              </a:spcAft>
              <a:buFont typeface="Arial" panose="020B0604020202020204" pitchFamily="34" charset="0"/>
              <a:buChar char="•"/>
            </a:pPr>
            <a:r>
              <a:rPr lang="en-US" dirty="0"/>
              <a:t>Distributes fully signed </a:t>
            </a:r>
            <a:r>
              <a:rPr lang="en-US" dirty="0" err="1"/>
              <a:t>subaward</a:t>
            </a:r>
            <a:r>
              <a:rPr lang="en-US" dirty="0"/>
              <a:t> and any amendments thereafter to PI, Department staff, and C&amp;G Accounting Services.</a:t>
            </a:r>
          </a:p>
          <a:p>
            <a:pPr marL="285750" indent="-285750">
              <a:spcAft>
                <a:spcPts val="1000"/>
              </a:spcAft>
              <a:buFont typeface="Arial" panose="020B0604020202020204" pitchFamily="34" charset="0"/>
              <a:buChar char="•"/>
            </a:pPr>
            <a:r>
              <a:rPr lang="en-US" dirty="0"/>
              <a:t>Works with PI in the event </a:t>
            </a:r>
            <a:r>
              <a:rPr lang="en-US" dirty="0" err="1"/>
              <a:t>subrecipient</a:t>
            </a:r>
            <a:r>
              <a:rPr lang="en-US" dirty="0"/>
              <a:t> performance or programmatic issues arise during the period of performance; works with </a:t>
            </a:r>
            <a:r>
              <a:rPr lang="en-US" dirty="0" err="1"/>
              <a:t>subrecipient</a:t>
            </a:r>
            <a:r>
              <a:rPr lang="en-US" dirty="0"/>
              <a:t> to identify and implement a corrective action plan; notifies sponsor as needed</a:t>
            </a:r>
            <a:r>
              <a:rPr lang="en-US" dirty="0" smtClean="0"/>
              <a:t>.</a:t>
            </a:r>
          </a:p>
          <a:p>
            <a:pPr marL="285750" lvl="0" indent="-285750">
              <a:spcAft>
                <a:spcPts val="1000"/>
              </a:spcAft>
              <a:buFont typeface="Arial" panose="020B0604020202020204" pitchFamily="34" charset="0"/>
              <a:buChar char="•"/>
            </a:pPr>
            <a:r>
              <a:rPr lang="en-US" altLang="en-US" dirty="0" smtClean="0">
                <a:latin typeface="+mj-lt"/>
                <a:cs typeface="Times New Roman" panose="02020603050405020304" pitchFamily="18" charset="0"/>
              </a:rPr>
              <a:t>Maintains data in the </a:t>
            </a:r>
            <a:r>
              <a:rPr lang="en-US" altLang="en-US" b="1" dirty="0" smtClean="0">
                <a:latin typeface="+mj-lt"/>
                <a:cs typeface="Times New Roman" panose="02020603050405020304" pitchFamily="18" charset="0"/>
              </a:rPr>
              <a:t>FFATA</a:t>
            </a:r>
            <a:r>
              <a:rPr lang="en-US" altLang="en-US" dirty="0">
                <a:latin typeface="+mj-lt"/>
                <a:cs typeface="Times New Roman" panose="02020603050405020304" pitchFamily="18" charset="0"/>
              </a:rPr>
              <a:t> </a:t>
            </a:r>
            <a:r>
              <a:rPr lang="en-US" altLang="en-US" dirty="0" err="1">
                <a:latin typeface="+mj-lt"/>
                <a:cs typeface="Times New Roman" panose="02020603050405020304" pitchFamily="18" charset="0"/>
              </a:rPr>
              <a:t>Subaward</a:t>
            </a:r>
            <a:r>
              <a:rPr lang="en-US" altLang="en-US" dirty="0">
                <a:latin typeface="+mj-lt"/>
                <a:cs typeface="Times New Roman" panose="02020603050405020304" pitchFamily="18" charset="0"/>
              </a:rPr>
              <a:t> Reporting System (FSRS</a:t>
            </a:r>
            <a:r>
              <a:rPr lang="en-US" altLang="en-US" dirty="0" smtClean="0">
                <a:latin typeface="+mj-lt"/>
                <a:cs typeface="Times New Roman" panose="02020603050405020304" pitchFamily="18" charset="0"/>
              </a:rPr>
              <a:t>).</a:t>
            </a:r>
            <a:endParaRPr lang="en-US" dirty="0" smtClean="0">
              <a:latin typeface="+mj-lt"/>
            </a:endParaRPr>
          </a:p>
          <a:p>
            <a:pPr marL="285750" indent="-285750">
              <a:spcAft>
                <a:spcPts val="1000"/>
              </a:spcAft>
              <a:buFont typeface="Arial" panose="020B0604020202020204" pitchFamily="34" charset="0"/>
              <a:buChar char="•"/>
            </a:pPr>
            <a:endParaRPr lang="en-US" dirty="0"/>
          </a:p>
        </p:txBody>
      </p:sp>
    </p:spTree>
    <p:extLst>
      <p:ext uri="{BB962C8B-B14F-4D97-AF65-F5344CB8AC3E}">
        <p14:creationId xmlns:p14="http://schemas.microsoft.com/office/powerpoint/2010/main" val="1965042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31720"/>
            <a:ext cx="12252960" cy="9189720"/>
          </a:xfrm>
          <a:prstGeom prst="rect">
            <a:avLst/>
          </a:prstGeom>
        </p:spPr>
      </p:pic>
      <p:sp>
        <p:nvSpPr>
          <p:cNvPr id="3" name="TextBox 2"/>
          <p:cNvSpPr txBox="1"/>
          <p:nvPr/>
        </p:nvSpPr>
        <p:spPr>
          <a:xfrm>
            <a:off x="886691" y="694592"/>
            <a:ext cx="10529454" cy="4903907"/>
          </a:xfrm>
          <a:prstGeom prst="rect">
            <a:avLst/>
          </a:prstGeom>
          <a:noFill/>
        </p:spPr>
        <p:txBody>
          <a:bodyPr wrap="square" rtlCol="0">
            <a:spAutoFit/>
          </a:bodyPr>
          <a:lstStyle/>
          <a:p>
            <a:pPr>
              <a:spcAft>
                <a:spcPts val="1000"/>
              </a:spcAft>
            </a:pPr>
            <a:r>
              <a:rPr lang="en-US" sz="3000" b="1" dirty="0">
                <a:solidFill>
                  <a:srgbClr val="0070C0"/>
                </a:solidFill>
              </a:rPr>
              <a:t>Roles &amp; Responsibilities</a:t>
            </a:r>
          </a:p>
          <a:p>
            <a:pPr algn="ctr">
              <a:spcAft>
                <a:spcPts val="1000"/>
              </a:spcAft>
            </a:pPr>
            <a:r>
              <a:rPr lang="en-US" b="1" dirty="0"/>
              <a:t>Principal Investigator (PI)</a:t>
            </a:r>
          </a:p>
          <a:p>
            <a:pPr algn="ctr">
              <a:spcAft>
                <a:spcPts val="1000"/>
              </a:spcAft>
            </a:pPr>
            <a:r>
              <a:rPr lang="en-US" i="1" dirty="0"/>
              <a:t>PIs have the primary responsibility for </a:t>
            </a:r>
            <a:r>
              <a:rPr lang="en-US" i="1" dirty="0" err="1"/>
              <a:t>subrecipient</a:t>
            </a:r>
            <a:r>
              <a:rPr lang="en-US" i="1" dirty="0"/>
              <a:t> monitoring. </a:t>
            </a:r>
          </a:p>
          <a:p>
            <a:pPr marL="285750" indent="-285750">
              <a:spcAft>
                <a:spcPts val="1000"/>
              </a:spcAft>
              <a:buFont typeface="Arial" panose="020B0604020202020204" pitchFamily="34" charset="0"/>
              <a:buChar char="•"/>
            </a:pPr>
            <a:r>
              <a:rPr lang="en-US" dirty="0"/>
              <a:t>Maintain regular contact with the </a:t>
            </a:r>
            <a:r>
              <a:rPr lang="en-US" dirty="0" err="1"/>
              <a:t>subrecipient’s</a:t>
            </a:r>
            <a:r>
              <a:rPr lang="en-US" dirty="0"/>
              <a:t> PI.</a:t>
            </a:r>
          </a:p>
          <a:p>
            <a:pPr marL="285750" indent="-285750">
              <a:spcAft>
                <a:spcPts val="1000"/>
              </a:spcAft>
              <a:buFont typeface="Arial" panose="020B0604020202020204" pitchFamily="34" charset="0"/>
              <a:buChar char="•"/>
            </a:pPr>
            <a:r>
              <a:rPr lang="en-US" dirty="0"/>
              <a:t>Collect, review and retain </a:t>
            </a:r>
            <a:r>
              <a:rPr lang="en-US" dirty="0" err="1"/>
              <a:t>subrecipient’s</a:t>
            </a:r>
            <a:r>
              <a:rPr lang="en-US" dirty="0"/>
              <a:t> technical/performance reports as required by the terms of the </a:t>
            </a:r>
            <a:r>
              <a:rPr lang="en-US" dirty="0" err="1"/>
              <a:t>subaward</a:t>
            </a:r>
            <a:r>
              <a:rPr lang="en-US" dirty="0"/>
              <a:t>.</a:t>
            </a:r>
          </a:p>
          <a:p>
            <a:pPr marL="285750" indent="-285750">
              <a:spcAft>
                <a:spcPts val="1000"/>
              </a:spcAft>
              <a:buFont typeface="Arial" panose="020B0604020202020204" pitchFamily="34" charset="0"/>
              <a:buChar char="•"/>
            </a:pPr>
            <a:r>
              <a:rPr lang="en-US" dirty="0"/>
              <a:t>Verify the </a:t>
            </a:r>
            <a:r>
              <a:rPr lang="en-US" dirty="0" err="1"/>
              <a:t>subrecipient</a:t>
            </a:r>
            <a:r>
              <a:rPr lang="en-US" dirty="0"/>
              <a:t> work is conducted in a timely manner and that the results delivered are in line with the proposed statement of work.</a:t>
            </a:r>
          </a:p>
          <a:p>
            <a:pPr marL="285750" lvl="0" indent="-285750">
              <a:spcAft>
                <a:spcPts val="1000"/>
              </a:spcAft>
              <a:buFont typeface="Arial" panose="020B0604020202020204" pitchFamily="34" charset="0"/>
              <a:buChar char="•"/>
            </a:pPr>
            <a:r>
              <a:rPr lang="en-US" dirty="0"/>
              <a:t>Review and approve </a:t>
            </a:r>
            <a:r>
              <a:rPr lang="en-US" dirty="0" err="1"/>
              <a:t>subrecipient</a:t>
            </a:r>
            <a:r>
              <a:rPr lang="en-US" dirty="0"/>
              <a:t> </a:t>
            </a:r>
            <a:r>
              <a:rPr lang="en-US" dirty="0" smtClean="0"/>
              <a:t>invoices </a:t>
            </a:r>
            <a:r>
              <a:rPr lang="en-US" dirty="0"/>
              <a:t>to ensure charges are reasonable based on activities confirmed through regular contact with the </a:t>
            </a:r>
            <a:r>
              <a:rPr lang="en-US" dirty="0" err="1"/>
              <a:t>Subrecipient</a:t>
            </a:r>
            <a:r>
              <a:rPr lang="en-US" dirty="0"/>
              <a:t> </a:t>
            </a:r>
            <a:r>
              <a:rPr lang="en-US" dirty="0" smtClean="0"/>
              <a:t>PI.</a:t>
            </a:r>
            <a:endParaRPr lang="en-US" dirty="0"/>
          </a:p>
          <a:p>
            <a:pPr marL="285750" indent="-285750">
              <a:spcAft>
                <a:spcPts val="1000"/>
              </a:spcAft>
              <a:buFont typeface="Arial" panose="020B0604020202020204" pitchFamily="34" charset="0"/>
              <a:buChar char="•"/>
            </a:pPr>
            <a:r>
              <a:rPr lang="en-US" dirty="0"/>
              <a:t>Approve the final invoice only when all required reports have been obtained.</a:t>
            </a:r>
          </a:p>
          <a:p>
            <a:pPr marL="285750" indent="-285750">
              <a:spcAft>
                <a:spcPts val="1000"/>
              </a:spcAft>
              <a:buFont typeface="Arial" panose="020B0604020202020204" pitchFamily="34" charset="0"/>
              <a:buChar char="•"/>
            </a:pPr>
            <a:r>
              <a:rPr lang="en-US" dirty="0" smtClean="0"/>
              <a:t>Promptly </a:t>
            </a:r>
            <a:r>
              <a:rPr lang="en-US" dirty="0"/>
              <a:t>contact Contracts and Grants Accounting Services with concerns about </a:t>
            </a:r>
            <a:r>
              <a:rPr lang="en-US" dirty="0" err="1"/>
              <a:t>subrecipient</a:t>
            </a:r>
            <a:r>
              <a:rPr lang="en-US" dirty="0"/>
              <a:t> expenditures or DSP with any indication that the </a:t>
            </a:r>
            <a:r>
              <a:rPr lang="en-US" dirty="0" err="1"/>
              <a:t>subrecipient</a:t>
            </a:r>
            <a:r>
              <a:rPr lang="en-US" dirty="0"/>
              <a:t> is not fulfilling its obligations under the </a:t>
            </a:r>
            <a:r>
              <a:rPr lang="en-US" dirty="0" err="1"/>
              <a:t>subaward</a:t>
            </a:r>
            <a:r>
              <a:rPr lang="en-US" dirty="0"/>
              <a:t>.</a:t>
            </a:r>
            <a:endParaRPr lang="en-US" sz="3000" b="1" dirty="0">
              <a:solidFill>
                <a:srgbClr val="0070C0"/>
              </a:solidFill>
            </a:endParaRPr>
          </a:p>
        </p:txBody>
      </p:sp>
    </p:spTree>
    <p:extLst>
      <p:ext uri="{BB962C8B-B14F-4D97-AF65-F5344CB8AC3E}">
        <p14:creationId xmlns:p14="http://schemas.microsoft.com/office/powerpoint/2010/main" val="66619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858982" y="694595"/>
            <a:ext cx="10571018" cy="4626908"/>
          </a:xfrm>
          <a:prstGeom prst="rect">
            <a:avLst/>
          </a:prstGeom>
          <a:noFill/>
        </p:spPr>
        <p:txBody>
          <a:bodyPr wrap="square" rtlCol="0">
            <a:spAutoFit/>
          </a:bodyPr>
          <a:lstStyle/>
          <a:p>
            <a:pPr>
              <a:spcAft>
                <a:spcPts val="1000"/>
              </a:spcAft>
            </a:pPr>
            <a:r>
              <a:rPr lang="en-US" sz="3000" b="1" dirty="0">
                <a:solidFill>
                  <a:srgbClr val="0070C0"/>
                </a:solidFill>
              </a:rPr>
              <a:t>Roles &amp; Responsibilities</a:t>
            </a:r>
          </a:p>
          <a:p>
            <a:pPr algn="ctr">
              <a:spcAft>
                <a:spcPts val="1000"/>
              </a:spcAft>
            </a:pPr>
            <a:r>
              <a:rPr lang="en-US" b="1" dirty="0"/>
              <a:t>Department Fiscal/Grant Administrators</a:t>
            </a:r>
          </a:p>
          <a:p>
            <a:pPr>
              <a:spcAft>
                <a:spcPts val="1000"/>
              </a:spcAft>
            </a:pPr>
            <a:r>
              <a:rPr lang="en-US" dirty="0"/>
              <a:t>The level of involvement of Department fiscal or grant staff support varies, however it should be clearly defined at the local level and include the following:</a:t>
            </a:r>
          </a:p>
          <a:p>
            <a:pPr marL="285750" indent="-285750">
              <a:spcAft>
                <a:spcPts val="1000"/>
              </a:spcAft>
              <a:buFont typeface="Arial" panose="020B0604020202020204" pitchFamily="34" charset="0"/>
              <a:buChar char="•"/>
            </a:pPr>
            <a:r>
              <a:rPr lang="en-US" dirty="0"/>
              <a:t>Act as liaison between PIs and DSP/C&amp;G.</a:t>
            </a:r>
          </a:p>
          <a:p>
            <a:pPr marL="285750" indent="-285750">
              <a:spcAft>
                <a:spcPts val="1000"/>
              </a:spcAft>
              <a:buFont typeface="Arial" panose="020B0604020202020204" pitchFamily="34" charset="0"/>
              <a:buChar char="•"/>
            </a:pPr>
            <a:r>
              <a:rPr lang="en-US" dirty="0"/>
              <a:t>Prepare/gather all documentation for outgoing </a:t>
            </a:r>
            <a:r>
              <a:rPr lang="en-US" dirty="0" err="1"/>
              <a:t>subawards</a:t>
            </a:r>
            <a:r>
              <a:rPr lang="en-US" dirty="0"/>
              <a:t> and send to DSP.</a:t>
            </a:r>
          </a:p>
          <a:p>
            <a:pPr marL="285750" indent="-285750">
              <a:spcAft>
                <a:spcPts val="1000"/>
              </a:spcAft>
              <a:buFont typeface="Arial" panose="020B0604020202020204" pitchFamily="34" charset="0"/>
              <a:buChar char="•"/>
            </a:pPr>
            <a:r>
              <a:rPr lang="en-US" dirty="0"/>
              <a:t>Assist PIs in their </a:t>
            </a:r>
            <a:r>
              <a:rPr lang="en-US" dirty="0" err="1"/>
              <a:t>subrecipient</a:t>
            </a:r>
            <a:r>
              <a:rPr lang="en-US" dirty="0"/>
              <a:t> monitoring responsibilities.</a:t>
            </a:r>
          </a:p>
          <a:p>
            <a:pPr marL="285750" indent="-285750">
              <a:spcAft>
                <a:spcPts val="1000"/>
              </a:spcAft>
              <a:buFont typeface="Arial" panose="020B0604020202020204" pitchFamily="34" charset="0"/>
              <a:buChar char="•"/>
            </a:pPr>
            <a:r>
              <a:rPr lang="en-US" dirty="0"/>
              <a:t>Assist in the review of </a:t>
            </a:r>
            <a:r>
              <a:rPr lang="en-US" dirty="0" err="1"/>
              <a:t>subrecipient</a:t>
            </a:r>
            <a:r>
              <a:rPr lang="en-US" dirty="0"/>
              <a:t> invoices </a:t>
            </a:r>
          </a:p>
          <a:p>
            <a:pPr marL="285750" indent="-285750">
              <a:spcAft>
                <a:spcPts val="1000"/>
              </a:spcAft>
              <a:buFont typeface="Arial" panose="020B0604020202020204" pitchFamily="34" charset="0"/>
              <a:buChar char="•"/>
            </a:pPr>
            <a:r>
              <a:rPr lang="en-US" dirty="0"/>
              <a:t>Ensure </a:t>
            </a:r>
            <a:r>
              <a:rPr lang="en-US" dirty="0" err="1"/>
              <a:t>subrecipient</a:t>
            </a:r>
            <a:r>
              <a:rPr lang="en-US" dirty="0"/>
              <a:t> invoices are approved by the PI and returned to Contracts and Grants Accounting Services on a timely basis.</a:t>
            </a:r>
          </a:p>
          <a:p>
            <a:pPr marL="285750" indent="-285750">
              <a:spcAft>
                <a:spcPts val="1000"/>
              </a:spcAft>
              <a:buFont typeface="Arial" panose="020B0604020202020204" pitchFamily="34" charset="0"/>
              <a:buChar char="•"/>
            </a:pPr>
            <a:r>
              <a:rPr lang="en-US" dirty="0"/>
              <a:t>Request clarification from the </a:t>
            </a:r>
            <a:r>
              <a:rPr lang="en-US" dirty="0" err="1"/>
              <a:t>subrecipient</a:t>
            </a:r>
            <a:r>
              <a:rPr lang="en-US" dirty="0"/>
              <a:t> regarding any unusual or excessive charges invoiced by the </a:t>
            </a:r>
            <a:r>
              <a:rPr lang="en-US" dirty="0" err="1"/>
              <a:t>subrecipient</a:t>
            </a:r>
            <a:r>
              <a:rPr lang="en-US" dirty="0"/>
              <a:t>.</a:t>
            </a:r>
          </a:p>
        </p:txBody>
      </p:sp>
    </p:spTree>
    <p:extLst>
      <p:ext uri="{BB962C8B-B14F-4D97-AF65-F5344CB8AC3E}">
        <p14:creationId xmlns:p14="http://schemas.microsoft.com/office/powerpoint/2010/main" val="253063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3" name="TextBox 2"/>
          <p:cNvSpPr txBox="1"/>
          <p:nvPr/>
        </p:nvSpPr>
        <p:spPr>
          <a:xfrm>
            <a:off x="845126" y="694592"/>
            <a:ext cx="10626437" cy="3688189"/>
          </a:xfrm>
          <a:prstGeom prst="rect">
            <a:avLst/>
          </a:prstGeom>
          <a:noFill/>
        </p:spPr>
        <p:txBody>
          <a:bodyPr wrap="square" rtlCol="0">
            <a:spAutoFit/>
          </a:bodyPr>
          <a:lstStyle/>
          <a:p>
            <a:pPr>
              <a:spcAft>
                <a:spcPts val="1000"/>
              </a:spcAft>
            </a:pPr>
            <a:r>
              <a:rPr lang="en-US" sz="3000" b="1" dirty="0">
                <a:solidFill>
                  <a:srgbClr val="0070C0"/>
                </a:solidFill>
              </a:rPr>
              <a:t>Roles &amp; Responsibilities</a:t>
            </a:r>
          </a:p>
          <a:p>
            <a:pPr algn="ctr">
              <a:spcAft>
                <a:spcPts val="1000"/>
              </a:spcAft>
            </a:pPr>
            <a:r>
              <a:rPr lang="en-US" b="1" dirty="0"/>
              <a:t>Contracts and Grants Accounting Services</a:t>
            </a:r>
          </a:p>
          <a:p>
            <a:pPr marL="285750" indent="-285750">
              <a:spcAft>
                <a:spcPts val="1000"/>
              </a:spcAft>
              <a:buFont typeface="Arial" panose="020B0604020202020204" pitchFamily="34" charset="0"/>
              <a:buChar char="•"/>
            </a:pPr>
            <a:r>
              <a:rPr lang="en-US" dirty="0"/>
              <a:t>Receives invoices for payment from </a:t>
            </a:r>
            <a:r>
              <a:rPr lang="en-US" dirty="0" err="1"/>
              <a:t>Subrecipients</a:t>
            </a:r>
            <a:r>
              <a:rPr lang="en-US" dirty="0"/>
              <a:t>.</a:t>
            </a:r>
          </a:p>
          <a:p>
            <a:pPr marL="285750" indent="-285750">
              <a:spcAft>
                <a:spcPts val="1000"/>
              </a:spcAft>
              <a:buFont typeface="Arial" panose="020B0604020202020204" pitchFamily="34" charset="0"/>
              <a:buChar char="•"/>
            </a:pPr>
            <a:r>
              <a:rPr lang="en-US" dirty="0"/>
              <a:t>Issues and collects PIs approval to pay invoice using the </a:t>
            </a:r>
            <a:r>
              <a:rPr lang="en-US" dirty="0" err="1"/>
              <a:t>subrecipient</a:t>
            </a:r>
            <a:r>
              <a:rPr lang="en-US" dirty="0"/>
              <a:t> payment certification form.</a:t>
            </a:r>
          </a:p>
          <a:p>
            <a:pPr marL="285750" indent="-285750">
              <a:spcAft>
                <a:spcPts val="1000"/>
              </a:spcAft>
              <a:buFont typeface="Arial" panose="020B0604020202020204" pitchFamily="34" charset="0"/>
              <a:buChar char="•"/>
            </a:pPr>
            <a:r>
              <a:rPr lang="en-US" dirty="0"/>
              <a:t>Assists in the reviews of invoices prior to payment to ensure that all invoices are consistent, with </a:t>
            </a:r>
            <a:r>
              <a:rPr lang="en-US" dirty="0" err="1"/>
              <a:t>subaward</a:t>
            </a:r>
            <a:r>
              <a:rPr lang="en-US" dirty="0"/>
              <a:t> requirements, costs are within the project period, review invoices for unallowable costs and other inconsistencies; and ensure cumulative amount of the invoice does not exceed the total amount of the </a:t>
            </a:r>
            <a:r>
              <a:rPr lang="en-US" dirty="0" err="1"/>
              <a:t>subaward</a:t>
            </a:r>
            <a:r>
              <a:rPr lang="en-US" dirty="0"/>
              <a:t>.</a:t>
            </a:r>
          </a:p>
          <a:p>
            <a:pPr marL="285750" indent="-285750">
              <a:spcAft>
                <a:spcPts val="1000"/>
              </a:spcAft>
              <a:buFont typeface="Arial" panose="020B0604020202020204" pitchFamily="34" charset="0"/>
              <a:buChar char="•"/>
            </a:pPr>
            <a:r>
              <a:rPr lang="en-US" dirty="0"/>
              <a:t>Provides assistance to PIs and Department staff in the event budgetary/financial issues that may arise during the period of performance.</a:t>
            </a:r>
          </a:p>
        </p:txBody>
      </p:sp>
    </p:spTree>
    <p:extLst>
      <p:ext uri="{BB962C8B-B14F-4D97-AF65-F5344CB8AC3E}">
        <p14:creationId xmlns:p14="http://schemas.microsoft.com/office/powerpoint/2010/main" val="163361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2" name="TextBox 1"/>
          <p:cNvSpPr txBox="1"/>
          <p:nvPr/>
        </p:nvSpPr>
        <p:spPr>
          <a:xfrm>
            <a:off x="900545" y="694592"/>
            <a:ext cx="10349346" cy="4452501"/>
          </a:xfrm>
          <a:prstGeom prst="rect">
            <a:avLst/>
          </a:prstGeom>
          <a:noFill/>
        </p:spPr>
        <p:txBody>
          <a:bodyPr wrap="square" rtlCol="0">
            <a:spAutoFit/>
          </a:bodyPr>
          <a:lstStyle/>
          <a:p>
            <a:pPr>
              <a:spcAft>
                <a:spcPts val="1000"/>
              </a:spcAft>
            </a:pPr>
            <a:r>
              <a:rPr lang="en-US" sz="3000" b="1" dirty="0">
                <a:solidFill>
                  <a:srgbClr val="0070C0"/>
                </a:solidFill>
              </a:rPr>
              <a:t>Important to remember…</a:t>
            </a:r>
          </a:p>
          <a:p>
            <a:pPr>
              <a:spcAft>
                <a:spcPts val="1000"/>
              </a:spcAft>
            </a:pPr>
            <a:r>
              <a:rPr lang="en-US" sz="2000" b="1" dirty="0"/>
              <a:t>UF, when awarding </a:t>
            </a:r>
            <a:r>
              <a:rPr lang="en-US" sz="2000" b="1" dirty="0" err="1"/>
              <a:t>subawards</a:t>
            </a:r>
            <a:r>
              <a:rPr lang="en-US" sz="2000" b="1" dirty="0"/>
              <a:t>, is responsible:</a:t>
            </a:r>
          </a:p>
          <a:p>
            <a:pPr marL="342900" indent="-342900">
              <a:buFont typeface="Wingdings" panose="05000000000000000000" pitchFamily="2" charset="2"/>
              <a:buChar char="§"/>
            </a:pPr>
            <a:r>
              <a:rPr lang="en-US" sz="2000" dirty="0" smtClean="0"/>
              <a:t>For </a:t>
            </a:r>
            <a:r>
              <a:rPr lang="en-US" sz="2000" dirty="0"/>
              <a:t>due diligence</a:t>
            </a:r>
          </a:p>
          <a:p>
            <a:pPr marL="685800" indent="-342900">
              <a:buFont typeface="Arial" panose="020B0604020202020204" pitchFamily="34" charset="0"/>
              <a:buChar char="•"/>
            </a:pPr>
            <a:r>
              <a:rPr lang="en-US" sz="2000" dirty="0"/>
              <a:t>Ensuring financial adequacy of the </a:t>
            </a:r>
            <a:r>
              <a:rPr lang="en-US" sz="2000" dirty="0" err="1"/>
              <a:t>subrecipient</a:t>
            </a:r>
            <a:endParaRPr lang="en-US" sz="2000" dirty="0"/>
          </a:p>
          <a:p>
            <a:pPr marL="685800" indent="-342900">
              <a:buFont typeface="Arial" panose="020B0604020202020204" pitchFamily="34" charset="0"/>
              <a:buChar char="•"/>
            </a:pPr>
            <a:r>
              <a:rPr lang="en-US" sz="2000" dirty="0"/>
              <a:t>Verifying the </a:t>
            </a:r>
            <a:r>
              <a:rPr lang="en-US" sz="2000" dirty="0" err="1"/>
              <a:t>subrecipient</a:t>
            </a:r>
            <a:r>
              <a:rPr lang="en-US" sz="2000" dirty="0"/>
              <a:t> is not debarred or suspended</a:t>
            </a:r>
          </a:p>
          <a:p>
            <a:pPr marL="685800" indent="-342900">
              <a:spcAft>
                <a:spcPts val="1000"/>
              </a:spcAft>
              <a:buFont typeface="Arial" panose="020B0604020202020204" pitchFamily="34" charset="0"/>
              <a:buChar char="•"/>
            </a:pPr>
            <a:r>
              <a:rPr lang="en-US" sz="2000" dirty="0"/>
              <a:t>Making a risk determination</a:t>
            </a:r>
          </a:p>
          <a:p>
            <a:pPr marL="342900" indent="-342900">
              <a:buFont typeface="Wingdings" panose="05000000000000000000" pitchFamily="2" charset="2"/>
              <a:buChar char="§"/>
            </a:pPr>
            <a:r>
              <a:rPr lang="en-US" sz="2000" dirty="0"/>
              <a:t>Ensuring that funds are spent for authorized purposes in compliance with laws, regulations and provisions of the prime.</a:t>
            </a:r>
          </a:p>
          <a:p>
            <a:pPr marL="685800" indent="-342900">
              <a:spcAft>
                <a:spcPts val="1000"/>
              </a:spcAft>
              <a:buFont typeface="Arial" panose="020B0604020202020204" pitchFamily="34" charset="0"/>
              <a:buChar char="•"/>
            </a:pPr>
            <a:r>
              <a:rPr lang="en-US" sz="2000" b="1" dirty="0"/>
              <a:t>Award terms and conditions from the Prime flow down to the </a:t>
            </a:r>
            <a:r>
              <a:rPr lang="en-US" sz="2000" b="1" dirty="0" err="1"/>
              <a:t>subaward</a:t>
            </a:r>
            <a:r>
              <a:rPr lang="en-US" sz="2000" b="1" dirty="0"/>
              <a:t>.</a:t>
            </a:r>
            <a:endParaRPr lang="en-US" sz="2000" dirty="0"/>
          </a:p>
          <a:p>
            <a:pPr marL="342900" indent="-342900">
              <a:buFont typeface="Wingdings" panose="05000000000000000000" pitchFamily="2" charset="2"/>
              <a:buChar char="§"/>
            </a:pPr>
            <a:r>
              <a:rPr lang="en-US" sz="2000" dirty="0"/>
              <a:t>Ensuring that performance goals (statement of work) are achieved. If we are paying them, they must deliver.</a:t>
            </a:r>
          </a:p>
          <a:p>
            <a:endParaRPr lang="en-US" sz="2000" dirty="0"/>
          </a:p>
        </p:txBody>
      </p:sp>
    </p:spTree>
    <p:extLst>
      <p:ext uri="{BB962C8B-B14F-4D97-AF65-F5344CB8AC3E}">
        <p14:creationId xmlns:p14="http://schemas.microsoft.com/office/powerpoint/2010/main" val="1136546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andedPowerpoint_11_16_4-3Slide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331720"/>
            <a:ext cx="12252960" cy="9189720"/>
          </a:xfrm>
          <a:prstGeom prst="rect">
            <a:avLst/>
          </a:prstGeom>
        </p:spPr>
      </p:pic>
      <p:sp>
        <p:nvSpPr>
          <p:cNvPr id="2" name="TextBox 1"/>
          <p:cNvSpPr txBox="1"/>
          <p:nvPr/>
        </p:nvSpPr>
        <p:spPr>
          <a:xfrm>
            <a:off x="969817" y="694592"/>
            <a:ext cx="10141527" cy="3503523"/>
          </a:xfrm>
          <a:prstGeom prst="rect">
            <a:avLst/>
          </a:prstGeom>
          <a:noFill/>
        </p:spPr>
        <p:txBody>
          <a:bodyPr wrap="square" rtlCol="0">
            <a:spAutoFit/>
          </a:bodyPr>
          <a:lstStyle/>
          <a:p>
            <a:pPr>
              <a:spcAft>
                <a:spcPts val="1000"/>
              </a:spcAft>
            </a:pPr>
            <a:r>
              <a:rPr lang="en-US" sz="2000" b="1" dirty="0"/>
              <a:t>Working with International </a:t>
            </a:r>
            <a:r>
              <a:rPr lang="en-US" sz="2000" b="1" dirty="0" err="1"/>
              <a:t>Subrecipients</a:t>
            </a:r>
            <a:r>
              <a:rPr lang="en-US" sz="2000" b="1" dirty="0"/>
              <a:t> and Small Organizations</a:t>
            </a:r>
          </a:p>
          <a:p>
            <a:pPr>
              <a:spcAft>
                <a:spcPts val="1000"/>
              </a:spcAft>
            </a:pPr>
            <a:r>
              <a:rPr lang="en-US" sz="2000" dirty="0"/>
              <a:t>Many international </a:t>
            </a:r>
            <a:r>
              <a:rPr lang="en-US" sz="2000" dirty="0" err="1"/>
              <a:t>subrecipients</a:t>
            </a:r>
            <a:r>
              <a:rPr lang="en-US" sz="2000" dirty="0"/>
              <a:t> or small organizations may not be familiar with requirements under federal awards such as obtaining a DUNS number and registering in the federal System for Award Management (SAM). </a:t>
            </a:r>
          </a:p>
          <a:p>
            <a:pPr>
              <a:spcAft>
                <a:spcPts val="1000"/>
              </a:spcAft>
            </a:pPr>
            <a:r>
              <a:rPr lang="en-US" sz="2000" b="1" i="1" dirty="0"/>
              <a:t>2 CFR 200 (Uniform Guidance, specifically Appendix I) requires that all recipients are registered in SAM.gov before funds can be released.</a:t>
            </a:r>
          </a:p>
          <a:p>
            <a:pPr>
              <a:spcAft>
                <a:spcPts val="1000"/>
              </a:spcAft>
            </a:pPr>
            <a:endParaRPr lang="en-US" sz="2000" b="1" i="1" dirty="0"/>
          </a:p>
          <a:p>
            <a:pPr>
              <a:spcAft>
                <a:spcPts val="1000"/>
              </a:spcAft>
            </a:pPr>
            <a:r>
              <a:rPr lang="en-US" sz="2000" dirty="0"/>
              <a:t>They most likely will not be aware of the Uniform Guidance and federal cost principles.</a:t>
            </a:r>
          </a:p>
          <a:p>
            <a:pPr>
              <a:spcAft>
                <a:spcPts val="1000"/>
              </a:spcAft>
            </a:pPr>
            <a:endParaRPr lang="en-US" sz="2000" dirty="0"/>
          </a:p>
        </p:txBody>
      </p:sp>
    </p:spTree>
    <p:extLst>
      <p:ext uri="{BB962C8B-B14F-4D97-AF65-F5344CB8AC3E}">
        <p14:creationId xmlns:p14="http://schemas.microsoft.com/office/powerpoint/2010/main" val="1061523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365</TotalTime>
  <Words>2325</Words>
  <Application>Microsoft Office PowerPoint</Application>
  <PresentationFormat>Custom</PresentationFormat>
  <Paragraphs>290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Elecia</dc:creator>
  <cp:lastModifiedBy>Forrest,Barry</cp:lastModifiedBy>
  <cp:revision>62</cp:revision>
  <cp:lastPrinted>2017-09-21T12:06:43Z</cp:lastPrinted>
  <dcterms:created xsi:type="dcterms:W3CDTF">2016-11-23T15:52:20Z</dcterms:created>
  <dcterms:modified xsi:type="dcterms:W3CDTF">2017-09-21T17:08:12Z</dcterms:modified>
</cp:coreProperties>
</file>