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8" r:id="rId3"/>
    <p:sldId id="259" r:id="rId4"/>
    <p:sldId id="260" r:id="rId5"/>
    <p:sldId id="278" r:id="rId6"/>
    <p:sldId id="276" r:id="rId7"/>
    <p:sldId id="262" r:id="rId8"/>
    <p:sldId id="265" r:id="rId9"/>
    <p:sldId id="267" r:id="rId10"/>
    <p:sldId id="277" r:id="rId11"/>
    <p:sldId id="273" r:id="rId12"/>
    <p:sldId id="274" r:id="rId1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 autoAdjust="0"/>
    <p:restoredTop sz="86000" autoAdjust="0"/>
  </p:normalViewPr>
  <p:slideViewPr>
    <p:cSldViewPr snapToGrid="0">
      <p:cViewPr varScale="1">
        <p:scale>
          <a:sx n="115" d="100"/>
          <a:sy n="115" d="100"/>
        </p:scale>
        <p:origin x="-26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EB6C19F1-0D6D-43BC-9217-E5CE3350E3BA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9198D4C3-2D70-43D1-B9E6-D539C4DC8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649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66A09E39-988D-46F1-B96A-20DC974AD974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F3ECE7E-9995-4C9F-92B9-D77420654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92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A0384-FC27-4AAE-BE65-83C85E0819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4369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A0384-FC27-4AAE-BE65-83C85E08198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1379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A0384-FC27-4AAE-BE65-83C85E08198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4949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A0384-FC27-4AAE-BE65-83C85E08198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55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A0384-FC27-4AAE-BE65-83C85E0819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3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A0384-FC27-4AAE-BE65-83C85E08198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745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A0384-FC27-4AAE-BE65-83C85E08198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4055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A0384-FC27-4AAE-BE65-83C85E08198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932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A0384-FC27-4AAE-BE65-83C85E08198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185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A0384-FC27-4AAE-BE65-83C85E08198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9495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A0384-FC27-4AAE-BE65-83C85E08198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0529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A0384-FC27-4AAE-BE65-83C85E08198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755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8971C-F506-4687-9041-BBD58720000C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C1B1C-4C0D-45BE-B24C-E9B3CA89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039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8971C-F506-4687-9041-BBD58720000C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C1B1C-4C0D-45BE-B24C-E9B3CA89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723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8971C-F506-4687-9041-BBD58720000C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C1B1C-4C0D-45BE-B24C-E9B3CA89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67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8971C-F506-4687-9041-BBD58720000C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C1B1C-4C0D-45BE-B24C-E9B3CA89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960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8971C-F506-4687-9041-BBD58720000C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C1B1C-4C0D-45BE-B24C-E9B3CA89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306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8971C-F506-4687-9041-BBD58720000C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C1B1C-4C0D-45BE-B24C-E9B3CA89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600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8971C-F506-4687-9041-BBD58720000C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C1B1C-4C0D-45BE-B24C-E9B3CA89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762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8971C-F506-4687-9041-BBD58720000C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C1B1C-4C0D-45BE-B24C-E9B3CA89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275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8971C-F506-4687-9041-BBD58720000C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C1B1C-4C0D-45BE-B24C-E9B3CA89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143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8971C-F506-4687-9041-BBD58720000C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C1B1C-4C0D-45BE-B24C-E9B3CA89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56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8971C-F506-4687-9041-BBD58720000C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C1B1C-4C0D-45BE-B24C-E9B3CA89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768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8971C-F506-4687-9041-BBD58720000C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C1B1C-4C0D-45BE-B24C-E9B3CA89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95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ufawards@ufl.edu" TargetMode="External"/><Relationship Id="rId5" Type="http://schemas.openxmlformats.org/officeDocument/2006/relationships/hyperlink" Target="https://research.ufl.edu/dsp/award-management/fiscal-management/temporary-release-of-funds.html" TargetMode="External"/><Relationship Id="rId4" Type="http://schemas.openxmlformats.org/officeDocument/2006/relationships/hyperlink" Target="https://learn-and-grow.hr.ufl.edu/toolkits-resource-center/financial-toolkits/grants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earn-and-grow.hr.ufl.edu/toolkits-resource-center/financial-toolkits/grants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my.research.ufl.edu/DivisionofSponsoredPrograms.aspx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edPowerpoint_11_16_16-9Slides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7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69CF862-F304-4448-8A33-34C5B33103A3}"/>
              </a:ext>
            </a:extLst>
          </p:cNvPr>
          <p:cNvSpPr txBox="1"/>
          <p:nvPr/>
        </p:nvSpPr>
        <p:spPr>
          <a:xfrm>
            <a:off x="304799" y="2355086"/>
            <a:ext cx="11596255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i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Temporary (TEMP) Projects</a:t>
            </a:r>
          </a:p>
          <a:p>
            <a:pPr algn="ctr"/>
            <a:endParaRPr lang="en-US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61264" y="4198665"/>
            <a:ext cx="88951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Joshua Pesch, Sponsored Programs Manager</a:t>
            </a:r>
          </a:p>
          <a:p>
            <a:pPr algn="ctr"/>
            <a:r>
              <a:rPr lang="en-US" sz="2800" i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Division of Sponsored </a:t>
            </a:r>
            <a:r>
              <a:rPr lang="en-US" sz="2800" i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Programs</a:t>
            </a:r>
            <a:endParaRPr lang="en-US" sz="2800" i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5157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edPowerpoint_11_16_16-9Slides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004" y="-26670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69CF862-F304-4448-8A33-34C5B33103A3}"/>
              </a:ext>
            </a:extLst>
          </p:cNvPr>
          <p:cNvSpPr txBox="1"/>
          <p:nvPr/>
        </p:nvSpPr>
        <p:spPr>
          <a:xfrm>
            <a:off x="460741" y="363325"/>
            <a:ext cx="11596255" cy="6971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Important!</a:t>
            </a:r>
            <a:endParaRPr lang="en-US" sz="2800" dirty="0" smtClean="0"/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It is always up to the Unit to decide if a TEMP is warranted</a:t>
            </a:r>
          </a:p>
          <a:p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Before requesting a TEMP, consider any sponsor rules or restrictions that would negatively impact setup, such as FDACS agreements</a:t>
            </a:r>
          </a:p>
          <a:p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DSP </a:t>
            </a:r>
            <a:r>
              <a:rPr lang="en-US" sz="2800" dirty="0"/>
              <a:t>does not decide who qualifies for a TEMP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DSP does not approve TEMP </a:t>
            </a:r>
            <a:r>
              <a:rPr lang="en-US" sz="2800" dirty="0" smtClean="0"/>
              <a:t>requests (the Unit Fiscal Authority does)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endParaRPr lang="en-US" sz="2800" dirty="0" smtClean="0"/>
          </a:p>
          <a:p>
            <a:endParaRPr lang="en-US" sz="4800" i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34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edPowerpoint_11_16_16-9Slides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004" y="-26670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69CF862-F304-4448-8A33-34C5B33103A3}"/>
              </a:ext>
            </a:extLst>
          </p:cNvPr>
          <p:cNvSpPr txBox="1"/>
          <p:nvPr/>
        </p:nvSpPr>
        <p:spPr>
          <a:xfrm>
            <a:off x="460741" y="363325"/>
            <a:ext cx="11596255" cy="6170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 Additional Help?</a:t>
            </a:r>
          </a:p>
          <a:p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UF Financial Toolkits:</a:t>
            </a:r>
          </a:p>
          <a:p>
            <a:r>
              <a:rPr lang="en-US" sz="2000" dirty="0">
                <a:hlinkClick r:id="rId4"/>
              </a:rPr>
              <a:t>https://learn-and-grow.hr.ufl.edu/toolkits-resource-center/financial-toolkits/grants</a:t>
            </a:r>
            <a:r>
              <a:rPr lang="en-US" sz="2000" dirty="0" smtClean="0">
                <a:hlinkClick r:id="rId4"/>
              </a:rPr>
              <a:t>/</a:t>
            </a:r>
            <a:endParaRPr lang="en-US" sz="2000" dirty="0" smtClean="0"/>
          </a:p>
          <a:p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DSP Website</a:t>
            </a:r>
          </a:p>
          <a:p>
            <a:r>
              <a:rPr lang="en-US" sz="2000" dirty="0">
                <a:hlinkClick r:id="rId5"/>
              </a:rPr>
              <a:t>https://</a:t>
            </a:r>
            <a:r>
              <a:rPr lang="en-US" sz="2000" dirty="0" smtClean="0">
                <a:hlinkClick r:id="rId5"/>
              </a:rPr>
              <a:t>research.ufl.edu/dsp/award-management/fiscal-management/temporary-release-of-funds.html</a:t>
            </a:r>
            <a:endParaRPr lang="en-US" sz="2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UF Awards </a:t>
            </a:r>
          </a:p>
          <a:p>
            <a:r>
              <a:rPr lang="en-US" sz="2000" dirty="0" smtClean="0">
                <a:hlinkClick r:id="rId6"/>
              </a:rPr>
              <a:t>ufawards@ufl.edu</a:t>
            </a:r>
            <a:endParaRPr lang="en-US" sz="2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DSP owner assigned to Award / Award Modification</a:t>
            </a:r>
          </a:p>
          <a:p>
            <a:endParaRPr lang="en-US" sz="2800" dirty="0" smtClean="0"/>
          </a:p>
          <a:p>
            <a:r>
              <a:rPr lang="en-US" sz="2800" dirty="0" smtClean="0"/>
              <a:t>    </a:t>
            </a:r>
          </a:p>
          <a:p>
            <a:endParaRPr lang="en-US" sz="4800" i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73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edPowerpoint_11_16_16-9Slides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004" y="-26670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69CF862-F304-4448-8A33-34C5B33103A3}"/>
              </a:ext>
            </a:extLst>
          </p:cNvPr>
          <p:cNvSpPr txBox="1"/>
          <p:nvPr/>
        </p:nvSpPr>
        <p:spPr>
          <a:xfrm>
            <a:off x="460741" y="363325"/>
            <a:ext cx="11596255" cy="7402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Special thanks</a:t>
            </a:r>
          </a:p>
          <a:p>
            <a:endParaRPr lang="en-US" sz="2800" dirty="0" smtClean="0"/>
          </a:p>
          <a:p>
            <a:r>
              <a:rPr lang="en-US" sz="2800" dirty="0" smtClean="0"/>
              <a:t>Daniel Bonilla</a:t>
            </a:r>
          </a:p>
          <a:p>
            <a:r>
              <a:rPr lang="en-US" sz="2800" dirty="0" err="1" smtClean="0"/>
              <a:t>LaNeshia</a:t>
            </a:r>
            <a:r>
              <a:rPr lang="en-US" sz="2800" dirty="0" smtClean="0"/>
              <a:t> Chaney</a:t>
            </a:r>
          </a:p>
          <a:p>
            <a:r>
              <a:rPr lang="en-US" sz="2800" dirty="0" smtClean="0"/>
              <a:t>Devin Dissell</a:t>
            </a:r>
          </a:p>
          <a:p>
            <a:r>
              <a:rPr lang="en-US" sz="2800" dirty="0" smtClean="0"/>
              <a:t>Kevin Gates</a:t>
            </a:r>
          </a:p>
          <a:p>
            <a:r>
              <a:rPr lang="en-US" sz="2800" dirty="0" smtClean="0"/>
              <a:t>Chris Hackett</a:t>
            </a:r>
          </a:p>
          <a:p>
            <a:r>
              <a:rPr lang="en-US" sz="2800" dirty="0" smtClean="0"/>
              <a:t>Lindsey Jones</a:t>
            </a:r>
          </a:p>
          <a:p>
            <a:r>
              <a:rPr lang="en-US" sz="2800" dirty="0" smtClean="0"/>
              <a:t>Irina </a:t>
            </a:r>
            <a:r>
              <a:rPr lang="en-US" sz="2800" dirty="0" err="1" smtClean="0"/>
              <a:t>Maslova</a:t>
            </a:r>
            <a:endParaRPr lang="en-US" sz="2800" dirty="0" smtClean="0"/>
          </a:p>
          <a:p>
            <a:r>
              <a:rPr lang="en-US" sz="2800" dirty="0" smtClean="0"/>
              <a:t>Stacey </a:t>
            </a:r>
            <a:r>
              <a:rPr lang="en-US" sz="2800" dirty="0" err="1" smtClean="0"/>
              <a:t>Sandrey</a:t>
            </a:r>
            <a:endParaRPr lang="en-US" sz="2800" dirty="0" smtClean="0"/>
          </a:p>
          <a:p>
            <a:r>
              <a:rPr lang="en-US" sz="2800" dirty="0" smtClean="0"/>
              <a:t>Debbie Thigpen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r>
              <a:rPr lang="en-US" sz="2800" dirty="0" smtClean="0"/>
              <a:t>    </a:t>
            </a:r>
          </a:p>
          <a:p>
            <a:endParaRPr lang="en-US" sz="4800" i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Picture Placeholder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6" r="3966"/>
          <a:stretch>
            <a:fillRect/>
          </a:stretch>
        </p:blipFill>
        <p:spPr>
          <a:xfrm>
            <a:off x="6076949" y="144160"/>
            <a:ext cx="4540023" cy="5044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53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edPowerpoint_11_16_16-9Slides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7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69CF862-F304-4448-8A33-34C5B33103A3}"/>
              </a:ext>
            </a:extLst>
          </p:cNvPr>
          <p:cNvSpPr txBox="1"/>
          <p:nvPr/>
        </p:nvSpPr>
        <p:spPr>
          <a:xfrm>
            <a:off x="595745" y="590016"/>
            <a:ext cx="11596255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Objectives</a:t>
            </a:r>
          </a:p>
          <a:p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Define a TEMP project</a:t>
            </a:r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Determine when a TEMP can be requested</a:t>
            </a:r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Identify where campus can go for additional support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1151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edPowerpoint_11_16_16-9Slides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7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69CF862-F304-4448-8A33-34C5B33103A3}"/>
              </a:ext>
            </a:extLst>
          </p:cNvPr>
          <p:cNvSpPr txBox="1"/>
          <p:nvPr/>
        </p:nvSpPr>
        <p:spPr>
          <a:xfrm>
            <a:off x="415540" y="596673"/>
            <a:ext cx="11596255" cy="5801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a TEMP?</a:t>
            </a:r>
          </a:p>
          <a:p>
            <a:pPr algn="ctr"/>
            <a:endParaRPr lang="en-US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A new project setup prior to the release of funds</a:t>
            </a:r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Can be requested under a brand new award or an active award (such as a new project for the upcoming budget period)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A temporary project is not limited to a specific amount of time or budget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The Unit Fiscal Authority (UFA), in consultation with the department, determines how much budget will be released and for how long the funds will be available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5955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edPowerpoint_11_16_16-9Slides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7" y="116378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69CF862-F304-4448-8A33-34C5B33103A3}"/>
              </a:ext>
            </a:extLst>
          </p:cNvPr>
          <p:cNvSpPr txBox="1"/>
          <p:nvPr/>
        </p:nvSpPr>
        <p:spPr>
          <a:xfrm>
            <a:off x="460741" y="363325"/>
            <a:ext cx="11596255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I need to request a TEMP? </a:t>
            </a:r>
          </a:p>
          <a:p>
            <a:pPr algn="ctr"/>
            <a:endParaRPr lang="en-US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702627" y="1677510"/>
            <a:ext cx="4800600" cy="908566"/>
            <a:chOff x="0" y="290447"/>
            <a:chExt cx="4800600" cy="1177154"/>
          </a:xfrm>
        </p:grpSpPr>
        <p:sp>
          <p:nvSpPr>
            <p:cNvPr id="22" name="Rectangle 21" title="Step 1 task"/>
            <p:cNvSpPr/>
            <p:nvPr/>
          </p:nvSpPr>
          <p:spPr>
            <a:xfrm>
              <a:off x="0" y="290447"/>
              <a:ext cx="4800600" cy="1048950"/>
            </a:xfrm>
            <a:prstGeom prst="rect">
              <a:avLst/>
            </a:prstGeom>
          </p:spPr>
          <p:style>
            <a:lnRef idx="2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TextBox 22"/>
            <p:cNvSpPr txBox="1"/>
            <p:nvPr/>
          </p:nvSpPr>
          <p:spPr>
            <a:xfrm>
              <a:off x="0" y="290447"/>
              <a:ext cx="4800600" cy="11771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72580" tIns="374904" rIns="372580" bIns="128016" numCol="1" spcCol="1270" anchor="t" anchorCtr="0">
              <a:noAutofit/>
            </a:bodyPr>
            <a:lstStyle/>
            <a:p>
              <a:pPr marL="0" lvl="1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sz="1700" dirty="0" smtClean="0"/>
                <a:t>UFIRST PRO needed if new award</a:t>
              </a:r>
              <a:endParaRPr lang="en-US" sz="1700" kern="12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935730" y="1360689"/>
            <a:ext cx="3360420" cy="531360"/>
            <a:chOff x="240030" y="24767"/>
            <a:chExt cx="3360420" cy="531360"/>
          </a:xfrm>
          <a:solidFill>
            <a:srgbClr val="00B0F0"/>
          </a:solidFill>
        </p:grpSpPr>
        <p:sp>
          <p:nvSpPr>
            <p:cNvPr id="20" name="Rounded Rectangle 19" title="Step 1 title"/>
            <p:cNvSpPr/>
            <p:nvPr/>
          </p:nvSpPr>
          <p:spPr>
            <a:xfrm>
              <a:off x="240030" y="24767"/>
              <a:ext cx="3360420" cy="531360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ounded Rectangle 6"/>
            <p:cNvSpPr txBox="1"/>
            <p:nvPr/>
          </p:nvSpPr>
          <p:spPr>
            <a:xfrm>
              <a:off x="265969" y="50706"/>
              <a:ext cx="3308542" cy="47948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16" tIns="0" rIns="127016" bIns="0" numCol="1" spcCol="1270" anchor="ctr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smtClean="0"/>
                <a:t>UFIRST Proposal</a:t>
              </a:r>
              <a:endParaRPr lang="en-US" sz="1800" kern="12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702627" y="2862562"/>
            <a:ext cx="4800600" cy="1735778"/>
            <a:chOff x="0" y="1615514"/>
            <a:chExt cx="4800600" cy="1521976"/>
          </a:xfrm>
        </p:grpSpPr>
        <p:sp>
          <p:nvSpPr>
            <p:cNvPr id="18" name="Rectangle 17" title="Step 2 task"/>
            <p:cNvSpPr/>
            <p:nvPr/>
          </p:nvSpPr>
          <p:spPr>
            <a:xfrm>
              <a:off x="0" y="1702277"/>
              <a:ext cx="4800600" cy="1048950"/>
            </a:xfrm>
            <a:prstGeom prst="rect">
              <a:avLst/>
            </a:prstGeom>
          </p:spPr>
          <p:style>
            <a:lnRef idx="2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TextBox 18"/>
            <p:cNvSpPr txBox="1"/>
            <p:nvPr/>
          </p:nvSpPr>
          <p:spPr>
            <a:xfrm>
              <a:off x="0" y="1615514"/>
              <a:ext cx="4800600" cy="15219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72580" tIns="374904" rIns="372580" bIns="128016" numCol="1" spcCol="1270" anchor="t" anchorCtr="0">
              <a:noAutofit/>
            </a:bodyPr>
            <a:lstStyle/>
            <a:p>
              <a:pPr marL="0" lvl="1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sz="1700" dirty="0" smtClean="0"/>
                <a:t>Occurs within the UFIRST record and is</a:t>
              </a:r>
            </a:p>
            <a:p>
              <a:pPr marL="0" lvl="1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sz="1700" kern="1200" dirty="0" smtClean="0"/>
                <a:t>needed to confirm that the unit who approved advanced spending will cover expenses if funding does not arrive</a:t>
              </a:r>
              <a:endParaRPr lang="en-US" sz="1700" kern="12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702627" y="4763030"/>
            <a:ext cx="4800600" cy="1139005"/>
            <a:chOff x="0" y="3112438"/>
            <a:chExt cx="4800600" cy="1139005"/>
          </a:xfrm>
        </p:grpSpPr>
        <p:sp>
          <p:nvSpPr>
            <p:cNvPr id="14" name="Rectangle 13" title="Step 3 task"/>
            <p:cNvSpPr/>
            <p:nvPr/>
          </p:nvSpPr>
          <p:spPr>
            <a:xfrm>
              <a:off x="0" y="3112439"/>
              <a:ext cx="4800600" cy="1048950"/>
            </a:xfrm>
            <a:prstGeom prst="rect">
              <a:avLst/>
            </a:prstGeom>
          </p:spPr>
          <p:style>
            <a:lnRef idx="2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TextBox 14"/>
            <p:cNvSpPr txBox="1"/>
            <p:nvPr/>
          </p:nvSpPr>
          <p:spPr>
            <a:xfrm>
              <a:off x="0" y="3112438"/>
              <a:ext cx="4800600" cy="11390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72580" tIns="374904" rIns="372580" bIns="128016" numCol="1" spcCol="1270" anchor="t" anchorCtr="0">
              <a:noAutofit/>
            </a:bodyPr>
            <a:lstStyle/>
            <a:p>
              <a:pPr marL="0" lvl="1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sz="1700" kern="1200" dirty="0" smtClean="0"/>
                <a:t>Include any pertinent backup documentation and attach to UFIRST record, such as award letter or confirmation from sponsor</a:t>
              </a:r>
              <a:endParaRPr lang="en-US" sz="1700" kern="12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883852" y="4484382"/>
            <a:ext cx="3360420" cy="531360"/>
            <a:chOff x="240030" y="2848427"/>
            <a:chExt cx="3360420" cy="531360"/>
          </a:xfrm>
          <a:solidFill>
            <a:srgbClr val="00B0F0"/>
          </a:solidFill>
        </p:grpSpPr>
        <p:sp>
          <p:nvSpPr>
            <p:cNvPr id="12" name="Rounded Rectangle 11" title="Step 3 title"/>
            <p:cNvSpPr/>
            <p:nvPr/>
          </p:nvSpPr>
          <p:spPr>
            <a:xfrm>
              <a:off x="240030" y="2848427"/>
              <a:ext cx="3360420" cy="531360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ounded Rectangle 14"/>
            <p:cNvSpPr txBox="1"/>
            <p:nvPr/>
          </p:nvSpPr>
          <p:spPr>
            <a:xfrm>
              <a:off x="265969" y="2874366"/>
              <a:ext cx="3308542" cy="47948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16" tIns="0" rIns="127016" bIns="0" numCol="1" spcCol="1270" anchor="ctr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smtClean="0"/>
                <a:t>Backup Documentation</a:t>
              </a:r>
              <a:endParaRPr lang="en-US" sz="1800" kern="120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928301" y="2709695"/>
            <a:ext cx="3360420" cy="531360"/>
            <a:chOff x="240030" y="2848427"/>
            <a:chExt cx="3360420" cy="531360"/>
          </a:xfrm>
          <a:solidFill>
            <a:srgbClr val="00B0F0"/>
          </a:solidFill>
        </p:grpSpPr>
        <p:sp>
          <p:nvSpPr>
            <p:cNvPr id="25" name="Rounded Rectangle 24" title="Step 3 title"/>
            <p:cNvSpPr/>
            <p:nvPr/>
          </p:nvSpPr>
          <p:spPr>
            <a:xfrm>
              <a:off x="240030" y="2848427"/>
              <a:ext cx="3360420" cy="531360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ounded Rectangle 14"/>
            <p:cNvSpPr txBox="1"/>
            <p:nvPr/>
          </p:nvSpPr>
          <p:spPr>
            <a:xfrm>
              <a:off x="265969" y="2874366"/>
              <a:ext cx="3308542" cy="47948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16" tIns="0" rIns="127016" bIns="0" numCol="1" spcCol="1270" anchor="ctr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smtClean="0"/>
                <a:t>Unit Fiscal Authority Approval</a:t>
              </a:r>
              <a:endParaRPr lang="en-US" sz="18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60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edPowerpoint_11_16_16-9Slides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004" y="-26670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69CF862-F304-4448-8A33-34C5B33103A3}"/>
              </a:ext>
            </a:extLst>
          </p:cNvPr>
          <p:cNvSpPr txBox="1"/>
          <p:nvPr/>
        </p:nvSpPr>
        <p:spPr>
          <a:xfrm>
            <a:off x="460741" y="363325"/>
            <a:ext cx="11596255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do I request a TEMP?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 TEMP release is requested on the UFIRST Allocation Setup screen, page 5.2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Answering “yes” to the second question below will designate the request as a Temporary release</a:t>
            </a:r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endParaRPr lang="en-US" sz="4800" i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4"/>
          <a:stretch>
            <a:fillRect/>
          </a:stretch>
        </p:blipFill>
        <p:spPr>
          <a:xfrm>
            <a:off x="2846493" y="2455631"/>
            <a:ext cx="5349855" cy="3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28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edPowerpoint_11_16_16-9Slides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004" y="-26670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69CF862-F304-4448-8A33-34C5B33103A3}"/>
              </a:ext>
            </a:extLst>
          </p:cNvPr>
          <p:cNvSpPr txBox="1"/>
          <p:nvPr/>
        </p:nvSpPr>
        <p:spPr>
          <a:xfrm>
            <a:off x="460741" y="363325"/>
            <a:ext cx="11596255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do I request a TEMP?</a:t>
            </a:r>
          </a:p>
          <a:p>
            <a:endParaRPr lang="en-US" sz="2800" dirty="0" smtClean="0"/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Instructional Guides available: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r>
              <a:rPr lang="en-US" sz="2800" dirty="0" smtClean="0">
                <a:hlinkClick r:id="rId4"/>
              </a:rPr>
              <a:t>https</a:t>
            </a:r>
            <a:r>
              <a:rPr lang="en-US" sz="2800" dirty="0">
                <a:hlinkClick r:id="rId4"/>
              </a:rPr>
              <a:t>://learn-and-grow.hr.ufl.edu/toolkits-resource-center/financial-toolkits/grants</a:t>
            </a:r>
            <a:r>
              <a:rPr lang="en-US" sz="2800" dirty="0" smtClean="0">
                <a:hlinkClick r:id="rId4"/>
              </a:rPr>
              <a:t>/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i="1" dirty="0" smtClean="0"/>
              <a:t>	Requesting a New Temporary Release Project</a:t>
            </a:r>
          </a:p>
          <a:p>
            <a:endParaRPr lang="en-US" sz="2800" i="1" dirty="0" smtClean="0"/>
          </a:p>
          <a:p>
            <a:r>
              <a:rPr lang="en-US" sz="2800" i="1" dirty="0" smtClean="0"/>
              <a:t>	Making a Temporary Project Permanent</a:t>
            </a:r>
            <a:endParaRPr lang="en-US" sz="2800" i="1" dirty="0"/>
          </a:p>
          <a:p>
            <a:endParaRPr lang="en-US" sz="4800" i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01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edPowerpoint_11_16_16-9Slides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004" y="-26670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69CF862-F304-4448-8A33-34C5B33103A3}"/>
              </a:ext>
            </a:extLst>
          </p:cNvPr>
          <p:cNvSpPr txBox="1"/>
          <p:nvPr/>
        </p:nvSpPr>
        <p:spPr>
          <a:xfrm>
            <a:off x="460741" y="363325"/>
            <a:ext cx="11596255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do I know who my UFA is?</a:t>
            </a:r>
          </a:p>
          <a:p>
            <a:endParaRPr lang="en-US" sz="2800" dirty="0" smtClean="0"/>
          </a:p>
          <a:p>
            <a:r>
              <a:rPr lang="en-US" sz="2800" dirty="0" smtClean="0">
                <a:hlinkClick r:id="rId4"/>
              </a:rPr>
              <a:t>http</a:t>
            </a:r>
            <a:r>
              <a:rPr lang="en-US" sz="2800" dirty="0">
                <a:hlinkClick r:id="rId4"/>
              </a:rPr>
              <a:t>://</a:t>
            </a:r>
            <a:r>
              <a:rPr lang="en-US" sz="2800" dirty="0" smtClean="0">
                <a:hlinkClick r:id="rId4"/>
              </a:rPr>
              <a:t>my.research.ufl.edu/DivisionofSponsoredPrograms.aspx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/>
              <a:t>Division of Sponsored Programs- &gt; UFIRST Admins and Approvers</a:t>
            </a:r>
          </a:p>
          <a:p>
            <a:endParaRPr lang="en-US" sz="2800" dirty="0"/>
          </a:p>
          <a:p>
            <a:endParaRPr lang="en-US" sz="4800" i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612" y="3097443"/>
            <a:ext cx="4093759" cy="256222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2784764" y="3250276"/>
            <a:ext cx="1903614" cy="831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82835" y="3097443"/>
            <a:ext cx="4647689" cy="2562220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H="1">
            <a:off x="9418320" y="3250276"/>
            <a:ext cx="1687484" cy="1371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999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edPowerpoint_11_16_16-9Slides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004" y="-26670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69CF862-F304-4448-8A33-34C5B33103A3}"/>
              </a:ext>
            </a:extLst>
          </p:cNvPr>
          <p:cNvSpPr txBox="1"/>
          <p:nvPr/>
        </p:nvSpPr>
        <p:spPr>
          <a:xfrm>
            <a:off x="460741" y="363325"/>
            <a:ext cx="11596255" cy="5986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does DSP need in order to process a TEMP?</a:t>
            </a:r>
          </a:p>
          <a:p>
            <a:endParaRPr lang="en-US" sz="2800" dirty="0" smtClean="0"/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Approved UFIRST Proposal and UFIRST Award</a:t>
            </a:r>
          </a:p>
          <a:p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UFA approval- obtained within UFIRST record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UFIRST Award / Modification routed to DSP</a:t>
            </a:r>
          </a:p>
          <a:p>
            <a:endParaRPr lang="en-US" sz="2800" dirty="0" smtClean="0"/>
          </a:p>
          <a:p>
            <a:endParaRPr lang="en-US" sz="4800" i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66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edPowerpoint_11_16_16-9Slides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004" y="-26670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69CF862-F304-4448-8A33-34C5B33103A3}"/>
              </a:ext>
            </a:extLst>
          </p:cNvPr>
          <p:cNvSpPr txBox="1"/>
          <p:nvPr/>
        </p:nvSpPr>
        <p:spPr>
          <a:xfrm>
            <a:off x="460741" y="363325"/>
            <a:ext cx="11596255" cy="481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do I need a TEMP?</a:t>
            </a:r>
          </a:p>
          <a:p>
            <a:endParaRPr lang="en-US" sz="2800" dirty="0" smtClean="0"/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Provides </a:t>
            </a:r>
            <a:r>
              <a:rPr lang="en-US" sz="2800" dirty="0" err="1"/>
              <a:t>chartfield</a:t>
            </a:r>
            <a:r>
              <a:rPr lang="en-US" sz="2800" dirty="0"/>
              <a:t> string to assist with purchasing and payroll assignment</a:t>
            </a:r>
          </a:p>
          <a:p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Reduces need to process cost-transfers</a:t>
            </a:r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Minimizes use of departmental funds</a:t>
            </a:r>
            <a:endParaRPr lang="en-US" sz="2800" dirty="0"/>
          </a:p>
          <a:p>
            <a:endParaRPr lang="en-US" sz="4800" i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0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5492</TotalTime>
  <Words>436</Words>
  <Application>Microsoft Office PowerPoint</Application>
  <PresentationFormat>Custom</PresentationFormat>
  <Paragraphs>120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Gilleland, Melissa</dc:creator>
  <cp:lastModifiedBy>Forrest,Barry</cp:lastModifiedBy>
  <cp:revision>48</cp:revision>
  <cp:lastPrinted>2019-08-12T18:22:45Z</cp:lastPrinted>
  <dcterms:created xsi:type="dcterms:W3CDTF">2018-12-07T17:00:15Z</dcterms:created>
  <dcterms:modified xsi:type="dcterms:W3CDTF">2019-08-21T12:57:31Z</dcterms:modified>
</cp:coreProperties>
</file>