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5"/>
  </p:notesMasterIdLst>
  <p:sldIdLst>
    <p:sldId id="256" r:id="rId3"/>
    <p:sldId id="257" r:id="rId4"/>
    <p:sldId id="263" r:id="rId5"/>
    <p:sldId id="266" r:id="rId6"/>
    <p:sldId id="267" r:id="rId7"/>
    <p:sldId id="270" r:id="rId8"/>
    <p:sldId id="268" r:id="rId9"/>
    <p:sldId id="269" r:id="rId10"/>
    <p:sldId id="271" r:id="rId11"/>
    <p:sldId id="272" r:id="rId12"/>
    <p:sldId id="273" r:id="rId13"/>
    <p:sldId id="274" r:id="rId14"/>
  </p:sldIdLst>
  <p:sldSz cx="9144000" cy="6858000" type="screen4x3"/>
  <p:notesSz cx="6946900" cy="92837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59" autoAdjust="0"/>
    <p:restoredTop sz="94624" autoAdjust="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438400" y="3429000"/>
            <a:ext cx="6324600" cy="13716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Sponsored Programs</a:t>
            </a:r>
            <a:br>
              <a:rPr lang="en-US" sz="4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Training Update</a:t>
            </a:r>
            <a:endParaRPr lang="en-US" sz="4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4953000"/>
            <a:ext cx="54863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Steve Slater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UF Training &amp; Organizational Development</a:t>
            </a:r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Online Training Improvement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600200"/>
            <a:ext cx="7467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Researcher Training Utility</a:t>
            </a:r>
          </a:p>
          <a:p>
            <a:pPr marL="0" indent="0">
              <a:buNone/>
            </a:pPr>
            <a:r>
              <a:rPr lang="en-US" u="sng" dirty="0"/>
              <a:t>http://research.ufl.edu/rtu.html</a:t>
            </a:r>
            <a:endParaRPr lang="en-US" u="sng" dirty="0" smtClean="0"/>
          </a:p>
          <a:p>
            <a:pPr marL="0" indent="0">
              <a:buNone/>
            </a:pPr>
            <a:endParaRPr lang="en-US" kern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895600"/>
            <a:ext cx="70485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86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Online Training Improvement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600200"/>
            <a:ext cx="7467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US" dirty="0" smtClean="0"/>
              <a:t>Enhancements to </a:t>
            </a:r>
            <a:r>
              <a:rPr lang="en-US" dirty="0"/>
              <a:t>myTraining </a:t>
            </a:r>
            <a:r>
              <a:rPr lang="en-US" dirty="0" smtClean="0"/>
              <a:t>and more…</a:t>
            </a:r>
          </a:p>
          <a:p>
            <a:pPr lvl="1">
              <a:spcAft>
                <a:spcPts val="600"/>
              </a:spcAft>
            </a:pPr>
            <a:r>
              <a:rPr lang="en-US" kern="0" dirty="0" smtClean="0"/>
              <a:t>One-click registration</a:t>
            </a:r>
          </a:p>
          <a:p>
            <a:pPr lvl="1">
              <a:spcAft>
                <a:spcPts val="600"/>
              </a:spcAft>
            </a:pPr>
            <a:r>
              <a:rPr lang="en-US" kern="0" dirty="0" smtClean="0"/>
              <a:t>Expanded implementation of training reminders</a:t>
            </a:r>
          </a:p>
          <a:p>
            <a:pPr lvl="1">
              <a:spcAft>
                <a:spcPts val="600"/>
              </a:spcAft>
            </a:pPr>
            <a:r>
              <a:rPr lang="en-US" kern="0" dirty="0" smtClean="0"/>
              <a:t>Improving high-traffic, online courses</a:t>
            </a:r>
          </a:p>
          <a:p>
            <a:pPr lvl="1">
              <a:spcAft>
                <a:spcPts val="600"/>
              </a:spcAft>
            </a:pPr>
            <a:r>
              <a:rPr lang="en-US" kern="0" dirty="0" smtClean="0"/>
              <a:t>Revising curriculum-based courses</a:t>
            </a:r>
          </a:p>
          <a:p>
            <a:pPr lvl="1">
              <a:spcAft>
                <a:spcPts val="600"/>
              </a:spcAft>
            </a:pPr>
            <a:r>
              <a:rPr lang="en-US" kern="0" dirty="0" smtClean="0"/>
              <a:t>Understanding the faculty training burden</a:t>
            </a:r>
          </a:p>
          <a:p>
            <a:pPr lvl="1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287302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Questions?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3511340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-228600"/>
            <a:ext cx="99060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6200"/>
            <a:ext cx="5374328" cy="2286000"/>
          </a:xfrm>
          <a:prstGeom prst="rect">
            <a:avLst/>
          </a:prstGeom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743200" y="3733800"/>
            <a:ext cx="567467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RAFT Cohort</a:t>
            </a:r>
          </a:p>
          <a:p>
            <a:r>
              <a:rPr lang="en-US" sz="4400" kern="0" dirty="0" smtClean="0"/>
              <a:t>RAFT Forum</a:t>
            </a:r>
          </a:p>
          <a:p>
            <a:r>
              <a:rPr lang="en-US" sz="4400" kern="0" dirty="0" smtClean="0"/>
              <a:t>RAFT Training Classes</a:t>
            </a:r>
            <a:endParaRPr lang="en-US" sz="44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6324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RAFT Cohort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676400"/>
            <a:ext cx="678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Designed</a:t>
            </a:r>
            <a:r>
              <a:rPr lang="en-US" dirty="0"/>
              <a:t> for employees with 12 months or fewer of grants management </a:t>
            </a:r>
            <a:r>
              <a:rPr lang="en-US" dirty="0" smtClean="0"/>
              <a:t>experience</a:t>
            </a:r>
            <a:endParaRPr lang="en-US" kern="0" dirty="0"/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1524000" y="2819400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12-week, intensive training series</a:t>
            </a:r>
            <a:endParaRPr lang="en-US" kern="0" dirty="0"/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524000" y="350520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Covers the range of sponsored programs activities from pre-award to post-award</a:t>
            </a:r>
            <a:endParaRPr lang="en-US" kern="0" dirty="0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1524000" y="464820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Applications for the Fall semester will be open later this summer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86988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6324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RAFT Forum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6002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RAFT Forum covers </a:t>
            </a:r>
            <a:r>
              <a:rPr lang="en-US" dirty="0"/>
              <a:t>special topics of interest to the grants community, while also providing an open channel for solutions, contacts, and information. </a:t>
            </a:r>
            <a:endParaRPr lang="en-US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482340"/>
            <a:ext cx="84772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31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6324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RAFT Training Classes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6002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Monthly training classes open to all employees. </a:t>
            </a:r>
          </a:p>
          <a:p>
            <a:pPr marL="0" indent="0">
              <a:buNone/>
            </a:pPr>
            <a:r>
              <a:rPr lang="en-US" kern="0" dirty="0" smtClean="0"/>
              <a:t>Internet access available for remote employees. </a:t>
            </a:r>
            <a:endParaRPr 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854194"/>
            <a:ext cx="6400800" cy="385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42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457200" y="2699384"/>
            <a:ext cx="9906000" cy="45396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6324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RAFT Certificate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5240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Available to all employees. </a:t>
            </a:r>
          </a:p>
          <a:p>
            <a:pPr marL="0" indent="0">
              <a:buNone/>
            </a:pPr>
            <a:r>
              <a:rPr lang="en-US" kern="0" dirty="0" smtClean="0"/>
              <a:t>Five online classes, nine instructor-led classes</a:t>
            </a:r>
            <a:endParaRPr lang="en-US" kern="0" dirty="0"/>
          </a:p>
        </p:txBody>
      </p:sp>
      <p:pic>
        <p:nvPicPr>
          <p:cNvPr id="1026" name="Picture 2" descr="RAFT Certificate Course Sequ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9385"/>
            <a:ext cx="82391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289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6324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Other Training Available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6002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RSH100: Sponsored Project Overview</a:t>
            </a:r>
          </a:p>
          <a:p>
            <a:pPr marL="0" indent="0">
              <a:buNone/>
            </a:pPr>
            <a:r>
              <a:rPr lang="en-US" kern="0" dirty="0" smtClean="0"/>
              <a:t>RSH200: Effort Reporting</a:t>
            </a:r>
          </a:p>
          <a:p>
            <a:pPr marL="0" indent="0">
              <a:buNone/>
            </a:pPr>
            <a:r>
              <a:rPr lang="en-US" kern="0" dirty="0" smtClean="0"/>
              <a:t>RSH210: Space Allocation</a:t>
            </a:r>
          </a:p>
          <a:p>
            <a:pPr marL="0" indent="0">
              <a:buNone/>
            </a:pPr>
            <a:r>
              <a:rPr lang="en-US" kern="0" dirty="0" smtClean="0"/>
              <a:t>RSH220: Effort Fundamentals</a:t>
            </a:r>
          </a:p>
          <a:p>
            <a:pPr marL="0" indent="0">
              <a:buNone/>
            </a:pPr>
            <a:r>
              <a:rPr lang="en-US" kern="0" dirty="0" smtClean="0"/>
              <a:t>RSH230: Effort Management</a:t>
            </a:r>
          </a:p>
          <a:p>
            <a:pPr marL="0" indent="0">
              <a:buNone/>
            </a:pPr>
            <a:r>
              <a:rPr lang="en-US" kern="0" dirty="0" smtClean="0"/>
              <a:t>RSH260: Cost Principles</a:t>
            </a:r>
          </a:p>
          <a:p>
            <a:pPr marL="0" indent="0">
              <a:buNone/>
            </a:pPr>
            <a:r>
              <a:rPr lang="en-US" kern="0" dirty="0" smtClean="0"/>
              <a:t>RSH270: Award Management</a:t>
            </a:r>
          </a:p>
          <a:p>
            <a:pPr marL="0" indent="0">
              <a:buNone/>
            </a:pPr>
            <a:r>
              <a:rPr lang="en-US" kern="0" dirty="0" smtClean="0"/>
              <a:t>RSH290: The Auditor’s Perspective</a:t>
            </a:r>
          </a:p>
          <a:p>
            <a:pPr marL="0" indent="0">
              <a:buNone/>
            </a:pPr>
            <a:r>
              <a:rPr lang="en-US" kern="0" dirty="0" smtClean="0"/>
              <a:t>RSH320: Human Subject Payments</a:t>
            </a:r>
          </a:p>
          <a:p>
            <a:pPr marL="0" indent="0"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1266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6324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Other Training Available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6002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RSH330: Export Controls Annual Review</a:t>
            </a:r>
          </a:p>
          <a:p>
            <a:pPr marL="0" indent="0">
              <a:buNone/>
            </a:pPr>
            <a:r>
              <a:rPr lang="en-US" kern="0" dirty="0" smtClean="0"/>
              <a:t>PST130: Reconciliation</a:t>
            </a:r>
          </a:p>
          <a:p>
            <a:pPr marL="0" indent="0">
              <a:buNone/>
            </a:pPr>
            <a:r>
              <a:rPr lang="en-US" kern="0" dirty="0" smtClean="0"/>
              <a:t>PST270: Academic Activities Reporting</a:t>
            </a:r>
          </a:p>
          <a:p>
            <a:pPr marL="0" indent="0">
              <a:buNone/>
            </a:pPr>
            <a:r>
              <a:rPr lang="en-US" kern="0" dirty="0" smtClean="0"/>
              <a:t>PRO323: Post-Award Overview</a:t>
            </a:r>
          </a:p>
          <a:p>
            <a:pPr marL="0" indent="0">
              <a:buNone/>
            </a:pPr>
            <a:r>
              <a:rPr lang="en-US" kern="0" dirty="0" smtClean="0"/>
              <a:t>PMA010: Project Management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08392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914400" y="76200"/>
            <a:ext cx="6324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r>
              <a:rPr lang="en-US" sz="4400" kern="0" dirty="0" smtClean="0"/>
              <a:t>Even More Training…</a:t>
            </a:r>
            <a:endParaRPr lang="en-US" sz="4400" kern="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524000" y="1600200"/>
            <a:ext cx="7467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UFIRST: RSH280, RSH281, RSH282</a:t>
            </a:r>
          </a:p>
          <a:p>
            <a:pPr marL="0" indent="0">
              <a:buNone/>
            </a:pPr>
            <a:r>
              <a:rPr lang="en-US" kern="0" dirty="0" smtClean="0"/>
              <a:t>Privacy Courses: PRV800, PRV801</a:t>
            </a:r>
          </a:p>
          <a:p>
            <a:pPr marL="0" indent="0">
              <a:buNone/>
            </a:pPr>
            <a:r>
              <a:rPr lang="en-US" kern="0" dirty="0" smtClean="0"/>
              <a:t>IRB Courses: IRB800, IRB801, IRB802, IRB820</a:t>
            </a:r>
          </a:p>
          <a:p>
            <a:pPr marL="0" indent="0">
              <a:buNone/>
            </a:pPr>
            <a:r>
              <a:rPr lang="en-US" kern="0" dirty="0" smtClean="0"/>
              <a:t>Informed Consent Courses: CTS800, CTS801, CTS805</a:t>
            </a:r>
          </a:p>
          <a:p>
            <a:pPr marL="0" indent="0">
              <a:buNone/>
            </a:pPr>
            <a:r>
              <a:rPr lang="en-US" kern="0" dirty="0" smtClean="0"/>
              <a:t>Good Clinical Practice</a:t>
            </a:r>
          </a:p>
          <a:p>
            <a:pPr marL="0" indent="0">
              <a:buNone/>
            </a:pPr>
            <a:r>
              <a:rPr lang="en-US" kern="0" dirty="0" smtClean="0"/>
              <a:t>myinvestiGator</a:t>
            </a:r>
          </a:p>
        </p:txBody>
      </p:sp>
    </p:spTree>
    <p:extLst>
      <p:ext uri="{BB962C8B-B14F-4D97-AF65-F5344CB8AC3E}">
        <p14:creationId xmlns:p14="http://schemas.microsoft.com/office/powerpoint/2010/main" val="581836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010184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59EEC4-39D7-42D0-88BB-59F0EA0849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1271</TotalTime>
  <Words>255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01018438</vt:lpstr>
      <vt:lpstr>Sponsored Programs Training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 Technology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RSH100</dc:title>
  <dc:creator>Slater,Steven W</dc:creator>
  <cp:lastModifiedBy>Forrest,Barry</cp:lastModifiedBy>
  <cp:revision>13</cp:revision>
  <cp:lastPrinted>1601-01-01T00:00:00Z</cp:lastPrinted>
  <dcterms:created xsi:type="dcterms:W3CDTF">2015-02-18T21:13:51Z</dcterms:created>
  <dcterms:modified xsi:type="dcterms:W3CDTF">2017-06-07T11:53:41Z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